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1"/>
  </p:sldMasterIdLst>
  <p:notesMasterIdLst>
    <p:notesMasterId r:id="rId39"/>
  </p:notesMasterIdLst>
  <p:sldIdLst>
    <p:sldId id="290" r:id="rId2"/>
    <p:sldId id="257" r:id="rId3"/>
    <p:sldId id="258" r:id="rId4"/>
    <p:sldId id="288" r:id="rId5"/>
    <p:sldId id="333" r:id="rId6"/>
    <p:sldId id="266" r:id="rId7"/>
    <p:sldId id="260" r:id="rId8"/>
    <p:sldId id="261" r:id="rId9"/>
    <p:sldId id="263" r:id="rId10"/>
    <p:sldId id="326" r:id="rId11"/>
    <p:sldId id="340" r:id="rId12"/>
    <p:sldId id="265" r:id="rId13"/>
    <p:sldId id="349" r:id="rId14"/>
    <p:sldId id="289" r:id="rId15"/>
    <p:sldId id="262" r:id="rId16"/>
    <p:sldId id="317" r:id="rId17"/>
    <p:sldId id="264" r:id="rId18"/>
    <p:sldId id="355" r:id="rId19"/>
    <p:sldId id="334" r:id="rId20"/>
    <p:sldId id="342" r:id="rId21"/>
    <p:sldId id="335" r:id="rId22"/>
    <p:sldId id="336" r:id="rId23"/>
    <p:sldId id="337" r:id="rId24"/>
    <p:sldId id="338" r:id="rId25"/>
    <p:sldId id="341" r:id="rId26"/>
    <p:sldId id="343" r:id="rId27"/>
    <p:sldId id="344" r:id="rId28"/>
    <p:sldId id="346" r:id="rId29"/>
    <p:sldId id="347" r:id="rId30"/>
    <p:sldId id="345" r:id="rId31"/>
    <p:sldId id="356" r:id="rId32"/>
    <p:sldId id="357" r:id="rId33"/>
    <p:sldId id="353" r:id="rId34"/>
    <p:sldId id="350" r:id="rId35"/>
    <p:sldId id="311" r:id="rId36"/>
    <p:sldId id="354" r:id="rId37"/>
    <p:sldId id="339" r:id="rId38"/>
  </p:sldIdLst>
  <p:sldSz cx="9144000" cy="5143500" type="screen16x9"/>
  <p:notesSz cx="6858000" cy="9144000"/>
  <p:custDataLst>
    <p:tags r:id="rId40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55C8"/>
    <a:srgbClr val="FFFFFF"/>
    <a:srgbClr val="FFB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FA0B79-1E22-428A-9D5E-E7AC10ECB1C5}">
  <a:tblStyle styleId="{BEFA0B79-1E22-428A-9D5E-E7AC10ECB1C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838" autoAdjust="0"/>
    <p:restoredTop sz="95533" autoAdjust="0"/>
  </p:normalViewPr>
  <p:slideViewPr>
    <p:cSldViewPr snapToGrid="0">
      <p:cViewPr varScale="1">
        <p:scale>
          <a:sx n="73" d="100"/>
          <a:sy n="73" d="100"/>
        </p:scale>
        <p:origin x="54" y="13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notesMaster" Target="notesMasters/notesMaster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tags" Target="tags/tag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theme" Target="theme/theme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575CEC-BE7D-46D7-B89F-7251C459DAEF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D7AC2D7-7307-4FAF-B807-280CA16644C6}">
      <dgm:prSet phldrT="[Текст]"/>
      <dgm:spPr/>
      <dgm:t>
        <a:bodyPr/>
        <a:lstStyle/>
        <a:p>
          <a:r>
            <a:rPr lang="ru-RU" dirty="0">
              <a:solidFill>
                <a:schemeClr val="bg1"/>
              </a:solidFill>
              <a:latin typeface="Century Schoolbook" panose="02040604050505020304" pitchFamily="18" charset="0"/>
              <a:cs typeface="Times New Roman" panose="02020603050405020304" pitchFamily="18" charset="0"/>
            </a:rPr>
            <a:t>Проект «Оценка воздействия и распространения уровня шума в районе ВВГУ»</a:t>
          </a:r>
          <a:endParaRPr lang="ru-RU" dirty="0">
            <a:solidFill>
              <a:schemeClr val="bg1"/>
            </a:solidFill>
          </a:endParaRPr>
        </a:p>
      </dgm:t>
    </dgm:pt>
    <dgm:pt modelId="{9B2F5A96-ED57-4FAA-A719-ED8162304761}" type="parTrans" cxnId="{4258CF60-009D-4E65-9973-8C0E94D0FCA5}">
      <dgm:prSet/>
      <dgm:spPr/>
      <dgm:t>
        <a:bodyPr/>
        <a:lstStyle/>
        <a:p>
          <a:endParaRPr lang="ru-RU"/>
        </a:p>
      </dgm:t>
    </dgm:pt>
    <dgm:pt modelId="{5FD6A644-F436-4C2C-A51E-907EB3F49FBA}" type="sibTrans" cxnId="{4258CF60-009D-4E65-9973-8C0E94D0FCA5}">
      <dgm:prSet/>
      <dgm:spPr/>
      <dgm:t>
        <a:bodyPr/>
        <a:lstStyle/>
        <a:p>
          <a:endParaRPr lang="ru-RU"/>
        </a:p>
      </dgm:t>
    </dgm:pt>
    <dgm:pt modelId="{CE8FFCF0-2560-468E-A43D-0DAB9C84834C}">
      <dgm:prSet phldrT="[Текст]"/>
      <dgm:spPr/>
      <dgm:t>
        <a:bodyPr/>
        <a:lstStyle/>
        <a:p>
          <a:r>
            <a: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Анализ проходимости автотранспорта в разные временные промежутки</a:t>
          </a:r>
          <a:endParaRPr lang="ru-RU" dirty="0">
            <a:solidFill>
              <a:schemeClr val="bg1"/>
            </a:solidFill>
            <a:latin typeface="Century Schoolbook" panose="02040604050505020304" pitchFamily="18" charset="0"/>
            <a:cs typeface="Times New Roman" panose="02020603050405020304" pitchFamily="18" charset="0"/>
          </a:endParaRPr>
        </a:p>
      </dgm:t>
    </dgm:pt>
    <dgm:pt modelId="{59E058CF-E035-4463-933D-FD69DFFC581C}" type="parTrans" cxnId="{4682012D-B316-4AF8-84CE-80DF90D78414}">
      <dgm:prSet/>
      <dgm:spPr/>
      <dgm:t>
        <a:bodyPr/>
        <a:lstStyle/>
        <a:p>
          <a:endParaRPr lang="ru-RU"/>
        </a:p>
      </dgm:t>
    </dgm:pt>
    <dgm:pt modelId="{AD93A57E-B14B-445C-80EF-679833BBAE14}" type="sibTrans" cxnId="{4682012D-B316-4AF8-84CE-80DF90D78414}">
      <dgm:prSet/>
      <dgm:spPr/>
      <dgm:t>
        <a:bodyPr/>
        <a:lstStyle/>
        <a:p>
          <a:endParaRPr lang="ru-RU"/>
        </a:p>
      </dgm:t>
    </dgm:pt>
    <dgm:pt modelId="{5EF63B5B-3CBB-461F-BEAD-3D5136C61209}">
      <dgm:prSet phldrT="[Текст]"/>
      <dgm:spPr/>
      <dgm:t>
        <a:bodyPr/>
        <a:lstStyle/>
        <a:p>
          <a:r>
            <a: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Анализ источников шума на территории университета</a:t>
          </a:r>
        </a:p>
      </dgm:t>
    </dgm:pt>
    <dgm:pt modelId="{D43C0218-A2ED-49FF-8D94-111C4ADF6F4C}" type="parTrans" cxnId="{652625C9-702A-4BC0-8A2C-0FA0BF5C3A6A}">
      <dgm:prSet/>
      <dgm:spPr/>
      <dgm:t>
        <a:bodyPr/>
        <a:lstStyle/>
        <a:p>
          <a:endParaRPr lang="ru-RU"/>
        </a:p>
      </dgm:t>
    </dgm:pt>
    <dgm:pt modelId="{97DDAD1F-8EC9-43A0-BAD3-14360A534D9F}" type="sibTrans" cxnId="{652625C9-702A-4BC0-8A2C-0FA0BF5C3A6A}">
      <dgm:prSet/>
      <dgm:spPr/>
      <dgm:t>
        <a:bodyPr/>
        <a:lstStyle/>
        <a:p>
          <a:endParaRPr lang="ru-RU"/>
        </a:p>
      </dgm:t>
    </dgm:pt>
    <dgm:pt modelId="{AD64CEBD-25FB-4FC0-81D2-544F0C8C9AB5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>
              <a:solidFill>
                <a:schemeClr val="bg1"/>
              </a:solidFill>
              <a:latin typeface="Century Schoolbook" panose="02040604050505020304" pitchFamily="18" charset="0"/>
              <a:cs typeface="Times New Roman" panose="02020603050405020304" pitchFamily="18" charset="0"/>
            </a:rPr>
            <a:t>Инвентаризация источников шума</a:t>
          </a:r>
        </a:p>
      </dgm:t>
    </dgm:pt>
    <dgm:pt modelId="{51B9310D-803B-4C37-831C-2F2778C16C30}" type="parTrans" cxnId="{E0BE50C5-58B4-43A5-9BCE-F390CB858C3A}">
      <dgm:prSet/>
      <dgm:spPr/>
      <dgm:t>
        <a:bodyPr/>
        <a:lstStyle/>
        <a:p>
          <a:endParaRPr lang="ru-RU"/>
        </a:p>
      </dgm:t>
    </dgm:pt>
    <dgm:pt modelId="{5E2311AB-9786-431E-9645-F472D3A092A1}" type="sibTrans" cxnId="{E0BE50C5-58B4-43A5-9BCE-F390CB858C3A}">
      <dgm:prSet/>
      <dgm:spPr/>
      <dgm:t>
        <a:bodyPr/>
        <a:lstStyle/>
        <a:p>
          <a:endParaRPr lang="ru-RU"/>
        </a:p>
      </dgm:t>
    </dgm:pt>
    <dgm:pt modelId="{621E2D00-85E9-4F45-A99C-79400CC20337}">
      <dgm:prSet phldrT="[Текст]"/>
      <dgm:spPr/>
      <dgm:t>
        <a:bodyPr/>
        <a:lstStyle/>
        <a:p>
          <a:r>
            <a:rPr lang="ru-RU" dirty="0">
              <a:solidFill>
                <a:schemeClr val="bg1"/>
              </a:solidFill>
              <a:latin typeface="Century Schoolbook" panose="02040604050505020304" pitchFamily="18" charset="0"/>
              <a:cs typeface="Times New Roman" panose="02020603050405020304" pitchFamily="18" charset="0"/>
            </a:rPr>
            <a:t>Изучение воздействия шума на здоровье человека</a:t>
          </a:r>
        </a:p>
      </dgm:t>
    </dgm:pt>
    <dgm:pt modelId="{F4247CDF-2DAC-4826-A39C-46A694A687DF}" type="parTrans" cxnId="{46C67FBF-9166-40A2-A14C-A6F7F933A91C}">
      <dgm:prSet/>
      <dgm:spPr/>
      <dgm:t>
        <a:bodyPr/>
        <a:lstStyle/>
        <a:p>
          <a:endParaRPr lang="ru-RU"/>
        </a:p>
      </dgm:t>
    </dgm:pt>
    <dgm:pt modelId="{F26BDBC2-6CE0-4420-A274-3DF60E21620B}" type="sibTrans" cxnId="{46C67FBF-9166-40A2-A14C-A6F7F933A91C}">
      <dgm:prSet/>
      <dgm:spPr/>
      <dgm:t>
        <a:bodyPr/>
        <a:lstStyle/>
        <a:p>
          <a:endParaRPr lang="ru-RU"/>
        </a:p>
      </dgm:t>
    </dgm:pt>
    <dgm:pt modelId="{C221AA04-C8F7-4EAC-8C27-7D64CFD8768E}">
      <dgm:prSet/>
      <dgm:spPr/>
      <dgm:t>
        <a:bodyPr/>
        <a:lstStyle/>
        <a:p>
          <a:r>
            <a:rPr lang="ru-RU" dirty="0">
              <a:solidFill>
                <a:schemeClr val="bg1"/>
              </a:solidFill>
              <a:latin typeface="Century Schoolbook" panose="02040604050505020304" pitchFamily="18" charset="0"/>
              <a:cs typeface="Times New Roman" panose="02020603050405020304" pitchFamily="18" charset="0"/>
            </a:rPr>
            <a:t>Построение карты распространения шума с помощью профильной программы</a:t>
          </a:r>
        </a:p>
      </dgm:t>
    </dgm:pt>
    <dgm:pt modelId="{89A6F9D0-B3B9-4065-A333-9AB7B8E84E25}" type="parTrans" cxnId="{5B34304C-2EB2-43DB-BDA8-DE4D2CA902D5}">
      <dgm:prSet/>
      <dgm:spPr/>
      <dgm:t>
        <a:bodyPr/>
        <a:lstStyle/>
        <a:p>
          <a:endParaRPr lang="ru-RU"/>
        </a:p>
      </dgm:t>
    </dgm:pt>
    <dgm:pt modelId="{55237AB7-F064-43F5-B80E-378314FB8D85}" type="sibTrans" cxnId="{5B34304C-2EB2-43DB-BDA8-DE4D2CA902D5}">
      <dgm:prSet/>
      <dgm:spPr/>
      <dgm:t>
        <a:bodyPr/>
        <a:lstStyle/>
        <a:p>
          <a:endParaRPr lang="ru-RU"/>
        </a:p>
      </dgm:t>
    </dgm:pt>
    <dgm:pt modelId="{CDC06822-F8AA-48FD-9EDD-7CDACABB6742}">
      <dgm:prSet/>
      <dgm:spPr/>
      <dgm:t>
        <a:bodyPr/>
        <a:lstStyle/>
        <a:p>
          <a:r>
            <a:rPr lang="ru-RU" dirty="0">
              <a:solidFill>
                <a:schemeClr val="bg1"/>
              </a:solidFill>
              <a:latin typeface="Century Schoolbook" panose="02040604050505020304" pitchFamily="18" charset="0"/>
              <a:cs typeface="Times New Roman" panose="02020603050405020304" pitchFamily="18" charset="0"/>
            </a:rPr>
            <a:t>Изучение методов измерения шумового загрязнения</a:t>
          </a:r>
          <a:endParaRPr lang="ru-RU" dirty="0">
            <a:solidFill>
              <a:schemeClr val="bg1"/>
            </a:solidFill>
          </a:endParaRPr>
        </a:p>
      </dgm:t>
    </dgm:pt>
    <dgm:pt modelId="{1D062DEB-4B1C-45E0-A5C9-014BCE9FD53F}" type="parTrans" cxnId="{FF0DBCD0-818E-4EDA-A296-C72B0490738B}">
      <dgm:prSet/>
      <dgm:spPr/>
      <dgm:t>
        <a:bodyPr/>
        <a:lstStyle/>
        <a:p>
          <a:endParaRPr lang="ru-RU"/>
        </a:p>
      </dgm:t>
    </dgm:pt>
    <dgm:pt modelId="{3DED0B4C-EDD5-4F4C-9440-071D1F1EEEF3}" type="sibTrans" cxnId="{FF0DBCD0-818E-4EDA-A296-C72B0490738B}">
      <dgm:prSet/>
      <dgm:spPr/>
      <dgm:t>
        <a:bodyPr/>
        <a:lstStyle/>
        <a:p>
          <a:endParaRPr lang="ru-RU"/>
        </a:p>
      </dgm:t>
    </dgm:pt>
    <dgm:pt modelId="{84742BCE-151F-4377-92C6-D86E15211D39}">
      <dgm:prSet/>
      <dgm:spPr/>
      <dgm:t>
        <a:bodyPr/>
        <a:lstStyle/>
        <a:p>
          <a:r>
            <a:rPr lang="ru-RU" dirty="0">
              <a:solidFill>
                <a:schemeClr val="bg1"/>
              </a:solidFill>
              <a:latin typeface="Century Schoolbook" panose="02040604050505020304" pitchFamily="18" charset="0"/>
              <a:cs typeface="Times New Roman" panose="02020603050405020304" pitchFamily="18" charset="0"/>
            </a:rPr>
            <a:t>Литературный анализ нормативно-правовой базы</a:t>
          </a:r>
        </a:p>
      </dgm:t>
    </dgm:pt>
    <dgm:pt modelId="{CA41D62E-D5D8-475E-8598-7C0507C7DBE7}" type="parTrans" cxnId="{1BE10C57-EA26-49C7-AAB3-A0BF298051FD}">
      <dgm:prSet/>
      <dgm:spPr/>
      <dgm:t>
        <a:bodyPr/>
        <a:lstStyle/>
        <a:p>
          <a:endParaRPr lang="ru-RU"/>
        </a:p>
      </dgm:t>
    </dgm:pt>
    <dgm:pt modelId="{C4B9A203-674E-4F7F-85DB-90FE2F74789B}" type="sibTrans" cxnId="{1BE10C57-EA26-49C7-AAB3-A0BF298051FD}">
      <dgm:prSet/>
      <dgm:spPr/>
      <dgm:t>
        <a:bodyPr/>
        <a:lstStyle/>
        <a:p>
          <a:endParaRPr lang="ru-RU"/>
        </a:p>
      </dgm:t>
    </dgm:pt>
    <dgm:pt modelId="{A2BB18DF-E906-4896-996D-3F460F2E715B}">
      <dgm:prSet/>
      <dgm:spPr/>
      <dgm:t>
        <a:bodyPr/>
        <a:lstStyle/>
        <a:p>
          <a:r>
            <a:rPr lang="ru-RU" dirty="0">
              <a:solidFill>
                <a:schemeClr val="bg1"/>
              </a:solidFill>
              <a:latin typeface="Century Schoolbook" panose="02040604050505020304" pitchFamily="18" charset="0"/>
              <a:cs typeface="Times New Roman" panose="02020603050405020304" pitchFamily="18" charset="0"/>
            </a:rPr>
            <a:t>Оценка шумового загрязнения</a:t>
          </a:r>
          <a:endParaRPr lang="ru-RU" dirty="0">
            <a:solidFill>
              <a:schemeClr val="bg1"/>
            </a:solidFill>
          </a:endParaRPr>
        </a:p>
      </dgm:t>
    </dgm:pt>
    <dgm:pt modelId="{3EDBCD88-FD0B-4AA3-8B68-D0D979127B0E}" type="parTrans" cxnId="{CB1F60F4-4A93-4FCE-A5F0-9E61C2E61163}">
      <dgm:prSet/>
      <dgm:spPr/>
      <dgm:t>
        <a:bodyPr/>
        <a:lstStyle/>
        <a:p>
          <a:endParaRPr lang="ru-RU"/>
        </a:p>
      </dgm:t>
    </dgm:pt>
    <dgm:pt modelId="{451D3684-3200-4E86-B530-6B6CB3D7ED80}" type="sibTrans" cxnId="{CB1F60F4-4A93-4FCE-A5F0-9E61C2E61163}">
      <dgm:prSet/>
      <dgm:spPr/>
      <dgm:t>
        <a:bodyPr/>
        <a:lstStyle/>
        <a:p>
          <a:endParaRPr lang="ru-RU"/>
        </a:p>
      </dgm:t>
    </dgm:pt>
    <dgm:pt modelId="{D24844E3-3800-4B3F-8483-D71C6AF05A1C}">
      <dgm:prSet/>
      <dgm:spPr/>
      <dgm:t>
        <a:bodyPr/>
        <a:lstStyle/>
        <a:p>
          <a:r>
            <a: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Barlow"/>
            </a:rPr>
            <a:t>Замеры на прилегающей к университету территории</a:t>
          </a:r>
          <a:endParaRPr lang="ru-RU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8D840E-4DB6-4DCD-9188-6F91E375EF18}" type="parTrans" cxnId="{139CD229-4753-4B20-A846-A33A8F1EA6FC}">
      <dgm:prSet/>
      <dgm:spPr/>
      <dgm:t>
        <a:bodyPr/>
        <a:lstStyle/>
        <a:p>
          <a:endParaRPr lang="ru-RU"/>
        </a:p>
      </dgm:t>
    </dgm:pt>
    <dgm:pt modelId="{C6B14F40-2B3A-400E-8ED2-88F052895CC6}" type="sibTrans" cxnId="{139CD229-4753-4B20-A846-A33A8F1EA6FC}">
      <dgm:prSet/>
      <dgm:spPr/>
      <dgm:t>
        <a:bodyPr/>
        <a:lstStyle/>
        <a:p>
          <a:endParaRPr lang="ru-RU"/>
        </a:p>
      </dgm:t>
    </dgm:pt>
    <dgm:pt modelId="{6B6B9443-1417-4F9E-9A7D-7A8DDBE0F375}">
      <dgm:prSet/>
      <dgm:spPr/>
      <dgm:t>
        <a:bodyPr/>
        <a:lstStyle/>
        <a:p>
          <a:r>
            <a: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Barlow"/>
            </a:rPr>
            <a:t>Замеры на территории университета</a:t>
          </a:r>
          <a:endParaRPr lang="ru-RU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11375C-4353-4CD3-BB6E-4D3143BC7ECB}" type="parTrans" cxnId="{2BCEC16E-CB9D-403B-BC2E-5291F9DEEA8B}">
      <dgm:prSet/>
      <dgm:spPr/>
      <dgm:t>
        <a:bodyPr/>
        <a:lstStyle/>
        <a:p>
          <a:endParaRPr lang="ru-RU"/>
        </a:p>
      </dgm:t>
    </dgm:pt>
    <dgm:pt modelId="{CB6990B2-A3F3-432A-947C-D1EF73AF9CCE}" type="sibTrans" cxnId="{2BCEC16E-CB9D-403B-BC2E-5291F9DEEA8B}">
      <dgm:prSet/>
      <dgm:spPr/>
      <dgm:t>
        <a:bodyPr/>
        <a:lstStyle/>
        <a:p>
          <a:endParaRPr lang="ru-RU"/>
        </a:p>
      </dgm:t>
    </dgm:pt>
    <dgm:pt modelId="{834D921C-49ED-4E54-96DF-4DE4FD6E1319}">
      <dgm:prSet/>
      <dgm:spPr/>
      <dgm:t>
        <a:bodyPr/>
        <a:lstStyle/>
        <a:p>
          <a:r>
            <a: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рекомендаций по снижению шума</a:t>
          </a:r>
          <a:endParaRPr lang="ru-RU" dirty="0">
            <a:solidFill>
              <a:schemeClr val="bg1"/>
            </a:solidFill>
          </a:endParaRPr>
        </a:p>
      </dgm:t>
    </dgm:pt>
    <dgm:pt modelId="{233632DE-D652-4621-9AB6-15D5DCFDF48D}" type="parTrans" cxnId="{6EE42746-F479-4670-A6FB-3035BB340506}">
      <dgm:prSet/>
      <dgm:spPr/>
      <dgm:t>
        <a:bodyPr/>
        <a:lstStyle/>
        <a:p>
          <a:endParaRPr lang="ru-RU"/>
        </a:p>
      </dgm:t>
    </dgm:pt>
    <dgm:pt modelId="{351EEE5D-266C-4E88-8361-965274DB29DA}" type="sibTrans" cxnId="{6EE42746-F479-4670-A6FB-3035BB340506}">
      <dgm:prSet/>
      <dgm:spPr/>
      <dgm:t>
        <a:bodyPr/>
        <a:lstStyle/>
        <a:p>
          <a:endParaRPr lang="ru-RU"/>
        </a:p>
      </dgm:t>
    </dgm:pt>
    <dgm:pt modelId="{00FC1074-159B-4092-A980-18AF3810AFF8}" type="pres">
      <dgm:prSet presAssocID="{01575CEC-BE7D-46D7-B89F-7251C459DAE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2B703807-C23F-4073-95B5-4F3FABA43F11}" type="pres">
      <dgm:prSet presAssocID="{DD7AC2D7-7307-4FAF-B807-280CA16644C6}" presName="root1" presStyleCnt="0"/>
      <dgm:spPr/>
    </dgm:pt>
    <dgm:pt modelId="{AFD17322-ED56-4A2F-B6A5-376D17D31F0E}" type="pres">
      <dgm:prSet presAssocID="{DD7AC2D7-7307-4FAF-B807-280CA16644C6}" presName="LevelOneTextNode" presStyleLbl="node0" presStyleIdx="0" presStyleCnt="7" custScaleX="87415" custScaleY="165498" custLinFactNeighborX="-80103" custLinFactNeighborY="13433">
        <dgm:presLayoutVars>
          <dgm:chPref val="3"/>
        </dgm:presLayoutVars>
      </dgm:prSet>
      <dgm:spPr/>
    </dgm:pt>
    <dgm:pt modelId="{37795903-A3BE-418D-B888-3E67C131F23A}" type="pres">
      <dgm:prSet presAssocID="{DD7AC2D7-7307-4FAF-B807-280CA16644C6}" presName="level2hierChild" presStyleCnt="0"/>
      <dgm:spPr/>
    </dgm:pt>
    <dgm:pt modelId="{995F6635-112D-46F6-9C87-751561BBDBB2}" type="pres">
      <dgm:prSet presAssocID="{59E058CF-E035-4463-933D-FD69DFFC581C}" presName="conn2-1" presStyleLbl="parChTrans1D2" presStyleIdx="0" presStyleCnt="3"/>
      <dgm:spPr/>
    </dgm:pt>
    <dgm:pt modelId="{98655073-F12F-4144-B20F-6AD50F0A7777}" type="pres">
      <dgm:prSet presAssocID="{59E058CF-E035-4463-933D-FD69DFFC581C}" presName="connTx" presStyleLbl="parChTrans1D2" presStyleIdx="0" presStyleCnt="3"/>
      <dgm:spPr/>
    </dgm:pt>
    <dgm:pt modelId="{6B980DFA-580A-49F8-98FD-DE8F4D02E311}" type="pres">
      <dgm:prSet presAssocID="{CE8FFCF0-2560-468E-A43D-0DAB9C84834C}" presName="root2" presStyleCnt="0"/>
      <dgm:spPr/>
    </dgm:pt>
    <dgm:pt modelId="{9F4769A1-BA2D-4B4F-BC47-C056B012D5B8}" type="pres">
      <dgm:prSet presAssocID="{CE8FFCF0-2560-468E-A43D-0DAB9C84834C}" presName="LevelTwoTextNode" presStyleLbl="node2" presStyleIdx="0" presStyleCnt="3" custScaleY="81801" custLinFactY="5236" custLinFactNeighborX="-87131" custLinFactNeighborY="100000">
        <dgm:presLayoutVars>
          <dgm:chPref val="3"/>
        </dgm:presLayoutVars>
      </dgm:prSet>
      <dgm:spPr/>
    </dgm:pt>
    <dgm:pt modelId="{3E4382EE-25A8-4BB2-AB77-018FEB0874D5}" type="pres">
      <dgm:prSet presAssocID="{CE8FFCF0-2560-468E-A43D-0DAB9C84834C}" presName="level3hierChild" presStyleCnt="0"/>
      <dgm:spPr/>
    </dgm:pt>
    <dgm:pt modelId="{73D86C3A-C13E-4338-A7F1-2FB84BA60633}" type="pres">
      <dgm:prSet presAssocID="{D43C0218-A2ED-49FF-8D94-111C4ADF6F4C}" presName="conn2-1" presStyleLbl="parChTrans1D3" presStyleIdx="0" presStyleCnt="2"/>
      <dgm:spPr/>
    </dgm:pt>
    <dgm:pt modelId="{D310020D-BB56-49BA-B72B-0B69B91527C1}" type="pres">
      <dgm:prSet presAssocID="{D43C0218-A2ED-49FF-8D94-111C4ADF6F4C}" presName="connTx" presStyleLbl="parChTrans1D3" presStyleIdx="0" presStyleCnt="2"/>
      <dgm:spPr/>
    </dgm:pt>
    <dgm:pt modelId="{0ADE1F6A-D26B-456D-A07E-6403D98A2F9B}" type="pres">
      <dgm:prSet presAssocID="{5EF63B5B-3CBB-461F-BEAD-3D5136C61209}" presName="root2" presStyleCnt="0"/>
      <dgm:spPr/>
    </dgm:pt>
    <dgm:pt modelId="{32446606-848E-4770-90B5-5A16DB3BC624}" type="pres">
      <dgm:prSet presAssocID="{5EF63B5B-3CBB-461F-BEAD-3D5136C61209}" presName="LevelTwoTextNode" presStyleLbl="node3" presStyleIdx="0" presStyleCnt="2" custScaleX="83812" custScaleY="51435" custLinFactNeighborX="61103" custLinFactNeighborY="-3916">
        <dgm:presLayoutVars>
          <dgm:chPref val="3"/>
        </dgm:presLayoutVars>
      </dgm:prSet>
      <dgm:spPr/>
    </dgm:pt>
    <dgm:pt modelId="{9E081AC2-5DFC-4547-B9B7-991FE99F56A5}" type="pres">
      <dgm:prSet presAssocID="{5EF63B5B-3CBB-461F-BEAD-3D5136C61209}" presName="level3hierChild" presStyleCnt="0"/>
      <dgm:spPr/>
    </dgm:pt>
    <dgm:pt modelId="{3D919D6F-91CE-4AFD-8FCF-C459DC06A371}" type="pres">
      <dgm:prSet presAssocID="{51B9310D-803B-4C37-831C-2F2778C16C30}" presName="conn2-1" presStyleLbl="parChTrans1D3" presStyleIdx="1" presStyleCnt="2"/>
      <dgm:spPr/>
    </dgm:pt>
    <dgm:pt modelId="{D992EF6C-0A9D-4A17-9625-2AF826941032}" type="pres">
      <dgm:prSet presAssocID="{51B9310D-803B-4C37-831C-2F2778C16C30}" presName="connTx" presStyleLbl="parChTrans1D3" presStyleIdx="1" presStyleCnt="2"/>
      <dgm:spPr/>
    </dgm:pt>
    <dgm:pt modelId="{6E0D9558-5CE5-4D77-B927-37D8BE8658ED}" type="pres">
      <dgm:prSet presAssocID="{AD64CEBD-25FB-4FC0-81D2-544F0C8C9AB5}" presName="root2" presStyleCnt="0"/>
      <dgm:spPr/>
    </dgm:pt>
    <dgm:pt modelId="{59BA26FE-F994-424C-915F-54354AF6C4D4}" type="pres">
      <dgm:prSet presAssocID="{AD64CEBD-25FB-4FC0-81D2-544F0C8C9AB5}" presName="LevelTwoTextNode" presStyleLbl="node3" presStyleIdx="1" presStyleCnt="2" custScaleX="84851" custScaleY="57213" custLinFactY="11004" custLinFactNeighborX="60065" custLinFactNeighborY="100000">
        <dgm:presLayoutVars>
          <dgm:chPref val="3"/>
        </dgm:presLayoutVars>
      </dgm:prSet>
      <dgm:spPr/>
    </dgm:pt>
    <dgm:pt modelId="{26499315-C1EE-4D46-8A3B-573EE15F644B}" type="pres">
      <dgm:prSet presAssocID="{AD64CEBD-25FB-4FC0-81D2-544F0C8C9AB5}" presName="level3hierChild" presStyleCnt="0"/>
      <dgm:spPr/>
    </dgm:pt>
    <dgm:pt modelId="{F1C61730-E1FA-4DD8-8B72-E774335CFEB3}" type="pres">
      <dgm:prSet presAssocID="{89A6F9D0-B3B9-4065-A333-9AB7B8E84E25}" presName="conn2-1" presStyleLbl="parChTrans1D2" presStyleIdx="1" presStyleCnt="3"/>
      <dgm:spPr/>
    </dgm:pt>
    <dgm:pt modelId="{C47270EA-506E-4634-8A97-3D830FA5A3D6}" type="pres">
      <dgm:prSet presAssocID="{89A6F9D0-B3B9-4065-A333-9AB7B8E84E25}" presName="connTx" presStyleLbl="parChTrans1D2" presStyleIdx="1" presStyleCnt="3"/>
      <dgm:spPr/>
    </dgm:pt>
    <dgm:pt modelId="{9BBA1132-1420-4B31-9A0B-D4819B3BC674}" type="pres">
      <dgm:prSet presAssocID="{C221AA04-C8F7-4EAC-8C27-7D64CFD8768E}" presName="root2" presStyleCnt="0"/>
      <dgm:spPr/>
    </dgm:pt>
    <dgm:pt modelId="{AFAECC4B-7920-4666-A947-E46858CD1F3D}" type="pres">
      <dgm:prSet presAssocID="{C221AA04-C8F7-4EAC-8C27-7D64CFD8768E}" presName="LevelTwoTextNode" presStyleLbl="node2" presStyleIdx="1" presStyleCnt="3" custScaleY="73730" custLinFactY="14929" custLinFactNeighborX="-86819" custLinFactNeighborY="100000">
        <dgm:presLayoutVars>
          <dgm:chPref val="3"/>
        </dgm:presLayoutVars>
      </dgm:prSet>
      <dgm:spPr/>
    </dgm:pt>
    <dgm:pt modelId="{3502C603-5655-47D8-8525-DBDDCE92289A}" type="pres">
      <dgm:prSet presAssocID="{C221AA04-C8F7-4EAC-8C27-7D64CFD8768E}" presName="level3hierChild" presStyleCnt="0"/>
      <dgm:spPr/>
    </dgm:pt>
    <dgm:pt modelId="{30212222-909D-4234-9270-8B1DD939F2AB}" type="pres">
      <dgm:prSet presAssocID="{F4247CDF-2DAC-4826-A39C-46A694A687DF}" presName="conn2-1" presStyleLbl="parChTrans1D2" presStyleIdx="2" presStyleCnt="3"/>
      <dgm:spPr/>
    </dgm:pt>
    <dgm:pt modelId="{60AFA1F1-8B71-41B1-9903-17398542CF22}" type="pres">
      <dgm:prSet presAssocID="{F4247CDF-2DAC-4826-A39C-46A694A687DF}" presName="connTx" presStyleLbl="parChTrans1D2" presStyleIdx="2" presStyleCnt="3"/>
      <dgm:spPr/>
    </dgm:pt>
    <dgm:pt modelId="{BB70078A-BDC1-4F99-9E52-9BFD622904BE}" type="pres">
      <dgm:prSet presAssocID="{621E2D00-85E9-4F45-A99C-79400CC20337}" presName="root2" presStyleCnt="0"/>
      <dgm:spPr/>
    </dgm:pt>
    <dgm:pt modelId="{EBEB0E79-C3A0-40D9-A637-39B363DE2920}" type="pres">
      <dgm:prSet presAssocID="{621E2D00-85E9-4F45-A99C-79400CC20337}" presName="LevelTwoTextNode" presStyleLbl="node2" presStyleIdx="2" presStyleCnt="3" custScaleX="102043" custScaleY="68560" custLinFactY="33113" custLinFactNeighborX="-87875" custLinFactNeighborY="100000">
        <dgm:presLayoutVars>
          <dgm:chPref val="3"/>
        </dgm:presLayoutVars>
      </dgm:prSet>
      <dgm:spPr/>
    </dgm:pt>
    <dgm:pt modelId="{BBD86017-C180-4F18-9D88-AEF4124DE6F6}" type="pres">
      <dgm:prSet presAssocID="{621E2D00-85E9-4F45-A99C-79400CC20337}" presName="level3hierChild" presStyleCnt="0"/>
      <dgm:spPr/>
    </dgm:pt>
    <dgm:pt modelId="{10232B0C-62C0-40E6-AC66-574FF3AB25FA}" type="pres">
      <dgm:prSet presAssocID="{CDC06822-F8AA-48FD-9EDD-7CDACABB6742}" presName="root1" presStyleCnt="0"/>
      <dgm:spPr/>
    </dgm:pt>
    <dgm:pt modelId="{688BE115-1E45-4B5C-A016-78D5815C3B03}" type="pres">
      <dgm:prSet presAssocID="{CDC06822-F8AA-48FD-9EDD-7CDACABB6742}" presName="LevelOneTextNode" presStyleLbl="node0" presStyleIdx="1" presStyleCnt="7" custScaleY="77646" custLinFactY="-100000" custLinFactNeighborX="40778" custLinFactNeighborY="-124780">
        <dgm:presLayoutVars>
          <dgm:chPref val="3"/>
        </dgm:presLayoutVars>
      </dgm:prSet>
      <dgm:spPr/>
    </dgm:pt>
    <dgm:pt modelId="{F341B947-3961-4B1D-AE30-D5272B4F1348}" type="pres">
      <dgm:prSet presAssocID="{CDC06822-F8AA-48FD-9EDD-7CDACABB6742}" presName="level2hierChild" presStyleCnt="0"/>
      <dgm:spPr/>
    </dgm:pt>
    <dgm:pt modelId="{98B18624-047A-446A-98D5-1867BD0F8C02}" type="pres">
      <dgm:prSet presAssocID="{84742BCE-151F-4377-92C6-D86E15211D39}" presName="root1" presStyleCnt="0"/>
      <dgm:spPr/>
    </dgm:pt>
    <dgm:pt modelId="{8C75F9C3-C8ED-47D7-ABAF-2757A339178A}" type="pres">
      <dgm:prSet presAssocID="{84742BCE-151F-4377-92C6-D86E15211D39}" presName="LevelOneTextNode" presStyleLbl="node0" presStyleIdx="2" presStyleCnt="7" custScaleX="89677" custScaleY="62875" custLinFactX="49128" custLinFactY="-112262" custLinFactNeighborX="100000" custLinFactNeighborY="-200000">
        <dgm:presLayoutVars>
          <dgm:chPref val="3"/>
        </dgm:presLayoutVars>
      </dgm:prSet>
      <dgm:spPr/>
    </dgm:pt>
    <dgm:pt modelId="{A4F55C5D-7933-4782-AC99-D4A0D588FD7A}" type="pres">
      <dgm:prSet presAssocID="{84742BCE-151F-4377-92C6-D86E15211D39}" presName="level2hierChild" presStyleCnt="0"/>
      <dgm:spPr/>
    </dgm:pt>
    <dgm:pt modelId="{32E61B07-8A7F-49A5-8692-A779B8822BF5}" type="pres">
      <dgm:prSet presAssocID="{A2BB18DF-E906-4896-996D-3F460F2E715B}" presName="root1" presStyleCnt="0"/>
      <dgm:spPr/>
    </dgm:pt>
    <dgm:pt modelId="{49E8AFFC-A323-498D-968A-9E1A2B43B88C}" type="pres">
      <dgm:prSet presAssocID="{A2BB18DF-E906-4896-996D-3F460F2E715B}" presName="LevelOneTextNode" presStyleLbl="node0" presStyleIdx="3" presStyleCnt="7" custScaleX="84717" custScaleY="67798" custLinFactX="93185" custLinFactY="-100000" custLinFactNeighborX="100000" custLinFactNeighborY="-104961">
        <dgm:presLayoutVars>
          <dgm:chPref val="3"/>
        </dgm:presLayoutVars>
      </dgm:prSet>
      <dgm:spPr/>
    </dgm:pt>
    <dgm:pt modelId="{14171CE7-EE98-4EA0-8024-072F291ED7B4}" type="pres">
      <dgm:prSet presAssocID="{A2BB18DF-E906-4896-996D-3F460F2E715B}" presName="level2hierChild" presStyleCnt="0"/>
      <dgm:spPr/>
    </dgm:pt>
    <dgm:pt modelId="{10092C73-8F6D-4515-B1A6-3ABC4FDACBF8}" type="pres">
      <dgm:prSet presAssocID="{D24844E3-3800-4B3F-8483-D71C6AF05A1C}" presName="root1" presStyleCnt="0"/>
      <dgm:spPr/>
    </dgm:pt>
    <dgm:pt modelId="{EB940B73-5C4A-451F-8580-97B7AA39BB19}" type="pres">
      <dgm:prSet presAssocID="{D24844E3-3800-4B3F-8483-D71C6AF05A1C}" presName="LevelOneTextNode" presStyleLbl="node0" presStyleIdx="4" presStyleCnt="7" custScaleX="86040" custScaleY="63092" custLinFactX="127972" custLinFactY="-200000" custLinFactNeighborX="200000" custLinFactNeighborY="-248494">
        <dgm:presLayoutVars>
          <dgm:chPref val="3"/>
        </dgm:presLayoutVars>
      </dgm:prSet>
      <dgm:spPr/>
    </dgm:pt>
    <dgm:pt modelId="{0AC61E20-FAA5-4D11-911F-83A4D34E4869}" type="pres">
      <dgm:prSet presAssocID="{D24844E3-3800-4B3F-8483-D71C6AF05A1C}" presName="level2hierChild" presStyleCnt="0"/>
      <dgm:spPr/>
    </dgm:pt>
    <dgm:pt modelId="{ADBECA93-A538-4464-896C-BE854CE09343}" type="pres">
      <dgm:prSet presAssocID="{6B6B9443-1417-4F9E-9A7D-7A8DDBE0F375}" presName="root1" presStyleCnt="0"/>
      <dgm:spPr/>
    </dgm:pt>
    <dgm:pt modelId="{9BA35ABB-7BDD-49B4-B3A4-ED52477F3050}" type="pres">
      <dgm:prSet presAssocID="{6B6B9443-1417-4F9E-9A7D-7A8DDBE0F375}" presName="LevelOneTextNode" presStyleLbl="node0" presStyleIdx="5" presStyleCnt="7" custScaleX="86040" custScaleY="63092" custLinFactX="126987" custLinFactY="-200000" custLinFactNeighborX="200000" custLinFactNeighborY="-263265">
        <dgm:presLayoutVars>
          <dgm:chPref val="3"/>
        </dgm:presLayoutVars>
      </dgm:prSet>
      <dgm:spPr/>
    </dgm:pt>
    <dgm:pt modelId="{DD7040BD-71AC-4C4D-B372-C5C2FEAB7DFB}" type="pres">
      <dgm:prSet presAssocID="{6B6B9443-1417-4F9E-9A7D-7A8DDBE0F375}" presName="level2hierChild" presStyleCnt="0"/>
      <dgm:spPr/>
    </dgm:pt>
    <dgm:pt modelId="{9B8D6FD5-AE98-44D1-8762-23D71C3C878A}" type="pres">
      <dgm:prSet presAssocID="{834D921C-49ED-4E54-96DF-4DE4FD6E1319}" presName="root1" presStyleCnt="0"/>
      <dgm:spPr/>
    </dgm:pt>
    <dgm:pt modelId="{92783C78-7874-447D-870A-533C4EC371D1}" type="pres">
      <dgm:prSet presAssocID="{834D921C-49ED-4E54-96DF-4DE4FD6E1319}" presName="LevelOneTextNode" presStyleLbl="node0" presStyleIdx="6" presStyleCnt="7" custScaleX="84717" custScaleY="67798" custLinFactX="92799" custLinFactY="-171171" custLinFactNeighborX="100000" custLinFactNeighborY="-200000">
        <dgm:presLayoutVars>
          <dgm:chPref val="3"/>
        </dgm:presLayoutVars>
      </dgm:prSet>
      <dgm:spPr/>
    </dgm:pt>
    <dgm:pt modelId="{9B6EB5B9-A87B-40D4-A45E-7B2F5C5AB7C5}" type="pres">
      <dgm:prSet presAssocID="{834D921C-49ED-4E54-96DF-4DE4FD6E1319}" presName="level2hierChild" presStyleCnt="0"/>
      <dgm:spPr/>
    </dgm:pt>
  </dgm:ptLst>
  <dgm:cxnLst>
    <dgm:cxn modelId="{006D150C-6929-4A76-B213-2F66E65FC2F1}" type="presOf" srcId="{51B9310D-803B-4C37-831C-2F2778C16C30}" destId="{D992EF6C-0A9D-4A17-9625-2AF826941032}" srcOrd="1" destOrd="0" presId="urn:microsoft.com/office/officeart/2005/8/layout/hierarchy2"/>
    <dgm:cxn modelId="{8A4CB418-F962-41E9-98AD-3735390F5804}" type="presOf" srcId="{6B6B9443-1417-4F9E-9A7D-7A8DDBE0F375}" destId="{9BA35ABB-7BDD-49B4-B3A4-ED52477F3050}" srcOrd="0" destOrd="0" presId="urn:microsoft.com/office/officeart/2005/8/layout/hierarchy2"/>
    <dgm:cxn modelId="{71D47A19-C4AC-493F-9760-A0F0D098A79C}" type="presOf" srcId="{59E058CF-E035-4463-933D-FD69DFFC581C}" destId="{995F6635-112D-46F6-9C87-751561BBDBB2}" srcOrd="0" destOrd="0" presId="urn:microsoft.com/office/officeart/2005/8/layout/hierarchy2"/>
    <dgm:cxn modelId="{424A8E25-4F48-4895-8A1A-CB481DBD8362}" type="presOf" srcId="{D43C0218-A2ED-49FF-8D94-111C4ADF6F4C}" destId="{73D86C3A-C13E-4338-A7F1-2FB84BA60633}" srcOrd="0" destOrd="0" presId="urn:microsoft.com/office/officeart/2005/8/layout/hierarchy2"/>
    <dgm:cxn modelId="{139CD229-4753-4B20-A846-A33A8F1EA6FC}" srcId="{01575CEC-BE7D-46D7-B89F-7251C459DAEF}" destId="{D24844E3-3800-4B3F-8483-D71C6AF05A1C}" srcOrd="4" destOrd="0" parTransId="{4C8D840E-4DB6-4DCD-9188-6F91E375EF18}" sibTransId="{C6B14F40-2B3A-400E-8ED2-88F052895CC6}"/>
    <dgm:cxn modelId="{8CA68A2C-532B-4C57-BDFA-203BDAEAE1C1}" type="presOf" srcId="{01575CEC-BE7D-46D7-B89F-7251C459DAEF}" destId="{00FC1074-159B-4092-A980-18AF3810AFF8}" srcOrd="0" destOrd="0" presId="urn:microsoft.com/office/officeart/2005/8/layout/hierarchy2"/>
    <dgm:cxn modelId="{4682012D-B316-4AF8-84CE-80DF90D78414}" srcId="{DD7AC2D7-7307-4FAF-B807-280CA16644C6}" destId="{CE8FFCF0-2560-468E-A43D-0DAB9C84834C}" srcOrd="0" destOrd="0" parTransId="{59E058CF-E035-4463-933D-FD69DFFC581C}" sibTransId="{AD93A57E-B14B-445C-80EF-679833BBAE14}"/>
    <dgm:cxn modelId="{88B6CE3C-8147-4F54-B866-13B319ABB4D9}" type="presOf" srcId="{84742BCE-151F-4377-92C6-D86E15211D39}" destId="{8C75F9C3-C8ED-47D7-ABAF-2757A339178A}" srcOrd="0" destOrd="0" presId="urn:microsoft.com/office/officeart/2005/8/layout/hierarchy2"/>
    <dgm:cxn modelId="{6490C13D-75FB-4275-A14C-01751FCAD168}" type="presOf" srcId="{D24844E3-3800-4B3F-8483-D71C6AF05A1C}" destId="{EB940B73-5C4A-451F-8580-97B7AA39BB19}" srcOrd="0" destOrd="0" presId="urn:microsoft.com/office/officeart/2005/8/layout/hierarchy2"/>
    <dgm:cxn modelId="{4258CF60-009D-4E65-9973-8C0E94D0FCA5}" srcId="{01575CEC-BE7D-46D7-B89F-7251C459DAEF}" destId="{DD7AC2D7-7307-4FAF-B807-280CA16644C6}" srcOrd="0" destOrd="0" parTransId="{9B2F5A96-ED57-4FAA-A719-ED8162304761}" sibTransId="{5FD6A644-F436-4C2C-A51E-907EB3F49FBA}"/>
    <dgm:cxn modelId="{6EE42746-F479-4670-A6FB-3035BB340506}" srcId="{01575CEC-BE7D-46D7-B89F-7251C459DAEF}" destId="{834D921C-49ED-4E54-96DF-4DE4FD6E1319}" srcOrd="6" destOrd="0" parTransId="{233632DE-D652-4621-9AB6-15D5DCFDF48D}" sibTransId="{351EEE5D-266C-4E88-8361-965274DB29DA}"/>
    <dgm:cxn modelId="{34D34A49-191E-4745-AA4A-4C9D34B2EDCD}" type="presOf" srcId="{F4247CDF-2DAC-4826-A39C-46A694A687DF}" destId="{60AFA1F1-8B71-41B1-9903-17398542CF22}" srcOrd="1" destOrd="0" presId="urn:microsoft.com/office/officeart/2005/8/layout/hierarchy2"/>
    <dgm:cxn modelId="{5B34304C-2EB2-43DB-BDA8-DE4D2CA902D5}" srcId="{DD7AC2D7-7307-4FAF-B807-280CA16644C6}" destId="{C221AA04-C8F7-4EAC-8C27-7D64CFD8768E}" srcOrd="1" destOrd="0" parTransId="{89A6F9D0-B3B9-4065-A333-9AB7B8E84E25}" sibTransId="{55237AB7-F064-43F5-B80E-378314FB8D85}"/>
    <dgm:cxn modelId="{2BCEC16E-CB9D-403B-BC2E-5291F9DEEA8B}" srcId="{01575CEC-BE7D-46D7-B89F-7251C459DAEF}" destId="{6B6B9443-1417-4F9E-9A7D-7A8DDBE0F375}" srcOrd="5" destOrd="0" parTransId="{4B11375C-4353-4CD3-BB6E-4D3143BC7ECB}" sibTransId="{CB6990B2-A3F3-432A-947C-D1EF73AF9CCE}"/>
    <dgm:cxn modelId="{46710E76-98A6-416B-B6B9-B2AD5F043175}" type="presOf" srcId="{621E2D00-85E9-4F45-A99C-79400CC20337}" destId="{EBEB0E79-C3A0-40D9-A637-39B363DE2920}" srcOrd="0" destOrd="0" presId="urn:microsoft.com/office/officeart/2005/8/layout/hierarchy2"/>
    <dgm:cxn modelId="{876F8176-67B7-488B-BF05-11A7F9E3CF93}" type="presOf" srcId="{89A6F9D0-B3B9-4065-A333-9AB7B8E84E25}" destId="{F1C61730-E1FA-4DD8-8B72-E774335CFEB3}" srcOrd="0" destOrd="0" presId="urn:microsoft.com/office/officeart/2005/8/layout/hierarchy2"/>
    <dgm:cxn modelId="{1BE10C57-EA26-49C7-AAB3-A0BF298051FD}" srcId="{01575CEC-BE7D-46D7-B89F-7251C459DAEF}" destId="{84742BCE-151F-4377-92C6-D86E15211D39}" srcOrd="2" destOrd="0" parTransId="{CA41D62E-D5D8-475E-8598-7C0507C7DBE7}" sibTransId="{C4B9A203-674E-4F7F-85DB-90FE2F74789B}"/>
    <dgm:cxn modelId="{45D3587F-D523-4918-B0CD-760EBCF6493B}" type="presOf" srcId="{5EF63B5B-3CBB-461F-BEAD-3D5136C61209}" destId="{32446606-848E-4770-90B5-5A16DB3BC624}" srcOrd="0" destOrd="0" presId="urn:microsoft.com/office/officeart/2005/8/layout/hierarchy2"/>
    <dgm:cxn modelId="{8CAAD181-D7C6-4385-B064-ACD1C0EA8698}" type="presOf" srcId="{CDC06822-F8AA-48FD-9EDD-7CDACABB6742}" destId="{688BE115-1E45-4B5C-A016-78D5815C3B03}" srcOrd="0" destOrd="0" presId="urn:microsoft.com/office/officeart/2005/8/layout/hierarchy2"/>
    <dgm:cxn modelId="{89D7838C-4E51-4CBA-BDE9-88C020E6EAD6}" type="presOf" srcId="{DD7AC2D7-7307-4FAF-B807-280CA16644C6}" destId="{AFD17322-ED56-4A2F-B6A5-376D17D31F0E}" srcOrd="0" destOrd="0" presId="urn:microsoft.com/office/officeart/2005/8/layout/hierarchy2"/>
    <dgm:cxn modelId="{FAECBF8E-50F7-4694-B231-44E3119A3913}" type="presOf" srcId="{C221AA04-C8F7-4EAC-8C27-7D64CFD8768E}" destId="{AFAECC4B-7920-4666-A947-E46858CD1F3D}" srcOrd="0" destOrd="0" presId="urn:microsoft.com/office/officeart/2005/8/layout/hierarchy2"/>
    <dgm:cxn modelId="{BBCF2991-74F8-469B-93B0-A4A0080F4AC4}" type="presOf" srcId="{834D921C-49ED-4E54-96DF-4DE4FD6E1319}" destId="{92783C78-7874-447D-870A-533C4EC371D1}" srcOrd="0" destOrd="0" presId="urn:microsoft.com/office/officeart/2005/8/layout/hierarchy2"/>
    <dgm:cxn modelId="{3B4EF6A5-0A29-409C-86D3-F980AE1E7F35}" type="presOf" srcId="{AD64CEBD-25FB-4FC0-81D2-544F0C8C9AB5}" destId="{59BA26FE-F994-424C-915F-54354AF6C4D4}" srcOrd="0" destOrd="0" presId="urn:microsoft.com/office/officeart/2005/8/layout/hierarchy2"/>
    <dgm:cxn modelId="{356CEFB1-35DC-4479-A201-9D149418672D}" type="presOf" srcId="{D43C0218-A2ED-49FF-8D94-111C4ADF6F4C}" destId="{D310020D-BB56-49BA-B72B-0B69B91527C1}" srcOrd="1" destOrd="0" presId="urn:microsoft.com/office/officeart/2005/8/layout/hierarchy2"/>
    <dgm:cxn modelId="{5B0FABB6-D2B6-44DC-A753-66AD04D28380}" type="presOf" srcId="{59E058CF-E035-4463-933D-FD69DFFC581C}" destId="{98655073-F12F-4144-B20F-6AD50F0A7777}" srcOrd="1" destOrd="0" presId="urn:microsoft.com/office/officeart/2005/8/layout/hierarchy2"/>
    <dgm:cxn modelId="{55ADEBBA-A300-4BD8-AEA7-80FF92CACDBE}" type="presOf" srcId="{CE8FFCF0-2560-468E-A43D-0DAB9C84834C}" destId="{9F4769A1-BA2D-4B4F-BC47-C056B012D5B8}" srcOrd="0" destOrd="0" presId="urn:microsoft.com/office/officeart/2005/8/layout/hierarchy2"/>
    <dgm:cxn modelId="{46C67FBF-9166-40A2-A14C-A6F7F933A91C}" srcId="{DD7AC2D7-7307-4FAF-B807-280CA16644C6}" destId="{621E2D00-85E9-4F45-A99C-79400CC20337}" srcOrd="2" destOrd="0" parTransId="{F4247CDF-2DAC-4826-A39C-46A694A687DF}" sibTransId="{F26BDBC2-6CE0-4420-A274-3DF60E21620B}"/>
    <dgm:cxn modelId="{E0BE50C5-58B4-43A5-9BCE-F390CB858C3A}" srcId="{CE8FFCF0-2560-468E-A43D-0DAB9C84834C}" destId="{AD64CEBD-25FB-4FC0-81D2-544F0C8C9AB5}" srcOrd="1" destOrd="0" parTransId="{51B9310D-803B-4C37-831C-2F2778C16C30}" sibTransId="{5E2311AB-9786-431E-9645-F472D3A092A1}"/>
    <dgm:cxn modelId="{4051F0C5-D60F-4D71-87AC-833F75416916}" type="presOf" srcId="{89A6F9D0-B3B9-4065-A333-9AB7B8E84E25}" destId="{C47270EA-506E-4634-8A97-3D830FA5A3D6}" srcOrd="1" destOrd="0" presId="urn:microsoft.com/office/officeart/2005/8/layout/hierarchy2"/>
    <dgm:cxn modelId="{652625C9-702A-4BC0-8A2C-0FA0BF5C3A6A}" srcId="{CE8FFCF0-2560-468E-A43D-0DAB9C84834C}" destId="{5EF63B5B-3CBB-461F-BEAD-3D5136C61209}" srcOrd="0" destOrd="0" parTransId="{D43C0218-A2ED-49FF-8D94-111C4ADF6F4C}" sibTransId="{97DDAD1F-8EC9-43A0-BAD3-14360A534D9F}"/>
    <dgm:cxn modelId="{FF0DBCD0-818E-4EDA-A296-C72B0490738B}" srcId="{01575CEC-BE7D-46D7-B89F-7251C459DAEF}" destId="{CDC06822-F8AA-48FD-9EDD-7CDACABB6742}" srcOrd="1" destOrd="0" parTransId="{1D062DEB-4B1C-45E0-A5C9-014BCE9FD53F}" sibTransId="{3DED0B4C-EDD5-4F4C-9440-071D1F1EEEF3}"/>
    <dgm:cxn modelId="{682710D1-02B1-4321-8CA3-8E5313242AAD}" type="presOf" srcId="{F4247CDF-2DAC-4826-A39C-46A694A687DF}" destId="{30212222-909D-4234-9270-8B1DD939F2AB}" srcOrd="0" destOrd="0" presId="urn:microsoft.com/office/officeart/2005/8/layout/hierarchy2"/>
    <dgm:cxn modelId="{863AC0D3-4185-48FD-A402-C2C367EC3CCA}" type="presOf" srcId="{A2BB18DF-E906-4896-996D-3F460F2E715B}" destId="{49E8AFFC-A323-498D-968A-9E1A2B43B88C}" srcOrd="0" destOrd="0" presId="urn:microsoft.com/office/officeart/2005/8/layout/hierarchy2"/>
    <dgm:cxn modelId="{DDE6F4DD-010A-4544-A112-22E4B07BD54C}" type="presOf" srcId="{51B9310D-803B-4C37-831C-2F2778C16C30}" destId="{3D919D6F-91CE-4AFD-8FCF-C459DC06A371}" srcOrd="0" destOrd="0" presId="urn:microsoft.com/office/officeart/2005/8/layout/hierarchy2"/>
    <dgm:cxn modelId="{CB1F60F4-4A93-4FCE-A5F0-9E61C2E61163}" srcId="{01575CEC-BE7D-46D7-B89F-7251C459DAEF}" destId="{A2BB18DF-E906-4896-996D-3F460F2E715B}" srcOrd="3" destOrd="0" parTransId="{3EDBCD88-FD0B-4AA3-8B68-D0D979127B0E}" sibTransId="{451D3684-3200-4E86-B530-6B6CB3D7ED80}"/>
    <dgm:cxn modelId="{F3B96FC1-7FA8-4627-B08D-5CDEBE2DC03B}" type="presParOf" srcId="{00FC1074-159B-4092-A980-18AF3810AFF8}" destId="{2B703807-C23F-4073-95B5-4F3FABA43F11}" srcOrd="0" destOrd="0" presId="urn:microsoft.com/office/officeart/2005/8/layout/hierarchy2"/>
    <dgm:cxn modelId="{D0FBC0C8-F6C8-413E-BF0F-34C0AB22A53B}" type="presParOf" srcId="{2B703807-C23F-4073-95B5-4F3FABA43F11}" destId="{AFD17322-ED56-4A2F-B6A5-376D17D31F0E}" srcOrd="0" destOrd="0" presId="urn:microsoft.com/office/officeart/2005/8/layout/hierarchy2"/>
    <dgm:cxn modelId="{7B3CF44E-A075-4F42-B276-0A92FBD7CC29}" type="presParOf" srcId="{2B703807-C23F-4073-95B5-4F3FABA43F11}" destId="{37795903-A3BE-418D-B888-3E67C131F23A}" srcOrd="1" destOrd="0" presId="urn:microsoft.com/office/officeart/2005/8/layout/hierarchy2"/>
    <dgm:cxn modelId="{71F5C6C6-3DEB-4487-9EFA-96C58243FF1B}" type="presParOf" srcId="{37795903-A3BE-418D-B888-3E67C131F23A}" destId="{995F6635-112D-46F6-9C87-751561BBDBB2}" srcOrd="0" destOrd="0" presId="urn:microsoft.com/office/officeart/2005/8/layout/hierarchy2"/>
    <dgm:cxn modelId="{2E956815-6CAB-40C1-95A5-85D9059BB4BB}" type="presParOf" srcId="{995F6635-112D-46F6-9C87-751561BBDBB2}" destId="{98655073-F12F-4144-B20F-6AD50F0A7777}" srcOrd="0" destOrd="0" presId="urn:microsoft.com/office/officeart/2005/8/layout/hierarchy2"/>
    <dgm:cxn modelId="{1D4C58A0-07E8-4EEA-9254-9889E58124A3}" type="presParOf" srcId="{37795903-A3BE-418D-B888-3E67C131F23A}" destId="{6B980DFA-580A-49F8-98FD-DE8F4D02E311}" srcOrd="1" destOrd="0" presId="urn:microsoft.com/office/officeart/2005/8/layout/hierarchy2"/>
    <dgm:cxn modelId="{E4521D52-F861-491D-845D-1656EA3AC16B}" type="presParOf" srcId="{6B980DFA-580A-49F8-98FD-DE8F4D02E311}" destId="{9F4769A1-BA2D-4B4F-BC47-C056B012D5B8}" srcOrd="0" destOrd="0" presId="urn:microsoft.com/office/officeart/2005/8/layout/hierarchy2"/>
    <dgm:cxn modelId="{B867F590-C175-48AE-9A61-C41FFA446BB3}" type="presParOf" srcId="{6B980DFA-580A-49F8-98FD-DE8F4D02E311}" destId="{3E4382EE-25A8-4BB2-AB77-018FEB0874D5}" srcOrd="1" destOrd="0" presId="urn:microsoft.com/office/officeart/2005/8/layout/hierarchy2"/>
    <dgm:cxn modelId="{D2AB8501-D4AF-45E9-A21B-9E21834764CD}" type="presParOf" srcId="{3E4382EE-25A8-4BB2-AB77-018FEB0874D5}" destId="{73D86C3A-C13E-4338-A7F1-2FB84BA60633}" srcOrd="0" destOrd="0" presId="urn:microsoft.com/office/officeart/2005/8/layout/hierarchy2"/>
    <dgm:cxn modelId="{4A5400D7-3146-4EAB-9FBA-D59DA88B0A59}" type="presParOf" srcId="{73D86C3A-C13E-4338-A7F1-2FB84BA60633}" destId="{D310020D-BB56-49BA-B72B-0B69B91527C1}" srcOrd="0" destOrd="0" presId="urn:microsoft.com/office/officeart/2005/8/layout/hierarchy2"/>
    <dgm:cxn modelId="{FF668776-9993-4A67-BB5D-3C7ED27CE8ED}" type="presParOf" srcId="{3E4382EE-25A8-4BB2-AB77-018FEB0874D5}" destId="{0ADE1F6A-D26B-456D-A07E-6403D98A2F9B}" srcOrd="1" destOrd="0" presId="urn:microsoft.com/office/officeart/2005/8/layout/hierarchy2"/>
    <dgm:cxn modelId="{2EDF016D-8C83-451C-A12A-0FCE12AD8383}" type="presParOf" srcId="{0ADE1F6A-D26B-456D-A07E-6403D98A2F9B}" destId="{32446606-848E-4770-90B5-5A16DB3BC624}" srcOrd="0" destOrd="0" presId="urn:microsoft.com/office/officeart/2005/8/layout/hierarchy2"/>
    <dgm:cxn modelId="{51D54F0C-339A-4B10-A443-3E24D817B4AD}" type="presParOf" srcId="{0ADE1F6A-D26B-456D-A07E-6403D98A2F9B}" destId="{9E081AC2-5DFC-4547-B9B7-991FE99F56A5}" srcOrd="1" destOrd="0" presId="urn:microsoft.com/office/officeart/2005/8/layout/hierarchy2"/>
    <dgm:cxn modelId="{F9E14525-FFE7-4621-A7B8-682BF4303ED3}" type="presParOf" srcId="{3E4382EE-25A8-4BB2-AB77-018FEB0874D5}" destId="{3D919D6F-91CE-4AFD-8FCF-C459DC06A371}" srcOrd="2" destOrd="0" presId="urn:microsoft.com/office/officeart/2005/8/layout/hierarchy2"/>
    <dgm:cxn modelId="{5B303CE9-9B22-4399-BBCB-BC129BF625CC}" type="presParOf" srcId="{3D919D6F-91CE-4AFD-8FCF-C459DC06A371}" destId="{D992EF6C-0A9D-4A17-9625-2AF826941032}" srcOrd="0" destOrd="0" presId="urn:microsoft.com/office/officeart/2005/8/layout/hierarchy2"/>
    <dgm:cxn modelId="{DEA65270-4B8D-4156-BDB1-9AB28475B784}" type="presParOf" srcId="{3E4382EE-25A8-4BB2-AB77-018FEB0874D5}" destId="{6E0D9558-5CE5-4D77-B927-37D8BE8658ED}" srcOrd="3" destOrd="0" presId="urn:microsoft.com/office/officeart/2005/8/layout/hierarchy2"/>
    <dgm:cxn modelId="{4826375B-5F06-4C27-840F-883FE3805465}" type="presParOf" srcId="{6E0D9558-5CE5-4D77-B927-37D8BE8658ED}" destId="{59BA26FE-F994-424C-915F-54354AF6C4D4}" srcOrd="0" destOrd="0" presId="urn:microsoft.com/office/officeart/2005/8/layout/hierarchy2"/>
    <dgm:cxn modelId="{AF1EE078-7AA5-431A-81EE-30BF01783C78}" type="presParOf" srcId="{6E0D9558-5CE5-4D77-B927-37D8BE8658ED}" destId="{26499315-C1EE-4D46-8A3B-573EE15F644B}" srcOrd="1" destOrd="0" presId="urn:microsoft.com/office/officeart/2005/8/layout/hierarchy2"/>
    <dgm:cxn modelId="{3C1B8309-51C9-43F6-8360-E8D06D327E69}" type="presParOf" srcId="{37795903-A3BE-418D-B888-3E67C131F23A}" destId="{F1C61730-E1FA-4DD8-8B72-E774335CFEB3}" srcOrd="2" destOrd="0" presId="urn:microsoft.com/office/officeart/2005/8/layout/hierarchy2"/>
    <dgm:cxn modelId="{495F0985-4326-4C6B-9C2C-903C1DD024C9}" type="presParOf" srcId="{F1C61730-E1FA-4DD8-8B72-E774335CFEB3}" destId="{C47270EA-506E-4634-8A97-3D830FA5A3D6}" srcOrd="0" destOrd="0" presId="urn:microsoft.com/office/officeart/2005/8/layout/hierarchy2"/>
    <dgm:cxn modelId="{D60753C7-C2D6-4DCD-B320-176A07284857}" type="presParOf" srcId="{37795903-A3BE-418D-B888-3E67C131F23A}" destId="{9BBA1132-1420-4B31-9A0B-D4819B3BC674}" srcOrd="3" destOrd="0" presId="urn:microsoft.com/office/officeart/2005/8/layout/hierarchy2"/>
    <dgm:cxn modelId="{CCA7F2ED-289A-4DD2-88B0-7F481E361146}" type="presParOf" srcId="{9BBA1132-1420-4B31-9A0B-D4819B3BC674}" destId="{AFAECC4B-7920-4666-A947-E46858CD1F3D}" srcOrd="0" destOrd="0" presId="urn:microsoft.com/office/officeart/2005/8/layout/hierarchy2"/>
    <dgm:cxn modelId="{3C689BE5-51C3-49A9-A180-AA00EB4B2EA3}" type="presParOf" srcId="{9BBA1132-1420-4B31-9A0B-D4819B3BC674}" destId="{3502C603-5655-47D8-8525-DBDDCE92289A}" srcOrd="1" destOrd="0" presId="urn:microsoft.com/office/officeart/2005/8/layout/hierarchy2"/>
    <dgm:cxn modelId="{559D75D7-2811-4ABD-BC1A-C48F940F941C}" type="presParOf" srcId="{37795903-A3BE-418D-B888-3E67C131F23A}" destId="{30212222-909D-4234-9270-8B1DD939F2AB}" srcOrd="4" destOrd="0" presId="urn:microsoft.com/office/officeart/2005/8/layout/hierarchy2"/>
    <dgm:cxn modelId="{A15ECD4E-62A9-41F6-86E6-07C3A67DA122}" type="presParOf" srcId="{30212222-909D-4234-9270-8B1DD939F2AB}" destId="{60AFA1F1-8B71-41B1-9903-17398542CF22}" srcOrd="0" destOrd="0" presId="urn:microsoft.com/office/officeart/2005/8/layout/hierarchy2"/>
    <dgm:cxn modelId="{E5BADD5F-8E31-437B-B7F0-8322DF34A017}" type="presParOf" srcId="{37795903-A3BE-418D-B888-3E67C131F23A}" destId="{BB70078A-BDC1-4F99-9E52-9BFD622904BE}" srcOrd="5" destOrd="0" presId="urn:microsoft.com/office/officeart/2005/8/layout/hierarchy2"/>
    <dgm:cxn modelId="{CBB04859-171E-48E7-8BB8-4DACD3BA708A}" type="presParOf" srcId="{BB70078A-BDC1-4F99-9E52-9BFD622904BE}" destId="{EBEB0E79-C3A0-40D9-A637-39B363DE2920}" srcOrd="0" destOrd="0" presId="urn:microsoft.com/office/officeart/2005/8/layout/hierarchy2"/>
    <dgm:cxn modelId="{81DFCD5F-719B-4C45-8D18-DA8D536FA300}" type="presParOf" srcId="{BB70078A-BDC1-4F99-9E52-9BFD622904BE}" destId="{BBD86017-C180-4F18-9D88-AEF4124DE6F6}" srcOrd="1" destOrd="0" presId="urn:microsoft.com/office/officeart/2005/8/layout/hierarchy2"/>
    <dgm:cxn modelId="{CC464ADA-9764-47B5-BFC6-61C50252BCEB}" type="presParOf" srcId="{00FC1074-159B-4092-A980-18AF3810AFF8}" destId="{10232B0C-62C0-40E6-AC66-574FF3AB25FA}" srcOrd="1" destOrd="0" presId="urn:microsoft.com/office/officeart/2005/8/layout/hierarchy2"/>
    <dgm:cxn modelId="{6ABD634D-EB62-4CC2-897F-518AE8B10E89}" type="presParOf" srcId="{10232B0C-62C0-40E6-AC66-574FF3AB25FA}" destId="{688BE115-1E45-4B5C-A016-78D5815C3B03}" srcOrd="0" destOrd="0" presId="urn:microsoft.com/office/officeart/2005/8/layout/hierarchy2"/>
    <dgm:cxn modelId="{9479E2AD-99F5-427C-A1EA-4E843700F152}" type="presParOf" srcId="{10232B0C-62C0-40E6-AC66-574FF3AB25FA}" destId="{F341B947-3961-4B1D-AE30-D5272B4F1348}" srcOrd="1" destOrd="0" presId="urn:microsoft.com/office/officeart/2005/8/layout/hierarchy2"/>
    <dgm:cxn modelId="{B933E3C9-1566-404F-86ED-833666E40A00}" type="presParOf" srcId="{00FC1074-159B-4092-A980-18AF3810AFF8}" destId="{98B18624-047A-446A-98D5-1867BD0F8C02}" srcOrd="2" destOrd="0" presId="urn:microsoft.com/office/officeart/2005/8/layout/hierarchy2"/>
    <dgm:cxn modelId="{A4F0AF4A-3D14-49B5-8158-5DAD3C949CCD}" type="presParOf" srcId="{98B18624-047A-446A-98D5-1867BD0F8C02}" destId="{8C75F9C3-C8ED-47D7-ABAF-2757A339178A}" srcOrd="0" destOrd="0" presId="urn:microsoft.com/office/officeart/2005/8/layout/hierarchy2"/>
    <dgm:cxn modelId="{89A6B6E3-8FDD-458C-BE77-E299B8502F69}" type="presParOf" srcId="{98B18624-047A-446A-98D5-1867BD0F8C02}" destId="{A4F55C5D-7933-4782-AC99-D4A0D588FD7A}" srcOrd="1" destOrd="0" presId="urn:microsoft.com/office/officeart/2005/8/layout/hierarchy2"/>
    <dgm:cxn modelId="{9BB15000-BA16-438E-92EB-D3EFE46CFBAC}" type="presParOf" srcId="{00FC1074-159B-4092-A980-18AF3810AFF8}" destId="{32E61B07-8A7F-49A5-8692-A779B8822BF5}" srcOrd="3" destOrd="0" presId="urn:microsoft.com/office/officeart/2005/8/layout/hierarchy2"/>
    <dgm:cxn modelId="{1A48ABE6-D644-4525-BAC1-69D592D5C7EE}" type="presParOf" srcId="{32E61B07-8A7F-49A5-8692-A779B8822BF5}" destId="{49E8AFFC-A323-498D-968A-9E1A2B43B88C}" srcOrd="0" destOrd="0" presId="urn:microsoft.com/office/officeart/2005/8/layout/hierarchy2"/>
    <dgm:cxn modelId="{B8622218-77B5-45CF-BAC0-4F76FA1129D4}" type="presParOf" srcId="{32E61B07-8A7F-49A5-8692-A779B8822BF5}" destId="{14171CE7-EE98-4EA0-8024-072F291ED7B4}" srcOrd="1" destOrd="0" presId="urn:microsoft.com/office/officeart/2005/8/layout/hierarchy2"/>
    <dgm:cxn modelId="{666D3F34-322F-4B59-967E-40A6FD9B354B}" type="presParOf" srcId="{00FC1074-159B-4092-A980-18AF3810AFF8}" destId="{10092C73-8F6D-4515-B1A6-3ABC4FDACBF8}" srcOrd="4" destOrd="0" presId="urn:microsoft.com/office/officeart/2005/8/layout/hierarchy2"/>
    <dgm:cxn modelId="{4616BD87-2360-473F-8CAB-D07E32303014}" type="presParOf" srcId="{10092C73-8F6D-4515-B1A6-3ABC4FDACBF8}" destId="{EB940B73-5C4A-451F-8580-97B7AA39BB19}" srcOrd="0" destOrd="0" presId="urn:microsoft.com/office/officeart/2005/8/layout/hierarchy2"/>
    <dgm:cxn modelId="{8B88C8D5-80A0-40A8-B757-A53885D4560D}" type="presParOf" srcId="{10092C73-8F6D-4515-B1A6-3ABC4FDACBF8}" destId="{0AC61E20-FAA5-4D11-911F-83A4D34E4869}" srcOrd="1" destOrd="0" presId="urn:microsoft.com/office/officeart/2005/8/layout/hierarchy2"/>
    <dgm:cxn modelId="{85C96D99-79CE-4BD5-917D-645B39D957E7}" type="presParOf" srcId="{00FC1074-159B-4092-A980-18AF3810AFF8}" destId="{ADBECA93-A538-4464-896C-BE854CE09343}" srcOrd="5" destOrd="0" presId="urn:microsoft.com/office/officeart/2005/8/layout/hierarchy2"/>
    <dgm:cxn modelId="{EDAC041C-46DE-44BE-B87B-353CB773C863}" type="presParOf" srcId="{ADBECA93-A538-4464-896C-BE854CE09343}" destId="{9BA35ABB-7BDD-49B4-B3A4-ED52477F3050}" srcOrd="0" destOrd="0" presId="urn:microsoft.com/office/officeart/2005/8/layout/hierarchy2"/>
    <dgm:cxn modelId="{FDA8346D-1E76-43FF-A0FB-B0E00FC6690D}" type="presParOf" srcId="{ADBECA93-A538-4464-896C-BE854CE09343}" destId="{DD7040BD-71AC-4C4D-B372-C5C2FEAB7DFB}" srcOrd="1" destOrd="0" presId="urn:microsoft.com/office/officeart/2005/8/layout/hierarchy2"/>
    <dgm:cxn modelId="{4DF512EC-6EA9-4E3D-9AF1-E108B79AF27E}" type="presParOf" srcId="{00FC1074-159B-4092-A980-18AF3810AFF8}" destId="{9B8D6FD5-AE98-44D1-8762-23D71C3C878A}" srcOrd="6" destOrd="0" presId="urn:microsoft.com/office/officeart/2005/8/layout/hierarchy2"/>
    <dgm:cxn modelId="{71F3C8A9-232B-4A0D-8213-38BD345436EA}" type="presParOf" srcId="{9B8D6FD5-AE98-44D1-8762-23D71C3C878A}" destId="{92783C78-7874-447D-870A-533C4EC371D1}" srcOrd="0" destOrd="0" presId="urn:microsoft.com/office/officeart/2005/8/layout/hierarchy2"/>
    <dgm:cxn modelId="{53C60645-7909-4900-A79B-6824B3A0EAE9}" type="presParOf" srcId="{9B8D6FD5-AE98-44D1-8762-23D71C3C878A}" destId="{9B6EB5B9-A87B-40D4-A45E-7B2F5C5AB7C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28564C-7D68-4E42-ABB8-932EED1FB484}" type="doc">
      <dgm:prSet loTypeId="urn:microsoft.com/office/officeart/2005/8/layout/defaul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D28D647E-5295-4298-BE5E-FEC7854F393D}">
      <dgm:prSet phldrT="[Текст]" custT="1"/>
      <dgm:spPr/>
      <dgm:t>
        <a:bodyPr/>
        <a:lstStyle/>
        <a:p>
          <a:r>
            <a:rPr lang="ru-RU" sz="1600" b="1">
              <a:latin typeface="Times New Roman" panose="02020603050405020304" pitchFamily="18" charset="0"/>
              <a:cs typeface="Times New Roman" panose="02020603050405020304" pitchFamily="18" charset="0"/>
            </a:rPr>
            <a:t>Структурная декомпозиция</a:t>
          </a:r>
          <a:endParaRPr lang="ru-RU" sz="1600" dirty="0"/>
        </a:p>
      </dgm:t>
    </dgm:pt>
    <dgm:pt modelId="{A3512623-A383-4B7B-9604-608B2858583A}" type="parTrans" cxnId="{4EED7C4F-2577-41F2-A8B2-1D49626DC6D8}">
      <dgm:prSet/>
      <dgm:spPr/>
      <dgm:t>
        <a:bodyPr/>
        <a:lstStyle/>
        <a:p>
          <a:endParaRPr lang="ru-RU" sz="1600"/>
        </a:p>
      </dgm:t>
    </dgm:pt>
    <dgm:pt modelId="{A83443CF-8E75-4A06-82B0-0D18363568AB}" type="sibTrans" cxnId="{4EED7C4F-2577-41F2-A8B2-1D49626DC6D8}">
      <dgm:prSet/>
      <dgm:spPr/>
      <dgm:t>
        <a:bodyPr/>
        <a:lstStyle/>
        <a:p>
          <a:endParaRPr lang="ru-RU" sz="1600"/>
        </a:p>
      </dgm:t>
    </dgm:pt>
    <dgm:pt modelId="{30A6A502-58F1-4BD0-AD06-55A607624B49}">
      <dgm:prSet phldrT="[Текст]" custT="1"/>
      <dgm:spPr/>
      <dgm:t>
        <a:bodyPr/>
        <a:lstStyle/>
        <a:p>
          <a:r>
            <a:rPr lang="ru-RU" sz="1600" b="1">
              <a:latin typeface="Times New Roman" panose="02020603050405020304" pitchFamily="18" charset="0"/>
              <a:cs typeface="Times New Roman" panose="02020603050405020304" pitchFamily="18" charset="0"/>
            </a:rPr>
            <a:t>Диаграмма Ганта</a:t>
          </a:r>
          <a:endParaRPr lang="ru-RU" sz="1600" dirty="0"/>
        </a:p>
      </dgm:t>
    </dgm:pt>
    <dgm:pt modelId="{3FA377D0-7A49-4C04-A36A-8A35055B91C3}" type="parTrans" cxnId="{B803DBE7-8F7B-433D-B86D-26EF174AAADE}">
      <dgm:prSet/>
      <dgm:spPr/>
      <dgm:t>
        <a:bodyPr/>
        <a:lstStyle/>
        <a:p>
          <a:endParaRPr lang="ru-RU" sz="1600"/>
        </a:p>
      </dgm:t>
    </dgm:pt>
    <dgm:pt modelId="{F1E84985-E284-4618-BD63-4D2AA53D6372}" type="sibTrans" cxnId="{B803DBE7-8F7B-433D-B86D-26EF174AAADE}">
      <dgm:prSet/>
      <dgm:spPr/>
      <dgm:t>
        <a:bodyPr/>
        <a:lstStyle/>
        <a:p>
          <a:endParaRPr lang="ru-RU" sz="1600"/>
        </a:p>
      </dgm:t>
    </dgm:pt>
    <dgm:pt modelId="{69BAD2E9-E0AF-44EA-9F27-47F4F5BE91EA}">
      <dgm:prSet phldrT="[Текст]" custT="1"/>
      <dgm:spPr/>
      <dgm:t>
        <a:bodyPr/>
        <a:lstStyle/>
        <a:p>
          <a:r>
            <a:rPr lang="ru-RU" sz="1600" b="1">
              <a:latin typeface="Times New Roman" panose="02020603050405020304" pitchFamily="18" charset="0"/>
              <a:cs typeface="Times New Roman" panose="02020603050405020304" pitchFamily="18" charset="0"/>
            </a:rPr>
            <a:t>Матрица ответственности</a:t>
          </a:r>
          <a:endParaRPr lang="ru-RU" sz="1600" dirty="0"/>
        </a:p>
      </dgm:t>
    </dgm:pt>
    <dgm:pt modelId="{736C0453-72DD-4B3B-BDB7-2487FAE97896}" type="parTrans" cxnId="{B893BF25-9978-4E19-9E71-6C0CB133BF66}">
      <dgm:prSet/>
      <dgm:spPr/>
      <dgm:t>
        <a:bodyPr/>
        <a:lstStyle/>
        <a:p>
          <a:endParaRPr lang="ru-RU" sz="1600"/>
        </a:p>
      </dgm:t>
    </dgm:pt>
    <dgm:pt modelId="{7E19E33C-5A06-4744-A37D-968D178389C3}" type="sibTrans" cxnId="{B893BF25-9978-4E19-9E71-6C0CB133BF66}">
      <dgm:prSet/>
      <dgm:spPr/>
      <dgm:t>
        <a:bodyPr/>
        <a:lstStyle/>
        <a:p>
          <a:endParaRPr lang="ru-RU" sz="1600"/>
        </a:p>
      </dgm:t>
    </dgm:pt>
    <dgm:pt modelId="{5E290338-18A6-4454-AF47-617A83D79296}">
      <dgm:prSet phldrT="[Текст]" custT="1"/>
      <dgm:spPr/>
      <dgm:t>
        <a:bodyPr/>
        <a:lstStyle/>
        <a:p>
          <a:r>
            <a:rPr lang="ru-RU" sz="1600" b="1">
              <a:latin typeface="Times New Roman" panose="02020603050405020304" pitchFamily="18" charset="0"/>
              <a:cs typeface="Times New Roman" panose="02020603050405020304" pitchFamily="18" charset="0"/>
            </a:rPr>
            <a:t>Календарный график встреч</a:t>
          </a:r>
          <a:endParaRPr lang="ru-RU" sz="1600" dirty="0"/>
        </a:p>
      </dgm:t>
    </dgm:pt>
    <dgm:pt modelId="{0F5306B8-D8E4-4CE1-B5FC-D1CDD8499C08}" type="parTrans" cxnId="{4329E0F6-D60D-4A8F-93BE-D5BA5FDE0C0C}">
      <dgm:prSet/>
      <dgm:spPr/>
      <dgm:t>
        <a:bodyPr/>
        <a:lstStyle/>
        <a:p>
          <a:endParaRPr lang="ru-RU" sz="1600"/>
        </a:p>
      </dgm:t>
    </dgm:pt>
    <dgm:pt modelId="{E2B670DD-220C-4CBC-87BE-A6247FCADE84}" type="sibTrans" cxnId="{4329E0F6-D60D-4A8F-93BE-D5BA5FDE0C0C}">
      <dgm:prSet/>
      <dgm:spPr/>
      <dgm:t>
        <a:bodyPr/>
        <a:lstStyle/>
        <a:p>
          <a:endParaRPr lang="ru-RU" sz="1600"/>
        </a:p>
      </dgm:t>
    </dgm:pt>
    <dgm:pt modelId="{7F8204D5-3219-4D2A-8884-74B30E78F6ED}">
      <dgm:prSet phldrT="[Текст]" custT="1"/>
      <dgm:spPr/>
      <dgm:t>
        <a:bodyPr/>
        <a:lstStyle/>
        <a:p>
          <a:r>
            <a:rPr lang="ru-RU" sz="1600" b="1">
              <a:latin typeface="Times New Roman" panose="02020603050405020304" pitchFamily="18" charset="0"/>
              <a:cs typeface="Times New Roman" panose="02020603050405020304" pitchFamily="18" charset="0"/>
            </a:rPr>
            <a:t>Стейкхолдеры проекта</a:t>
          </a:r>
          <a:endParaRPr lang="ru-RU" sz="1600" dirty="0"/>
        </a:p>
      </dgm:t>
    </dgm:pt>
    <dgm:pt modelId="{3C653D55-09AB-42E5-BCCB-B94453009FF5}" type="parTrans" cxnId="{58CACAD1-C639-4F68-BB02-7E45741348A2}">
      <dgm:prSet/>
      <dgm:spPr/>
      <dgm:t>
        <a:bodyPr/>
        <a:lstStyle/>
        <a:p>
          <a:endParaRPr lang="ru-RU" sz="1600"/>
        </a:p>
      </dgm:t>
    </dgm:pt>
    <dgm:pt modelId="{DD3A89AC-DC81-44A2-AEF0-82435D939824}" type="sibTrans" cxnId="{58CACAD1-C639-4F68-BB02-7E45741348A2}">
      <dgm:prSet/>
      <dgm:spPr/>
      <dgm:t>
        <a:bodyPr/>
        <a:lstStyle/>
        <a:p>
          <a:endParaRPr lang="ru-RU" sz="1600"/>
        </a:p>
      </dgm:t>
    </dgm:pt>
    <dgm:pt modelId="{7340F4EF-A95F-4C73-9B2C-7D53C9EE2ADE}" type="pres">
      <dgm:prSet presAssocID="{8228564C-7D68-4E42-ABB8-932EED1FB484}" presName="diagram" presStyleCnt="0">
        <dgm:presLayoutVars>
          <dgm:dir/>
          <dgm:resizeHandles val="exact"/>
        </dgm:presLayoutVars>
      </dgm:prSet>
      <dgm:spPr/>
    </dgm:pt>
    <dgm:pt modelId="{D353D6C2-7579-4580-AB59-86DE00DB4577}" type="pres">
      <dgm:prSet presAssocID="{D28D647E-5295-4298-BE5E-FEC7854F393D}" presName="node" presStyleLbl="node1" presStyleIdx="0" presStyleCnt="5">
        <dgm:presLayoutVars>
          <dgm:bulletEnabled val="1"/>
        </dgm:presLayoutVars>
      </dgm:prSet>
      <dgm:spPr/>
    </dgm:pt>
    <dgm:pt modelId="{4FC5E3E2-E319-431A-A05B-1F9FB89444B0}" type="pres">
      <dgm:prSet presAssocID="{A83443CF-8E75-4A06-82B0-0D18363568AB}" presName="sibTrans" presStyleCnt="0"/>
      <dgm:spPr/>
    </dgm:pt>
    <dgm:pt modelId="{7364AB04-45B1-4EBE-AC4A-041769598326}" type="pres">
      <dgm:prSet presAssocID="{30A6A502-58F1-4BD0-AD06-55A607624B49}" presName="node" presStyleLbl="node1" presStyleIdx="1" presStyleCnt="5">
        <dgm:presLayoutVars>
          <dgm:bulletEnabled val="1"/>
        </dgm:presLayoutVars>
      </dgm:prSet>
      <dgm:spPr/>
    </dgm:pt>
    <dgm:pt modelId="{B8B4FBAA-5836-4E7D-9F7D-8C5F45CD04D9}" type="pres">
      <dgm:prSet presAssocID="{F1E84985-E284-4618-BD63-4D2AA53D6372}" presName="sibTrans" presStyleCnt="0"/>
      <dgm:spPr/>
    </dgm:pt>
    <dgm:pt modelId="{59FF7CCA-506F-4AFE-8801-5FD7DF7F4729}" type="pres">
      <dgm:prSet presAssocID="{69BAD2E9-E0AF-44EA-9F27-47F4F5BE91EA}" presName="node" presStyleLbl="node1" presStyleIdx="2" presStyleCnt="5" custScaleX="115070">
        <dgm:presLayoutVars>
          <dgm:bulletEnabled val="1"/>
        </dgm:presLayoutVars>
      </dgm:prSet>
      <dgm:spPr/>
    </dgm:pt>
    <dgm:pt modelId="{55F8359B-B995-4BF8-9003-40EA1B26E400}" type="pres">
      <dgm:prSet presAssocID="{7E19E33C-5A06-4744-A37D-968D178389C3}" presName="sibTrans" presStyleCnt="0"/>
      <dgm:spPr/>
    </dgm:pt>
    <dgm:pt modelId="{82C90D25-3501-4497-B9E4-CEB614F58F9B}" type="pres">
      <dgm:prSet presAssocID="{5E290338-18A6-4454-AF47-617A83D79296}" presName="node" presStyleLbl="node1" presStyleIdx="3" presStyleCnt="5" custScaleX="124705">
        <dgm:presLayoutVars>
          <dgm:bulletEnabled val="1"/>
        </dgm:presLayoutVars>
      </dgm:prSet>
      <dgm:spPr/>
    </dgm:pt>
    <dgm:pt modelId="{0F82C6F7-E087-4B2D-8561-7150EAEE05BC}" type="pres">
      <dgm:prSet presAssocID="{E2B670DD-220C-4CBC-87BE-A6247FCADE84}" presName="sibTrans" presStyleCnt="0"/>
      <dgm:spPr/>
    </dgm:pt>
    <dgm:pt modelId="{9DD4CD33-93F4-45A5-BBB3-55956220E051}" type="pres">
      <dgm:prSet presAssocID="{7F8204D5-3219-4D2A-8884-74B30E78F6ED}" presName="node" presStyleLbl="node1" presStyleIdx="4" presStyleCnt="5">
        <dgm:presLayoutVars>
          <dgm:bulletEnabled val="1"/>
        </dgm:presLayoutVars>
      </dgm:prSet>
      <dgm:spPr/>
    </dgm:pt>
  </dgm:ptLst>
  <dgm:cxnLst>
    <dgm:cxn modelId="{B893BF25-9978-4E19-9E71-6C0CB133BF66}" srcId="{8228564C-7D68-4E42-ABB8-932EED1FB484}" destId="{69BAD2E9-E0AF-44EA-9F27-47F4F5BE91EA}" srcOrd="2" destOrd="0" parTransId="{736C0453-72DD-4B3B-BDB7-2487FAE97896}" sibTransId="{7E19E33C-5A06-4744-A37D-968D178389C3}"/>
    <dgm:cxn modelId="{980D5C2C-C0FE-4A07-BB23-B73F9E20668D}" type="presOf" srcId="{30A6A502-58F1-4BD0-AD06-55A607624B49}" destId="{7364AB04-45B1-4EBE-AC4A-041769598326}" srcOrd="0" destOrd="0" presId="urn:microsoft.com/office/officeart/2005/8/layout/default"/>
    <dgm:cxn modelId="{6D847860-07C9-40F0-AD6F-073BC613E644}" type="presOf" srcId="{8228564C-7D68-4E42-ABB8-932EED1FB484}" destId="{7340F4EF-A95F-4C73-9B2C-7D53C9EE2ADE}" srcOrd="0" destOrd="0" presId="urn:microsoft.com/office/officeart/2005/8/layout/default"/>
    <dgm:cxn modelId="{6C1B844E-4308-4B02-B5F5-7CA04360F84D}" type="presOf" srcId="{D28D647E-5295-4298-BE5E-FEC7854F393D}" destId="{D353D6C2-7579-4580-AB59-86DE00DB4577}" srcOrd="0" destOrd="0" presId="urn:microsoft.com/office/officeart/2005/8/layout/default"/>
    <dgm:cxn modelId="{78895A4F-63E3-486F-9F8D-2EB3703AE40F}" type="presOf" srcId="{69BAD2E9-E0AF-44EA-9F27-47F4F5BE91EA}" destId="{59FF7CCA-506F-4AFE-8801-5FD7DF7F4729}" srcOrd="0" destOrd="0" presId="urn:microsoft.com/office/officeart/2005/8/layout/default"/>
    <dgm:cxn modelId="{4EED7C4F-2577-41F2-A8B2-1D49626DC6D8}" srcId="{8228564C-7D68-4E42-ABB8-932EED1FB484}" destId="{D28D647E-5295-4298-BE5E-FEC7854F393D}" srcOrd="0" destOrd="0" parTransId="{A3512623-A383-4B7B-9604-608B2858583A}" sibTransId="{A83443CF-8E75-4A06-82B0-0D18363568AB}"/>
    <dgm:cxn modelId="{A8F6C0AB-AD33-4748-81E1-DA729AF5C853}" type="presOf" srcId="{5E290338-18A6-4454-AF47-617A83D79296}" destId="{82C90D25-3501-4497-B9E4-CEB614F58F9B}" srcOrd="0" destOrd="0" presId="urn:microsoft.com/office/officeart/2005/8/layout/default"/>
    <dgm:cxn modelId="{58CACAD1-C639-4F68-BB02-7E45741348A2}" srcId="{8228564C-7D68-4E42-ABB8-932EED1FB484}" destId="{7F8204D5-3219-4D2A-8884-74B30E78F6ED}" srcOrd="4" destOrd="0" parTransId="{3C653D55-09AB-42E5-BCCB-B94453009FF5}" sibTransId="{DD3A89AC-DC81-44A2-AEF0-82435D939824}"/>
    <dgm:cxn modelId="{1E7CD0E1-12D3-41B3-A562-38DDF934C614}" type="presOf" srcId="{7F8204D5-3219-4D2A-8884-74B30E78F6ED}" destId="{9DD4CD33-93F4-45A5-BBB3-55956220E051}" srcOrd="0" destOrd="0" presId="urn:microsoft.com/office/officeart/2005/8/layout/default"/>
    <dgm:cxn modelId="{B803DBE7-8F7B-433D-B86D-26EF174AAADE}" srcId="{8228564C-7D68-4E42-ABB8-932EED1FB484}" destId="{30A6A502-58F1-4BD0-AD06-55A607624B49}" srcOrd="1" destOrd="0" parTransId="{3FA377D0-7A49-4C04-A36A-8A35055B91C3}" sibTransId="{F1E84985-E284-4618-BD63-4D2AA53D6372}"/>
    <dgm:cxn modelId="{4329E0F6-D60D-4A8F-93BE-D5BA5FDE0C0C}" srcId="{8228564C-7D68-4E42-ABB8-932EED1FB484}" destId="{5E290338-18A6-4454-AF47-617A83D79296}" srcOrd="3" destOrd="0" parTransId="{0F5306B8-D8E4-4CE1-B5FC-D1CDD8499C08}" sibTransId="{E2B670DD-220C-4CBC-87BE-A6247FCADE84}"/>
    <dgm:cxn modelId="{36588722-74C2-491D-BA9C-58B541E499C6}" type="presParOf" srcId="{7340F4EF-A95F-4C73-9B2C-7D53C9EE2ADE}" destId="{D353D6C2-7579-4580-AB59-86DE00DB4577}" srcOrd="0" destOrd="0" presId="urn:microsoft.com/office/officeart/2005/8/layout/default"/>
    <dgm:cxn modelId="{212AA560-9C81-4C3E-A825-3F9E840C9031}" type="presParOf" srcId="{7340F4EF-A95F-4C73-9B2C-7D53C9EE2ADE}" destId="{4FC5E3E2-E319-431A-A05B-1F9FB89444B0}" srcOrd="1" destOrd="0" presId="urn:microsoft.com/office/officeart/2005/8/layout/default"/>
    <dgm:cxn modelId="{E5C3FE1B-A5B4-411D-8094-AA9763E0BC76}" type="presParOf" srcId="{7340F4EF-A95F-4C73-9B2C-7D53C9EE2ADE}" destId="{7364AB04-45B1-4EBE-AC4A-041769598326}" srcOrd="2" destOrd="0" presId="urn:microsoft.com/office/officeart/2005/8/layout/default"/>
    <dgm:cxn modelId="{9EBE4CBB-DC13-4732-9B66-A63061A6D3CF}" type="presParOf" srcId="{7340F4EF-A95F-4C73-9B2C-7D53C9EE2ADE}" destId="{B8B4FBAA-5836-4E7D-9F7D-8C5F45CD04D9}" srcOrd="3" destOrd="0" presId="urn:microsoft.com/office/officeart/2005/8/layout/default"/>
    <dgm:cxn modelId="{D3CD8793-89E4-4D5B-87A2-2D91DF2709BC}" type="presParOf" srcId="{7340F4EF-A95F-4C73-9B2C-7D53C9EE2ADE}" destId="{59FF7CCA-506F-4AFE-8801-5FD7DF7F4729}" srcOrd="4" destOrd="0" presId="urn:microsoft.com/office/officeart/2005/8/layout/default"/>
    <dgm:cxn modelId="{122F55F0-664E-40A9-A4CC-BF8BF3D3688A}" type="presParOf" srcId="{7340F4EF-A95F-4C73-9B2C-7D53C9EE2ADE}" destId="{55F8359B-B995-4BF8-9003-40EA1B26E400}" srcOrd="5" destOrd="0" presId="urn:microsoft.com/office/officeart/2005/8/layout/default"/>
    <dgm:cxn modelId="{7BABF3AF-F5A4-45F9-9310-01D5833E76ED}" type="presParOf" srcId="{7340F4EF-A95F-4C73-9B2C-7D53C9EE2ADE}" destId="{82C90D25-3501-4497-B9E4-CEB614F58F9B}" srcOrd="6" destOrd="0" presId="urn:microsoft.com/office/officeart/2005/8/layout/default"/>
    <dgm:cxn modelId="{4EA6DF8D-B9FF-49B5-B442-B76ADA976A75}" type="presParOf" srcId="{7340F4EF-A95F-4C73-9B2C-7D53C9EE2ADE}" destId="{0F82C6F7-E087-4B2D-8561-7150EAEE05BC}" srcOrd="7" destOrd="0" presId="urn:microsoft.com/office/officeart/2005/8/layout/default"/>
    <dgm:cxn modelId="{F247432D-2CDF-44B3-B199-51CB776F7BD6}" type="presParOf" srcId="{7340F4EF-A95F-4C73-9B2C-7D53C9EE2ADE}" destId="{9DD4CD33-93F4-45A5-BBB3-55956220E051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D17322-ED56-4A2F-B6A5-376D17D31F0E}">
      <dsp:nvSpPr>
        <dsp:cNvPr id="0" name=""/>
        <dsp:cNvSpPr/>
      </dsp:nvSpPr>
      <dsp:spPr>
        <a:xfrm>
          <a:off x="871073" y="603020"/>
          <a:ext cx="1334828" cy="12635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solidFill>
                <a:schemeClr val="bg1"/>
              </a:solidFill>
              <a:latin typeface="Century Schoolbook" panose="02040604050505020304" pitchFamily="18" charset="0"/>
              <a:cs typeface="Times New Roman" panose="02020603050405020304" pitchFamily="18" charset="0"/>
            </a:rPr>
            <a:t>Проект «Оценка воздействия и распространения уровня шума в районе ВВГУ»</a:t>
          </a:r>
          <a:endParaRPr lang="ru-RU" sz="900" kern="1200" dirty="0">
            <a:solidFill>
              <a:schemeClr val="bg1"/>
            </a:solidFill>
          </a:endParaRPr>
        </a:p>
      </dsp:txBody>
      <dsp:txXfrm>
        <a:off x="908082" y="640029"/>
        <a:ext cx="1260810" cy="1189561"/>
      </dsp:txXfrm>
    </dsp:sp>
    <dsp:sp modelId="{995F6635-112D-46F6-9C87-751561BBDBB2}">
      <dsp:nvSpPr>
        <dsp:cNvPr id="0" name=""/>
        <dsp:cNvSpPr/>
      </dsp:nvSpPr>
      <dsp:spPr>
        <a:xfrm rot="294238">
          <a:off x="2204977" y="1243972"/>
          <a:ext cx="505333" cy="24873"/>
        </a:xfrm>
        <a:custGeom>
          <a:avLst/>
          <a:gdLst/>
          <a:ahLst/>
          <a:cxnLst/>
          <a:rect l="0" t="0" r="0" b="0"/>
          <a:pathLst>
            <a:path>
              <a:moveTo>
                <a:pt x="0" y="12436"/>
              </a:moveTo>
              <a:lnTo>
                <a:pt x="505333" y="124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445010" y="1243776"/>
        <a:ext cx="25266" cy="25266"/>
      </dsp:txXfrm>
    </dsp:sp>
    <dsp:sp modelId="{9F4769A1-BA2D-4B4F-BC47-C056B012D5B8}">
      <dsp:nvSpPr>
        <dsp:cNvPr id="0" name=""/>
        <dsp:cNvSpPr/>
      </dsp:nvSpPr>
      <dsp:spPr>
        <a:xfrm>
          <a:off x="2709385" y="965733"/>
          <a:ext cx="1527002" cy="6245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Анализ проходимости автотранспорта в разные временные промежутки</a:t>
          </a:r>
          <a:endParaRPr lang="ru-RU" sz="900" kern="1200" dirty="0">
            <a:solidFill>
              <a:schemeClr val="bg1"/>
            </a:solidFill>
            <a:latin typeface="Century Schoolbook" panose="02040604050505020304" pitchFamily="18" charset="0"/>
            <a:cs typeface="Times New Roman" panose="02020603050405020304" pitchFamily="18" charset="0"/>
          </a:endParaRPr>
        </a:p>
      </dsp:txBody>
      <dsp:txXfrm>
        <a:off x="2727677" y="984025"/>
        <a:ext cx="1490418" cy="587967"/>
      </dsp:txXfrm>
    </dsp:sp>
    <dsp:sp modelId="{73D86C3A-C13E-4338-A7F1-2FB84BA60633}">
      <dsp:nvSpPr>
        <dsp:cNvPr id="0" name=""/>
        <dsp:cNvSpPr/>
      </dsp:nvSpPr>
      <dsp:spPr>
        <a:xfrm rot="20362676">
          <a:off x="4137995" y="724744"/>
          <a:ext cx="3071122" cy="24873"/>
        </a:xfrm>
        <a:custGeom>
          <a:avLst/>
          <a:gdLst/>
          <a:ahLst/>
          <a:cxnLst/>
          <a:rect l="0" t="0" r="0" b="0"/>
          <a:pathLst>
            <a:path>
              <a:moveTo>
                <a:pt x="0" y="12436"/>
              </a:moveTo>
              <a:lnTo>
                <a:pt x="3071122" y="1243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/>
        </a:p>
      </dsp:txBody>
      <dsp:txXfrm>
        <a:off x="5596778" y="660403"/>
        <a:ext cx="153556" cy="153556"/>
      </dsp:txXfrm>
    </dsp:sp>
    <dsp:sp modelId="{32446606-848E-4770-90B5-5A16DB3BC624}">
      <dsp:nvSpPr>
        <dsp:cNvPr id="0" name=""/>
        <dsp:cNvSpPr/>
      </dsp:nvSpPr>
      <dsp:spPr>
        <a:xfrm>
          <a:off x="7110725" y="0"/>
          <a:ext cx="1279811" cy="3927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Анализ источников шума на территории университета</a:t>
          </a:r>
        </a:p>
      </dsp:txBody>
      <dsp:txXfrm>
        <a:off x="7122227" y="11502"/>
        <a:ext cx="1256807" cy="369702"/>
      </dsp:txXfrm>
    </dsp:sp>
    <dsp:sp modelId="{3D919D6F-91CE-4AFD-8FCF-C459DC06A371}">
      <dsp:nvSpPr>
        <dsp:cNvPr id="0" name=""/>
        <dsp:cNvSpPr/>
      </dsp:nvSpPr>
      <dsp:spPr>
        <a:xfrm rot="356688">
          <a:off x="4228660" y="1414399"/>
          <a:ext cx="2873942" cy="24873"/>
        </a:xfrm>
        <a:custGeom>
          <a:avLst/>
          <a:gdLst/>
          <a:ahLst/>
          <a:cxnLst/>
          <a:rect l="0" t="0" r="0" b="0"/>
          <a:pathLst>
            <a:path>
              <a:moveTo>
                <a:pt x="0" y="12436"/>
              </a:moveTo>
              <a:lnTo>
                <a:pt x="2873942" y="1243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/>
        </a:p>
      </dsp:txBody>
      <dsp:txXfrm>
        <a:off x="5593782" y="1354987"/>
        <a:ext cx="143697" cy="143697"/>
      </dsp:txXfrm>
    </dsp:sp>
    <dsp:sp modelId="{59BA26FE-F994-424C-915F-54354AF6C4D4}">
      <dsp:nvSpPr>
        <dsp:cNvPr id="0" name=""/>
        <dsp:cNvSpPr/>
      </dsp:nvSpPr>
      <dsp:spPr>
        <a:xfrm>
          <a:off x="7094875" y="1357252"/>
          <a:ext cx="1295676" cy="4368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900" kern="1200" dirty="0">
              <a:solidFill>
                <a:schemeClr val="bg1"/>
              </a:solidFill>
              <a:latin typeface="Century Schoolbook" panose="02040604050505020304" pitchFamily="18" charset="0"/>
              <a:cs typeface="Times New Roman" panose="02020603050405020304" pitchFamily="18" charset="0"/>
            </a:rPr>
            <a:t>Инвентаризация источников шума</a:t>
          </a:r>
        </a:p>
      </dsp:txBody>
      <dsp:txXfrm>
        <a:off x="7107669" y="1370046"/>
        <a:ext cx="1270088" cy="411233"/>
      </dsp:txXfrm>
    </dsp:sp>
    <dsp:sp modelId="{F1C61730-E1FA-4DD8-8B72-E774335CFEB3}">
      <dsp:nvSpPr>
        <dsp:cNvPr id="0" name=""/>
        <dsp:cNvSpPr/>
      </dsp:nvSpPr>
      <dsp:spPr>
        <a:xfrm rot="3502748">
          <a:off x="1975331" y="1635108"/>
          <a:ext cx="969390" cy="24873"/>
        </a:xfrm>
        <a:custGeom>
          <a:avLst/>
          <a:gdLst/>
          <a:ahLst/>
          <a:cxnLst/>
          <a:rect l="0" t="0" r="0" b="0"/>
          <a:pathLst>
            <a:path>
              <a:moveTo>
                <a:pt x="0" y="12436"/>
              </a:moveTo>
              <a:lnTo>
                <a:pt x="969390" y="124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435791" y="1623310"/>
        <a:ext cx="48469" cy="48469"/>
      </dsp:txXfrm>
    </dsp:sp>
    <dsp:sp modelId="{AFAECC4B-7920-4666-A947-E46858CD1F3D}">
      <dsp:nvSpPr>
        <dsp:cNvPr id="0" name=""/>
        <dsp:cNvSpPr/>
      </dsp:nvSpPr>
      <dsp:spPr>
        <a:xfrm>
          <a:off x="2714149" y="1778816"/>
          <a:ext cx="1527002" cy="5629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solidFill>
                <a:schemeClr val="bg1"/>
              </a:solidFill>
              <a:latin typeface="Century Schoolbook" panose="02040604050505020304" pitchFamily="18" charset="0"/>
              <a:cs typeface="Times New Roman" panose="02020603050405020304" pitchFamily="18" charset="0"/>
            </a:rPr>
            <a:t>Построение карты распространения шума с помощью профильной программы</a:t>
          </a:r>
        </a:p>
      </dsp:txBody>
      <dsp:txXfrm>
        <a:off x="2730637" y="1795304"/>
        <a:ext cx="1494026" cy="529953"/>
      </dsp:txXfrm>
    </dsp:sp>
    <dsp:sp modelId="{30212222-909D-4234-9270-8B1DD939F2AB}">
      <dsp:nvSpPr>
        <dsp:cNvPr id="0" name=""/>
        <dsp:cNvSpPr/>
      </dsp:nvSpPr>
      <dsp:spPr>
        <a:xfrm rot="4387332">
          <a:off x="1604445" y="2033385"/>
          <a:ext cx="1695035" cy="24873"/>
        </a:xfrm>
        <a:custGeom>
          <a:avLst/>
          <a:gdLst/>
          <a:ahLst/>
          <a:cxnLst/>
          <a:rect l="0" t="0" r="0" b="0"/>
          <a:pathLst>
            <a:path>
              <a:moveTo>
                <a:pt x="0" y="12436"/>
              </a:moveTo>
              <a:lnTo>
                <a:pt x="1695035" y="124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>
        <a:off x="2409587" y="2003446"/>
        <a:ext cx="84751" cy="84751"/>
      </dsp:txXfrm>
    </dsp:sp>
    <dsp:sp modelId="{EBEB0E79-C3A0-40D9-A637-39B363DE2920}">
      <dsp:nvSpPr>
        <dsp:cNvPr id="0" name=""/>
        <dsp:cNvSpPr/>
      </dsp:nvSpPr>
      <dsp:spPr>
        <a:xfrm>
          <a:off x="2698024" y="2595105"/>
          <a:ext cx="1558198" cy="5234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solidFill>
                <a:schemeClr val="bg1"/>
              </a:solidFill>
              <a:latin typeface="Century Schoolbook" panose="02040604050505020304" pitchFamily="18" charset="0"/>
              <a:cs typeface="Times New Roman" panose="02020603050405020304" pitchFamily="18" charset="0"/>
            </a:rPr>
            <a:t>Изучение воздействия шума на здоровье человека</a:t>
          </a:r>
        </a:p>
      </dsp:txBody>
      <dsp:txXfrm>
        <a:off x="2713356" y="2610437"/>
        <a:ext cx="1527534" cy="492792"/>
      </dsp:txXfrm>
    </dsp:sp>
    <dsp:sp modelId="{688BE115-1E45-4B5C-A016-78D5815C3B03}">
      <dsp:nvSpPr>
        <dsp:cNvPr id="0" name=""/>
        <dsp:cNvSpPr/>
      </dsp:nvSpPr>
      <dsp:spPr>
        <a:xfrm>
          <a:off x="2716929" y="162365"/>
          <a:ext cx="1527002" cy="5928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solidFill>
                <a:schemeClr val="bg1"/>
              </a:solidFill>
              <a:latin typeface="Century Schoolbook" panose="02040604050505020304" pitchFamily="18" charset="0"/>
              <a:cs typeface="Times New Roman" panose="02020603050405020304" pitchFamily="18" charset="0"/>
            </a:rPr>
            <a:t>Изучение методов измерения шумового загрязнения</a:t>
          </a:r>
          <a:endParaRPr lang="ru-RU" sz="900" kern="1200" dirty="0">
            <a:solidFill>
              <a:schemeClr val="bg1"/>
            </a:solidFill>
          </a:endParaRPr>
        </a:p>
      </dsp:txBody>
      <dsp:txXfrm>
        <a:off x="2734292" y="179728"/>
        <a:ext cx="1492276" cy="558102"/>
      </dsp:txXfrm>
    </dsp:sp>
    <dsp:sp modelId="{8C75F9C3-C8ED-47D7-ABAF-2757A339178A}">
      <dsp:nvSpPr>
        <dsp:cNvPr id="0" name=""/>
        <dsp:cNvSpPr/>
      </dsp:nvSpPr>
      <dsp:spPr>
        <a:xfrm>
          <a:off x="4371436" y="201793"/>
          <a:ext cx="1369369" cy="4800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solidFill>
                <a:schemeClr val="bg1"/>
              </a:solidFill>
              <a:latin typeface="Century Schoolbook" panose="02040604050505020304" pitchFamily="18" charset="0"/>
              <a:cs typeface="Times New Roman" panose="02020603050405020304" pitchFamily="18" charset="0"/>
            </a:rPr>
            <a:t>Литературный анализ нормативно-правовой базы</a:t>
          </a:r>
        </a:p>
      </dsp:txBody>
      <dsp:txXfrm>
        <a:off x="4385496" y="215853"/>
        <a:ext cx="1341249" cy="451931"/>
      </dsp:txXfrm>
    </dsp:sp>
    <dsp:sp modelId="{49E8AFFC-A323-498D-968A-9E1A2B43B88C}">
      <dsp:nvSpPr>
        <dsp:cNvPr id="0" name=""/>
        <dsp:cNvSpPr/>
      </dsp:nvSpPr>
      <dsp:spPr>
        <a:xfrm>
          <a:off x="5044187" y="1615613"/>
          <a:ext cx="1293630" cy="5176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solidFill>
                <a:schemeClr val="bg1"/>
              </a:solidFill>
              <a:latin typeface="Century Schoolbook" panose="02040604050505020304" pitchFamily="18" charset="0"/>
              <a:cs typeface="Times New Roman" panose="02020603050405020304" pitchFamily="18" charset="0"/>
            </a:rPr>
            <a:t>Оценка шумового загрязнения</a:t>
          </a:r>
          <a:endParaRPr lang="ru-RU" sz="900" kern="1200" dirty="0">
            <a:solidFill>
              <a:schemeClr val="bg1"/>
            </a:solidFill>
          </a:endParaRPr>
        </a:p>
      </dsp:txBody>
      <dsp:txXfrm>
        <a:off x="5059348" y="1630774"/>
        <a:ext cx="1263308" cy="487316"/>
      </dsp:txXfrm>
    </dsp:sp>
    <dsp:sp modelId="{EB940B73-5C4A-451F-8580-97B7AA39BB19}">
      <dsp:nvSpPr>
        <dsp:cNvPr id="0" name=""/>
        <dsp:cNvSpPr/>
      </dsp:nvSpPr>
      <dsp:spPr>
        <a:xfrm>
          <a:off x="7102387" y="388400"/>
          <a:ext cx="1313832" cy="4817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Barlow"/>
            </a:rPr>
            <a:t>Замеры на прилегающей к университету территории</a:t>
          </a:r>
          <a:endParaRPr lang="ru-RU" sz="9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116496" y="402509"/>
        <a:ext cx="1285614" cy="453490"/>
      </dsp:txXfrm>
    </dsp:sp>
    <dsp:sp modelId="{9BA35ABB-7BDD-49B4-B3A4-ED52477F3050}">
      <dsp:nvSpPr>
        <dsp:cNvPr id="0" name=""/>
        <dsp:cNvSpPr/>
      </dsp:nvSpPr>
      <dsp:spPr>
        <a:xfrm>
          <a:off x="7087346" y="871856"/>
          <a:ext cx="1313832" cy="4817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Barlow"/>
            </a:rPr>
            <a:t>Замеры на территории университета</a:t>
          </a:r>
          <a:endParaRPr lang="ru-RU" sz="9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101455" y="885965"/>
        <a:ext cx="1285614" cy="453490"/>
      </dsp:txXfrm>
    </dsp:sp>
    <dsp:sp modelId="{92783C78-7874-447D-870A-533C4EC371D1}">
      <dsp:nvSpPr>
        <dsp:cNvPr id="0" name=""/>
        <dsp:cNvSpPr/>
      </dsp:nvSpPr>
      <dsp:spPr>
        <a:xfrm>
          <a:off x="5038293" y="2171228"/>
          <a:ext cx="1293630" cy="5176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рекомендаций по снижению шума</a:t>
          </a:r>
          <a:endParaRPr lang="ru-RU" sz="900" kern="1200" dirty="0">
            <a:solidFill>
              <a:schemeClr val="bg1"/>
            </a:solidFill>
          </a:endParaRPr>
        </a:p>
      </dsp:txBody>
      <dsp:txXfrm>
        <a:off x="5053454" y="2186389"/>
        <a:ext cx="1263308" cy="4873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53D6C2-7579-4580-AB59-86DE00DB4577}">
      <dsp:nvSpPr>
        <dsp:cNvPr id="0" name=""/>
        <dsp:cNvSpPr/>
      </dsp:nvSpPr>
      <dsp:spPr>
        <a:xfrm>
          <a:off x="543736" y="1314"/>
          <a:ext cx="1656740" cy="99404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Структурная декомпозиция</a:t>
          </a:r>
          <a:endParaRPr lang="ru-RU" sz="1600" kern="1200" dirty="0"/>
        </a:p>
      </dsp:txBody>
      <dsp:txXfrm>
        <a:off x="543736" y="1314"/>
        <a:ext cx="1656740" cy="994044"/>
      </dsp:txXfrm>
    </dsp:sp>
    <dsp:sp modelId="{7364AB04-45B1-4EBE-AC4A-041769598326}">
      <dsp:nvSpPr>
        <dsp:cNvPr id="0" name=""/>
        <dsp:cNvSpPr/>
      </dsp:nvSpPr>
      <dsp:spPr>
        <a:xfrm>
          <a:off x="2366151" y="1314"/>
          <a:ext cx="1656740" cy="994044"/>
        </a:xfrm>
        <a:prstGeom prst="rect">
          <a:avLst/>
        </a:prstGeom>
        <a:solidFill>
          <a:schemeClr val="accent4">
            <a:hueOff val="877046"/>
            <a:satOff val="2131"/>
            <a:lumOff val="348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Диаграмма Ганта</a:t>
          </a:r>
          <a:endParaRPr lang="ru-RU" sz="1600" kern="1200" dirty="0"/>
        </a:p>
      </dsp:txBody>
      <dsp:txXfrm>
        <a:off x="2366151" y="1314"/>
        <a:ext cx="1656740" cy="994044"/>
      </dsp:txXfrm>
    </dsp:sp>
    <dsp:sp modelId="{59FF7CCA-506F-4AFE-8801-5FD7DF7F4729}">
      <dsp:nvSpPr>
        <dsp:cNvPr id="0" name=""/>
        <dsp:cNvSpPr/>
      </dsp:nvSpPr>
      <dsp:spPr>
        <a:xfrm>
          <a:off x="214252" y="1161033"/>
          <a:ext cx="1906411" cy="994044"/>
        </a:xfrm>
        <a:prstGeom prst="rect">
          <a:avLst/>
        </a:prstGeom>
        <a:solidFill>
          <a:schemeClr val="accent4">
            <a:hueOff val="1754092"/>
            <a:satOff val="4262"/>
            <a:lumOff val="69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Матрица ответственности</a:t>
          </a:r>
          <a:endParaRPr lang="ru-RU" sz="1600" kern="1200" dirty="0"/>
        </a:p>
      </dsp:txBody>
      <dsp:txXfrm>
        <a:off x="214252" y="1161033"/>
        <a:ext cx="1906411" cy="994044"/>
      </dsp:txXfrm>
    </dsp:sp>
    <dsp:sp modelId="{82C90D25-3501-4497-B9E4-CEB614F58F9B}">
      <dsp:nvSpPr>
        <dsp:cNvPr id="0" name=""/>
        <dsp:cNvSpPr/>
      </dsp:nvSpPr>
      <dsp:spPr>
        <a:xfrm>
          <a:off x="2286338" y="1161033"/>
          <a:ext cx="2066038" cy="994044"/>
        </a:xfrm>
        <a:prstGeom prst="rect">
          <a:avLst/>
        </a:prstGeom>
        <a:solidFill>
          <a:schemeClr val="accent4">
            <a:hueOff val="2631138"/>
            <a:satOff val="6394"/>
            <a:lumOff val="1044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Календарный график встреч</a:t>
          </a:r>
          <a:endParaRPr lang="ru-RU" sz="1600" kern="1200" dirty="0"/>
        </a:p>
      </dsp:txBody>
      <dsp:txXfrm>
        <a:off x="2286338" y="1161033"/>
        <a:ext cx="2066038" cy="994044"/>
      </dsp:txXfrm>
    </dsp:sp>
    <dsp:sp modelId="{9DD4CD33-93F4-45A5-BBB3-55956220E051}">
      <dsp:nvSpPr>
        <dsp:cNvPr id="0" name=""/>
        <dsp:cNvSpPr/>
      </dsp:nvSpPr>
      <dsp:spPr>
        <a:xfrm>
          <a:off x="1454944" y="2320751"/>
          <a:ext cx="1656740" cy="994044"/>
        </a:xfrm>
        <a:prstGeom prst="rect">
          <a:avLst/>
        </a:prstGeom>
        <a:solidFill>
          <a:schemeClr val="accent4">
            <a:hueOff val="3508185"/>
            <a:satOff val="8525"/>
            <a:lumOff val="1392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Стейкхолдеры проекта</a:t>
          </a:r>
          <a:endParaRPr lang="ru-RU" sz="1600" kern="1200" dirty="0"/>
        </a:p>
      </dsp:txBody>
      <dsp:txXfrm>
        <a:off x="1454944" y="2320751"/>
        <a:ext cx="1656740" cy="9940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8394580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48136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0200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1267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2172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9758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01368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76591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31594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5871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25414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47818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3898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3047925" y="-75"/>
            <a:ext cx="60960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2645075" y="393425"/>
            <a:ext cx="806700" cy="8067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8750300" y="4356125"/>
            <a:ext cx="393600" cy="3936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731575" y="393525"/>
            <a:ext cx="4713000" cy="4356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4572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600"/>
              <a:buChar char="▪"/>
              <a:defRPr sz="3600" b="1"/>
            </a:lvl1pPr>
            <a:lvl2pPr marL="914400" lvl="1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▫"/>
              <a:defRPr sz="3600" b="1"/>
            </a:lvl2pPr>
            <a:lvl3pPr marL="1371600" lvl="2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▫"/>
              <a:defRPr sz="3600" b="1"/>
            </a:lvl3pPr>
            <a:lvl4pPr marL="1828800" lvl="3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▫"/>
              <a:defRPr sz="3600" b="1"/>
            </a:lvl4pPr>
            <a:lvl5pPr marL="2286000" lvl="4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 b="1"/>
            </a:lvl5pPr>
            <a:lvl6pPr marL="2743200" lvl="5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 b="1"/>
            </a:lvl6pPr>
            <a:lvl7pPr marL="3200400" lvl="6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 b="1"/>
            </a:lvl7pPr>
            <a:lvl8pPr marL="3657600" lvl="7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 b="1"/>
            </a:lvl8pPr>
            <a:lvl9pPr marL="4114800" lvl="8" indent="-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 b="1"/>
            </a:lvl9pPr>
          </a:lstStyle>
          <a:p>
            <a:endParaRPr/>
          </a:p>
        </p:txBody>
      </p:sp>
      <p:sp>
        <p:nvSpPr>
          <p:cNvPr id="23" name="Google Shape;23;p4"/>
          <p:cNvSpPr txBox="1"/>
          <p:nvPr/>
        </p:nvSpPr>
        <p:spPr>
          <a:xfrm>
            <a:off x="2654717" y="337850"/>
            <a:ext cx="78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solidFill>
                  <a:srgbClr val="FFFFFF"/>
                </a:solidFill>
              </a:rPr>
              <a:t>“</a:t>
            </a:r>
            <a:endParaRPr sz="7200" b="1">
              <a:solidFill>
                <a:srgbClr val="FFFFFF"/>
              </a:solidFill>
            </a:endParaRPr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/>
          <p:nvPr/>
        </p:nvSpPr>
        <p:spPr>
          <a:xfrm>
            <a:off x="1271100" y="-75"/>
            <a:ext cx="78729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5"/>
          <p:cNvSpPr/>
          <p:nvPr/>
        </p:nvSpPr>
        <p:spPr>
          <a:xfrm>
            <a:off x="8750300" y="4356125"/>
            <a:ext cx="393600" cy="3936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/>
          <p:nvPr/>
        </p:nvSpPr>
        <p:spPr>
          <a:xfrm>
            <a:off x="877500" y="393525"/>
            <a:ext cx="7872900" cy="8067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1556331" y="1349141"/>
            <a:ext cx="7085700" cy="2938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▪"/>
              <a:defRPr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▫"/>
              <a:defRPr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▫"/>
              <a:defRPr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▫"/>
              <a:defRPr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" name="Google Shape;32;p5"/>
          <p:cNvSpPr/>
          <p:nvPr/>
        </p:nvSpPr>
        <p:spPr>
          <a:xfrm>
            <a:off x="7943750" y="393425"/>
            <a:ext cx="806700" cy="806700"/>
          </a:xfrm>
          <a:prstGeom prst="rect">
            <a:avLst/>
          </a:prstGeom>
          <a:solidFill>
            <a:srgbClr val="FFFFFF">
              <a:alpha val="526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half slide">
  <p:cSld name="TITLE_AND_BODY_1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6"/>
          <p:cNvSpPr/>
          <p:nvPr/>
        </p:nvSpPr>
        <p:spPr>
          <a:xfrm>
            <a:off x="8750300" y="4356125"/>
            <a:ext cx="393600" cy="3936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6"/>
          <p:cNvSpPr/>
          <p:nvPr/>
        </p:nvSpPr>
        <p:spPr>
          <a:xfrm>
            <a:off x="4178396" y="393525"/>
            <a:ext cx="4572000" cy="8067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4483099" y="393475"/>
            <a:ext cx="3460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4865550" y="1349150"/>
            <a:ext cx="3776400" cy="2938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▪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" name="Google Shape;40;p6"/>
          <p:cNvSpPr/>
          <p:nvPr/>
        </p:nvSpPr>
        <p:spPr>
          <a:xfrm>
            <a:off x="7943750" y="393425"/>
            <a:ext cx="806700" cy="806700"/>
          </a:xfrm>
          <a:prstGeom prst="rect">
            <a:avLst/>
          </a:prstGeom>
          <a:solidFill>
            <a:srgbClr val="FFFFFF">
              <a:alpha val="526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/>
          <p:nvPr/>
        </p:nvSpPr>
        <p:spPr>
          <a:xfrm>
            <a:off x="1271100" y="-75"/>
            <a:ext cx="78729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7"/>
          <p:cNvSpPr/>
          <p:nvPr/>
        </p:nvSpPr>
        <p:spPr>
          <a:xfrm>
            <a:off x="8750300" y="4356125"/>
            <a:ext cx="393600" cy="3936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7"/>
          <p:cNvSpPr/>
          <p:nvPr/>
        </p:nvSpPr>
        <p:spPr>
          <a:xfrm>
            <a:off x="877500" y="393525"/>
            <a:ext cx="7872900" cy="8067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1576275" y="1367175"/>
            <a:ext cx="3482400" cy="3382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▪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5268071" y="1367175"/>
            <a:ext cx="3482400" cy="3382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▪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" name="Google Shape;49;p7"/>
          <p:cNvSpPr/>
          <p:nvPr/>
        </p:nvSpPr>
        <p:spPr>
          <a:xfrm>
            <a:off x="7943750" y="393425"/>
            <a:ext cx="806700" cy="806700"/>
          </a:xfrm>
          <a:prstGeom prst="rect">
            <a:avLst/>
          </a:prstGeom>
          <a:solidFill>
            <a:srgbClr val="FFFFFF">
              <a:alpha val="526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/>
          <p:nvPr/>
        </p:nvSpPr>
        <p:spPr>
          <a:xfrm>
            <a:off x="1271100" y="-75"/>
            <a:ext cx="78729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8"/>
          <p:cNvSpPr/>
          <p:nvPr/>
        </p:nvSpPr>
        <p:spPr>
          <a:xfrm>
            <a:off x="8750300" y="4356125"/>
            <a:ext cx="393600" cy="3936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8"/>
          <p:cNvSpPr/>
          <p:nvPr/>
        </p:nvSpPr>
        <p:spPr>
          <a:xfrm>
            <a:off x="877500" y="393525"/>
            <a:ext cx="7872900" cy="8067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1"/>
          </p:nvPr>
        </p:nvSpPr>
        <p:spPr>
          <a:xfrm>
            <a:off x="1560175" y="1375225"/>
            <a:ext cx="2317500" cy="3374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2"/>
          </p:nvPr>
        </p:nvSpPr>
        <p:spPr>
          <a:xfrm>
            <a:off x="3996525" y="1375225"/>
            <a:ext cx="2317500" cy="3374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3"/>
          </p:nvPr>
        </p:nvSpPr>
        <p:spPr>
          <a:xfrm>
            <a:off x="6432874" y="1375225"/>
            <a:ext cx="2317500" cy="3374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" name="Google Shape;59;p8"/>
          <p:cNvSpPr/>
          <p:nvPr/>
        </p:nvSpPr>
        <p:spPr>
          <a:xfrm>
            <a:off x="7943750" y="393425"/>
            <a:ext cx="806700" cy="806700"/>
          </a:xfrm>
          <a:prstGeom prst="rect">
            <a:avLst/>
          </a:prstGeom>
          <a:solidFill>
            <a:srgbClr val="FFFFFF">
              <a:alpha val="526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/>
          <p:nvPr/>
        </p:nvSpPr>
        <p:spPr>
          <a:xfrm>
            <a:off x="1271100" y="-75"/>
            <a:ext cx="78729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1"/>
          <p:cNvSpPr/>
          <p:nvPr/>
        </p:nvSpPr>
        <p:spPr>
          <a:xfrm>
            <a:off x="8750300" y="4356125"/>
            <a:ext cx="393600" cy="3936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8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556331" y="1349141"/>
            <a:ext cx="7085700" cy="29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▪"/>
              <a:defRPr sz="26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▫"/>
              <a:defRPr sz="26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▫"/>
              <a:defRPr sz="26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▫"/>
              <a:defRPr sz="26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○"/>
              <a:defRPr sz="26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■"/>
              <a:defRPr sz="26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●"/>
              <a:defRPr sz="26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○"/>
              <a:defRPr sz="26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■"/>
              <a:defRPr sz="26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12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buNone/>
              <a:defRPr sz="12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 algn="ctr">
              <a:buNone/>
              <a:defRPr sz="12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 algn="ctr">
              <a:buNone/>
              <a:defRPr sz="12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 algn="ctr">
              <a:buNone/>
              <a:defRPr sz="12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 algn="ctr">
              <a:buNone/>
              <a:defRPr sz="12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 algn="ctr">
              <a:buNone/>
              <a:defRPr sz="12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 algn="ctr">
              <a:buNone/>
              <a:defRPr sz="12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 algn="ctr">
              <a:buNone/>
              <a:defRPr sz="12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7" r:id="rId6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7" Type="http://schemas.openxmlformats.org/officeDocument/2006/relationships/image" Target="../media/image7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4.xml" /><Relationship Id="rId6" Type="http://schemas.microsoft.com/office/2007/relationships/hdphoto" Target="../media/hdphoto1.wdp" /><Relationship Id="rId5" Type="http://schemas.openxmlformats.org/officeDocument/2006/relationships/image" Target="../media/image6.png" /><Relationship Id="rId4" Type="http://schemas.openxmlformats.org/officeDocument/2006/relationships/image" Target="../media/image5.jp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6.xml" /><Relationship Id="rId6" Type="http://schemas.microsoft.com/office/2007/relationships/hdphoto" Target="../media/hdphoto1.wdp" /><Relationship Id="rId5" Type="http://schemas.openxmlformats.org/officeDocument/2006/relationships/image" Target="../media/image6.png" /><Relationship Id="rId4" Type="http://schemas.openxmlformats.org/officeDocument/2006/relationships/image" Target="../media/image9.jp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2.xml" /><Relationship Id="rId4" Type="http://schemas.microsoft.com/office/2007/relationships/hdphoto" Target="../media/hdphoto1.wdp" 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6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Relationship Id="rId5" Type="http://schemas.microsoft.com/office/2007/relationships/hdphoto" Target="../media/hdphoto1.wdp" /><Relationship Id="rId4" Type="http://schemas.openxmlformats.org/officeDocument/2006/relationships/image" Target="../media/image6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Relationship Id="rId5" Type="http://schemas.microsoft.com/office/2007/relationships/hdphoto" Target="../media/hdphoto1.wdp" /><Relationship Id="rId4" Type="http://schemas.openxmlformats.org/officeDocument/2006/relationships/image" Target="../media/image6.png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 /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9" Type="http://schemas.microsoft.com/office/2007/relationships/hdphoto" Target="../media/hdphoto1.wdp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4.xml" /><Relationship Id="rId6" Type="http://schemas.microsoft.com/office/2007/relationships/hdphoto" Target="../media/hdphoto1.wdp" /><Relationship Id="rId5" Type="http://schemas.openxmlformats.org/officeDocument/2006/relationships/image" Target="../media/image15.png" /><Relationship Id="rId4" Type="http://schemas.openxmlformats.org/officeDocument/2006/relationships/image" Target="../media/image14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4.xml" /><Relationship Id="rId4" Type="http://schemas.microsoft.com/office/2007/relationships/hdphoto" Target="../media/hdphoto1.wdp" 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3.xml" /><Relationship Id="rId6" Type="http://schemas.microsoft.com/office/2007/relationships/hdphoto" Target="../media/hdphoto1.wdp" /><Relationship Id="rId5" Type="http://schemas.openxmlformats.org/officeDocument/2006/relationships/image" Target="../media/image15.png" /><Relationship Id="rId4" Type="http://schemas.openxmlformats.org/officeDocument/2006/relationships/image" Target="../media/image18.jpeg" 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Relationship Id="rId5" Type="http://schemas.microsoft.com/office/2007/relationships/hdphoto" Target="../media/hdphoto2.wdp" /><Relationship Id="rId4" Type="http://schemas.openxmlformats.org/officeDocument/2006/relationships/image" Target="../media/image19.png" 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 /><Relationship Id="rId3" Type="http://schemas.openxmlformats.org/officeDocument/2006/relationships/image" Target="../media/image20.jpg" /><Relationship Id="rId7" Type="http://schemas.openxmlformats.org/officeDocument/2006/relationships/diagramColors" Target="../diagrams/colors2.xml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6.xml" /><Relationship Id="rId6" Type="http://schemas.openxmlformats.org/officeDocument/2006/relationships/diagramQuickStyle" Target="../diagrams/quickStyle2.xml" /><Relationship Id="rId5" Type="http://schemas.openxmlformats.org/officeDocument/2006/relationships/diagramLayout" Target="../diagrams/layout2.xml" /><Relationship Id="rId10" Type="http://schemas.microsoft.com/office/2007/relationships/hdphoto" Target="../media/hdphoto1.wdp" /><Relationship Id="rId4" Type="http://schemas.openxmlformats.org/officeDocument/2006/relationships/diagramData" Target="../diagrams/data2.xml" /><Relationship Id="rId9" Type="http://schemas.openxmlformats.org/officeDocument/2006/relationships/image" Target="../media/image15.png" 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5.xml" /><Relationship Id="rId6" Type="http://schemas.microsoft.com/office/2007/relationships/hdphoto" Target="../media/hdphoto1.wdp" /><Relationship Id="rId5" Type="http://schemas.openxmlformats.org/officeDocument/2006/relationships/image" Target="../media/image15.png" /><Relationship Id="rId4" Type="http://schemas.openxmlformats.org/officeDocument/2006/relationships/image" Target="../media/image21.png" 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23.png" /><Relationship Id="rId4" Type="http://schemas.openxmlformats.org/officeDocument/2006/relationships/image" Target="../media/image22.png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 /><Relationship Id="rId7" Type="http://schemas.microsoft.com/office/2007/relationships/hdphoto" Target="../media/hdphoto1.wdp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5.xml" /><Relationship Id="rId6" Type="http://schemas.openxmlformats.org/officeDocument/2006/relationships/image" Target="../media/image15.png" /><Relationship Id="rId5" Type="http://schemas.microsoft.com/office/2007/relationships/hdphoto" Target="../media/hdphoto3.wdp" /><Relationship Id="rId4" Type="http://schemas.openxmlformats.org/officeDocument/2006/relationships/image" Target="../media/image25.png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26.jpeg" /><Relationship Id="rId1" Type="http://schemas.openxmlformats.org/officeDocument/2006/relationships/slideLayout" Target="../slideLayouts/slideLayout2.xml" /><Relationship Id="rId4" Type="http://schemas.microsoft.com/office/2007/relationships/hdphoto" Target="../media/hdphoto1.wdp" 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5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 /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5.xml" /><Relationship Id="rId5" Type="http://schemas.microsoft.com/office/2007/relationships/hdphoto" Target="../media/hdphoto1.wdp" /><Relationship Id="rId4" Type="http://schemas.openxmlformats.org/officeDocument/2006/relationships/image" Target="../media/image15.png" 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5.xml" 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4.wdp" /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5.xml" /><Relationship Id="rId5" Type="http://schemas.microsoft.com/office/2007/relationships/hdphoto" Target="../media/hdphoto1.wdp" /><Relationship Id="rId4" Type="http://schemas.openxmlformats.org/officeDocument/2006/relationships/image" Target="../media/image15.png" 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4.wdp" /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5.xml" /><Relationship Id="rId5" Type="http://schemas.microsoft.com/office/2007/relationships/hdphoto" Target="../media/hdphoto1.wdp" /><Relationship Id="rId4" Type="http://schemas.openxmlformats.org/officeDocument/2006/relationships/image" Target="../media/image15.png" 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4.wdp" /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5.xml" /><Relationship Id="rId6" Type="http://schemas.microsoft.com/office/2007/relationships/hdphoto" Target="../media/hdphoto1.wdp" /><Relationship Id="rId5" Type="http://schemas.openxmlformats.org/officeDocument/2006/relationships/image" Target="../media/image15.png" /><Relationship Id="rId4" Type="http://schemas.openxmlformats.org/officeDocument/2006/relationships/image" Target="../media/image30.png" 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4.wdp" /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5.xml" /><Relationship Id="rId6" Type="http://schemas.microsoft.com/office/2007/relationships/hdphoto" Target="../media/hdphoto1.wdp" /><Relationship Id="rId5" Type="http://schemas.openxmlformats.org/officeDocument/2006/relationships/image" Target="../media/image15.png" /><Relationship Id="rId4" Type="http://schemas.openxmlformats.org/officeDocument/2006/relationships/image" Target="../media/image30.png" 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4.wdp" /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5.xml" /><Relationship Id="rId6" Type="http://schemas.microsoft.com/office/2007/relationships/hdphoto" Target="../media/hdphoto1.wdp" /><Relationship Id="rId5" Type="http://schemas.openxmlformats.org/officeDocument/2006/relationships/image" Target="../media/image15.png" /><Relationship Id="rId4" Type="http://schemas.openxmlformats.org/officeDocument/2006/relationships/image" Target="../media/image31.PNG" 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4.wdp" /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5.xml" /><Relationship Id="rId6" Type="http://schemas.microsoft.com/office/2007/relationships/hdphoto" Target="../media/hdphoto1.wdp" /><Relationship Id="rId5" Type="http://schemas.openxmlformats.org/officeDocument/2006/relationships/image" Target="../media/image15.png" /><Relationship Id="rId4" Type="http://schemas.openxmlformats.org/officeDocument/2006/relationships/image" Target="../media/image32.PNG" 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4.wdp" /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5.xml" /><Relationship Id="rId6" Type="http://schemas.openxmlformats.org/officeDocument/2006/relationships/image" Target="../media/image33.PNG" /><Relationship Id="rId5" Type="http://schemas.microsoft.com/office/2007/relationships/hdphoto" Target="../media/hdphoto1.wdp" /><Relationship Id="rId4" Type="http://schemas.openxmlformats.org/officeDocument/2006/relationships/image" Target="../media/image15.png" 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4.png" 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36.png" /><Relationship Id="rId4" Type="http://schemas.openxmlformats.org/officeDocument/2006/relationships/image" Target="../media/image35.png" 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2.xml" /><Relationship Id="rId4" Type="http://schemas.microsoft.com/office/2007/relationships/hdphoto" Target="../media/hdphoto1.wdp" 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8.png" /><Relationship Id="rId5" Type="http://schemas.microsoft.com/office/2007/relationships/hdphoto" Target="../media/hdphoto1.wdp" /><Relationship Id="rId4" Type="http://schemas.openxmlformats.org/officeDocument/2006/relationships/image" Target="../media/image15.png" 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 /><Relationship Id="rId2" Type="http://schemas.openxmlformats.org/officeDocument/2006/relationships/image" Target="../media/image39.jpg" /><Relationship Id="rId1" Type="http://schemas.openxmlformats.org/officeDocument/2006/relationships/slideLayout" Target="../slideLayouts/slideLayout6.xml" /><Relationship Id="rId6" Type="http://schemas.microsoft.com/office/2007/relationships/hdphoto" Target="../media/hdphoto1.wdp" /><Relationship Id="rId5" Type="http://schemas.openxmlformats.org/officeDocument/2006/relationships/image" Target="../media/image15.png" /><Relationship Id="rId4" Type="http://schemas.openxmlformats.org/officeDocument/2006/relationships/image" Target="../media/image41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619348" y="396687"/>
            <a:ext cx="820271" cy="80682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052916" y="0"/>
            <a:ext cx="597310" cy="203527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163686" y="151123"/>
            <a:ext cx="6063438" cy="3106428"/>
          </a:xfrm>
        </p:spPr>
        <p:txBody>
          <a:bodyPr/>
          <a:lstStyle/>
          <a:p>
            <a:pPr marL="0" indent="0" algn="ctr">
              <a:spcAft>
                <a:spcPts val="600"/>
              </a:spcAft>
              <a:buNone/>
            </a:pPr>
            <a:r>
              <a:rPr lang="ru-RU" sz="2400" dirty="0">
                <a:solidFill>
                  <a:schemeClr val="tx1"/>
                </a:solidFill>
                <a:latin typeface="Century Schoolbook" panose="02040604050505020304" pitchFamily="18" charset="0"/>
                <a:cs typeface="Times New Roman" panose="02020603050405020304" pitchFamily="18" charset="0"/>
              </a:rPr>
              <a:t>Оценка воздействия и распространения уровня шума в районе Владивостокского государственного университета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</a:t>
            </a:fld>
            <a:endParaRPr lang="en"/>
          </a:p>
        </p:txBody>
      </p:sp>
      <p:sp>
        <p:nvSpPr>
          <p:cNvPr id="6" name="Прямоугольник 5"/>
          <p:cNvSpPr/>
          <p:nvPr/>
        </p:nvSpPr>
        <p:spPr>
          <a:xfrm>
            <a:off x="96369" y="2035277"/>
            <a:ext cx="2739763" cy="280076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 к.т.н., доцент кафедры ЭБГ Макарова Вера Николаевна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команда:</a:t>
            </a:r>
          </a:p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Голокова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Е.И.</a:t>
            </a:r>
          </a:p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Мышко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В.Э.</a:t>
            </a:r>
          </a:p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Еланцева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С.В.</a:t>
            </a:r>
          </a:p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Русакова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М.А.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Бабко Я.Э.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Игнатенко И.А.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304" y="1841920"/>
            <a:ext cx="5246095" cy="32138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l="40815" t="32554" r="46967" b="48594"/>
          <a:stretch/>
        </p:blipFill>
        <p:spPr>
          <a:xfrm>
            <a:off x="2456816" y="206477"/>
            <a:ext cx="902775" cy="1157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0684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991475" y="237227"/>
            <a:ext cx="955725" cy="112753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70155" y="362569"/>
            <a:ext cx="7121320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1167299" y="362569"/>
            <a:ext cx="67395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/>
                </a:solidFill>
              </a:rPr>
              <a:t>Заказчик проекта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98" name="Google Shape;98;p15"/>
          <p:cNvSpPr txBox="1">
            <a:spLocks noGrp="1"/>
          </p:cNvSpPr>
          <p:nvPr>
            <p:ph type="body" idx="1"/>
          </p:nvPr>
        </p:nvSpPr>
        <p:spPr>
          <a:xfrm>
            <a:off x="1266613" y="1264244"/>
            <a:ext cx="3871412" cy="38792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buClr>
                <a:schemeClr val="dk1"/>
              </a:buClr>
              <a:buSzPts val="1100"/>
              <a:buNone/>
            </a:pP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Гомилевская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Галина Александровна</a:t>
            </a:r>
          </a:p>
          <a:p>
            <a:pPr marL="0" lvl="0" indent="0" algn="ctr">
              <a:buClr>
                <a:schemeClr val="dk1"/>
              </a:buClr>
              <a:buSzPts val="1100"/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 экономических наук, доцент, директор международного института окружающей среды и туризма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buClr>
                <a:schemeClr val="dk1"/>
              </a:buClr>
              <a:buSzPts val="1100"/>
              <a:buNone/>
            </a:pP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buClr>
                <a:schemeClr val="dk1"/>
              </a:buClr>
              <a:buSzPts val="1100"/>
              <a:buNone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Адрес: ул. Гоголя, 41, Владивосток, Приморский край, 690014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Google Shape;100;p1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2" name="AutoShape 2" descr="Йога-онлайн, или Несколько простых упражнений для отличного самочувствия -  Гатчинская прав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Йога-онлайн, или Несколько простых упражнений для отличного самочувствия -  Гатчинская правд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20" y="1465285"/>
            <a:ext cx="3487185" cy="3399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25974" y="35286"/>
            <a:ext cx="2095741" cy="14612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4" t="3687" r="17008" b="2683"/>
          <a:stretch/>
        </p:blipFill>
        <p:spPr>
          <a:xfrm>
            <a:off x="5138025" y="1349198"/>
            <a:ext cx="3719969" cy="3663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109" name="Google Shape;109;p16"/>
          <p:cNvSpPr txBox="1">
            <a:spLocks noGrp="1"/>
          </p:cNvSpPr>
          <p:nvPr>
            <p:ph type="ctrTitle" idx="4294967295"/>
          </p:nvPr>
        </p:nvSpPr>
        <p:spPr>
          <a:xfrm>
            <a:off x="2557463" y="152400"/>
            <a:ext cx="6586537" cy="1158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002060"/>
                </a:solidFill>
              </a:rPr>
              <a:t>Проблема, на решение которой направлен проект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110" name="Google Shape;110;p16"/>
          <p:cNvSpPr txBox="1">
            <a:spLocks noGrp="1"/>
          </p:cNvSpPr>
          <p:nvPr>
            <p:ph type="subTitle" idx="4294967295"/>
          </p:nvPr>
        </p:nvSpPr>
        <p:spPr>
          <a:xfrm>
            <a:off x="5462916" y="1772852"/>
            <a:ext cx="3797710" cy="3114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информации 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уровню шума на территории кампуса Владивостокского государственного университета</a:t>
            </a:r>
            <a:endParaRPr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963" y="1635150"/>
            <a:ext cx="3979327" cy="3114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47075" y="-171475"/>
            <a:ext cx="2095741" cy="146126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7991475" y="237227"/>
            <a:ext cx="955725" cy="112753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70155" y="362569"/>
            <a:ext cx="7121320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129648" y="546125"/>
            <a:ext cx="6739500" cy="8067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Цель проекта: 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sp>
        <p:nvSpPr>
          <p:cNvPr id="4" name="Прямоугольник 3"/>
          <p:cNvSpPr/>
          <p:nvPr/>
        </p:nvSpPr>
        <p:spPr>
          <a:xfrm>
            <a:off x="1612649" y="1389586"/>
            <a:ext cx="60247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уровня шума в районе расположения Владивостокского государственного университета (по адресу ул. Гоголя, 41)</a:t>
            </a:r>
          </a:p>
          <a:p>
            <a:pPr lvl="0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775" y="2780071"/>
            <a:ext cx="9541566" cy="2587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03097" y="-96501"/>
            <a:ext cx="2095741" cy="146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356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09;p16"/>
          <p:cNvSpPr txBox="1">
            <a:spLocks/>
          </p:cNvSpPr>
          <p:nvPr/>
        </p:nvSpPr>
        <p:spPr>
          <a:xfrm>
            <a:off x="2557463" y="152400"/>
            <a:ext cx="6586537" cy="1158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sp>
        <p:nvSpPr>
          <p:cNvPr id="5" name="Прямоугольник 4"/>
          <p:cNvSpPr/>
          <p:nvPr/>
        </p:nvSpPr>
        <p:spPr>
          <a:xfrm>
            <a:off x="1598194" y="479733"/>
            <a:ext cx="6735753" cy="450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solidFill>
                  <a:schemeClr val="tx1"/>
                </a:solidFill>
                <a:latin typeface="Barlow"/>
                <a:cs typeface="Times New Roman" panose="02020603050405020304" pitchFamily="18" charset="0"/>
              </a:rPr>
              <a:t>Задачи проекта:</a:t>
            </a:r>
            <a:endParaRPr lang="ru-RU" sz="2800" dirty="0">
              <a:solidFill>
                <a:schemeClr val="tx1"/>
              </a:solidFill>
              <a:latin typeface="Barlow"/>
              <a:cs typeface="Times New Roman" panose="02020603050405020304" pitchFamily="18" charset="0"/>
            </a:endParaRPr>
          </a:p>
          <a:p>
            <a:pPr lvl="0" algn="just"/>
            <a:endPara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93700">
              <a:spcBef>
                <a:spcPts val="600"/>
              </a:spcBef>
              <a:buClr>
                <a:schemeClr val="accent1"/>
              </a:buClr>
              <a:buSzPts val="2600"/>
              <a:buFont typeface="Barlow"/>
              <a:buChar char="▪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Barlow"/>
              </a:rPr>
              <a:t>Количественно и качественно оценить источники шума в районе территории университета; </a:t>
            </a:r>
          </a:p>
          <a:p>
            <a:pPr marL="457200" lvl="0" indent="-393700">
              <a:spcBef>
                <a:spcPts val="600"/>
              </a:spcBef>
              <a:buClr>
                <a:schemeClr val="accent1"/>
              </a:buClr>
              <a:buSzPts val="2600"/>
              <a:buFont typeface="Barlow"/>
              <a:buChar char="▪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Barlow"/>
              </a:rPr>
              <a:t>Классифицировать автотранспорт, создающий шумовое загрязнение на территории ВВГУ, рассмотреть динамику его проходимости в районе кампуса и рассчитать уровень шума;</a:t>
            </a:r>
          </a:p>
          <a:p>
            <a:pPr marL="457200" lvl="0" indent="-393700">
              <a:spcBef>
                <a:spcPts val="600"/>
              </a:spcBef>
              <a:buClr>
                <a:schemeClr val="accent1"/>
              </a:buClr>
              <a:buSzPts val="2600"/>
              <a:buFont typeface="Barlow"/>
              <a:buChar char="▪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Barlow"/>
              </a:rPr>
              <a:t>Разработать рекомендации по улучшению текущей ситуации;</a:t>
            </a:r>
          </a:p>
          <a:p>
            <a:pPr marL="457200" lvl="0" indent="-393700">
              <a:spcBef>
                <a:spcPts val="600"/>
              </a:spcBef>
              <a:buClr>
                <a:schemeClr val="accent1"/>
              </a:buClr>
              <a:buSzPts val="2600"/>
              <a:buFont typeface="Barlow"/>
              <a:buChar char="▪"/>
            </a:pPr>
            <a:r>
              <a:rPr 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Barlow"/>
              </a:rPr>
              <a:t>Изучить воздействия шума на здоровье человека.</a:t>
            </a:r>
          </a:p>
          <a:p>
            <a:pPr marL="457200" lvl="0" indent="-393700">
              <a:spcBef>
                <a:spcPts val="600"/>
              </a:spcBef>
              <a:buClr>
                <a:schemeClr val="accent1"/>
              </a:buClr>
              <a:buSzPts val="2600"/>
              <a:buFont typeface="Barlow"/>
              <a:buChar char="▪"/>
            </a:pP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Barlow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97475" y="-250900"/>
            <a:ext cx="2095741" cy="146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885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70155" y="278188"/>
            <a:ext cx="7880245" cy="9540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85734" y="1308198"/>
            <a:ext cx="6605742" cy="3717458"/>
          </a:xfrm>
        </p:spPr>
        <p:txBody>
          <a:bodyPr/>
          <a:lstStyle/>
          <a:p>
            <a:pPr>
              <a:buClr>
                <a:schemeClr val="accent1"/>
              </a:buClr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источников шума в районе территории ВВГУ; </a:t>
            </a:r>
          </a:p>
          <a:p>
            <a:pPr>
              <a:buClr>
                <a:schemeClr val="accent1"/>
              </a:buClr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автотранспорта как шумового источника;</a:t>
            </a:r>
          </a:p>
          <a:p>
            <a:pPr>
              <a:buClr>
                <a:schemeClr val="accent1"/>
              </a:buClr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проходимости автотранспорта в районе кампуса ВВГУ;</a:t>
            </a:r>
          </a:p>
          <a:p>
            <a:pPr>
              <a:buClr>
                <a:schemeClr val="accent1"/>
              </a:buClr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уровня шума от автотранспорта; </a:t>
            </a:r>
          </a:p>
          <a:p>
            <a:pPr>
              <a:buClr>
                <a:schemeClr val="accent1"/>
              </a:buClr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 распространения уровня шума в районе ВВГУ;</a:t>
            </a:r>
          </a:p>
          <a:p>
            <a:pPr>
              <a:buClr>
                <a:schemeClr val="accent1"/>
              </a:buClr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рекомендаций по улучшению текущей ситуации.</a:t>
            </a:r>
          </a:p>
          <a:p>
            <a:pPr algn="just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5" name="Google Shape;195;p2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1231491" y="482578"/>
            <a:ext cx="539053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dirty="0">
                <a:solidFill>
                  <a:schemeClr val="bg1"/>
                </a:solidFill>
              </a:rPr>
              <a:t>Ожидаемые результаты проекта </a:t>
            </a:r>
          </a:p>
          <a:p>
            <a:endParaRPr lang="ru-RU" dirty="0"/>
          </a:p>
        </p:txBody>
      </p:sp>
      <p:grpSp>
        <p:nvGrpSpPr>
          <p:cNvPr id="8" name="Google Shape;147;p20"/>
          <p:cNvGrpSpPr/>
          <p:nvPr/>
        </p:nvGrpSpPr>
        <p:grpSpPr>
          <a:xfrm rot="1057075">
            <a:off x="7914337" y="1809123"/>
            <a:ext cx="741255" cy="741354"/>
            <a:chOff x="570875" y="4322250"/>
            <a:chExt cx="443300" cy="443325"/>
          </a:xfrm>
          <a:solidFill>
            <a:schemeClr val="accent1"/>
          </a:solidFill>
        </p:grpSpPr>
        <p:sp>
          <p:nvSpPr>
            <p:cNvPr id="9" name="Google Shape;148;p20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49;p20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50;p20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1;p20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" name="Google Shape;152;p20"/>
          <p:cNvSpPr/>
          <p:nvPr/>
        </p:nvSpPr>
        <p:spPr>
          <a:xfrm rot="2466613">
            <a:off x="6959223" y="3068005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52;p20"/>
          <p:cNvSpPr/>
          <p:nvPr/>
        </p:nvSpPr>
        <p:spPr>
          <a:xfrm rot="2466613">
            <a:off x="8765272" y="1380710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2;p20"/>
          <p:cNvSpPr/>
          <p:nvPr/>
        </p:nvSpPr>
        <p:spPr>
          <a:xfrm rot="2466613">
            <a:off x="8568473" y="3243718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52;p20"/>
          <p:cNvSpPr/>
          <p:nvPr/>
        </p:nvSpPr>
        <p:spPr>
          <a:xfrm rot="2466613">
            <a:off x="7735807" y="4513346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79930" y="3832481"/>
            <a:ext cx="2095741" cy="146126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22" name="Прямоугольник 21"/>
          <p:cNvSpPr/>
          <p:nvPr/>
        </p:nvSpPr>
        <p:spPr>
          <a:xfrm>
            <a:off x="199103" y="233142"/>
            <a:ext cx="3915697" cy="12600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26167" y="601562"/>
            <a:ext cx="391569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Стейкхолдеры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проекта</a:t>
            </a:r>
          </a:p>
          <a:p>
            <a:endParaRPr lang="ru-RU" dirty="0"/>
          </a:p>
        </p:txBody>
      </p:sp>
      <p:sp>
        <p:nvSpPr>
          <p:cNvPr id="23" name="Равнобедренный треугольник 22"/>
          <p:cNvSpPr/>
          <p:nvPr/>
        </p:nvSpPr>
        <p:spPr>
          <a:xfrm>
            <a:off x="3143946" y="140655"/>
            <a:ext cx="5977720" cy="4082250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5488984" y="940116"/>
            <a:ext cx="13147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проекта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585673" y="1398134"/>
            <a:ext cx="30516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ЭБГ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5020708" y="1836538"/>
            <a:ext cx="2234292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ctr">
              <a:buClr>
                <a:schemeClr val="dk1"/>
              </a:buClr>
              <a:buSzPts val="1100"/>
              <a:buNone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МИОСТ</a:t>
            </a:r>
          </a:p>
          <a:p>
            <a:pPr marL="0" lvl="0" indent="0" algn="ctr">
              <a:buClr>
                <a:schemeClr val="dk1"/>
              </a:buClr>
              <a:buSzPts val="1100"/>
              <a:buNone/>
            </a:pP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755046" y="2312254"/>
            <a:ext cx="27751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и преподаватели ВВГУ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5440944" y="2836499"/>
            <a:ext cx="13404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Эко-активисты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622799" y="3299631"/>
            <a:ext cx="30396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Российское экологическое общество 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444879" y="3772556"/>
            <a:ext cx="56767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науки и высшего образования Российской Федерации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V="1">
            <a:off x="5204877" y="1343381"/>
            <a:ext cx="1813228" cy="15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V="1">
            <a:off x="4864590" y="1789287"/>
            <a:ext cx="2493140" cy="243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4638376" y="2156084"/>
            <a:ext cx="29888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V="1">
            <a:off x="4221126" y="2732492"/>
            <a:ext cx="3806455" cy="1041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3864229" y="3237866"/>
            <a:ext cx="4556757" cy="124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3540642" y="3667324"/>
            <a:ext cx="5209758" cy="221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03018" y="-287909"/>
            <a:ext cx="2095741" cy="146126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инус 3"/>
          <p:cNvSpPr/>
          <p:nvPr/>
        </p:nvSpPr>
        <p:spPr>
          <a:xfrm rot="19571510">
            <a:off x="2756039" y="2580229"/>
            <a:ext cx="1175085" cy="45719"/>
          </a:xfrm>
          <a:prstGeom prst="mathMinus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70155" y="362569"/>
            <a:ext cx="7993626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Google Shape;128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/>
                </a:solidFill>
              </a:rPr>
              <a:t>Структурная декомпозиция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sz="1400" dirty="0">
                <a:solidFill>
                  <a:schemeClr val="bg1"/>
                </a:solidFill>
              </a:rPr>
              <a:t>(иерархическая структура работ по проекту)</a:t>
            </a:r>
            <a:endParaRPr sz="1400" dirty="0">
              <a:solidFill>
                <a:schemeClr val="bg1"/>
              </a:solidFill>
            </a:endParaRPr>
          </a:p>
        </p:txBody>
      </p:sp>
      <p:sp>
        <p:nvSpPr>
          <p:cNvPr id="130" name="Google Shape;130;p1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0081692"/>
              </p:ext>
            </p:extLst>
          </p:nvPr>
        </p:nvGraphicFramePr>
        <p:xfrm>
          <a:off x="753457" y="1593592"/>
          <a:ext cx="9567606" cy="5525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Минус 4"/>
          <p:cNvSpPr/>
          <p:nvPr/>
        </p:nvSpPr>
        <p:spPr>
          <a:xfrm>
            <a:off x="4816549" y="3586113"/>
            <a:ext cx="1137683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Минус 10"/>
          <p:cNvSpPr/>
          <p:nvPr/>
        </p:nvSpPr>
        <p:spPr>
          <a:xfrm rot="1398509">
            <a:off x="4775416" y="3751421"/>
            <a:ext cx="1229660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Минус 13"/>
          <p:cNvSpPr/>
          <p:nvPr/>
        </p:nvSpPr>
        <p:spPr>
          <a:xfrm rot="20902444" flipV="1">
            <a:off x="4447944" y="2535452"/>
            <a:ext cx="3951595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Минус 14"/>
          <p:cNvSpPr/>
          <p:nvPr/>
        </p:nvSpPr>
        <p:spPr>
          <a:xfrm flipV="1">
            <a:off x="4483872" y="2806582"/>
            <a:ext cx="3879740" cy="6420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Минус 15"/>
          <p:cNvSpPr/>
          <p:nvPr/>
        </p:nvSpPr>
        <p:spPr>
          <a:xfrm>
            <a:off x="4950323" y="1983958"/>
            <a:ext cx="195835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73829" y="3822392"/>
            <a:ext cx="2095741" cy="146126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/>
          <p:cNvSpPr/>
          <p:nvPr/>
        </p:nvSpPr>
        <p:spPr>
          <a:xfrm>
            <a:off x="870154" y="362569"/>
            <a:ext cx="7880245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2" name="Google Shape;162;p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/>
                </a:solidFill>
              </a:rPr>
              <a:t>Диаграмма </a:t>
            </a:r>
            <a:r>
              <a:rPr lang="ru-RU" dirty="0" err="1">
                <a:solidFill>
                  <a:schemeClr val="bg1"/>
                </a:solidFill>
              </a:rPr>
              <a:t>Ганта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На год помесячно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64" name="Google Shape;164;p2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BFD4B70-FBE8-47F2-93D8-80B8443CF7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8098" y="1264244"/>
            <a:ext cx="6541007" cy="387988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73829" y="-91323"/>
            <a:ext cx="2095741" cy="146126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870154" y="362569"/>
            <a:ext cx="7880245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Диаграмма </a:t>
            </a:r>
            <a:r>
              <a:rPr lang="ru-RU" dirty="0" err="1">
                <a:solidFill>
                  <a:schemeClr val="bg1"/>
                </a:solidFill>
              </a:rPr>
              <a:t>Ганта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На семестр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sp>
        <p:nvSpPr>
          <p:cNvPr id="4" name="AutoShape 2" descr="blob:https://web.whatsapp.com/028b85af-f434-4e0f-967c-a4fc5aba73d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BF39B91-2DB4-455A-84DA-A4A1C81AC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012" y="1563216"/>
            <a:ext cx="7385387" cy="267238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85119" y="-18673"/>
            <a:ext cx="2095741" cy="146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928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70155" y="298500"/>
            <a:ext cx="7880245" cy="9016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9528" y="340385"/>
            <a:ext cx="6739500" cy="806700"/>
          </a:xfrm>
        </p:spPr>
        <p:txBody>
          <a:bodyPr/>
          <a:lstStyle/>
          <a:p>
            <a:r>
              <a:rPr lang="ru-RU" dirty="0"/>
              <a:t>Матрица ответственности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35088"/>
              </p:ext>
            </p:extLst>
          </p:nvPr>
        </p:nvGraphicFramePr>
        <p:xfrm>
          <a:off x="1" y="1311733"/>
          <a:ext cx="9144000" cy="3431726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300224">
                  <a:extLst>
                    <a:ext uri="{9D8B030D-6E8A-4147-A177-3AD203B41FA5}">
                      <a16:colId xmlns:a16="http://schemas.microsoft.com/office/drawing/2014/main" val="2941592755"/>
                    </a:ext>
                  </a:extLst>
                </a:gridCol>
                <a:gridCol w="1307296">
                  <a:extLst>
                    <a:ext uri="{9D8B030D-6E8A-4147-A177-3AD203B41FA5}">
                      <a16:colId xmlns:a16="http://schemas.microsoft.com/office/drawing/2014/main" val="4097662401"/>
                    </a:ext>
                  </a:extLst>
                </a:gridCol>
                <a:gridCol w="1307296">
                  <a:extLst>
                    <a:ext uri="{9D8B030D-6E8A-4147-A177-3AD203B41FA5}">
                      <a16:colId xmlns:a16="http://schemas.microsoft.com/office/drawing/2014/main" val="2851548408"/>
                    </a:ext>
                  </a:extLst>
                </a:gridCol>
                <a:gridCol w="1307296">
                  <a:extLst>
                    <a:ext uri="{9D8B030D-6E8A-4147-A177-3AD203B41FA5}">
                      <a16:colId xmlns:a16="http://schemas.microsoft.com/office/drawing/2014/main" val="1722439"/>
                    </a:ext>
                  </a:extLst>
                </a:gridCol>
                <a:gridCol w="1307296">
                  <a:extLst>
                    <a:ext uri="{9D8B030D-6E8A-4147-A177-3AD203B41FA5}">
                      <a16:colId xmlns:a16="http://schemas.microsoft.com/office/drawing/2014/main" val="945357639"/>
                    </a:ext>
                  </a:extLst>
                </a:gridCol>
                <a:gridCol w="1307296">
                  <a:extLst>
                    <a:ext uri="{9D8B030D-6E8A-4147-A177-3AD203B41FA5}">
                      <a16:colId xmlns:a16="http://schemas.microsoft.com/office/drawing/2014/main" val="2419509880"/>
                    </a:ext>
                  </a:extLst>
                </a:gridCol>
                <a:gridCol w="1307296">
                  <a:extLst>
                    <a:ext uri="{9D8B030D-6E8A-4147-A177-3AD203B41FA5}">
                      <a16:colId xmlns:a16="http://schemas.microsoft.com/office/drawing/2014/main" val="75715624"/>
                    </a:ext>
                  </a:extLst>
                </a:gridCol>
              </a:tblGrid>
              <a:tr h="407338">
                <a:tc>
                  <a:txBody>
                    <a:bodyPr/>
                    <a:lstStyle/>
                    <a:p>
                      <a:r>
                        <a:rPr lang="ru-RU" sz="1100" dirty="0"/>
                        <a:t>Матрица </a:t>
                      </a:r>
                      <a:r>
                        <a:rPr lang="en-US" sz="1100" dirty="0"/>
                        <a:t>RACI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err="1"/>
                        <a:t>Мышко</a:t>
                      </a:r>
                      <a:r>
                        <a:rPr lang="ru-RU" sz="1100" dirty="0"/>
                        <a:t> В.Э.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err="1"/>
                        <a:t>Бабко</a:t>
                      </a:r>
                      <a:r>
                        <a:rPr lang="ru-RU" sz="1100" dirty="0"/>
                        <a:t> Я.Э.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err="1"/>
                        <a:t>Еланцева</a:t>
                      </a:r>
                      <a:r>
                        <a:rPr lang="ru-RU" sz="1100" dirty="0"/>
                        <a:t> С.В.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err="1"/>
                        <a:t>Русакова</a:t>
                      </a:r>
                      <a:r>
                        <a:rPr lang="ru-RU" sz="1100" dirty="0"/>
                        <a:t> М.А.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err="1"/>
                        <a:t>Голокова</a:t>
                      </a:r>
                      <a:r>
                        <a:rPr lang="ru-RU" sz="1100" baseline="0" dirty="0"/>
                        <a:t> Е.И.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Игнатенко И.А.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637601"/>
                  </a:ext>
                </a:extLst>
              </a:tr>
              <a:tr h="402689">
                <a:tc>
                  <a:txBody>
                    <a:bodyPr/>
                    <a:lstStyle/>
                    <a:p>
                      <a:r>
                        <a:rPr lang="ru-RU" sz="1100" dirty="0"/>
                        <a:t>Создание</a:t>
                      </a:r>
                      <a:r>
                        <a:rPr lang="ru-RU" sz="1100" baseline="0" dirty="0"/>
                        <a:t> презентации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R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I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946083"/>
                  </a:ext>
                </a:extLst>
              </a:tr>
              <a:tr h="402689">
                <a:tc>
                  <a:txBody>
                    <a:bodyPr/>
                    <a:lstStyle/>
                    <a:p>
                      <a:r>
                        <a:rPr lang="ru-RU" sz="1100" dirty="0"/>
                        <a:t>Поиск информации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R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dirty="0"/>
                        <a:t>C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637574"/>
                  </a:ext>
                </a:extLst>
              </a:tr>
              <a:tr h="560889">
                <a:tc>
                  <a:txBody>
                    <a:bodyPr/>
                    <a:lstStyle/>
                    <a:p>
                      <a:r>
                        <a:rPr lang="ru-RU" sz="1100" dirty="0"/>
                        <a:t>Аналитическая</a:t>
                      </a:r>
                      <a:r>
                        <a:rPr lang="ru-RU" sz="1100" baseline="0" dirty="0"/>
                        <a:t> обработка информации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I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dirty="0"/>
                        <a:t>R</a:t>
                      </a:r>
                      <a:endParaRPr lang="ru-RU" sz="1100" dirty="0"/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I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I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300194"/>
                  </a:ext>
                </a:extLst>
              </a:tr>
              <a:tr h="646948">
                <a:tc>
                  <a:txBody>
                    <a:bodyPr/>
                    <a:lstStyle/>
                    <a:p>
                      <a:r>
                        <a:rPr lang="ru-RU" sz="1100" baseline="0" dirty="0"/>
                        <a:t>Подсчет количества автотранспорта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I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I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dirty="0"/>
                        <a:t>A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dirty="0"/>
                        <a:t>R</a:t>
                      </a:r>
                      <a:endParaRPr lang="ru-RU" sz="1100" dirty="0"/>
                    </a:p>
                    <a:p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434558"/>
                  </a:ext>
                </a:extLst>
              </a:tr>
              <a:tr h="8772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/>
                        <a:t>Замеры шума на территории кампуса и прилегающей</a:t>
                      </a:r>
                      <a:r>
                        <a:rPr lang="ru-RU" sz="1100" baseline="0" dirty="0"/>
                        <a:t> к ней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dirty="0"/>
                        <a:t>A</a:t>
                      </a:r>
                      <a:endParaRPr lang="ru-RU" sz="1100" dirty="0"/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dirty="0"/>
                        <a:t>C</a:t>
                      </a:r>
                      <a:endParaRPr lang="ru-RU" sz="1100" dirty="0"/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dirty="0"/>
                        <a:t>C</a:t>
                      </a:r>
                      <a:endParaRPr lang="ru-RU" sz="1100" dirty="0"/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dirty="0"/>
                        <a:t>R</a:t>
                      </a:r>
                      <a:endParaRPr lang="ru-RU" sz="1100" dirty="0"/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dirty="0"/>
                        <a:t>I</a:t>
                      </a:r>
                      <a:endParaRPr lang="ru-RU" sz="1100" dirty="0"/>
                    </a:p>
                    <a:p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240211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255593" y="4685521"/>
            <a:ext cx="82023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R — Responsible (</a:t>
            </a:r>
            <a:r>
              <a:rPr lang="ru-RU" sz="1200" dirty="0"/>
              <a:t>Отвечает),</a:t>
            </a:r>
            <a:r>
              <a:rPr lang="en-US" sz="1200" dirty="0"/>
              <a:t> A — Accountable </a:t>
            </a:r>
            <a:r>
              <a:rPr lang="ru-RU" sz="1200" dirty="0"/>
              <a:t>(Утверждает),</a:t>
            </a:r>
          </a:p>
          <a:p>
            <a:r>
              <a:rPr lang="en-US" sz="1200" dirty="0"/>
              <a:t>C — Consulted </a:t>
            </a:r>
            <a:r>
              <a:rPr lang="ru-RU" sz="1200" dirty="0"/>
              <a:t>(Консультирует), </a:t>
            </a:r>
            <a:r>
              <a:rPr lang="en-US" sz="1200" dirty="0"/>
              <a:t>I — Informed</a:t>
            </a:r>
            <a:r>
              <a:rPr lang="ru-RU" sz="1200" dirty="0"/>
              <a:t> (Информирует</a:t>
            </a:r>
            <a:r>
              <a:rPr lang="en-US" sz="1200" dirty="0"/>
              <a:t>c</a:t>
            </a:r>
            <a:r>
              <a:rPr lang="ru-RU" sz="1200" dirty="0"/>
              <a:t>я)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21158" y="-91596"/>
            <a:ext cx="2095741" cy="146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17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151671" y="330534"/>
            <a:ext cx="4598729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5" name="Google Shape;185;p23"/>
          <p:cNvSpPr txBox="1">
            <a:spLocks noGrp="1"/>
          </p:cNvSpPr>
          <p:nvPr>
            <p:ph type="title"/>
          </p:nvPr>
        </p:nvSpPr>
        <p:spPr>
          <a:xfrm>
            <a:off x="4151671" y="393475"/>
            <a:ext cx="402493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bg1"/>
                </a:solidFill>
              </a:rPr>
              <a:t>Календарный график встреч по проекту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86" name="Google Shape;186;p23"/>
          <p:cNvSpPr txBox="1">
            <a:spLocks noGrp="1"/>
          </p:cNvSpPr>
          <p:nvPr>
            <p:ph type="body" idx="1"/>
          </p:nvPr>
        </p:nvSpPr>
        <p:spPr>
          <a:xfrm>
            <a:off x="5007076" y="1643660"/>
            <a:ext cx="3650227" cy="17683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организовывала встречи каждую пятницу в период с 24 февраля по 2 июня</a:t>
            </a:r>
            <a:endParaRPr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7" name="Google Shape;187;p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grpSp>
        <p:nvGrpSpPr>
          <p:cNvPr id="188" name="Google Shape;188;p23"/>
          <p:cNvGrpSpPr/>
          <p:nvPr/>
        </p:nvGrpSpPr>
        <p:grpSpPr>
          <a:xfrm>
            <a:off x="8176601" y="649018"/>
            <a:ext cx="355087" cy="295596"/>
            <a:chOff x="1244325" y="314425"/>
            <a:chExt cx="444525" cy="370050"/>
          </a:xfrm>
        </p:grpSpPr>
        <p:sp>
          <p:nvSpPr>
            <p:cNvPr id="189" name="Google Shape;189;p23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3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" name="Google Shape;144;p20"/>
          <p:cNvGrpSpPr/>
          <p:nvPr/>
        </p:nvGrpSpPr>
        <p:grpSpPr>
          <a:xfrm>
            <a:off x="7790880" y="1469005"/>
            <a:ext cx="1121957" cy="1122271"/>
            <a:chOff x="6654650" y="3665275"/>
            <a:chExt cx="409100" cy="409125"/>
          </a:xfrm>
          <a:solidFill>
            <a:schemeClr val="accent1"/>
          </a:solidFill>
        </p:grpSpPr>
        <p:sp>
          <p:nvSpPr>
            <p:cNvPr id="13" name="Google Shape;145;p20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6;p20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" name="Google Shape;152;p20"/>
          <p:cNvSpPr/>
          <p:nvPr/>
        </p:nvSpPr>
        <p:spPr>
          <a:xfrm rot="2466613">
            <a:off x="4769088" y="1371940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52;p20"/>
          <p:cNvSpPr/>
          <p:nvPr/>
        </p:nvSpPr>
        <p:spPr>
          <a:xfrm rot="2466613">
            <a:off x="4825149" y="4379316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52;p20"/>
          <p:cNvSpPr/>
          <p:nvPr/>
        </p:nvSpPr>
        <p:spPr>
          <a:xfrm rot="2466613">
            <a:off x="8572776" y="3736274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53;p20"/>
          <p:cNvSpPr/>
          <p:nvPr/>
        </p:nvSpPr>
        <p:spPr>
          <a:xfrm rot="-1609020">
            <a:off x="6994986" y="1749286"/>
            <a:ext cx="256059" cy="235773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53;p20"/>
          <p:cNvSpPr/>
          <p:nvPr/>
        </p:nvSpPr>
        <p:spPr>
          <a:xfrm rot="-1609020">
            <a:off x="7162429" y="3805636"/>
            <a:ext cx="256059" cy="235773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153;p20"/>
          <p:cNvSpPr/>
          <p:nvPr/>
        </p:nvSpPr>
        <p:spPr>
          <a:xfrm rot="-1609020">
            <a:off x="4623512" y="1688741"/>
            <a:ext cx="256059" cy="235773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4" t="19374" r="25761"/>
          <a:stretch/>
        </p:blipFill>
        <p:spPr>
          <a:xfrm>
            <a:off x="38387" y="768039"/>
            <a:ext cx="4053297" cy="3835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32189" y="3834139"/>
            <a:ext cx="2095741" cy="146126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70155" y="330534"/>
            <a:ext cx="7880245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Ход работы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82200" y="1115477"/>
            <a:ext cx="8030820" cy="3788119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КТ-1: проанализирована литература, намечен масштаб работ;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КТ-2: проанализирована проходимость автотранспорта в разные временные промежутки, изучены последствия шумового загрязнения для организма, классификация автотранспорта как источника шумового загрязнения;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КТ-3: произведены акустические замеры на территории ВВГУ и прилегающей, проведен сравнительный анализ фактических замеров с нормативами СанПиН;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КТ-4: проведены расчеты уровня шума в программе эколог-шум, проведен анализ снижения уровня шума в периоды вегетации, разработаны рекомендации по снижению уровня шума.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sp>
        <p:nvSpPr>
          <p:cNvPr id="7" name="Google Shape;152;p20"/>
          <p:cNvSpPr/>
          <p:nvPr/>
        </p:nvSpPr>
        <p:spPr>
          <a:xfrm rot="2466613">
            <a:off x="8633165" y="1401436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52;p20"/>
          <p:cNvSpPr/>
          <p:nvPr/>
        </p:nvSpPr>
        <p:spPr>
          <a:xfrm rot="2466613">
            <a:off x="8235238" y="2519766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152;p20"/>
          <p:cNvSpPr/>
          <p:nvPr/>
        </p:nvSpPr>
        <p:spPr>
          <a:xfrm rot="2466613">
            <a:off x="8633166" y="2920524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19351" y="0"/>
            <a:ext cx="2095741" cy="146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859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70155" y="330534"/>
            <a:ext cx="7880245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ea typeface="Poppins"/>
                <a:cs typeface="Poppins"/>
                <a:sym typeface="Poppins"/>
              </a:rPr>
              <a:t>Командная работа и образовательные результаты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18920" y="1514071"/>
            <a:ext cx="6602780" cy="3788119"/>
          </a:xfrm>
        </p:spPr>
        <p:txBody>
          <a:bodyPr/>
          <a:lstStyle/>
          <a:p>
            <a:pPr marL="0" lvl="0" indent="0" algn="just">
              <a:lnSpc>
                <a:spcPct val="115000"/>
              </a:lnSpc>
              <a:buClr>
                <a:schemeClr val="dk2"/>
              </a:buClr>
              <a:buSzPts val="2200"/>
              <a:buNone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Во время выполнения проекта участниками команды были освоены следующие навыки: поиск информации, работа с нормативно-правовой базой, анализ источников шума на территории университета, обработка и анализ полученных данных, знакомство с работой шумомера, командная работа.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  <p:sp>
        <p:nvSpPr>
          <p:cNvPr id="7" name="Google Shape;152;p20"/>
          <p:cNvSpPr/>
          <p:nvPr/>
        </p:nvSpPr>
        <p:spPr>
          <a:xfrm rot="2466613">
            <a:off x="8633165" y="1401436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52;p20"/>
          <p:cNvSpPr/>
          <p:nvPr/>
        </p:nvSpPr>
        <p:spPr>
          <a:xfrm rot="2466613">
            <a:off x="8254675" y="2101137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152;p20"/>
          <p:cNvSpPr/>
          <p:nvPr/>
        </p:nvSpPr>
        <p:spPr>
          <a:xfrm rot="2466613">
            <a:off x="8633166" y="2920524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19351" y="0"/>
            <a:ext cx="2095741" cy="14612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13" b="94875" l="0" r="9636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890" y="2843734"/>
            <a:ext cx="2182170" cy="239798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13" b="94875" l="0" r="9636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164" y="2904201"/>
            <a:ext cx="2182170" cy="239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847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141" name="Google Shape;141;p20"/>
          <p:cNvSpPr txBox="1">
            <a:spLocks noGrp="1"/>
          </p:cNvSpPr>
          <p:nvPr>
            <p:ph type="ctrTitle" idx="4294967295"/>
          </p:nvPr>
        </p:nvSpPr>
        <p:spPr>
          <a:xfrm>
            <a:off x="1275735" y="88900"/>
            <a:ext cx="5906730" cy="1172087"/>
          </a:xfrm>
          <a:prstGeom prst="rect">
            <a:avLst/>
          </a:prstGeom>
          <a:solidFill>
            <a:schemeClr val="accent1">
              <a:alpha val="31000"/>
            </a:schemeClr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tx1"/>
                </a:solidFill>
              </a:rPr>
              <a:t>Проектный инструментарий</a:t>
            </a:r>
            <a:endParaRPr sz="2800" dirty="0">
              <a:solidFill>
                <a:schemeClr val="tx1"/>
              </a:solidFill>
            </a:endParaRPr>
          </a:p>
        </p:txBody>
      </p:sp>
      <p:sp>
        <p:nvSpPr>
          <p:cNvPr id="143" name="Google Shape;143;p20"/>
          <p:cNvSpPr/>
          <p:nvPr/>
        </p:nvSpPr>
        <p:spPr>
          <a:xfrm>
            <a:off x="7604589" y="3765788"/>
            <a:ext cx="261878" cy="25005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4" name="Google Shape;144;p20"/>
          <p:cNvGrpSpPr/>
          <p:nvPr/>
        </p:nvGrpSpPr>
        <p:grpSpPr>
          <a:xfrm>
            <a:off x="6892054" y="2512013"/>
            <a:ext cx="1121957" cy="1122271"/>
            <a:chOff x="6654650" y="3665275"/>
            <a:chExt cx="409100" cy="409125"/>
          </a:xfrm>
          <a:solidFill>
            <a:schemeClr val="accent1"/>
          </a:solidFill>
        </p:grpSpPr>
        <p:sp>
          <p:nvSpPr>
            <p:cNvPr id="145" name="Google Shape;145;p20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0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" name="Google Shape;147;p20"/>
          <p:cNvGrpSpPr/>
          <p:nvPr/>
        </p:nvGrpSpPr>
        <p:grpSpPr>
          <a:xfrm rot="1057075">
            <a:off x="7491911" y="1286940"/>
            <a:ext cx="741255" cy="741354"/>
            <a:chOff x="570875" y="4322250"/>
            <a:chExt cx="443300" cy="443325"/>
          </a:xfrm>
          <a:solidFill>
            <a:schemeClr val="accent1"/>
          </a:solidFill>
        </p:grpSpPr>
        <p:sp>
          <p:nvSpPr>
            <p:cNvPr id="148" name="Google Shape;148;p20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0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0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0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2" name="Google Shape;152;p20"/>
          <p:cNvSpPr/>
          <p:nvPr/>
        </p:nvSpPr>
        <p:spPr>
          <a:xfrm rot="2466613">
            <a:off x="6364531" y="2004137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20"/>
          <p:cNvSpPr/>
          <p:nvPr/>
        </p:nvSpPr>
        <p:spPr>
          <a:xfrm rot="-1609020">
            <a:off x="7090056" y="2215174"/>
            <a:ext cx="256059" cy="235773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20"/>
          <p:cNvSpPr/>
          <p:nvPr/>
        </p:nvSpPr>
        <p:spPr>
          <a:xfrm rot="2926409">
            <a:off x="8364950" y="1564011"/>
            <a:ext cx="196068" cy="187212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20"/>
          <p:cNvSpPr/>
          <p:nvPr/>
        </p:nvSpPr>
        <p:spPr>
          <a:xfrm rot="-1609718">
            <a:off x="7414087" y="880563"/>
            <a:ext cx="176665" cy="168686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25;p8"/>
          <p:cNvSpPr txBox="1">
            <a:spLocks/>
          </p:cNvSpPr>
          <p:nvPr/>
        </p:nvSpPr>
        <p:spPr>
          <a:xfrm>
            <a:off x="1472895" y="2415357"/>
            <a:ext cx="1782601" cy="984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15000"/>
              </a:lnSpc>
              <a:spcBef>
                <a:spcPts val="600"/>
              </a:spcBef>
              <a:buSzPts val="1600"/>
            </a:pPr>
            <a:endParaRPr lang="ru-RU" dirty="0">
              <a:solidFill>
                <a:srgbClr val="29244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286428635"/>
              </p:ext>
            </p:extLst>
          </p:nvPr>
        </p:nvGraphicFramePr>
        <p:xfrm>
          <a:off x="1710813" y="1522194"/>
          <a:ext cx="4566629" cy="3316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82465" y="-277324"/>
            <a:ext cx="2095741" cy="146126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870154" y="362569"/>
            <a:ext cx="7880245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20916" y="372210"/>
            <a:ext cx="4715326" cy="8067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Инструменты, используемые для работы над проектом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1556330" y="1349141"/>
            <a:ext cx="4642173" cy="3252356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Мессенджеры и социальные сети: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WhatsApp, Google Meet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Telegram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Компьютерные программы: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Microsoft Office Word, Power Point, Excel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Шумомер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  <p:grpSp>
        <p:nvGrpSpPr>
          <p:cNvPr id="19" name="Google Shape;144;p20"/>
          <p:cNvGrpSpPr/>
          <p:nvPr/>
        </p:nvGrpSpPr>
        <p:grpSpPr>
          <a:xfrm>
            <a:off x="6453907" y="3091450"/>
            <a:ext cx="1121957" cy="1122271"/>
            <a:chOff x="6654650" y="3665275"/>
            <a:chExt cx="409100" cy="409125"/>
          </a:xfrm>
          <a:solidFill>
            <a:schemeClr val="accent1"/>
          </a:solidFill>
        </p:grpSpPr>
        <p:sp>
          <p:nvSpPr>
            <p:cNvPr id="20" name="Google Shape;145;p20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6;p20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147;p20"/>
          <p:cNvGrpSpPr/>
          <p:nvPr/>
        </p:nvGrpSpPr>
        <p:grpSpPr>
          <a:xfrm rot="1057075">
            <a:off x="7014901" y="1714623"/>
            <a:ext cx="741255" cy="741354"/>
            <a:chOff x="570875" y="4322250"/>
            <a:chExt cx="443300" cy="443325"/>
          </a:xfrm>
          <a:solidFill>
            <a:schemeClr val="accent1"/>
          </a:solidFill>
        </p:grpSpPr>
        <p:sp>
          <p:nvSpPr>
            <p:cNvPr id="23" name="Google Shape;148;p20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9;p20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50;p20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51;p20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" name="Google Shape;152;p20"/>
          <p:cNvSpPr/>
          <p:nvPr/>
        </p:nvSpPr>
        <p:spPr>
          <a:xfrm rot="2466613">
            <a:off x="6144279" y="2551109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153;p20"/>
          <p:cNvSpPr/>
          <p:nvPr/>
        </p:nvSpPr>
        <p:spPr>
          <a:xfrm rot="-1609020">
            <a:off x="7985622" y="3074026"/>
            <a:ext cx="256059" cy="235773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155;p20"/>
          <p:cNvSpPr/>
          <p:nvPr/>
        </p:nvSpPr>
        <p:spPr>
          <a:xfrm rot="-1609718">
            <a:off x="6750242" y="1301445"/>
            <a:ext cx="176665" cy="168686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154;p20"/>
          <p:cNvSpPr/>
          <p:nvPr/>
        </p:nvSpPr>
        <p:spPr>
          <a:xfrm rot="2926409">
            <a:off x="8350259" y="1789328"/>
            <a:ext cx="196068" cy="187212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143;p20"/>
          <p:cNvSpPr/>
          <p:nvPr/>
        </p:nvSpPr>
        <p:spPr>
          <a:xfrm>
            <a:off x="7700329" y="4213721"/>
            <a:ext cx="261878" cy="25005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03094" y="-59999"/>
            <a:ext cx="2095741" cy="146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8762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70155" y="330534"/>
            <a:ext cx="7880245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5" name="Google Shape;175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/>
                </a:solidFill>
              </a:rPr>
              <a:t>Отдельные элементы методики исследования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79" name="Google Shape;179;p2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180" name="Google Shape;180;p22"/>
          <p:cNvSpPr/>
          <p:nvPr/>
        </p:nvSpPr>
        <p:spPr>
          <a:xfrm>
            <a:off x="8191382" y="636358"/>
            <a:ext cx="320958" cy="320938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" name="Google Shape;138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76832" y="1264244"/>
            <a:ext cx="4409768" cy="381652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52;p20"/>
          <p:cNvSpPr/>
          <p:nvPr/>
        </p:nvSpPr>
        <p:spPr>
          <a:xfrm rot="2466613">
            <a:off x="7361021" y="1388798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52;p20"/>
          <p:cNvSpPr/>
          <p:nvPr/>
        </p:nvSpPr>
        <p:spPr>
          <a:xfrm rot="2466613">
            <a:off x="1975400" y="1388798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52;p20"/>
          <p:cNvSpPr/>
          <p:nvPr/>
        </p:nvSpPr>
        <p:spPr>
          <a:xfrm rot="2466613">
            <a:off x="1472823" y="2506864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52;p20"/>
          <p:cNvSpPr/>
          <p:nvPr/>
        </p:nvSpPr>
        <p:spPr>
          <a:xfrm rot="2466613">
            <a:off x="8421221" y="2757364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7;p20"/>
          <p:cNvGrpSpPr/>
          <p:nvPr/>
        </p:nvGrpSpPr>
        <p:grpSpPr>
          <a:xfrm rot="1057075">
            <a:off x="1673576" y="3025865"/>
            <a:ext cx="741255" cy="741354"/>
            <a:chOff x="570875" y="4322250"/>
            <a:chExt cx="443300" cy="443325"/>
          </a:xfrm>
          <a:solidFill>
            <a:schemeClr val="accent1"/>
          </a:solidFill>
        </p:grpSpPr>
        <p:sp>
          <p:nvSpPr>
            <p:cNvPr id="15" name="Google Shape;148;p20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49;p20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50;p20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51;p20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oogle Shape;144;p20"/>
          <p:cNvGrpSpPr/>
          <p:nvPr/>
        </p:nvGrpSpPr>
        <p:grpSpPr>
          <a:xfrm>
            <a:off x="7790880" y="1469005"/>
            <a:ext cx="1121957" cy="1122271"/>
            <a:chOff x="6654650" y="3665275"/>
            <a:chExt cx="409100" cy="409125"/>
          </a:xfrm>
          <a:solidFill>
            <a:schemeClr val="accent1"/>
          </a:solidFill>
        </p:grpSpPr>
        <p:sp>
          <p:nvSpPr>
            <p:cNvPr id="20" name="Google Shape;145;p20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6;p20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" name="Google Shape;153;p20"/>
          <p:cNvSpPr/>
          <p:nvPr/>
        </p:nvSpPr>
        <p:spPr>
          <a:xfrm rot="-1609020">
            <a:off x="7582363" y="2900722"/>
            <a:ext cx="256059" cy="235773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153;p20"/>
          <p:cNvSpPr/>
          <p:nvPr/>
        </p:nvSpPr>
        <p:spPr>
          <a:xfrm rot="-1609020">
            <a:off x="8358153" y="3907092"/>
            <a:ext cx="256059" cy="235773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153;p20"/>
          <p:cNvSpPr/>
          <p:nvPr/>
        </p:nvSpPr>
        <p:spPr>
          <a:xfrm rot="-1609020">
            <a:off x="2092455" y="4082157"/>
            <a:ext cx="256059" cy="235773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09522" y="3883862"/>
            <a:ext cx="2095741" cy="146126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49109" y="447747"/>
            <a:ext cx="1001291" cy="698155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2251D6A-2737-4A62-AB19-AEA4DFD05E01}"/>
              </a:ext>
            </a:extLst>
          </p:cNvPr>
          <p:cNvSpPr/>
          <p:nvPr/>
        </p:nvSpPr>
        <p:spPr>
          <a:xfrm>
            <a:off x="870155" y="405021"/>
            <a:ext cx="7880245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Карта риска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72143BC-9168-4DD5-BFBF-8C3201C1C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00117" y="202352"/>
            <a:ext cx="1923366" cy="1341077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B4F60EC0-E484-4FBA-8DCD-9255B3CC0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7FBA7A9-2178-4882-BA82-F3DE08CAB1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7268" y="1381727"/>
            <a:ext cx="3599234" cy="199290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76990D9-B585-40B7-ACDD-519A04EB66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3912" y="1348037"/>
            <a:ext cx="3972409" cy="206941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0232B3E1-C4FD-4EDA-81F7-799D96523411}"/>
              </a:ext>
            </a:extLst>
          </p:cNvPr>
          <p:cNvSpPr txBox="1"/>
          <p:nvPr/>
        </p:nvSpPr>
        <p:spPr>
          <a:xfrm>
            <a:off x="1266609" y="3327618"/>
            <a:ext cx="765687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•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Сильный эффект (красный) - если проблема может сорвать проект или существенно его изменить.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Средний (желтый) - если событие может повлиять на проект, но это можно поправить.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Слабый (зеленый) - если риск незначительно повлияет на проект, но точно его не сорвёт.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Если вероятность низкая, а последствия дадут слабый эффект, то об этом риске не стоит беспокоиться. Просто имейте в виду, что он есть.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Если вероятность высокая и последствия дадут сильный эффект, о защите от этого риска нужно позаботиться в первую очередь.</a:t>
            </a:r>
          </a:p>
        </p:txBody>
      </p:sp>
    </p:spTree>
    <p:extLst>
      <p:ext uri="{BB962C8B-B14F-4D97-AF65-F5344CB8AC3E}">
        <p14:creationId xmlns:p14="http://schemas.microsoft.com/office/powerpoint/2010/main" val="40672159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70155" y="330534"/>
            <a:ext cx="7880245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Источники шума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90400" y="1167970"/>
            <a:ext cx="6945650" cy="3374700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Транспорт;</a:t>
            </a:r>
          </a:p>
          <a:p>
            <a:r>
              <a:rPr lang="ru-RU" dirty="0">
                <a:solidFill>
                  <a:schemeClr val="tx1"/>
                </a:solidFill>
              </a:rPr>
              <a:t>Ремонтные работы;</a:t>
            </a:r>
          </a:p>
          <a:p>
            <a:r>
              <a:rPr lang="ru-RU" dirty="0">
                <a:solidFill>
                  <a:schemeClr val="tx1"/>
                </a:solidFill>
              </a:rPr>
              <a:t>Массовые скопления людей.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8332A1-65B0-47A5-A47B-9E4DDD2B4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5012" y="2254968"/>
            <a:ext cx="3552006" cy="2760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0" b="99300" l="100" r="98600">
                        <a14:backgroundMark x1="47000" y1="4600" x2="47000" y2="4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903" y="1167970"/>
            <a:ext cx="4079631" cy="407963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18726" y="-35915"/>
            <a:ext cx="2095741" cy="146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163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870155" y="330534"/>
            <a:ext cx="7880245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215466" y="347498"/>
            <a:ext cx="6739500" cy="806700"/>
          </a:xfrm>
        </p:spPr>
        <p:txBody>
          <a:bodyPr/>
          <a:lstStyle/>
          <a:p>
            <a:r>
              <a:rPr lang="ru-RU" sz="2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Примеры эквивалентной громкости звуков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1500685" y="4444030"/>
            <a:ext cx="6454281" cy="13501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  <p:pic>
        <p:nvPicPr>
          <p:cNvPr id="1026" name="Picture 2" descr="Влияние шума на челове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091" y="1249173"/>
            <a:ext cx="6630592" cy="3894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51459" y="3915178"/>
            <a:ext cx="2095741" cy="146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3620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70155" y="330534"/>
            <a:ext cx="7880245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8233" y="353988"/>
            <a:ext cx="6739500" cy="8067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+mn-lt"/>
              </a:rPr>
              <a:t>Классификация источников шума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80395" y="1232208"/>
            <a:ext cx="2748680" cy="3739841"/>
          </a:xfrm>
        </p:spPr>
        <p:txBody>
          <a:bodyPr/>
          <a:lstStyle/>
          <a:p>
            <a:pPr marL="114300" indent="0" algn="ctr">
              <a:buNone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источнику образования шум подразделяют на:</a:t>
            </a:r>
          </a:p>
          <a:p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механический - создается колебаниями твердой или жидкой поверхности;</a:t>
            </a:r>
          </a:p>
          <a:p>
            <a:r>
              <a:rPr lang="ru-RU" sz="13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аэро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 гидродинамический - возникает в результате турбулентности соответственно газовой или жидкой среды;</a:t>
            </a:r>
          </a:p>
          <a:p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электродинамический - обусловлен действием электро- или магнитодинамических сил, электрической дуги или коронного разряда.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3737251" y="1270204"/>
            <a:ext cx="2292073" cy="3374700"/>
          </a:xfrm>
        </p:spPr>
        <p:txBody>
          <a:bodyPr/>
          <a:lstStyle/>
          <a:p>
            <a:pPr marL="114300" indent="0" algn="ctr">
              <a:buNone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частоте различают шум 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низкочастотный </a:t>
            </a:r>
            <a:b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(до 300 Гц), 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среднечастотный </a:t>
            </a:r>
            <a:b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(от 300 до 800 Гц) 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высокочастотный </a:t>
            </a:r>
            <a:b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(более 800 Гц).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3"/>
          </p:nvPr>
        </p:nvSpPr>
        <p:spPr>
          <a:xfrm>
            <a:off x="5759355" y="1294920"/>
            <a:ext cx="2991019" cy="3431654"/>
          </a:xfrm>
        </p:spPr>
        <p:txBody>
          <a:bodyPr/>
          <a:lstStyle/>
          <a:p>
            <a:pPr marL="114300" indent="0" algn="ctr">
              <a:buNone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времени действия различают следующие виды шума: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постоянный - изменяется в течение рабочей смены не более чем на 5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дБА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ту или иную сторону от среднего уровня;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непостоянный - уровень его звукового давления за рабочую смену может меняться на 5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дБА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более в любую сторону от среднего уровня.</a:t>
            </a:r>
          </a:p>
          <a:p>
            <a:pPr marL="114300" indent="0">
              <a:buNone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22116" y="0"/>
            <a:ext cx="2095741" cy="146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364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70155" y="330534"/>
            <a:ext cx="7880245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+mn-lt"/>
              </a:rPr>
              <a:t>Проходимость автотранспорта в разные промежутки времени</a:t>
            </a:r>
            <a:endParaRPr lang="ru-RU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6A7C11-9FFD-40DB-803B-BEFDB7B6A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234" y="1295151"/>
            <a:ext cx="6046700" cy="184943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A4F1B27-B449-47E2-B180-9CC186EA9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234" y="3207526"/>
            <a:ext cx="6046700" cy="182596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73829" y="0"/>
            <a:ext cx="2095741" cy="146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4842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70155" y="297822"/>
            <a:ext cx="7880245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8233" y="297822"/>
            <a:ext cx="6739500" cy="8067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Классификация автотранспорта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23</a:t>
            </a:fld>
            <a:endParaRPr lang="en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098633"/>
              </p:ext>
            </p:extLst>
          </p:nvPr>
        </p:nvGraphicFramePr>
        <p:xfrm>
          <a:off x="294967" y="1270205"/>
          <a:ext cx="8377084" cy="385246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094271">
                  <a:extLst>
                    <a:ext uri="{9D8B030D-6E8A-4147-A177-3AD203B41FA5}">
                      <a16:colId xmlns:a16="http://schemas.microsoft.com/office/drawing/2014/main" val="2181388944"/>
                    </a:ext>
                  </a:extLst>
                </a:gridCol>
                <a:gridCol w="2094271">
                  <a:extLst>
                    <a:ext uri="{9D8B030D-6E8A-4147-A177-3AD203B41FA5}">
                      <a16:colId xmlns:a16="http://schemas.microsoft.com/office/drawing/2014/main" val="2549987980"/>
                    </a:ext>
                  </a:extLst>
                </a:gridCol>
                <a:gridCol w="2094271">
                  <a:extLst>
                    <a:ext uri="{9D8B030D-6E8A-4147-A177-3AD203B41FA5}">
                      <a16:colId xmlns:a16="http://schemas.microsoft.com/office/drawing/2014/main" val="2047783381"/>
                    </a:ext>
                  </a:extLst>
                </a:gridCol>
                <a:gridCol w="2094271">
                  <a:extLst>
                    <a:ext uri="{9D8B030D-6E8A-4147-A177-3AD203B41FA5}">
                      <a16:colId xmlns:a16="http://schemas.microsoft.com/office/drawing/2014/main" val="2936183680"/>
                    </a:ext>
                  </a:extLst>
                </a:gridCol>
              </a:tblGrid>
              <a:tr h="195637"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dirty="0">
                          <a:effectLst/>
                        </a:rPr>
                        <a:t>Категория АТС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Тип и общее назначение АТС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Максимальная масса, т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Класс и эксплуатационное назначение АТС</a:t>
                      </a:r>
                    </a:p>
                  </a:txBody>
                  <a:tcPr marL="5965" marR="5965" marT="8948" marB="8948" anchor="ctr"/>
                </a:tc>
                <a:extLst>
                  <a:ext uri="{0D108BD9-81ED-4DB2-BD59-A6C34878D82A}">
                    <a16:rowId xmlns:a16="http://schemas.microsoft.com/office/drawing/2014/main" val="3249982200"/>
                  </a:ext>
                </a:extLst>
              </a:tr>
              <a:tr h="124576"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dirty="0">
                          <a:effectLst/>
                        </a:rPr>
                        <a:t>1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2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3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4</a:t>
                      </a:r>
                    </a:p>
                  </a:txBody>
                  <a:tcPr marL="5965" marR="5965" marT="8948" marB="8948" anchor="ctr"/>
                </a:tc>
                <a:extLst>
                  <a:ext uri="{0D108BD9-81ED-4DB2-BD59-A6C34878D82A}">
                    <a16:rowId xmlns:a16="http://schemas.microsoft.com/office/drawing/2014/main" val="2598843948"/>
                  </a:ext>
                </a:extLst>
              </a:tr>
              <a:tr h="4113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dirty="0">
                          <a:effectLst/>
                        </a:rPr>
                        <a:t>М 1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dirty="0">
                          <a:effectLst/>
                        </a:rPr>
                        <a:t>АТС, используемые для перевозки пассажиров и имеющие не более 8 мест для сидения (кроме места водителя)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Не регламентируется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Легковые автомобили, в том числе повышенной проходимости</a:t>
                      </a:r>
                    </a:p>
                  </a:txBody>
                  <a:tcPr marL="5965" marR="5965" marT="8948" marB="8948" anchor="ctr"/>
                </a:tc>
                <a:extLst>
                  <a:ext uri="{0D108BD9-81ED-4DB2-BD59-A6C34878D82A}">
                    <a16:rowId xmlns:a16="http://schemas.microsoft.com/office/drawing/2014/main" val="118560715"/>
                  </a:ext>
                </a:extLst>
              </a:tr>
              <a:tr h="4113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dirty="0">
                          <a:effectLst/>
                        </a:rPr>
                        <a:t>М 2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dirty="0">
                          <a:effectLst/>
                        </a:rPr>
                        <a:t>АТС, используемые для перевозки пассажиров и имеющие более 8 мест для сидения (кроме места водителя)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До 5,0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Автобусы: городские (кл. I), междугородные (кл. II), туристические (кл. III)</a:t>
                      </a:r>
                    </a:p>
                  </a:txBody>
                  <a:tcPr marL="5965" marR="5965" marT="8948" marB="8948" anchor="ctr"/>
                </a:tc>
                <a:extLst>
                  <a:ext uri="{0D108BD9-81ED-4DB2-BD59-A6C34878D82A}">
                    <a16:rowId xmlns:a16="http://schemas.microsoft.com/office/drawing/2014/main" val="2022318222"/>
                  </a:ext>
                </a:extLst>
              </a:tr>
              <a:tr h="4113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М 3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dirty="0">
                          <a:effectLst/>
                        </a:rPr>
                        <a:t>АТС, используемые для перевозки пассажиров и имеющие более 8 мест (кроме места водителя)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Свыше 5,0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Автобусы: городские, в том числе сочлененные (кл. I), междугородные (кл. II), туристические (кл. III)</a:t>
                      </a:r>
                    </a:p>
                  </a:txBody>
                  <a:tcPr marL="5965" marR="5965" marT="8948" marB="8948" anchor="ctr"/>
                </a:tc>
                <a:extLst>
                  <a:ext uri="{0D108BD9-81ED-4DB2-BD59-A6C34878D82A}">
                    <a16:rowId xmlns:a16="http://schemas.microsoft.com/office/drawing/2014/main" val="3619341045"/>
                  </a:ext>
                </a:extLst>
              </a:tr>
              <a:tr h="670095"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М 2 и М 3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dirty="0">
                          <a:effectLst/>
                        </a:rPr>
                        <a:t>Отдельно выделяются маломестные АТС, предназначенные для перевозки пассажиров, вместимостью не более 22 сидящих или стоящих пассажиров (кроме места водителя)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Не регламентируется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Автобусы маломестные, в том числе повышенной проходимости, для стоящих и сидящих пассажиров (кл. A) и для сидящих пассажиров (кл. B)</a:t>
                      </a:r>
                    </a:p>
                  </a:txBody>
                  <a:tcPr marL="5965" marR="5965" marT="8948" marB="8948" anchor="ctr"/>
                </a:tc>
                <a:extLst>
                  <a:ext uri="{0D108BD9-81ED-4DB2-BD59-A6C34878D82A}">
                    <a16:rowId xmlns:a16="http://schemas.microsoft.com/office/drawing/2014/main" val="2029839127"/>
                  </a:ext>
                </a:extLst>
              </a:tr>
              <a:tr h="281903"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>
                          <a:effectLst/>
                        </a:rPr>
                        <a:t>N 1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dirty="0">
                          <a:effectLst/>
                        </a:rPr>
                        <a:t>АТС, предназначенные для перевозки грузов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dirty="0">
                          <a:effectLst/>
                        </a:rPr>
                        <a:t>До 3,5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Грузовые, специализированные и специальные автомобили, в т.ч.</a:t>
                      </a:r>
                    </a:p>
                  </a:txBody>
                  <a:tcPr marL="5965" marR="5965" marT="8948" marB="8948" anchor="ctr"/>
                </a:tc>
                <a:extLst>
                  <a:ext uri="{0D108BD9-81ED-4DB2-BD59-A6C34878D82A}">
                    <a16:rowId xmlns:a16="http://schemas.microsoft.com/office/drawing/2014/main" val="118995804"/>
                  </a:ext>
                </a:extLst>
              </a:tr>
              <a:tr h="368167"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>
                          <a:effectLst/>
                        </a:rPr>
                        <a:t>N 2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АТС, предназначенные для перевозки грузов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dirty="0">
                          <a:effectLst/>
                        </a:rPr>
                        <a:t>Свыше 3,5 до 12,0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dirty="0">
                          <a:effectLst/>
                        </a:rPr>
                        <a:t>Грузовые автомобили, автомобили-тягачи, специализированные и специальные автомобили</a:t>
                      </a:r>
                    </a:p>
                  </a:txBody>
                  <a:tcPr marL="5965" marR="5965" marT="8948" marB="8948" anchor="ctr"/>
                </a:tc>
                <a:extLst>
                  <a:ext uri="{0D108BD9-81ED-4DB2-BD59-A6C34878D82A}">
                    <a16:rowId xmlns:a16="http://schemas.microsoft.com/office/drawing/2014/main" val="2511661325"/>
                  </a:ext>
                </a:extLst>
              </a:tr>
              <a:tr h="368167"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>
                          <a:effectLst/>
                        </a:rPr>
                        <a:t>N 3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АТС, предназначенные для перевозки грузов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Свыше 12,0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dirty="0">
                          <a:effectLst/>
                        </a:rPr>
                        <a:t>Грузовые автомобили, автомобили-тягачи, специализированные и специальные автомобили</a:t>
                      </a:r>
                    </a:p>
                  </a:txBody>
                  <a:tcPr marL="5965" marR="5965" marT="8948" marB="8948" anchor="ctr"/>
                </a:tc>
                <a:extLst>
                  <a:ext uri="{0D108BD9-81ED-4DB2-BD59-A6C34878D82A}">
                    <a16:rowId xmlns:a16="http://schemas.microsoft.com/office/drawing/2014/main" val="127599674"/>
                  </a:ext>
                </a:extLst>
              </a:tr>
              <a:tr h="152504"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О 1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АТС, буксируемые для перевозки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До 0,75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dirty="0">
                          <a:effectLst/>
                        </a:rPr>
                        <a:t>Прицепы</a:t>
                      </a:r>
                    </a:p>
                  </a:txBody>
                  <a:tcPr marL="5965" marR="5965" marT="8948" marB="8948" anchor="ctr"/>
                </a:tc>
                <a:extLst>
                  <a:ext uri="{0D108BD9-81ED-4DB2-BD59-A6C34878D82A}">
                    <a16:rowId xmlns:a16="http://schemas.microsoft.com/office/drawing/2014/main" val="3866658075"/>
                  </a:ext>
                </a:extLst>
              </a:tr>
              <a:tr h="152504"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О 2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АТС, буксируемые для перевозки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Свыше 0,75 до 3,5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dirty="0">
                          <a:effectLst/>
                        </a:rPr>
                        <a:t>Прицепы и полуприцепы</a:t>
                      </a:r>
                    </a:p>
                  </a:txBody>
                  <a:tcPr marL="5965" marR="5965" marT="8948" marB="8948" anchor="ctr"/>
                </a:tc>
                <a:extLst>
                  <a:ext uri="{0D108BD9-81ED-4DB2-BD59-A6C34878D82A}">
                    <a16:rowId xmlns:a16="http://schemas.microsoft.com/office/drawing/2014/main" val="73443934"/>
                  </a:ext>
                </a:extLst>
              </a:tr>
              <a:tr h="152504"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О 3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АТС, буксируемые для перевозки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Свыше 3,5 до 10,0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dirty="0">
                          <a:effectLst/>
                        </a:rPr>
                        <a:t>Прицепы и полуприцепы</a:t>
                      </a:r>
                    </a:p>
                  </a:txBody>
                  <a:tcPr marL="5965" marR="5965" marT="8948" marB="8948" anchor="ctr"/>
                </a:tc>
                <a:extLst>
                  <a:ext uri="{0D108BD9-81ED-4DB2-BD59-A6C34878D82A}">
                    <a16:rowId xmlns:a16="http://schemas.microsoft.com/office/drawing/2014/main" val="2573722706"/>
                  </a:ext>
                </a:extLst>
              </a:tr>
              <a:tr h="152504"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О 4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АТС, буксируемые для перевозки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effectLst/>
                        </a:rPr>
                        <a:t>Свыше 10,0</a:t>
                      </a:r>
                    </a:p>
                  </a:txBody>
                  <a:tcPr marL="5965" marR="5965" marT="8948" marB="894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dirty="0">
                          <a:effectLst/>
                        </a:rPr>
                        <a:t>Прицепы и полуприцепы</a:t>
                      </a:r>
                    </a:p>
                  </a:txBody>
                  <a:tcPr marL="5965" marR="5965" marT="8948" marB="8948" anchor="ctr"/>
                </a:tc>
                <a:extLst>
                  <a:ext uri="{0D108BD9-81ED-4DB2-BD59-A6C34878D82A}">
                    <a16:rowId xmlns:a16="http://schemas.microsoft.com/office/drawing/2014/main" val="3616795774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51459" y="-29461"/>
            <a:ext cx="2095741" cy="146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871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870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70155" y="330534"/>
            <a:ext cx="7880245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Нормативные документы по нормированию уровня шума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24</a:t>
            </a:fld>
            <a:endParaRPr lang="en"/>
          </a:p>
        </p:txBody>
      </p:sp>
      <p:sp>
        <p:nvSpPr>
          <p:cNvPr id="9" name="Прямоугольник 8"/>
          <p:cNvSpPr/>
          <p:nvPr/>
        </p:nvSpPr>
        <p:spPr>
          <a:xfrm>
            <a:off x="1438274" y="1318271"/>
            <a:ext cx="7120935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</a:rPr>
              <a:t>Нормативные документы: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</a:rPr>
              <a:t>Санитарные нормы СН 2.2.4/2.1.8.562-96. Шум на рабочих местах, в помещениях жилых, общественных зданий и на территории жилой застройки.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</a:rPr>
              <a:t>ГОСТ 12.1.029-80. Система стандартов безопасности труда. Средства и методы защиты от шума. 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</a:rPr>
              <a:t>ГОСТ 12.1.003-83 ССБТ. Шум. Общие требования безопасности.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</a:rPr>
              <a:t>ГОСТ 12.1.036-81 ССБТ. Шум. Допустимые уровни в жилых и общественных зданиях.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</a:rPr>
              <a:t>СП 51.13330.2011. Свод правил. Защита от шума. Актуализированная редакция СНиП 23-03-2003</a:t>
            </a:r>
          </a:p>
          <a:p>
            <a:pPr marL="285750" indent="-285750">
              <a:buFontTx/>
              <a:buChar char="-"/>
            </a:pPr>
            <a:endParaRPr lang="ru-RU" sz="16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</a:rPr>
              <a:t>При нормировании шума используют три метода: нормирование по предельному спектру шума; нормирование уровня звука в </a:t>
            </a:r>
            <a:r>
              <a:rPr lang="ru-RU" sz="1600" dirty="0" err="1">
                <a:solidFill>
                  <a:schemeClr val="tx1"/>
                </a:solidFill>
                <a:latin typeface="arial" panose="020B0604020202020204" pitchFamily="34" charset="0"/>
              </a:rPr>
              <a:t>дБА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</a:rPr>
              <a:t>, нормирование по дозе шума.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51459" y="-57476"/>
            <a:ext cx="2095741" cy="146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5744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870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70155" y="330534"/>
            <a:ext cx="7880245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5263" y="378021"/>
            <a:ext cx="6739500" cy="8067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Последствия шумового загрязнения для организма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25</a:t>
            </a:fld>
            <a:endParaRPr lang="en"/>
          </a:p>
        </p:txBody>
      </p:sp>
      <p:sp>
        <p:nvSpPr>
          <p:cNvPr id="9" name="Прямоугольник 8"/>
          <p:cNvSpPr/>
          <p:nvPr/>
        </p:nvSpPr>
        <p:spPr>
          <a:xfrm>
            <a:off x="1004545" y="1357848"/>
            <a:ext cx="712093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8650" lvl="0" indent="-285750">
              <a:lnSpc>
                <a:spcPct val="125000"/>
              </a:lnSpc>
              <a:buSzPts val="2000"/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35–50 </a:t>
            </a:r>
            <a:r>
              <a:rPr lang="ru-RU" sz="1600" b="1" dirty="0" err="1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дБА</a:t>
            </a:r>
            <a:r>
              <a:rPr lang="ru-RU" sz="16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Нарушение сна, усталость, вялость, снижение работоспособности;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lvl="0" indent="-285750">
              <a:lnSpc>
                <a:spcPct val="125000"/>
              </a:lnSpc>
              <a:buSzPts val="2000"/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50–65 </a:t>
            </a:r>
            <a:r>
              <a:rPr lang="ru-RU" sz="1600" b="1" dirty="0" err="1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дБА</a:t>
            </a:r>
            <a:r>
              <a:rPr lang="ru-RU" sz="16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Раздражительность, изменения в вегетативной нервной системе;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lvl="0" indent="-285750">
              <a:lnSpc>
                <a:spcPct val="125000"/>
              </a:lnSpc>
              <a:buSzPts val="2000"/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65–90 </a:t>
            </a:r>
            <a:r>
              <a:rPr lang="ru-RU" sz="1600" b="1" dirty="0" err="1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дБА</a:t>
            </a:r>
            <a:r>
              <a:rPr lang="ru-RU" sz="16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Физиологическое воздействие: повышение пульса и давления крови, сужение сосудов, снижение порога слышимости;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lvl="0" indent="-285750">
              <a:lnSpc>
                <a:spcPct val="125000"/>
              </a:lnSpc>
              <a:buSzPts val="2000"/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Свыше 90 </a:t>
            </a:r>
            <a:r>
              <a:rPr lang="ru-RU" sz="1600" b="1" dirty="0" err="1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дБА</a:t>
            </a:r>
            <a:r>
              <a:rPr lang="ru-RU" sz="16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Нарушения работы органов слуха, головная боль и шум в ушах, ощущение тошноты, ограниченное восприятие речи;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lvl="0" indent="-285750">
              <a:lnSpc>
                <a:spcPct val="125000"/>
              </a:lnSpc>
              <a:buSzPts val="2000"/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Свыше 130 </a:t>
            </a:r>
            <a:r>
              <a:rPr lang="ru-RU" sz="1600" b="1" dirty="0" err="1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дБА</a:t>
            </a:r>
            <a:r>
              <a:rPr lang="ru-RU" sz="16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Возможен разрыв барабанных перепонок, нарушается связь между частями внутреннего уха, риск полной потери слуха, разрушение нервных клеток, разрыв мелких кровеносных сосудов;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lvl="0" indent="-285750">
              <a:lnSpc>
                <a:spcPct val="125000"/>
              </a:lnSpc>
              <a:buSzPts val="2000"/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Свыше 200 </a:t>
            </a:r>
            <a:r>
              <a:rPr lang="ru-RU" sz="1600" b="1" dirty="0" err="1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дБА</a:t>
            </a:r>
            <a:r>
              <a:rPr lang="ru-RU" sz="16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Разрыв лёгких, смерть.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51459" y="0"/>
            <a:ext cx="2095741" cy="146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1842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870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70155" y="330534"/>
            <a:ext cx="7880245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5263" y="378021"/>
            <a:ext cx="6739500" cy="8067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Допустимые уровни шума на разных участках кампуса ВВГУ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26</a:t>
            </a:fld>
            <a:endParaRPr lang="en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E150A76-812D-4D50-8DF5-909D92FA69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3357" y="1279696"/>
            <a:ext cx="5570401" cy="367847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4760246-713C-444A-A902-C689DBFAB1AA}"/>
              </a:ext>
            </a:extLst>
          </p:cNvPr>
          <p:cNvSpPr txBox="1"/>
          <p:nvPr/>
        </p:nvSpPr>
        <p:spPr>
          <a:xfrm>
            <a:off x="1406758" y="1279696"/>
            <a:ext cx="37541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 2.2.4/2.1.8.562-96. Санитарные нормы. Шум на рабочих местах, в помещениях жилых, общественных зданий и на территории жилой застройки</a:t>
            </a: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1820242C-1B8E-4CC4-A83A-F7110E80D357}"/>
              </a:ext>
            </a:extLst>
          </p:cNvPr>
          <p:cNvCxnSpPr>
            <a:cxnSpLocks/>
          </p:cNvCxnSpPr>
          <p:nvPr/>
        </p:nvCxnSpPr>
        <p:spPr>
          <a:xfrm flipH="1">
            <a:off x="4041915" y="2546899"/>
            <a:ext cx="3382467" cy="68282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3D39F9B8-BD85-47B9-8C0B-8EE425B48489}"/>
              </a:ext>
            </a:extLst>
          </p:cNvPr>
          <p:cNvCxnSpPr>
            <a:cxnSpLocks/>
          </p:cNvCxnSpPr>
          <p:nvPr/>
        </p:nvCxnSpPr>
        <p:spPr>
          <a:xfrm flipH="1">
            <a:off x="4651514" y="1733266"/>
            <a:ext cx="2319129" cy="76938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21AB5767-A731-406B-85CC-B5EF3B89A5B8}"/>
              </a:ext>
            </a:extLst>
          </p:cNvPr>
          <p:cNvCxnSpPr>
            <a:cxnSpLocks/>
          </p:cNvCxnSpPr>
          <p:nvPr/>
        </p:nvCxnSpPr>
        <p:spPr>
          <a:xfrm flipH="1" flipV="1">
            <a:off x="6382385" y="3352801"/>
            <a:ext cx="1123884" cy="14577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C0611BA5-E569-4037-B221-FE9109978B17}"/>
              </a:ext>
            </a:extLst>
          </p:cNvPr>
          <p:cNvSpPr txBox="1"/>
          <p:nvPr/>
        </p:nvSpPr>
        <p:spPr>
          <a:xfrm>
            <a:off x="6889687" y="1268660"/>
            <a:ext cx="20957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Общежитие с 7 до 23 ч. 45-60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дБА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с 23 до 7 ч. 35-50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дБА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C320979-877B-449E-9B8F-3968E49F3E5A}"/>
              </a:ext>
            </a:extLst>
          </p:cNvPr>
          <p:cNvSpPr txBox="1"/>
          <p:nvPr/>
        </p:nvSpPr>
        <p:spPr>
          <a:xfrm>
            <a:off x="7082445" y="2043775"/>
            <a:ext cx="2095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 не выше 40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дБА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F9E4209-51AA-48CB-958F-AEC132070BDC}"/>
              </a:ext>
            </a:extLst>
          </p:cNvPr>
          <p:cNvSpPr txBox="1"/>
          <p:nvPr/>
        </p:nvSpPr>
        <p:spPr>
          <a:xfrm>
            <a:off x="7199208" y="2712748"/>
            <a:ext cx="20957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Жилые квартиры с 7 до 23 ч. 40-55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дБА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с 23 до 7 ч. 30-45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дБА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93863" y="-48026"/>
            <a:ext cx="2095741" cy="146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0682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870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70155" y="330534"/>
            <a:ext cx="7880245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5263" y="378021"/>
            <a:ext cx="6739500" cy="8067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Места измерения шума на территории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кампуса ВВГУ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27</a:t>
            </a:fld>
            <a:endParaRPr lang="en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E150A76-812D-4D50-8DF5-909D92FA69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3357" y="1279696"/>
            <a:ext cx="5570401" cy="3678475"/>
          </a:xfrm>
          <a:prstGeom prst="rect">
            <a:avLst/>
          </a:prstGeo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54D8BC52-14DC-48D7-A93D-857543E9DF83}"/>
              </a:ext>
            </a:extLst>
          </p:cNvPr>
          <p:cNvSpPr/>
          <p:nvPr/>
        </p:nvSpPr>
        <p:spPr>
          <a:xfrm>
            <a:off x="1506474" y="4476104"/>
            <a:ext cx="155713" cy="1538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E60C677B-A527-46CB-B5F1-B423C274F3FB}"/>
              </a:ext>
            </a:extLst>
          </p:cNvPr>
          <p:cNvSpPr/>
          <p:nvPr/>
        </p:nvSpPr>
        <p:spPr>
          <a:xfrm>
            <a:off x="4386469" y="3498574"/>
            <a:ext cx="72887" cy="861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AE69FBE1-7CA8-4CF3-AE4F-7B41485F5A65}"/>
              </a:ext>
            </a:extLst>
          </p:cNvPr>
          <p:cNvSpPr/>
          <p:nvPr/>
        </p:nvSpPr>
        <p:spPr>
          <a:xfrm>
            <a:off x="3558682" y="3334974"/>
            <a:ext cx="194711" cy="1636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EB8085B3-2BEA-4333-8B86-8173064DBABA}"/>
              </a:ext>
            </a:extLst>
          </p:cNvPr>
          <p:cNvSpPr/>
          <p:nvPr/>
        </p:nvSpPr>
        <p:spPr>
          <a:xfrm>
            <a:off x="1530791" y="4100372"/>
            <a:ext cx="155713" cy="153842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A128F6-B1B5-44B0-99F5-EE9541B8329B}"/>
              </a:ext>
            </a:extLst>
          </p:cNvPr>
          <p:cNvSpPr txBox="1"/>
          <p:nvPr/>
        </p:nvSpPr>
        <p:spPr>
          <a:xfrm>
            <a:off x="1695843" y="4023405"/>
            <a:ext cx="1069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Зимний сад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82AB3E-B845-4242-9B4A-70FAE4A34909}"/>
              </a:ext>
            </a:extLst>
          </p:cNvPr>
          <p:cNvSpPr txBox="1"/>
          <p:nvPr/>
        </p:nvSpPr>
        <p:spPr>
          <a:xfrm>
            <a:off x="1695843" y="4399136"/>
            <a:ext cx="21242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Химическая лаборатория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43225" y="-64301"/>
            <a:ext cx="2095741" cy="146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5493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870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70155" y="330534"/>
            <a:ext cx="7880245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5263" y="378021"/>
            <a:ext cx="6739500" cy="8067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Замеры шума (</a:t>
            </a:r>
            <a:r>
              <a:rPr lang="ru-RU" dirty="0" err="1">
                <a:solidFill>
                  <a:schemeClr val="bg1"/>
                </a:solidFill>
              </a:rPr>
              <a:t>дБА</a:t>
            </a:r>
            <a:r>
              <a:rPr lang="ru-RU" dirty="0">
                <a:solidFill>
                  <a:schemeClr val="bg1"/>
                </a:solidFill>
              </a:rPr>
              <a:t>) около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химической лаборатории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28</a:t>
            </a:fld>
            <a:endParaRPr lang="en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39027" y="789099"/>
            <a:ext cx="3145496" cy="518557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186406" y="2324162"/>
            <a:ext cx="401130" cy="2737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009478" y="3386753"/>
            <a:ext cx="353856" cy="2397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939285" y="3238979"/>
            <a:ext cx="353856" cy="2755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schemeClr val="tx1"/>
                </a:solidFill>
              </a:rPr>
              <a:t>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B33F94-135D-434E-9AAE-10F567ABAF8F}"/>
              </a:ext>
            </a:extLst>
          </p:cNvPr>
          <p:cNvSpPr txBox="1"/>
          <p:nvPr/>
        </p:nvSpPr>
        <p:spPr>
          <a:xfrm>
            <a:off x="2399489" y="2417456"/>
            <a:ext cx="1621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  <p:graphicFrame>
        <p:nvGraphicFramePr>
          <p:cNvPr id="11" name="Таблица 12">
            <a:extLst>
              <a:ext uri="{FF2B5EF4-FFF2-40B4-BE49-F238E27FC236}">
                <a16:creationId xmlns:a16="http://schemas.microsoft.com/office/drawing/2014/main" id="{95D8FF04-EE1B-4CF3-9312-1FE849FE65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156996"/>
              </p:ext>
            </p:extLst>
          </p:nvPr>
        </p:nvGraphicFramePr>
        <p:xfrm>
          <a:off x="6602327" y="1809138"/>
          <a:ext cx="2391594" cy="2717199"/>
        </p:xfrm>
        <a:graphic>
          <a:graphicData uri="http://schemas.openxmlformats.org/drawingml/2006/table">
            <a:tbl>
              <a:tblPr firstRow="1" bandRow="1">
                <a:tableStyleId>{BEFA0B79-1E22-428A-9D5E-E7AC10ECB1C5}</a:tableStyleId>
              </a:tblPr>
              <a:tblGrid>
                <a:gridCol w="1065298">
                  <a:extLst>
                    <a:ext uri="{9D8B030D-6E8A-4147-A177-3AD203B41FA5}">
                      <a16:colId xmlns:a16="http://schemas.microsoft.com/office/drawing/2014/main" val="3195260882"/>
                    </a:ext>
                  </a:extLst>
                </a:gridCol>
                <a:gridCol w="1326296">
                  <a:extLst>
                    <a:ext uri="{9D8B030D-6E8A-4147-A177-3AD203B41FA5}">
                      <a16:colId xmlns:a16="http://schemas.microsoft.com/office/drawing/2014/main" val="1400065086"/>
                    </a:ext>
                  </a:extLst>
                </a:gridCol>
              </a:tblGrid>
              <a:tr h="267961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Точка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шума (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дБА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470761"/>
                  </a:ext>
                </a:extLst>
              </a:tr>
              <a:tr h="437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75,4</a:t>
                      </a: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±1,4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601984"/>
                  </a:ext>
                </a:extLst>
              </a:tr>
              <a:tr h="437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±2,6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323150"/>
                  </a:ext>
                </a:extLst>
              </a:tr>
              <a:tr h="4412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77,5</a:t>
                      </a: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±2,2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201830"/>
                  </a:ext>
                </a:extLst>
              </a:tr>
              <a:tr h="4412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77,2</a:t>
                      </a: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±1,2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537677"/>
                  </a:ext>
                </a:extLst>
              </a:tr>
              <a:tr h="4412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±1,7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324414"/>
                  </a:ext>
                </a:extLst>
              </a:tr>
            </a:tbl>
          </a:graphicData>
        </a:graphic>
      </p:graphicFrame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4B598D4-F126-4998-A044-F42BD837054A}"/>
              </a:ext>
            </a:extLst>
          </p:cNvPr>
          <p:cNvSpPr/>
          <p:nvPr/>
        </p:nvSpPr>
        <p:spPr>
          <a:xfrm>
            <a:off x="2808913" y="2784853"/>
            <a:ext cx="401130" cy="2737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18288FA-471F-4845-A121-BBAEBEF50D57}"/>
              </a:ext>
            </a:extLst>
          </p:cNvPr>
          <p:cNvSpPr/>
          <p:nvPr/>
        </p:nvSpPr>
        <p:spPr>
          <a:xfrm>
            <a:off x="4869092" y="3220910"/>
            <a:ext cx="401130" cy="2737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Д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00686" y="-64301"/>
            <a:ext cx="2095741" cy="146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7289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870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70155" y="330534"/>
            <a:ext cx="7880245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5263" y="378021"/>
            <a:ext cx="6739500" cy="8067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Замеры шума (</a:t>
            </a:r>
            <a:r>
              <a:rPr lang="ru-RU" dirty="0" err="1">
                <a:solidFill>
                  <a:schemeClr val="bg1"/>
                </a:solidFill>
              </a:rPr>
              <a:t>дБА</a:t>
            </a:r>
            <a:r>
              <a:rPr lang="ru-RU" dirty="0">
                <a:solidFill>
                  <a:schemeClr val="bg1"/>
                </a:solidFill>
              </a:rPr>
              <a:t>) в Зимнем саду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29</a:t>
            </a:fld>
            <a:endParaRPr lang="en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63" t="13261" r="3002" b="18361"/>
          <a:stretch/>
        </p:blipFill>
        <p:spPr>
          <a:xfrm rot="5400000">
            <a:off x="2533127" y="191374"/>
            <a:ext cx="2417870" cy="474021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5A128F6-B1B5-44B0-99F5-EE9541B8329B}"/>
              </a:ext>
            </a:extLst>
          </p:cNvPr>
          <p:cNvSpPr txBox="1"/>
          <p:nvPr/>
        </p:nvSpPr>
        <p:spPr>
          <a:xfrm>
            <a:off x="1495424" y="1701143"/>
            <a:ext cx="704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ВХОД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088008" y="1512004"/>
            <a:ext cx="469229" cy="28649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134679" y="2274985"/>
            <a:ext cx="469229" cy="28649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935190" y="1761466"/>
            <a:ext cx="475375" cy="2745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962729" y="2248592"/>
            <a:ext cx="441690" cy="2745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Д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096625" y="1855031"/>
            <a:ext cx="475375" cy="2745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В</a:t>
            </a:r>
          </a:p>
        </p:txBody>
      </p:sp>
      <p:graphicFrame>
        <p:nvGraphicFramePr>
          <p:cNvPr id="18" name="Таблица 12">
            <a:extLst>
              <a:ext uri="{FF2B5EF4-FFF2-40B4-BE49-F238E27FC236}">
                <a16:creationId xmlns:a16="http://schemas.microsoft.com/office/drawing/2014/main" id="{F5017700-6A5F-49CE-B25B-4669370146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81850"/>
              </p:ext>
            </p:extLst>
          </p:nvPr>
        </p:nvGraphicFramePr>
        <p:xfrm>
          <a:off x="6331214" y="1414831"/>
          <a:ext cx="2391594" cy="2717199"/>
        </p:xfrm>
        <a:graphic>
          <a:graphicData uri="http://schemas.openxmlformats.org/drawingml/2006/table">
            <a:tbl>
              <a:tblPr firstRow="1" bandRow="1">
                <a:tableStyleId>{BEFA0B79-1E22-428A-9D5E-E7AC10ECB1C5}</a:tableStyleId>
              </a:tblPr>
              <a:tblGrid>
                <a:gridCol w="1065298">
                  <a:extLst>
                    <a:ext uri="{9D8B030D-6E8A-4147-A177-3AD203B41FA5}">
                      <a16:colId xmlns:a16="http://schemas.microsoft.com/office/drawing/2014/main" val="3195260882"/>
                    </a:ext>
                  </a:extLst>
                </a:gridCol>
                <a:gridCol w="1326296">
                  <a:extLst>
                    <a:ext uri="{9D8B030D-6E8A-4147-A177-3AD203B41FA5}">
                      <a16:colId xmlns:a16="http://schemas.microsoft.com/office/drawing/2014/main" val="1400065086"/>
                    </a:ext>
                  </a:extLst>
                </a:gridCol>
              </a:tblGrid>
              <a:tr h="267961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Точка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шума (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дБА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470761"/>
                  </a:ext>
                </a:extLst>
              </a:tr>
              <a:tr h="437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66,8±1,6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601984"/>
                  </a:ext>
                </a:extLst>
              </a:tr>
              <a:tr h="437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72,9</a:t>
                      </a: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±2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323150"/>
                  </a:ext>
                </a:extLst>
              </a:tr>
              <a:tr h="4412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81,2±1,1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201830"/>
                  </a:ext>
                </a:extLst>
              </a:tr>
              <a:tr h="4412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±2,3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537677"/>
                  </a:ext>
                </a:extLst>
              </a:tr>
              <a:tr h="4412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±2,1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324414"/>
                  </a:ext>
                </a:extLst>
              </a:tr>
            </a:tbl>
          </a:graphicData>
        </a:graphic>
      </p:graphicFrame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69306" y="-46435"/>
            <a:ext cx="2095741" cy="146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8236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870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70155" y="330534"/>
            <a:ext cx="7880245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5263" y="378021"/>
            <a:ext cx="6208427" cy="8067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Показания шума на прилегающей к ВВГУ территории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30</a:t>
            </a:fld>
            <a:endParaRPr lang="en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6093194"/>
              </p:ext>
            </p:extLst>
          </p:nvPr>
        </p:nvGraphicFramePr>
        <p:xfrm>
          <a:off x="1312606" y="3610047"/>
          <a:ext cx="3299457" cy="1492356"/>
        </p:xfrm>
        <a:graphic>
          <a:graphicData uri="http://schemas.openxmlformats.org/drawingml/2006/table">
            <a:tbl>
              <a:tblPr firstRow="1" firstCol="1" bandRow="1">
                <a:tableStyleId>{BEFA0B79-1E22-428A-9D5E-E7AC10ECB1C5}</a:tableStyleId>
              </a:tblPr>
              <a:tblGrid>
                <a:gridCol w="176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9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97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замеров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шума</a:t>
                      </a:r>
                      <a:r>
                        <a:rPr lang="ru-RU" sz="11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100" b="1" baseline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дБА</a:t>
                      </a:r>
                      <a:r>
                        <a:rPr lang="ru-RU" sz="11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7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А) Возле Голубиной пади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76,1</a:t>
                      </a: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±1,3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97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Б)</a:t>
                      </a:r>
                      <a:r>
                        <a:rPr lang="ru-RU" sz="1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Остановка ВВГУ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80,3</a:t>
                      </a: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±1,9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97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В)</a:t>
                      </a:r>
                      <a:r>
                        <a:rPr lang="ru-RU" sz="1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Возле кафе «Тесто»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79,8</a:t>
                      </a: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±2,1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Г) Напротив </a:t>
                      </a: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KFC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(через дорогу)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79,7</a:t>
                      </a: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±1,7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Д) Через дорогу от Голубиной пади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84,7</a:t>
                      </a: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±1,5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4694851" y="3771449"/>
            <a:ext cx="397276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*Согласно СанПиН 1.2.3685-21 На территориях, прилегающих к жилой застройке, домам отдыха, образовательным организациям шум в дневное время не должен превышать 55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дБА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ночное – 45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дБА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93863" y="-23835"/>
            <a:ext cx="2095741" cy="1461266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1681316" y="1232208"/>
            <a:ext cx="6965845" cy="2282921"/>
            <a:chOff x="1681316" y="1232208"/>
            <a:chExt cx="6965845" cy="228292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1316" y="1232208"/>
              <a:ext cx="6965845" cy="2282921"/>
            </a:xfrm>
            <a:prstGeom prst="rect">
              <a:avLst/>
            </a:prstGeom>
          </p:spPr>
        </p:pic>
        <p:sp>
          <p:nvSpPr>
            <p:cNvPr id="10" name="Прямоугольник 9"/>
            <p:cNvSpPr/>
            <p:nvPr/>
          </p:nvSpPr>
          <p:spPr>
            <a:xfrm>
              <a:off x="2770918" y="2338746"/>
              <a:ext cx="311495" cy="21192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dirty="0">
                  <a:solidFill>
                    <a:schemeClr val="tx1"/>
                  </a:solidFill>
                </a:rPr>
                <a:t>А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8092628" y="2370319"/>
              <a:ext cx="311495" cy="21192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dirty="0">
                  <a:solidFill>
                    <a:schemeClr val="tx1"/>
                  </a:solidFill>
                </a:rPr>
                <a:t>Б</a:t>
              </a: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6101596" y="2727120"/>
              <a:ext cx="311495" cy="21192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dirty="0">
                  <a:solidFill>
                    <a:schemeClr val="tx1"/>
                  </a:solidFill>
                </a:rPr>
                <a:t>В</a:t>
              </a: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3424214" y="2748439"/>
              <a:ext cx="311495" cy="21192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dirty="0">
                  <a:solidFill>
                    <a:schemeClr val="tx1"/>
                  </a:solidFill>
                </a:rPr>
                <a:t>Г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2241270" y="2748439"/>
              <a:ext cx="311495" cy="21192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dirty="0">
                  <a:solidFill>
                    <a:schemeClr val="tx1"/>
                  </a:solidFill>
                </a:rPr>
                <a:t>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60437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31</a:t>
            </a:fld>
            <a:endParaRPr lang="en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49109" y="447747"/>
            <a:ext cx="1001291" cy="698155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2251D6A-2737-4A62-AB19-AEA4DFD05E01}"/>
              </a:ext>
            </a:extLst>
          </p:cNvPr>
          <p:cNvSpPr/>
          <p:nvPr/>
        </p:nvSpPr>
        <p:spPr>
          <a:xfrm>
            <a:off x="870155" y="405021"/>
            <a:ext cx="7880245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Результаты расчета в эколог-шум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72143BC-9168-4DD5-BFBF-8C3201C1C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00117" y="202352"/>
            <a:ext cx="1923366" cy="1341077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B4F60EC0-E484-4FBA-8DCD-9255B3CC0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4F419F-F202-4DE3-9B46-6CDCDA5276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02844"/>
            <a:ext cx="9144000" cy="3670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2167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32</a:t>
            </a:fld>
            <a:endParaRPr lang="en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49109" y="447747"/>
            <a:ext cx="1001291" cy="69815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49637D1-55CB-4676-B09F-E93961F71AE6}"/>
              </a:ext>
            </a:extLst>
          </p:cNvPr>
          <p:cNvSpPr/>
          <p:nvPr/>
        </p:nvSpPr>
        <p:spPr>
          <a:xfrm>
            <a:off x="870155" y="393475"/>
            <a:ext cx="7880245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023" y="392848"/>
            <a:ext cx="7020865" cy="806700"/>
          </a:xfrm>
        </p:spPr>
        <p:txBody>
          <a:bodyPr/>
          <a:lstStyle/>
          <a:p>
            <a:r>
              <a:rPr lang="ru-RU" dirty="0"/>
              <a:t>Снижение уровня </a:t>
            </a:r>
            <a:br>
              <a:rPr lang="ru-RU" dirty="0"/>
            </a:br>
            <a:r>
              <a:rPr lang="ru-RU" dirty="0"/>
              <a:t>шума в период вегетации и относительного покоя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60AD5C7-B258-489F-A180-E7B1503528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40166" y="126285"/>
            <a:ext cx="1923366" cy="134107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EE413C5-B991-4B1A-90E3-DFB873B9C4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9991" y="2542215"/>
            <a:ext cx="7730886" cy="25603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02C67CE-DCEC-46CC-8053-023E8EF9C3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3755" y="1368281"/>
            <a:ext cx="7777122" cy="1173307"/>
          </a:xfrm>
          <a:prstGeom prst="rect">
            <a:avLst/>
          </a:prstGeom>
        </p:spPr>
      </p:pic>
      <p:sp>
        <p:nvSpPr>
          <p:cNvPr id="19" name="Овал 18">
            <a:extLst>
              <a:ext uri="{FF2B5EF4-FFF2-40B4-BE49-F238E27FC236}">
                <a16:creationId xmlns:a16="http://schemas.microsoft.com/office/drawing/2014/main" id="{6A78394D-AD32-4C2F-BE20-50F487E518DA}"/>
              </a:ext>
            </a:extLst>
          </p:cNvPr>
          <p:cNvSpPr/>
          <p:nvPr/>
        </p:nvSpPr>
        <p:spPr>
          <a:xfrm>
            <a:off x="6267854" y="2273175"/>
            <a:ext cx="531779" cy="538264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D1662E3-3838-4801-B0A8-C7B1DE6151BC}"/>
              </a:ext>
            </a:extLst>
          </p:cNvPr>
          <p:cNvSpPr txBox="1"/>
          <p:nvPr/>
        </p:nvSpPr>
        <p:spPr>
          <a:xfrm>
            <a:off x="1366878" y="3109787"/>
            <a:ext cx="7777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Полоса зеленых насаждений шириной 25-30м даёт снижение шума около 1,8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дБА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каждый ряд</a:t>
            </a:r>
          </a:p>
        </p:txBody>
      </p:sp>
    </p:spTree>
    <p:extLst>
      <p:ext uri="{BB962C8B-B14F-4D97-AF65-F5344CB8AC3E}">
        <p14:creationId xmlns:p14="http://schemas.microsoft.com/office/powerpoint/2010/main" val="32910848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Разместить внутри ВВГУ тихую точку;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Ввести традицию «тихого часа»;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Разместить по университету информационных табличек о вреде шума;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33</a:t>
            </a:fld>
            <a:endParaRPr lang="en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49109" y="447747"/>
            <a:ext cx="1001291" cy="698155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2251D6A-2737-4A62-AB19-AEA4DFD05E01}"/>
              </a:ext>
            </a:extLst>
          </p:cNvPr>
          <p:cNvSpPr/>
          <p:nvPr/>
        </p:nvSpPr>
        <p:spPr>
          <a:xfrm>
            <a:off x="870155" y="405021"/>
            <a:ext cx="7880245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Рекомендации по снижению уровня шума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72143BC-9168-4DD5-BFBF-8C3201C1C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00117" y="202352"/>
            <a:ext cx="1923366" cy="134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7502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1414829" y="4010800"/>
            <a:ext cx="7532371" cy="905255"/>
          </a:xfrm>
        </p:spPr>
        <p:txBody>
          <a:bodyPr/>
          <a:lstStyle/>
          <a:p>
            <a:pPr marL="63500" indent="0">
              <a:buNone/>
            </a:pPr>
            <a:r>
              <a:rPr lang="ru-RU" sz="1800" dirty="0"/>
              <a:t>Таким образом, стоимость полной акустической экспертизы за 15 расчетных точек составляет 80000 руб.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34</a:t>
            </a:fld>
            <a:endParaRPr lang="en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065585"/>
              </p:ext>
            </p:extLst>
          </p:nvPr>
        </p:nvGraphicFramePr>
        <p:xfrm>
          <a:off x="1348740" y="1378700"/>
          <a:ext cx="7212330" cy="2610370"/>
        </p:xfrm>
        <a:graphic>
          <a:graphicData uri="http://schemas.openxmlformats.org/drawingml/2006/table">
            <a:tbl>
              <a:tblPr firstRow="1" bandRow="1">
                <a:tableStyleId>{BEFA0B79-1E22-428A-9D5E-E7AC10ECB1C5}</a:tableStyleId>
              </a:tblPr>
              <a:tblGrid>
                <a:gridCol w="4238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03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56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22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6706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работ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Стоимость,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фактическая, </a:t>
                      </a:r>
                      <a:r>
                        <a:rPr lang="ru-RU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858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 мест замеров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6706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Акустический замер в одной точке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2392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результатов в соответствии с нормативными документами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510">
                <a:tc gridSpan="3">
                  <a:txBody>
                    <a:bodyPr/>
                    <a:lstStyle/>
                    <a:p>
                      <a:pPr algn="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49109" y="447747"/>
            <a:ext cx="1001291" cy="69815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49637D1-55CB-4676-B09F-E93961F71AE6}"/>
              </a:ext>
            </a:extLst>
          </p:cNvPr>
          <p:cNvSpPr/>
          <p:nvPr/>
        </p:nvSpPr>
        <p:spPr>
          <a:xfrm>
            <a:off x="870155" y="393475"/>
            <a:ext cx="7880245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Экономика проекта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60AD5C7-B258-489F-A180-E7B1503528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40166" y="126285"/>
            <a:ext cx="1923366" cy="134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9161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52;p20"/>
          <p:cNvSpPr/>
          <p:nvPr/>
        </p:nvSpPr>
        <p:spPr>
          <a:xfrm rot="2466613">
            <a:off x="8370550" y="1683856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52;p20"/>
          <p:cNvSpPr/>
          <p:nvPr/>
        </p:nvSpPr>
        <p:spPr>
          <a:xfrm rot="2466613">
            <a:off x="1565770" y="3970849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Прямоугольник 5"/>
          <p:cNvSpPr/>
          <p:nvPr/>
        </p:nvSpPr>
        <p:spPr>
          <a:xfrm>
            <a:off x="900929" y="356433"/>
            <a:ext cx="7880245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Достигнутые результаты к КТ-4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64107" y="1954070"/>
            <a:ext cx="7167993" cy="3559743"/>
          </a:xfrm>
        </p:spPr>
        <p:txBody>
          <a:bodyPr/>
          <a:lstStyle/>
          <a:p>
            <a:pPr>
              <a:buClr>
                <a:schemeClr val="accent1"/>
              </a:buClr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 анализ снижения уровня шума в периоды вегетации и относительного покоя;</a:t>
            </a:r>
          </a:p>
          <a:p>
            <a:pPr>
              <a:buClr>
                <a:schemeClr val="accent1"/>
              </a:buClr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Рассчитана стоимость проекта;</a:t>
            </a:r>
          </a:p>
          <a:p>
            <a:pPr>
              <a:buClr>
                <a:schemeClr val="accent1"/>
              </a:buClr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Приведены рекомендации по снижению уровня шума</a:t>
            </a:r>
          </a:p>
          <a:p>
            <a:pPr>
              <a:buClr>
                <a:schemeClr val="accent1"/>
              </a:buClr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35</a:t>
            </a:fld>
            <a:endParaRPr lang="en"/>
          </a:p>
        </p:txBody>
      </p:sp>
      <p:grpSp>
        <p:nvGrpSpPr>
          <p:cNvPr id="7" name="Google Shape;144;p20"/>
          <p:cNvGrpSpPr/>
          <p:nvPr/>
        </p:nvGrpSpPr>
        <p:grpSpPr>
          <a:xfrm>
            <a:off x="1352207" y="1255258"/>
            <a:ext cx="893542" cy="852808"/>
            <a:chOff x="6654650" y="3665275"/>
            <a:chExt cx="409100" cy="409125"/>
          </a:xfrm>
          <a:solidFill>
            <a:schemeClr val="accent1"/>
          </a:solidFill>
        </p:grpSpPr>
        <p:sp>
          <p:nvSpPr>
            <p:cNvPr id="8" name="Google Shape;145;p20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46;p20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" name="Google Shape;147;p20"/>
          <p:cNvGrpSpPr/>
          <p:nvPr/>
        </p:nvGrpSpPr>
        <p:grpSpPr>
          <a:xfrm rot="1057075">
            <a:off x="6769796" y="1305467"/>
            <a:ext cx="741255" cy="741354"/>
            <a:chOff x="570875" y="4322250"/>
            <a:chExt cx="443300" cy="443325"/>
          </a:xfrm>
          <a:solidFill>
            <a:schemeClr val="accent1"/>
          </a:solidFill>
        </p:grpSpPr>
        <p:sp>
          <p:nvSpPr>
            <p:cNvPr id="11" name="Google Shape;148;p20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49;p20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50;p20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51;p20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" name="Google Shape;152;p20"/>
          <p:cNvSpPr/>
          <p:nvPr/>
        </p:nvSpPr>
        <p:spPr>
          <a:xfrm rot="2466613">
            <a:off x="3184109" y="4300107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52;p20"/>
          <p:cNvSpPr/>
          <p:nvPr/>
        </p:nvSpPr>
        <p:spPr>
          <a:xfrm rot="2466613">
            <a:off x="8452426" y="3420450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52;p20"/>
          <p:cNvSpPr/>
          <p:nvPr/>
        </p:nvSpPr>
        <p:spPr>
          <a:xfrm rot="2466613">
            <a:off x="3815561" y="1292030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57059" y="4051670"/>
            <a:ext cx="1575041" cy="109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1161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9639CC2-68B4-45FA-9D8D-97EBC367B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899" y="1206485"/>
            <a:ext cx="3870530" cy="3834016"/>
          </a:xfrm>
          <a:prstGeom prst="rect">
            <a:avLst/>
          </a:prstGeom>
        </p:spPr>
      </p:pic>
      <p:sp>
        <p:nvSpPr>
          <p:cNvPr id="19" name="Google Shape;152;p20"/>
          <p:cNvSpPr/>
          <p:nvPr/>
        </p:nvSpPr>
        <p:spPr>
          <a:xfrm rot="2466613">
            <a:off x="8370550" y="1683856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Прямоугольник 5"/>
          <p:cNvSpPr/>
          <p:nvPr/>
        </p:nvSpPr>
        <p:spPr>
          <a:xfrm>
            <a:off x="870155" y="340412"/>
            <a:ext cx="7880245" cy="90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Отзыв заказчика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36</a:t>
            </a:fld>
            <a:endParaRPr lang="en"/>
          </a:p>
        </p:txBody>
      </p:sp>
      <p:grpSp>
        <p:nvGrpSpPr>
          <p:cNvPr id="10" name="Google Shape;147;p20"/>
          <p:cNvGrpSpPr/>
          <p:nvPr/>
        </p:nvGrpSpPr>
        <p:grpSpPr>
          <a:xfrm rot="1057075">
            <a:off x="6769796" y="1305467"/>
            <a:ext cx="741255" cy="741354"/>
            <a:chOff x="570875" y="4322250"/>
            <a:chExt cx="443300" cy="443325"/>
          </a:xfrm>
          <a:solidFill>
            <a:schemeClr val="accent1"/>
          </a:solidFill>
        </p:grpSpPr>
        <p:sp>
          <p:nvSpPr>
            <p:cNvPr id="11" name="Google Shape;148;p20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49;p20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50;p20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51;p20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Google Shape;152;p20"/>
          <p:cNvSpPr/>
          <p:nvPr/>
        </p:nvSpPr>
        <p:spPr>
          <a:xfrm rot="2466613">
            <a:off x="8452426" y="3420450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57059" y="4051670"/>
            <a:ext cx="1575041" cy="109820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3BF7E84-E9CD-42C7-BD7D-5572E03BE6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0037" y="1252588"/>
            <a:ext cx="3720771" cy="248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0185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609606" y="0"/>
            <a:ext cx="4542503" cy="51434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внимание!!!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Готовы обсудить нашу работу!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>
          <a:xfrm>
            <a:off x="8714155" y="4749899"/>
            <a:ext cx="393600" cy="393600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37</a:t>
            </a:fld>
            <a:endParaRPr lang="en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41" y="-2745550"/>
            <a:ext cx="3235914" cy="24269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67" y="-2651713"/>
            <a:ext cx="2935479" cy="22016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Google Shape;152;p20"/>
          <p:cNvSpPr/>
          <p:nvPr/>
        </p:nvSpPr>
        <p:spPr>
          <a:xfrm rot="2466613">
            <a:off x="8513985" y="1706657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52;p20"/>
          <p:cNvSpPr/>
          <p:nvPr/>
        </p:nvSpPr>
        <p:spPr>
          <a:xfrm rot="2466613">
            <a:off x="4131768" y="1964256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152;p20"/>
          <p:cNvSpPr/>
          <p:nvPr/>
        </p:nvSpPr>
        <p:spPr>
          <a:xfrm rot="2466613">
            <a:off x="537803" y="2533520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52;p20"/>
          <p:cNvSpPr/>
          <p:nvPr/>
        </p:nvSpPr>
        <p:spPr>
          <a:xfrm rot="2466613">
            <a:off x="3860304" y="132034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44;p20"/>
          <p:cNvGrpSpPr/>
          <p:nvPr/>
        </p:nvGrpSpPr>
        <p:grpSpPr>
          <a:xfrm>
            <a:off x="7403611" y="3534452"/>
            <a:ext cx="1121957" cy="1122271"/>
            <a:chOff x="6654650" y="3665275"/>
            <a:chExt cx="409100" cy="409125"/>
          </a:xfrm>
          <a:solidFill>
            <a:schemeClr val="accent1"/>
          </a:solidFill>
        </p:grpSpPr>
        <p:sp>
          <p:nvSpPr>
            <p:cNvPr id="12" name="Google Shape;145;p20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46;p20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" name="Google Shape;147;p20"/>
          <p:cNvGrpSpPr/>
          <p:nvPr/>
        </p:nvGrpSpPr>
        <p:grpSpPr>
          <a:xfrm rot="1057075">
            <a:off x="4252253" y="561434"/>
            <a:ext cx="741255" cy="741354"/>
            <a:chOff x="570875" y="4322250"/>
            <a:chExt cx="443300" cy="443325"/>
          </a:xfrm>
          <a:solidFill>
            <a:schemeClr val="accent1"/>
          </a:solidFill>
        </p:grpSpPr>
        <p:sp>
          <p:nvSpPr>
            <p:cNvPr id="15" name="Google Shape;148;p20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49;p20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50;p20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51;p20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" name="Google Shape;152;p20"/>
          <p:cNvSpPr/>
          <p:nvPr/>
        </p:nvSpPr>
        <p:spPr>
          <a:xfrm rot="2466613">
            <a:off x="7534147" y="306758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152;p20"/>
          <p:cNvSpPr/>
          <p:nvPr/>
        </p:nvSpPr>
        <p:spPr>
          <a:xfrm rot="2466613">
            <a:off x="5455478" y="4073468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152;p20"/>
          <p:cNvSpPr/>
          <p:nvPr/>
        </p:nvSpPr>
        <p:spPr>
          <a:xfrm rot="2466613">
            <a:off x="5597494" y="1098925"/>
            <a:ext cx="363854" cy="34742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AutoShape 2" descr="blob:https://web.whatsapp.com/64e3b744-8673-459b-83d8-4aeb5ffebd05">
            <a:extLst>
              <a:ext uri="{FF2B5EF4-FFF2-40B4-BE49-F238E27FC236}">
                <a16:creationId xmlns:a16="http://schemas.microsoft.com/office/drawing/2014/main" id="{5FE0FABA-7B0F-4D4B-8477-3F72E7F10E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23"/>
          <a:stretch/>
        </p:blipFill>
        <p:spPr>
          <a:xfrm>
            <a:off x="262170" y="549843"/>
            <a:ext cx="3476131" cy="39478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901899A-60C3-42D7-9E52-41D228A492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99" b="94151" l="9961" r="90039">
                        <a14:foregroundMark x1="37333" y1="54218" x2="21961" y2="47582"/>
                        <a14:foregroundMark x1="21961" y1="47582" x2="45490" y2="30596"/>
                        <a14:foregroundMark x1="45490" y1="30596" x2="78745" y2="22722"/>
                        <a14:foregroundMark x1="78745" y1="22722" x2="94588" y2="48931"/>
                        <a14:foregroundMark x1="94588" y1="48931" x2="88863" y2="77953"/>
                        <a14:foregroundMark x1="88863" y1="77953" x2="42353" y2="84477"/>
                        <a14:foregroundMark x1="56081" y1="60405" x2="64549" y2="45557"/>
                        <a14:foregroundMark x1="55410" y1="61581" x2="56081" y2="60405"/>
                        <a14:foregroundMark x1="51462" y1="68504" x2="55190" y2="61968"/>
                        <a14:foregroundMark x1="42353" y1="84477" x2="51221" y2="68926"/>
                        <a14:foregroundMark x1="64549" y1="45557" x2="86196" y2="65017"/>
                        <a14:foregroundMark x1="82812" y1="68841" x2="60314" y2="94263"/>
                        <a14:foregroundMark x1="86196" y1="65017" x2="82812" y2="68841"/>
                        <a14:foregroundMark x1="60314" y1="94263" x2="23216" y2="80090"/>
                        <a14:foregroundMark x1="23216" y1="80090" x2="30588" y2="52081"/>
                        <a14:foregroundMark x1="30588" y1="52081" x2="31373" y2="51519"/>
                        <a14:foregroundMark x1="53465" y1="43366" x2="63059" y2="38695"/>
                        <a14:foregroundMark x1="51737" y1="44207" x2="51966" y2="44096"/>
                        <a14:foregroundMark x1="37412" y1="51181" x2="51737" y2="44207"/>
                        <a14:foregroundMark x1="63059" y1="38695" x2="63059" y2="38695"/>
                        <a14:foregroundMark x1="47659" y1="58155" x2="41333" y2="47807"/>
                        <a14:foregroundMark x1="48897" y1="60180" x2="47659" y2="58155"/>
                        <a14:foregroundMark x1="49172" y1="60630" x2="48897" y2="60180"/>
                        <a14:foregroundMark x1="51922" y1="65129" x2="49172" y2="60630"/>
                        <a14:foregroundMark x1="65122" y1="69404" x2="66980" y2="71091"/>
                        <a14:foregroundMark x1="64131" y1="68504" x2="65122" y2="69404"/>
                        <a14:foregroundMark x1="55210" y1="60405" x2="64131" y2="68504"/>
                        <a14:foregroundMark x1="54670" y1="59915" x2="55210" y2="60405"/>
                        <a14:foregroundMark x1="41333" y1="47807" x2="54014" y2="59319"/>
                        <a14:foregroundMark x1="66980" y1="71091" x2="87373" y2="66592"/>
                        <a14:foregroundMark x1="87373" y1="66592" x2="66902" y2="61417"/>
                        <a14:foregroundMark x1="73817" y1="68841" x2="80941" y2="76490"/>
                        <a14:foregroundMark x1="72455" y1="67379" x2="73817" y2="68841"/>
                        <a14:foregroundMark x1="66902" y1="61417" x2="72455" y2="67379"/>
                        <a14:foregroundMark x1="80941" y1="76490" x2="70118" y2="78065"/>
                        <a14:foregroundMark x1="64842" y1="59618" x2="66510" y2="44544"/>
                        <a14:foregroundMark x1="64780" y1="60180" x2="64842" y2="59618"/>
                        <a14:foregroundMark x1="64693" y1="60967" x2="64780" y2="60180"/>
                        <a14:foregroundMark x1="63859" y1="68504" x2="64693" y2="60967"/>
                        <a14:foregroundMark x1="63759" y1="69404" x2="63859" y2="68504"/>
                        <a14:foregroundMark x1="63137" y1="75028" x2="63759" y2="69404"/>
                        <a14:foregroundMark x1="66510" y1="44544" x2="56706" y2="68954"/>
                        <a14:foregroundMark x1="57373" y1="60067" x2="58353" y2="47019"/>
                        <a14:foregroundMark x1="56706" y1="68954" x2="57373" y2="60067"/>
                        <a14:foregroundMark x1="56314" y1="65467" x2="61569" y2="59843"/>
                        <a14:foregroundMark x1="52034" y1="68504" x2="87686" y2="58830"/>
                        <a14:foregroundMark x1="51332" y1="68694" x2="52034" y2="68504"/>
                        <a14:foregroundMark x1="47059" y1="69854" x2="51170" y2="68739"/>
                        <a14:foregroundMark x1="63069" y1="59618" x2="60314" y2="36895"/>
                        <a14:foregroundMark x1="63137" y1="60180" x2="63069" y2="59618"/>
                        <a14:foregroundMark x1="65412" y1="53431" x2="47765" y2="56243"/>
                        <a14:foregroundMark x1="47345" y1="58155" x2="42824" y2="78740"/>
                        <a14:foregroundMark x1="47765" y1="56243" x2="47345" y2="58155"/>
                        <a14:foregroundMark x1="42824" y1="78740" x2="43451" y2="81327"/>
                        <a14:foregroundMark x1="65569" y1="40607" x2="73255" y2="34421"/>
                        <a14:foregroundMark x1="67373" y1="80540" x2="54275" y2="76378"/>
                        <a14:foregroundMark x1="61882" y1="72216" x2="60157" y2="70754"/>
                        <a14:foregroundMark x1="43373" y1="79415" x2="29961" y2="61192"/>
                        <a14:foregroundMark x1="29961" y1="61192" x2="42980" y2="74691"/>
                        <a14:foregroundMark x1="42980" y1="74691" x2="43059" y2="74691"/>
                        <a14:foregroundMark x1="90039" y1="61755" x2="84549" y2="56805"/>
                        <a14:foregroundMark x1="86902" y1="58493" x2="86039" y2="57143"/>
                        <a14:foregroundMark x1="86902" y1="56580" x2="86902" y2="56580"/>
                        <a14:foregroundMark x1="87686" y1="56580" x2="87686" y2="56580"/>
                        <a14:foregroundMark x1="87843" y1="57143" x2="88392" y2="62430"/>
                        <a14:foregroundMark x1="88471" y1="54781" x2="88471" y2="62317"/>
                        <a14:foregroundMark x1="87608" y1="57030" x2="89176" y2="65692"/>
                        <a14:foregroundMark x1="57412" y1="75478" x2="57412" y2="75478"/>
                        <a14:foregroundMark x1="57882" y1="77503" x2="57882" y2="77503"/>
                        <a14:foregroundMark x1="72941" y1="58718" x2="72941" y2="58718"/>
                        <a14:backgroundMark x1="63294" y1="37458" x2="63294" y2="37458"/>
                        <a14:backgroundMark x1="52392" y1="37008" x2="52392" y2="37008"/>
                        <a14:backgroundMark x1="52392" y1="44207" x2="52392" y2="44207"/>
                        <a14:backgroundMark x1="52000" y1="44207" x2="52000" y2="44207"/>
                        <a14:backgroundMark x1="53176" y1="43645" x2="53176" y2="43645"/>
                        <a14:backgroundMark x1="53333" y1="43982" x2="52157" y2="43870"/>
                        <a14:backgroundMark x1="53176" y1="45557" x2="52000" y2="44207"/>
                        <a14:backgroundMark x1="53490" y1="43420" x2="51922" y2="43645"/>
                        <a14:backgroundMark x1="49255" y1="60630" x2="49255" y2="60630"/>
                        <a14:backgroundMark x1="49020" y1="58155" x2="49020" y2="58155"/>
                        <a14:backgroundMark x1="55137" y1="60405" x2="55137" y2="60405"/>
                        <a14:backgroundMark x1="58196" y1="60067" x2="58196" y2="60067"/>
                        <a14:backgroundMark x1="66431" y1="60180" x2="66431" y2="60180"/>
                        <a14:backgroundMark x1="63451" y1="60967" x2="63451" y2="60967"/>
                        <a14:backgroundMark x1="63451" y1="59618" x2="63451" y2="59618"/>
                        <a14:backgroundMark x1="74980" y1="68841" x2="74980" y2="68841"/>
                        <a14:backgroundMark x1="74980" y1="67492" x2="74980" y2="67492"/>
                        <a14:backgroundMark x1="72392" y1="68616" x2="72392" y2="68616"/>
                        <a14:backgroundMark x1="72471" y1="67379" x2="72471" y2="67379"/>
                        <a14:backgroundMark x1="65255" y1="69404" x2="65255" y2="69404"/>
                        <a14:backgroundMark x1="61882" y1="68504" x2="61882" y2="68504"/>
                        <a14:backgroundMark x1="59137" y1="68504" x2="59137" y2="68504"/>
                        <a14:backgroundMark x1="51059" y1="68504" x2="51059" y2="68504"/>
                        <a14:backgroundMark x1="63451" y1="77278" x2="63451" y2="77278"/>
                        <a14:backgroundMark x1="65176" y1="68504" x2="65176" y2="68504"/>
                        <a14:backgroundMark x1="55137" y1="60967" x2="54745" y2="60967"/>
                        <a14:backgroundMark x1="49020" y1="60180" x2="49020" y2="60180"/>
                        <a14:backgroundMark x1="51373" y1="68841" x2="50980" y2="68054"/>
                        <a14:backgroundMark x1="49020" y1="60180" x2="49020" y2="60180"/>
                        <a14:backgroundMark x1="48863" y1="60180" x2="48863" y2="60180"/>
                        <a14:backgroundMark x1="83373" y1="68841" x2="83373" y2="68841"/>
                        <a14:backgroundMark x1="73647" y1="60067" x2="73647" y2="60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76000" y="-296970"/>
            <a:ext cx="2095741" cy="146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7254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cfcefc7544f8df569fdc8be5a7bfceb18f31e0"/>
</p:tagLst>
</file>

<file path=ppt/theme/theme1.xml><?xml version="1.0" encoding="utf-8"?>
<a:theme xmlns:a="http://schemas.openxmlformats.org/drawingml/2006/main" name="Basset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2219</TotalTime>
  <Words>1834</Words>
  <Application>Microsoft Office PowerPoint</Application>
  <PresentationFormat>Экран (16:9)</PresentationFormat>
  <Paragraphs>346</Paragraphs>
  <Slides>37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Basset template</vt:lpstr>
      <vt:lpstr>Презентация PowerPoint</vt:lpstr>
      <vt:lpstr>Заказчик проекта</vt:lpstr>
      <vt:lpstr>Проблема, на решение которой направлен проект</vt:lpstr>
      <vt:lpstr>Цель проекта:  </vt:lpstr>
      <vt:lpstr>Презентация PowerPoint</vt:lpstr>
      <vt:lpstr>Презентация PowerPoint</vt:lpstr>
      <vt:lpstr>Презентация PowerPoint</vt:lpstr>
      <vt:lpstr>Структурная декомпозиция  (иерархическая структура работ по проекту)</vt:lpstr>
      <vt:lpstr>Диаграмма Ганта На год помесячно</vt:lpstr>
      <vt:lpstr>Диаграмма Ганта На семестр</vt:lpstr>
      <vt:lpstr>Матрица ответственности</vt:lpstr>
      <vt:lpstr>Календарный график встреч по проекту</vt:lpstr>
      <vt:lpstr>Ход работы</vt:lpstr>
      <vt:lpstr>Командная работа и образовательные результаты </vt:lpstr>
      <vt:lpstr>Проектный инструментарий</vt:lpstr>
      <vt:lpstr>Инструменты, используемые для работы над проектом</vt:lpstr>
      <vt:lpstr>Отдельные элементы методики исследования</vt:lpstr>
      <vt:lpstr>Карта риска</vt:lpstr>
      <vt:lpstr>Источники шума</vt:lpstr>
      <vt:lpstr>Примеры эквивалентной громкости звуков</vt:lpstr>
      <vt:lpstr>Классификация источников шума</vt:lpstr>
      <vt:lpstr>Проходимость автотранспорта в разные промежутки времени</vt:lpstr>
      <vt:lpstr>Классификация автотранспорта</vt:lpstr>
      <vt:lpstr>Нормативные документы по нормированию уровня шума</vt:lpstr>
      <vt:lpstr>Последствия шумового загрязнения для организма</vt:lpstr>
      <vt:lpstr>Допустимые уровни шума на разных участках кампуса ВВГУ</vt:lpstr>
      <vt:lpstr>Места измерения шума на территории  кампуса ВВГУ</vt:lpstr>
      <vt:lpstr>Замеры шума (дБА) около  химической лаборатории</vt:lpstr>
      <vt:lpstr>Замеры шума (дБА) в Зимнем саду</vt:lpstr>
      <vt:lpstr>Показания шума на прилегающей к ВВГУ территории</vt:lpstr>
      <vt:lpstr>Результаты расчета в эколог-шум</vt:lpstr>
      <vt:lpstr>Снижение уровня  шума в период вегетации и относительного покоя</vt:lpstr>
      <vt:lpstr>Рекомендации по снижению уровня шума</vt:lpstr>
      <vt:lpstr>Экономика проекта</vt:lpstr>
      <vt:lpstr>Достигнутые результаты к КТ-4</vt:lpstr>
      <vt:lpstr>Отзыв заказчика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Разумова Юлия</dc:creator>
  <cp:lastModifiedBy>Лиза Голокова</cp:lastModifiedBy>
  <cp:revision>251</cp:revision>
  <dcterms:modified xsi:type="dcterms:W3CDTF">2023-06-09T00:17:04Z</dcterms:modified>
</cp:coreProperties>
</file>