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5"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2" r:id="rId23"/>
    <p:sldId id="281" r:id="rId24"/>
    <p:sldId id="283" r:id="rId25"/>
    <p:sldId id="284" r:id="rId26"/>
    <p:sldId id="285" r:id="rId27"/>
    <p:sldId id="267" r:id="rId28"/>
    <p:sldId id="266"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6A1C6A-E73A-4AF8-A337-EE036EC538D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ru-RU"/>
        </a:p>
      </dgm:t>
    </dgm:pt>
    <dgm:pt modelId="{C7526652-E9FD-407C-91DA-ED21C5C3C11C}">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Совет по промышленной политике в Приморском крае.</a:t>
          </a:r>
          <a:endParaRPr lang="ru-RU" sz="1600" dirty="0">
            <a:latin typeface="Times New Roman" panose="02020603050405020304" pitchFamily="18" charset="0"/>
            <a:cs typeface="Times New Roman" panose="02020603050405020304" pitchFamily="18" charset="0"/>
          </a:endParaRPr>
        </a:p>
      </dgm:t>
    </dgm:pt>
    <dgm:pt modelId="{767544D9-7996-4A2A-919B-9CF28F06E1B2}" type="parTrans" cxnId="{515FD849-AA80-444F-8EE7-E2386E622531}">
      <dgm:prSet/>
      <dgm:spPr/>
      <dgm:t>
        <a:bodyPr/>
        <a:lstStyle/>
        <a:p>
          <a:endParaRPr lang="ru-RU"/>
        </a:p>
      </dgm:t>
    </dgm:pt>
    <dgm:pt modelId="{F1641ECD-DB45-450D-A296-D45EF159D8C5}" type="sibTrans" cxnId="{515FD849-AA80-444F-8EE7-E2386E622531}">
      <dgm:prSet/>
      <dgm:spPr/>
      <dgm:t>
        <a:bodyPr/>
        <a:lstStyle/>
        <a:p>
          <a:endParaRPr lang="ru-RU"/>
        </a:p>
      </dgm:t>
    </dgm:pt>
    <dgm:pt modelId="{C48482DD-831C-4D81-9151-2F9696A037C0}">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Губернатор Приморского края</a:t>
          </a:r>
          <a:endParaRPr lang="ru-RU" sz="1600" dirty="0">
            <a:latin typeface="Times New Roman" panose="02020603050405020304" pitchFamily="18" charset="0"/>
            <a:cs typeface="Times New Roman" panose="02020603050405020304" pitchFamily="18" charset="0"/>
          </a:endParaRPr>
        </a:p>
      </dgm:t>
    </dgm:pt>
    <dgm:pt modelId="{2D6A8B1A-F706-4118-BEC0-FD0C7E6123C5}" type="parTrans" cxnId="{51CC0586-6198-446B-9FE9-ECAF527EEB12}">
      <dgm:prSet/>
      <dgm:spPr/>
      <dgm:t>
        <a:bodyPr/>
        <a:lstStyle/>
        <a:p>
          <a:endParaRPr lang="ru-RU"/>
        </a:p>
      </dgm:t>
    </dgm:pt>
    <dgm:pt modelId="{D4B17E12-BE35-4A1A-8723-EC103E63BF52}" type="sibTrans" cxnId="{51CC0586-6198-446B-9FE9-ECAF527EEB12}">
      <dgm:prSet/>
      <dgm:spPr/>
      <dgm:t>
        <a:bodyPr/>
        <a:lstStyle/>
        <a:p>
          <a:endParaRPr lang="ru-RU"/>
        </a:p>
      </dgm:t>
    </dgm:pt>
    <dgm:pt modelId="{6ACAC750-9715-4727-8ACD-241640F4F62E}">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Исполнительные органы государственной власти Приморского края </a:t>
          </a:r>
          <a:endParaRPr lang="ru-RU" sz="1600" dirty="0">
            <a:latin typeface="Times New Roman" panose="02020603050405020304" pitchFamily="18" charset="0"/>
            <a:cs typeface="Times New Roman" panose="02020603050405020304" pitchFamily="18" charset="0"/>
          </a:endParaRPr>
        </a:p>
      </dgm:t>
    </dgm:pt>
    <dgm:pt modelId="{0EB5A31E-F8EE-4356-862F-E15AE6C568B6}" type="parTrans" cxnId="{120A20BC-971C-4749-A684-576E18C50032}">
      <dgm:prSet/>
      <dgm:spPr/>
      <dgm:t>
        <a:bodyPr/>
        <a:lstStyle/>
        <a:p>
          <a:endParaRPr lang="ru-RU"/>
        </a:p>
      </dgm:t>
    </dgm:pt>
    <dgm:pt modelId="{13D6DF22-D25B-4F0B-BDB3-7524548FC74B}" type="sibTrans" cxnId="{120A20BC-971C-4749-A684-576E18C50032}">
      <dgm:prSet/>
      <dgm:spPr/>
      <dgm:t>
        <a:bodyPr/>
        <a:lstStyle/>
        <a:p>
          <a:endParaRPr lang="ru-RU"/>
        </a:p>
      </dgm:t>
    </dgm:pt>
    <dgm:pt modelId="{35CCD7F1-9292-4A77-B787-952F68E71BD6}">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Органы местного самоуправления муниципальных образований Приморского края</a:t>
          </a:r>
          <a:endParaRPr lang="ru-RU" sz="1600" dirty="0">
            <a:latin typeface="Times New Roman" panose="02020603050405020304" pitchFamily="18" charset="0"/>
            <a:cs typeface="Times New Roman" panose="02020603050405020304" pitchFamily="18" charset="0"/>
          </a:endParaRPr>
        </a:p>
      </dgm:t>
    </dgm:pt>
    <dgm:pt modelId="{B793EB18-A47D-42B9-8FBD-7911EBE0B211}" type="parTrans" cxnId="{E564AB94-F224-4AB9-9D8F-030F0BB05040}">
      <dgm:prSet/>
      <dgm:spPr/>
      <dgm:t>
        <a:bodyPr/>
        <a:lstStyle/>
        <a:p>
          <a:endParaRPr lang="ru-RU"/>
        </a:p>
      </dgm:t>
    </dgm:pt>
    <dgm:pt modelId="{D0A76212-48BD-4CCF-B68A-2661517036B8}" type="sibTrans" cxnId="{E564AB94-F224-4AB9-9D8F-030F0BB05040}">
      <dgm:prSet/>
      <dgm:spPr/>
      <dgm:t>
        <a:bodyPr/>
        <a:lstStyle/>
        <a:p>
          <a:endParaRPr lang="ru-RU"/>
        </a:p>
      </dgm:t>
    </dgm:pt>
    <dgm:pt modelId="{D4B86933-159D-4DE7-B108-E07CCC0C0FDF}">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Субъекты, осуществляющие деятельность в сфере промышленности</a:t>
          </a:r>
          <a:endParaRPr lang="ru-RU" sz="1600" dirty="0">
            <a:latin typeface="Times New Roman" panose="02020603050405020304" pitchFamily="18" charset="0"/>
            <a:cs typeface="Times New Roman" panose="02020603050405020304" pitchFamily="18" charset="0"/>
          </a:endParaRPr>
        </a:p>
      </dgm:t>
    </dgm:pt>
    <dgm:pt modelId="{F7AB8376-BA81-4287-A324-46649CED350D}" type="parTrans" cxnId="{9EAD9CAC-E1D7-4395-A5CB-7EDC203F9802}">
      <dgm:prSet/>
      <dgm:spPr/>
      <dgm:t>
        <a:bodyPr/>
        <a:lstStyle/>
        <a:p>
          <a:endParaRPr lang="ru-RU"/>
        </a:p>
      </dgm:t>
    </dgm:pt>
    <dgm:pt modelId="{DC9E9D81-C296-4386-B15D-60B58901054D}" type="sibTrans" cxnId="{9EAD9CAC-E1D7-4395-A5CB-7EDC203F9802}">
      <dgm:prSet/>
      <dgm:spPr/>
      <dgm:t>
        <a:bodyPr/>
        <a:lstStyle/>
        <a:p>
          <a:endParaRPr lang="ru-RU"/>
        </a:p>
      </dgm:t>
    </dgm:pt>
    <dgm:pt modelId="{9DA763C1-68A9-400F-9FFD-B2DAC228C4CE}">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Организации, входящие в состав инфраструктуры поддержки в сфере промышленности</a:t>
          </a:r>
          <a:endParaRPr lang="ru-RU" sz="1600" dirty="0">
            <a:latin typeface="Times New Roman" panose="02020603050405020304" pitchFamily="18" charset="0"/>
            <a:cs typeface="Times New Roman" panose="02020603050405020304" pitchFamily="18" charset="0"/>
          </a:endParaRPr>
        </a:p>
      </dgm:t>
    </dgm:pt>
    <dgm:pt modelId="{7A0AAD7E-7208-4709-94C0-A8E689D5EA02}" type="parTrans" cxnId="{29F73A3A-9C56-497C-B4DA-D0D3394F9D7D}">
      <dgm:prSet/>
      <dgm:spPr/>
      <dgm:t>
        <a:bodyPr/>
        <a:lstStyle/>
        <a:p>
          <a:endParaRPr lang="ru-RU"/>
        </a:p>
      </dgm:t>
    </dgm:pt>
    <dgm:pt modelId="{1550FAAD-2D51-4CE3-8F93-640218E230ED}" type="sibTrans" cxnId="{29F73A3A-9C56-497C-B4DA-D0D3394F9D7D}">
      <dgm:prSet/>
      <dgm:spPr/>
      <dgm:t>
        <a:bodyPr/>
        <a:lstStyle/>
        <a:p>
          <a:endParaRPr lang="ru-RU"/>
        </a:p>
      </dgm:t>
    </dgm:pt>
    <dgm:pt modelId="{2E6CF42D-820A-4729-B0E2-151B47F19382}" type="pres">
      <dgm:prSet presAssocID="{0E6A1C6A-E73A-4AF8-A337-EE036EC538D9}" presName="Name0" presStyleCnt="0">
        <dgm:presLayoutVars>
          <dgm:chMax val="1"/>
          <dgm:dir/>
          <dgm:animLvl val="ctr"/>
          <dgm:resizeHandles val="exact"/>
        </dgm:presLayoutVars>
      </dgm:prSet>
      <dgm:spPr/>
      <dgm:t>
        <a:bodyPr/>
        <a:lstStyle/>
        <a:p>
          <a:endParaRPr lang="ru-RU"/>
        </a:p>
      </dgm:t>
    </dgm:pt>
    <dgm:pt modelId="{0BA533AB-AEFC-470A-BEBD-A92B8375C31A}" type="pres">
      <dgm:prSet presAssocID="{C7526652-E9FD-407C-91DA-ED21C5C3C11C}" presName="centerShape" presStyleLbl="node0" presStyleIdx="0" presStyleCnt="1" custScaleX="111311" custLinFactNeighborX="-2695" custLinFactNeighborY="-2954"/>
      <dgm:spPr/>
      <dgm:t>
        <a:bodyPr/>
        <a:lstStyle/>
        <a:p>
          <a:endParaRPr lang="ru-RU"/>
        </a:p>
      </dgm:t>
    </dgm:pt>
    <dgm:pt modelId="{C95A2170-0159-42AC-B575-287E27BF8964}" type="pres">
      <dgm:prSet presAssocID="{C48482DD-831C-4D81-9151-2F9696A037C0}" presName="node" presStyleLbl="node1" presStyleIdx="0" presStyleCnt="5" custScaleX="145131" custRadScaleRad="100478" custRadScaleInc="-20141">
        <dgm:presLayoutVars>
          <dgm:bulletEnabled val="1"/>
        </dgm:presLayoutVars>
      </dgm:prSet>
      <dgm:spPr/>
      <dgm:t>
        <a:bodyPr/>
        <a:lstStyle/>
        <a:p>
          <a:endParaRPr lang="ru-RU"/>
        </a:p>
      </dgm:t>
    </dgm:pt>
    <dgm:pt modelId="{82BE5412-BCB6-4AB6-A0B3-ACF14A7C58A9}" type="pres">
      <dgm:prSet presAssocID="{C48482DD-831C-4D81-9151-2F9696A037C0}" presName="dummy" presStyleCnt="0"/>
      <dgm:spPr/>
    </dgm:pt>
    <dgm:pt modelId="{3F1F60B4-EFD6-4CB6-B040-50D163AD50E8}" type="pres">
      <dgm:prSet presAssocID="{D4B17E12-BE35-4A1A-8723-EC103E63BF52}" presName="sibTrans" presStyleLbl="sibTrans2D1" presStyleIdx="0" presStyleCnt="5"/>
      <dgm:spPr/>
      <dgm:t>
        <a:bodyPr/>
        <a:lstStyle/>
        <a:p>
          <a:endParaRPr lang="ru-RU"/>
        </a:p>
      </dgm:t>
    </dgm:pt>
    <dgm:pt modelId="{F52B539C-7D88-4372-B3D3-0757BD609B9D}" type="pres">
      <dgm:prSet presAssocID="{6ACAC750-9715-4727-8ACD-241640F4F62E}" presName="node" presStyleLbl="node1" presStyleIdx="1" presStyleCnt="5" custScaleX="189860" custScaleY="147354" custRadScaleRad="119374" custRadScaleInc="66837">
        <dgm:presLayoutVars>
          <dgm:bulletEnabled val="1"/>
        </dgm:presLayoutVars>
      </dgm:prSet>
      <dgm:spPr/>
      <dgm:t>
        <a:bodyPr/>
        <a:lstStyle/>
        <a:p>
          <a:endParaRPr lang="ru-RU"/>
        </a:p>
      </dgm:t>
    </dgm:pt>
    <dgm:pt modelId="{D0F6206F-F152-4CFA-8566-EF3F78367BCC}" type="pres">
      <dgm:prSet presAssocID="{6ACAC750-9715-4727-8ACD-241640F4F62E}" presName="dummy" presStyleCnt="0"/>
      <dgm:spPr/>
    </dgm:pt>
    <dgm:pt modelId="{E2C8B1D2-794F-4992-AE9B-339E7409B9AF}" type="pres">
      <dgm:prSet presAssocID="{13D6DF22-D25B-4F0B-BDB3-7524548FC74B}" presName="sibTrans" presStyleLbl="sibTrans2D1" presStyleIdx="1" presStyleCnt="5"/>
      <dgm:spPr/>
      <dgm:t>
        <a:bodyPr/>
        <a:lstStyle/>
        <a:p>
          <a:endParaRPr lang="ru-RU"/>
        </a:p>
      </dgm:t>
    </dgm:pt>
    <dgm:pt modelId="{2E1AF1E9-7078-45E8-A535-9756B573E89C}" type="pres">
      <dgm:prSet presAssocID="{35CCD7F1-9292-4A77-B787-952F68E71BD6}" presName="node" presStyleLbl="node1" presStyleIdx="2" presStyleCnt="5" custScaleX="196538" custScaleY="128318" custRadScaleRad="94821" custRadScaleInc="42409">
        <dgm:presLayoutVars>
          <dgm:bulletEnabled val="1"/>
        </dgm:presLayoutVars>
      </dgm:prSet>
      <dgm:spPr/>
      <dgm:t>
        <a:bodyPr/>
        <a:lstStyle/>
        <a:p>
          <a:endParaRPr lang="ru-RU"/>
        </a:p>
      </dgm:t>
    </dgm:pt>
    <dgm:pt modelId="{A37751F5-838E-4270-8415-BE0E3ADF5663}" type="pres">
      <dgm:prSet presAssocID="{35CCD7F1-9292-4A77-B787-952F68E71BD6}" presName="dummy" presStyleCnt="0"/>
      <dgm:spPr/>
    </dgm:pt>
    <dgm:pt modelId="{BAFD8C0A-6ACF-431F-B9D8-997B8DEF0954}" type="pres">
      <dgm:prSet presAssocID="{D0A76212-48BD-4CCF-B68A-2661517036B8}" presName="sibTrans" presStyleLbl="sibTrans2D1" presStyleIdx="2" presStyleCnt="5"/>
      <dgm:spPr/>
      <dgm:t>
        <a:bodyPr/>
        <a:lstStyle/>
        <a:p>
          <a:endParaRPr lang="ru-RU"/>
        </a:p>
      </dgm:t>
    </dgm:pt>
    <dgm:pt modelId="{12518FC7-4A9A-4FDC-9A6D-D74A194C9D0A}" type="pres">
      <dgm:prSet presAssocID="{D4B86933-159D-4DE7-B108-E07CCC0C0FDF}" presName="node" presStyleLbl="node1" presStyleIdx="3" presStyleCnt="5" custScaleX="182230" custScaleY="123220" custRadScaleRad="119030" custRadScaleInc="60615">
        <dgm:presLayoutVars>
          <dgm:bulletEnabled val="1"/>
        </dgm:presLayoutVars>
      </dgm:prSet>
      <dgm:spPr/>
      <dgm:t>
        <a:bodyPr/>
        <a:lstStyle/>
        <a:p>
          <a:endParaRPr lang="ru-RU"/>
        </a:p>
      </dgm:t>
    </dgm:pt>
    <dgm:pt modelId="{29060DCC-4316-4E32-AFE8-9FE36BAC7327}" type="pres">
      <dgm:prSet presAssocID="{D4B86933-159D-4DE7-B108-E07CCC0C0FDF}" presName="dummy" presStyleCnt="0"/>
      <dgm:spPr/>
    </dgm:pt>
    <dgm:pt modelId="{23EC9424-5150-4C61-B94C-46A14D1A76E4}" type="pres">
      <dgm:prSet presAssocID="{DC9E9D81-C296-4386-B15D-60B58901054D}" presName="sibTrans" presStyleLbl="sibTrans2D1" presStyleIdx="3" presStyleCnt="5"/>
      <dgm:spPr/>
      <dgm:t>
        <a:bodyPr/>
        <a:lstStyle/>
        <a:p>
          <a:endParaRPr lang="ru-RU"/>
        </a:p>
      </dgm:t>
    </dgm:pt>
    <dgm:pt modelId="{FFFF138C-9D96-4974-9BF2-D7C3A596C975}" type="pres">
      <dgm:prSet presAssocID="{9DA763C1-68A9-400F-9FFD-B2DAC228C4CE}" presName="node" presStyleLbl="node1" presStyleIdx="4" presStyleCnt="5" custScaleX="194797" custScaleY="146442" custRadScaleRad="129055" custRadScaleInc="-8778">
        <dgm:presLayoutVars>
          <dgm:bulletEnabled val="1"/>
        </dgm:presLayoutVars>
      </dgm:prSet>
      <dgm:spPr/>
      <dgm:t>
        <a:bodyPr/>
        <a:lstStyle/>
        <a:p>
          <a:endParaRPr lang="ru-RU"/>
        </a:p>
      </dgm:t>
    </dgm:pt>
    <dgm:pt modelId="{BA12C72E-01DC-436F-8808-8390F9BE68C7}" type="pres">
      <dgm:prSet presAssocID="{9DA763C1-68A9-400F-9FFD-B2DAC228C4CE}" presName="dummy" presStyleCnt="0"/>
      <dgm:spPr/>
    </dgm:pt>
    <dgm:pt modelId="{22F8425B-E32F-45B6-AEBA-FFD88D95D000}" type="pres">
      <dgm:prSet presAssocID="{1550FAAD-2D51-4CE3-8F93-640218E230ED}" presName="sibTrans" presStyleLbl="sibTrans2D1" presStyleIdx="4" presStyleCnt="5" custScaleY="101338"/>
      <dgm:spPr/>
      <dgm:t>
        <a:bodyPr/>
        <a:lstStyle/>
        <a:p>
          <a:endParaRPr lang="ru-RU"/>
        </a:p>
      </dgm:t>
    </dgm:pt>
  </dgm:ptLst>
  <dgm:cxnLst>
    <dgm:cxn modelId="{29F73A3A-9C56-497C-B4DA-D0D3394F9D7D}" srcId="{C7526652-E9FD-407C-91DA-ED21C5C3C11C}" destId="{9DA763C1-68A9-400F-9FFD-B2DAC228C4CE}" srcOrd="4" destOrd="0" parTransId="{7A0AAD7E-7208-4709-94C0-A8E689D5EA02}" sibTransId="{1550FAAD-2D51-4CE3-8F93-640218E230ED}"/>
    <dgm:cxn modelId="{D8D391BC-D8FB-4E08-A466-085EDC8D5402}" type="presOf" srcId="{D4B17E12-BE35-4A1A-8723-EC103E63BF52}" destId="{3F1F60B4-EFD6-4CB6-B040-50D163AD50E8}" srcOrd="0" destOrd="0" presId="urn:microsoft.com/office/officeart/2005/8/layout/radial6"/>
    <dgm:cxn modelId="{B753D815-3C5D-4B60-8CDA-36BD78983F6E}" type="presOf" srcId="{C7526652-E9FD-407C-91DA-ED21C5C3C11C}" destId="{0BA533AB-AEFC-470A-BEBD-A92B8375C31A}" srcOrd="0" destOrd="0" presId="urn:microsoft.com/office/officeart/2005/8/layout/radial6"/>
    <dgm:cxn modelId="{E564AB94-F224-4AB9-9D8F-030F0BB05040}" srcId="{C7526652-E9FD-407C-91DA-ED21C5C3C11C}" destId="{35CCD7F1-9292-4A77-B787-952F68E71BD6}" srcOrd="2" destOrd="0" parTransId="{B793EB18-A47D-42B9-8FBD-7911EBE0B211}" sibTransId="{D0A76212-48BD-4CCF-B68A-2661517036B8}"/>
    <dgm:cxn modelId="{73832633-9102-4D6D-AFE3-0A5CAD428388}" type="presOf" srcId="{35CCD7F1-9292-4A77-B787-952F68E71BD6}" destId="{2E1AF1E9-7078-45E8-A535-9756B573E89C}" srcOrd="0" destOrd="0" presId="urn:microsoft.com/office/officeart/2005/8/layout/radial6"/>
    <dgm:cxn modelId="{515FD849-AA80-444F-8EE7-E2386E622531}" srcId="{0E6A1C6A-E73A-4AF8-A337-EE036EC538D9}" destId="{C7526652-E9FD-407C-91DA-ED21C5C3C11C}" srcOrd="0" destOrd="0" parTransId="{767544D9-7996-4A2A-919B-9CF28F06E1B2}" sibTransId="{F1641ECD-DB45-450D-A296-D45EF159D8C5}"/>
    <dgm:cxn modelId="{9EAD9CAC-E1D7-4395-A5CB-7EDC203F9802}" srcId="{C7526652-E9FD-407C-91DA-ED21C5C3C11C}" destId="{D4B86933-159D-4DE7-B108-E07CCC0C0FDF}" srcOrd="3" destOrd="0" parTransId="{F7AB8376-BA81-4287-A324-46649CED350D}" sibTransId="{DC9E9D81-C296-4386-B15D-60B58901054D}"/>
    <dgm:cxn modelId="{120A20BC-971C-4749-A684-576E18C50032}" srcId="{C7526652-E9FD-407C-91DA-ED21C5C3C11C}" destId="{6ACAC750-9715-4727-8ACD-241640F4F62E}" srcOrd="1" destOrd="0" parTransId="{0EB5A31E-F8EE-4356-862F-E15AE6C568B6}" sibTransId="{13D6DF22-D25B-4F0B-BDB3-7524548FC74B}"/>
    <dgm:cxn modelId="{D43BBC07-A773-4753-BFC8-051706E48B16}" type="presOf" srcId="{0E6A1C6A-E73A-4AF8-A337-EE036EC538D9}" destId="{2E6CF42D-820A-4729-B0E2-151B47F19382}" srcOrd="0" destOrd="0" presId="urn:microsoft.com/office/officeart/2005/8/layout/radial6"/>
    <dgm:cxn modelId="{76058A3D-49B3-4B33-9805-B4203D92A933}" type="presOf" srcId="{13D6DF22-D25B-4F0B-BDB3-7524548FC74B}" destId="{E2C8B1D2-794F-4992-AE9B-339E7409B9AF}" srcOrd="0" destOrd="0" presId="urn:microsoft.com/office/officeart/2005/8/layout/radial6"/>
    <dgm:cxn modelId="{0FFEDDD5-21E3-482F-9448-9ABFF70A2438}" type="presOf" srcId="{DC9E9D81-C296-4386-B15D-60B58901054D}" destId="{23EC9424-5150-4C61-B94C-46A14D1A76E4}" srcOrd="0" destOrd="0" presId="urn:microsoft.com/office/officeart/2005/8/layout/radial6"/>
    <dgm:cxn modelId="{D3C29448-F3C2-4C4A-AA4E-2F6A2EC56A33}" type="presOf" srcId="{6ACAC750-9715-4727-8ACD-241640F4F62E}" destId="{F52B539C-7D88-4372-B3D3-0757BD609B9D}" srcOrd="0" destOrd="0" presId="urn:microsoft.com/office/officeart/2005/8/layout/radial6"/>
    <dgm:cxn modelId="{B6EEA6B0-1443-4BCE-A06D-512218A14E7D}" type="presOf" srcId="{1550FAAD-2D51-4CE3-8F93-640218E230ED}" destId="{22F8425B-E32F-45B6-AEBA-FFD88D95D000}" srcOrd="0" destOrd="0" presId="urn:microsoft.com/office/officeart/2005/8/layout/radial6"/>
    <dgm:cxn modelId="{ECFF9C07-45C9-4627-AAFF-3D75EDF0CF00}" type="presOf" srcId="{C48482DD-831C-4D81-9151-2F9696A037C0}" destId="{C95A2170-0159-42AC-B575-287E27BF8964}" srcOrd="0" destOrd="0" presId="urn:microsoft.com/office/officeart/2005/8/layout/radial6"/>
    <dgm:cxn modelId="{8F432A03-56CE-4B8B-9EDE-358D772B0D50}" type="presOf" srcId="{9DA763C1-68A9-400F-9FFD-B2DAC228C4CE}" destId="{FFFF138C-9D96-4974-9BF2-D7C3A596C975}" srcOrd="0" destOrd="0" presId="urn:microsoft.com/office/officeart/2005/8/layout/radial6"/>
    <dgm:cxn modelId="{51CC0586-6198-446B-9FE9-ECAF527EEB12}" srcId="{C7526652-E9FD-407C-91DA-ED21C5C3C11C}" destId="{C48482DD-831C-4D81-9151-2F9696A037C0}" srcOrd="0" destOrd="0" parTransId="{2D6A8B1A-F706-4118-BEC0-FD0C7E6123C5}" sibTransId="{D4B17E12-BE35-4A1A-8723-EC103E63BF52}"/>
    <dgm:cxn modelId="{6275E6D2-946E-4CE8-B164-32BE488DFC47}" type="presOf" srcId="{D0A76212-48BD-4CCF-B68A-2661517036B8}" destId="{BAFD8C0A-6ACF-431F-B9D8-997B8DEF0954}" srcOrd="0" destOrd="0" presId="urn:microsoft.com/office/officeart/2005/8/layout/radial6"/>
    <dgm:cxn modelId="{51C7ECBD-36F4-4496-B66C-7CE08411FC64}" type="presOf" srcId="{D4B86933-159D-4DE7-B108-E07CCC0C0FDF}" destId="{12518FC7-4A9A-4FDC-9A6D-D74A194C9D0A}" srcOrd="0" destOrd="0" presId="urn:microsoft.com/office/officeart/2005/8/layout/radial6"/>
    <dgm:cxn modelId="{DD2FDE7A-B4D7-4339-9975-E411DEA83ECE}" type="presParOf" srcId="{2E6CF42D-820A-4729-B0E2-151B47F19382}" destId="{0BA533AB-AEFC-470A-BEBD-A92B8375C31A}" srcOrd="0" destOrd="0" presId="urn:microsoft.com/office/officeart/2005/8/layout/radial6"/>
    <dgm:cxn modelId="{6D3F05FB-12A9-4DE3-8EA8-AB36516D6917}" type="presParOf" srcId="{2E6CF42D-820A-4729-B0E2-151B47F19382}" destId="{C95A2170-0159-42AC-B575-287E27BF8964}" srcOrd="1" destOrd="0" presId="urn:microsoft.com/office/officeart/2005/8/layout/radial6"/>
    <dgm:cxn modelId="{F8E5FD37-D10C-4AA1-8213-4B8F75B1E6B7}" type="presParOf" srcId="{2E6CF42D-820A-4729-B0E2-151B47F19382}" destId="{82BE5412-BCB6-4AB6-A0B3-ACF14A7C58A9}" srcOrd="2" destOrd="0" presId="urn:microsoft.com/office/officeart/2005/8/layout/radial6"/>
    <dgm:cxn modelId="{FA91F653-61B2-4705-B8B2-CA7C9239C416}" type="presParOf" srcId="{2E6CF42D-820A-4729-B0E2-151B47F19382}" destId="{3F1F60B4-EFD6-4CB6-B040-50D163AD50E8}" srcOrd="3" destOrd="0" presId="urn:microsoft.com/office/officeart/2005/8/layout/radial6"/>
    <dgm:cxn modelId="{DCC7BE0F-F072-4F76-85CF-D160D0C8A150}" type="presParOf" srcId="{2E6CF42D-820A-4729-B0E2-151B47F19382}" destId="{F52B539C-7D88-4372-B3D3-0757BD609B9D}" srcOrd="4" destOrd="0" presId="urn:microsoft.com/office/officeart/2005/8/layout/radial6"/>
    <dgm:cxn modelId="{1FB71A23-4398-4CFF-95DA-0C6E92E10531}" type="presParOf" srcId="{2E6CF42D-820A-4729-B0E2-151B47F19382}" destId="{D0F6206F-F152-4CFA-8566-EF3F78367BCC}" srcOrd="5" destOrd="0" presId="urn:microsoft.com/office/officeart/2005/8/layout/radial6"/>
    <dgm:cxn modelId="{1464D814-BBF4-4EBC-951E-0297FF2A69A7}" type="presParOf" srcId="{2E6CF42D-820A-4729-B0E2-151B47F19382}" destId="{E2C8B1D2-794F-4992-AE9B-339E7409B9AF}" srcOrd="6" destOrd="0" presId="urn:microsoft.com/office/officeart/2005/8/layout/radial6"/>
    <dgm:cxn modelId="{C87E44ED-3EE0-4DA7-A4C2-018246490225}" type="presParOf" srcId="{2E6CF42D-820A-4729-B0E2-151B47F19382}" destId="{2E1AF1E9-7078-45E8-A535-9756B573E89C}" srcOrd="7" destOrd="0" presId="urn:microsoft.com/office/officeart/2005/8/layout/radial6"/>
    <dgm:cxn modelId="{F64DA13C-00E4-4EEF-84CA-B48763722B15}" type="presParOf" srcId="{2E6CF42D-820A-4729-B0E2-151B47F19382}" destId="{A37751F5-838E-4270-8415-BE0E3ADF5663}" srcOrd="8" destOrd="0" presId="urn:microsoft.com/office/officeart/2005/8/layout/radial6"/>
    <dgm:cxn modelId="{7255CF8D-0963-42C5-AE8E-E9AFCD48FA2F}" type="presParOf" srcId="{2E6CF42D-820A-4729-B0E2-151B47F19382}" destId="{BAFD8C0A-6ACF-431F-B9D8-997B8DEF0954}" srcOrd="9" destOrd="0" presId="urn:microsoft.com/office/officeart/2005/8/layout/radial6"/>
    <dgm:cxn modelId="{8D902BCC-F645-475A-A102-2A09E4E1AB9C}" type="presParOf" srcId="{2E6CF42D-820A-4729-B0E2-151B47F19382}" destId="{12518FC7-4A9A-4FDC-9A6D-D74A194C9D0A}" srcOrd="10" destOrd="0" presId="urn:microsoft.com/office/officeart/2005/8/layout/radial6"/>
    <dgm:cxn modelId="{796087A0-15CD-435C-8E0B-C96FC6F8A355}" type="presParOf" srcId="{2E6CF42D-820A-4729-B0E2-151B47F19382}" destId="{29060DCC-4316-4E32-AFE8-9FE36BAC7327}" srcOrd="11" destOrd="0" presId="urn:microsoft.com/office/officeart/2005/8/layout/radial6"/>
    <dgm:cxn modelId="{0B5CB815-4AC7-4AC5-A678-9B8785BF1DB4}" type="presParOf" srcId="{2E6CF42D-820A-4729-B0E2-151B47F19382}" destId="{23EC9424-5150-4C61-B94C-46A14D1A76E4}" srcOrd="12" destOrd="0" presId="urn:microsoft.com/office/officeart/2005/8/layout/radial6"/>
    <dgm:cxn modelId="{B5005B10-8627-4EE1-971D-ED729A4BCAFD}" type="presParOf" srcId="{2E6CF42D-820A-4729-B0E2-151B47F19382}" destId="{FFFF138C-9D96-4974-9BF2-D7C3A596C975}" srcOrd="13" destOrd="0" presId="urn:microsoft.com/office/officeart/2005/8/layout/radial6"/>
    <dgm:cxn modelId="{20EC8407-1E31-4059-A45E-9A4D9514DE13}" type="presParOf" srcId="{2E6CF42D-820A-4729-B0E2-151B47F19382}" destId="{BA12C72E-01DC-436F-8808-8390F9BE68C7}" srcOrd="14" destOrd="0" presId="urn:microsoft.com/office/officeart/2005/8/layout/radial6"/>
    <dgm:cxn modelId="{3C14D320-BFA9-42DB-9395-60118F60A53B}" type="presParOf" srcId="{2E6CF42D-820A-4729-B0E2-151B47F19382}" destId="{22F8425B-E32F-45B6-AEBA-FFD88D95D000}"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8D94BC-2C65-426E-9100-62CA8660F68B}" type="doc">
      <dgm:prSet loTypeId="urn:microsoft.com/office/officeart/2005/8/layout/hProcess9" loCatId="process" qsTypeId="urn:microsoft.com/office/officeart/2005/8/quickstyle/simple1" qsCatId="simple" csTypeId="urn:microsoft.com/office/officeart/2005/8/colors/accent1_2" csCatId="accent1" phldr="1"/>
      <dgm:spPr/>
    </dgm:pt>
    <dgm:pt modelId="{E086EB49-199C-48E2-9ED6-5FFBE68880FE}">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формируется Администрацией ПК, подчиняется и подотчетен Губернатору края − Главе Администрации ПК и первому вице-губернатору ПК, координирующему и контролирующему деятельность департамента</a:t>
          </a:r>
          <a:endParaRPr lang="ru-RU" sz="1200" dirty="0">
            <a:solidFill>
              <a:schemeClr val="tx1"/>
            </a:solidFill>
            <a:latin typeface="Times New Roman" panose="02020603050405020304" pitchFamily="18" charset="0"/>
            <a:cs typeface="Times New Roman" panose="02020603050405020304" pitchFamily="18" charset="0"/>
          </a:endParaRPr>
        </a:p>
      </dgm:t>
    </dgm:pt>
    <dgm:pt modelId="{B516789C-0DCF-4AF3-A693-965CBEB824AC}" type="parTrans" cxnId="{EA38B061-546E-4B9C-AE71-08C7E24FE9DD}">
      <dgm:prSet/>
      <dgm:spPr/>
      <dgm:t>
        <a:bodyPr/>
        <a:lstStyle/>
        <a:p>
          <a:endParaRPr lang="ru-RU"/>
        </a:p>
      </dgm:t>
    </dgm:pt>
    <dgm:pt modelId="{87CEFEAE-885A-44FA-9EB1-32679654631E}" type="sibTrans" cxnId="{EA38B061-546E-4B9C-AE71-08C7E24FE9DD}">
      <dgm:prSet/>
      <dgm:spPr/>
      <dgm:t>
        <a:bodyPr/>
        <a:lstStyle/>
        <a:p>
          <a:endParaRPr lang="ru-RU"/>
        </a:p>
      </dgm:t>
    </dgm:pt>
    <dgm:pt modelId="{16958584-92AC-49CA-850D-6146F6AB2E80}">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в своей деятельности руководствуется </a:t>
          </a:r>
          <a:r>
            <a:rPr lang="ru-RU" sz="1200" u="none" dirty="0" smtClean="0">
              <a:solidFill>
                <a:schemeClr val="tx1"/>
              </a:solidFill>
              <a:latin typeface="Times New Roman" panose="02020603050405020304" pitchFamily="18" charset="0"/>
              <a:cs typeface="Times New Roman" panose="02020603050405020304" pitchFamily="18" charset="0"/>
            </a:rPr>
            <a:t>Конституцией </a:t>
          </a:r>
          <a:r>
            <a:rPr lang="ru-RU" sz="1200" dirty="0" smtClean="0">
              <a:solidFill>
                <a:schemeClr val="tx1"/>
              </a:solidFill>
              <a:latin typeface="Times New Roman" panose="02020603050405020304" pitchFamily="18" charset="0"/>
              <a:cs typeface="Times New Roman" panose="02020603050405020304" pitchFamily="18" charset="0"/>
            </a:rPr>
            <a:t>РФ, федеральными законами, правовыми актами Президента РФ, Правительства РФ, нормативными правовыми актами федеральных государственных органов власти, Уставом ПК, краевыми законами, правовыми актами Губернатора ПК и Администрации ПК.</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B6A8985-6693-4034-A99A-067BA7600A5C}" type="parTrans" cxnId="{074FFD18-A2E9-4EFC-8932-4D7802D29182}">
      <dgm:prSet/>
      <dgm:spPr/>
      <dgm:t>
        <a:bodyPr/>
        <a:lstStyle/>
        <a:p>
          <a:endParaRPr lang="ru-RU"/>
        </a:p>
      </dgm:t>
    </dgm:pt>
    <dgm:pt modelId="{46D5FA7A-A90E-4535-9FDE-78F09AD8472F}" type="sibTrans" cxnId="{074FFD18-A2E9-4EFC-8932-4D7802D29182}">
      <dgm:prSet/>
      <dgm:spPr/>
      <dgm:t>
        <a:bodyPr/>
        <a:lstStyle/>
        <a:p>
          <a:endParaRPr lang="ru-RU"/>
        </a:p>
      </dgm:t>
    </dgm:pt>
    <dgm:pt modelId="{48E0D05D-3AE3-464D-9362-450EEF569F7D}">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взаимодействует с федеральными органами исполнительной власти, в территориальными органами, Законодательным Собранием ПК, органами исполнительной власти ПК, органами местного самоуправления муниципальных образований ПК, юридическими лицами и гражданами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1043FEAC-2064-48F9-ACB0-77E9E9E658A7}" type="parTrans" cxnId="{02EA13A2-F249-40EE-9047-1B98AD9E3E70}">
      <dgm:prSet/>
      <dgm:spPr/>
      <dgm:t>
        <a:bodyPr/>
        <a:lstStyle/>
        <a:p>
          <a:endParaRPr lang="ru-RU"/>
        </a:p>
      </dgm:t>
    </dgm:pt>
    <dgm:pt modelId="{8ED27A18-7079-46CA-9C9B-AC17B8B0DBB2}" type="sibTrans" cxnId="{02EA13A2-F249-40EE-9047-1B98AD9E3E70}">
      <dgm:prSet/>
      <dgm:spPr/>
      <dgm:t>
        <a:bodyPr/>
        <a:lstStyle/>
        <a:p>
          <a:endParaRPr lang="ru-RU"/>
        </a:p>
      </dgm:t>
    </dgm:pt>
    <dgm:pt modelId="{92E8829A-DCF1-42B7-9AD1-A5E04E95E868}">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обладает правами юридического лица, имеет печать со своим наименованием и изображением герба ПК, самостоятельный баланс, лицевые счета, открытые в органах Федерального казначейства.</a:t>
          </a:r>
          <a:endParaRPr lang="ru-RU" sz="1200" dirty="0">
            <a:solidFill>
              <a:schemeClr val="tx1"/>
            </a:solidFill>
            <a:latin typeface="Times New Roman" panose="02020603050405020304" pitchFamily="18" charset="0"/>
            <a:cs typeface="Times New Roman" panose="02020603050405020304" pitchFamily="18" charset="0"/>
          </a:endParaRPr>
        </a:p>
      </dgm:t>
    </dgm:pt>
    <dgm:pt modelId="{9AE35F35-83CD-4970-8868-D7B45758DEF8}" type="parTrans" cxnId="{6C13B1BF-41F2-4EF5-8CB3-86E1D76C0CEC}">
      <dgm:prSet/>
      <dgm:spPr/>
      <dgm:t>
        <a:bodyPr/>
        <a:lstStyle/>
        <a:p>
          <a:endParaRPr lang="ru-RU"/>
        </a:p>
      </dgm:t>
    </dgm:pt>
    <dgm:pt modelId="{1E20C700-1607-4E0D-B815-1F87C92D2087}" type="sibTrans" cxnId="{6C13B1BF-41F2-4EF5-8CB3-86E1D76C0CEC}">
      <dgm:prSet/>
      <dgm:spPr/>
      <dgm:t>
        <a:bodyPr/>
        <a:lstStyle/>
        <a:p>
          <a:endParaRPr lang="ru-RU"/>
        </a:p>
      </dgm:t>
    </dgm:pt>
    <dgm:pt modelId="{E146A0A8-65F4-4E13-9F95-EE56397B67BF}">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Финансирование деятельности департамента осуществляется за счет средств краевого бюджета, предусмотренных на содержание органов исполнительной власти ПК.</a:t>
          </a:r>
          <a:endParaRPr lang="ru-RU" sz="1200" dirty="0">
            <a:solidFill>
              <a:schemeClr val="tx1"/>
            </a:solidFill>
            <a:latin typeface="Times New Roman" panose="02020603050405020304" pitchFamily="18" charset="0"/>
            <a:cs typeface="Times New Roman" panose="02020603050405020304" pitchFamily="18" charset="0"/>
          </a:endParaRPr>
        </a:p>
      </dgm:t>
    </dgm:pt>
    <dgm:pt modelId="{27B5C0DF-0319-47D1-97A7-03BAF2AB0D52}" type="parTrans" cxnId="{8C0B4FE1-F491-4368-AD7A-9323512EDE38}">
      <dgm:prSet/>
      <dgm:spPr/>
      <dgm:t>
        <a:bodyPr/>
        <a:lstStyle/>
        <a:p>
          <a:endParaRPr lang="ru-RU"/>
        </a:p>
      </dgm:t>
    </dgm:pt>
    <dgm:pt modelId="{7F215247-466A-4B57-BE6C-87DA31215940}" type="sibTrans" cxnId="{8C0B4FE1-F491-4368-AD7A-9323512EDE38}">
      <dgm:prSet/>
      <dgm:spPr/>
      <dgm:t>
        <a:bodyPr/>
        <a:lstStyle/>
        <a:p>
          <a:endParaRPr lang="ru-RU"/>
        </a:p>
      </dgm:t>
    </dgm:pt>
    <dgm:pt modelId="{44427307-4BC8-4A27-A591-102056EF3B16}" type="pres">
      <dgm:prSet presAssocID="{0F8D94BC-2C65-426E-9100-62CA8660F68B}" presName="CompostProcess" presStyleCnt="0">
        <dgm:presLayoutVars>
          <dgm:dir/>
          <dgm:resizeHandles val="exact"/>
        </dgm:presLayoutVars>
      </dgm:prSet>
      <dgm:spPr/>
    </dgm:pt>
    <dgm:pt modelId="{D85D2856-9439-4C4C-BB2E-B7CDEB6AC112}" type="pres">
      <dgm:prSet presAssocID="{0F8D94BC-2C65-426E-9100-62CA8660F68B}" presName="arrow" presStyleLbl="bgShp" presStyleIdx="0" presStyleCnt="1"/>
      <dgm:spPr/>
    </dgm:pt>
    <dgm:pt modelId="{74B95C3D-66F8-4435-B5E7-9C8F6B5E056E}" type="pres">
      <dgm:prSet presAssocID="{0F8D94BC-2C65-426E-9100-62CA8660F68B}" presName="linearProcess" presStyleCnt="0"/>
      <dgm:spPr/>
    </dgm:pt>
    <dgm:pt modelId="{AB0C6581-4C28-4931-B283-9324E5C8E92D}" type="pres">
      <dgm:prSet presAssocID="{E086EB49-199C-48E2-9ED6-5FFBE68880FE}" presName="textNode" presStyleLbl="node1" presStyleIdx="0" presStyleCnt="5" custScaleX="114335" custScaleY="159466">
        <dgm:presLayoutVars>
          <dgm:bulletEnabled val="1"/>
        </dgm:presLayoutVars>
      </dgm:prSet>
      <dgm:spPr/>
      <dgm:t>
        <a:bodyPr/>
        <a:lstStyle/>
        <a:p>
          <a:endParaRPr lang="ru-RU"/>
        </a:p>
      </dgm:t>
    </dgm:pt>
    <dgm:pt modelId="{022E174E-EFAE-4EF1-881A-17E0CB2CC7F1}" type="pres">
      <dgm:prSet presAssocID="{87CEFEAE-885A-44FA-9EB1-32679654631E}" presName="sibTrans" presStyleCnt="0"/>
      <dgm:spPr/>
    </dgm:pt>
    <dgm:pt modelId="{A7BBA406-CC69-45D3-B157-CFD6436EB2A5}" type="pres">
      <dgm:prSet presAssocID="{16958584-92AC-49CA-850D-6146F6AB2E80}" presName="textNode" presStyleLbl="node1" presStyleIdx="1" presStyleCnt="5" custScaleX="161328" custScaleY="168326" custLinFactNeighborX="37899" custLinFactNeighborY="0">
        <dgm:presLayoutVars>
          <dgm:bulletEnabled val="1"/>
        </dgm:presLayoutVars>
      </dgm:prSet>
      <dgm:spPr/>
      <dgm:t>
        <a:bodyPr/>
        <a:lstStyle/>
        <a:p>
          <a:endParaRPr lang="ru-RU"/>
        </a:p>
      </dgm:t>
    </dgm:pt>
    <dgm:pt modelId="{085155FD-DFCC-441F-931C-E45E9EA08FE9}" type="pres">
      <dgm:prSet presAssocID="{46D5FA7A-A90E-4535-9FDE-78F09AD8472F}" presName="sibTrans" presStyleCnt="0"/>
      <dgm:spPr/>
    </dgm:pt>
    <dgm:pt modelId="{AD049561-169D-46F9-97C6-69D542265577}" type="pres">
      <dgm:prSet presAssocID="{48E0D05D-3AE3-464D-9362-450EEF569F7D}" presName="textNode" presStyleLbl="node1" presStyleIdx="2" presStyleCnt="5" custScaleX="157902" custScaleY="159466" custLinFactNeighborX="82927" custLinFactNeighborY="0">
        <dgm:presLayoutVars>
          <dgm:bulletEnabled val="1"/>
        </dgm:presLayoutVars>
      </dgm:prSet>
      <dgm:spPr/>
      <dgm:t>
        <a:bodyPr/>
        <a:lstStyle/>
        <a:p>
          <a:endParaRPr lang="ru-RU"/>
        </a:p>
      </dgm:t>
    </dgm:pt>
    <dgm:pt modelId="{262D7010-4FC9-453A-94B5-FA3F06127D45}" type="pres">
      <dgm:prSet presAssocID="{8ED27A18-7079-46CA-9C9B-AC17B8B0DBB2}" presName="sibTrans" presStyleCnt="0"/>
      <dgm:spPr/>
    </dgm:pt>
    <dgm:pt modelId="{89AA1F62-B35C-47AE-BEB2-160D9F8DFC43}" type="pres">
      <dgm:prSet presAssocID="{92E8829A-DCF1-42B7-9AD1-A5E04E95E868}" presName="textNode" presStyleLbl="node1" presStyleIdx="3" presStyleCnt="5" custScaleX="111094" custScaleY="159466" custLinFactNeighborX="39590" custLinFactNeighborY="4429">
        <dgm:presLayoutVars>
          <dgm:bulletEnabled val="1"/>
        </dgm:presLayoutVars>
      </dgm:prSet>
      <dgm:spPr/>
      <dgm:t>
        <a:bodyPr/>
        <a:lstStyle/>
        <a:p>
          <a:endParaRPr lang="ru-RU"/>
        </a:p>
      </dgm:t>
    </dgm:pt>
    <dgm:pt modelId="{08CD7C8A-7847-495D-8B40-75A11B292423}" type="pres">
      <dgm:prSet presAssocID="{1E20C700-1607-4E0D-B815-1F87C92D2087}" presName="sibTrans" presStyleCnt="0"/>
      <dgm:spPr/>
    </dgm:pt>
    <dgm:pt modelId="{CE0F758D-E51F-49FF-A4D8-F67C42B0B415}" type="pres">
      <dgm:prSet presAssocID="{E146A0A8-65F4-4E13-9F95-EE56397B67BF}" presName="textNode" presStyleLbl="node1" presStyleIdx="4" presStyleCnt="5" custScaleX="93762" custScaleY="159466">
        <dgm:presLayoutVars>
          <dgm:bulletEnabled val="1"/>
        </dgm:presLayoutVars>
      </dgm:prSet>
      <dgm:spPr/>
      <dgm:t>
        <a:bodyPr/>
        <a:lstStyle/>
        <a:p>
          <a:endParaRPr lang="ru-RU"/>
        </a:p>
      </dgm:t>
    </dgm:pt>
  </dgm:ptLst>
  <dgm:cxnLst>
    <dgm:cxn modelId="{2636FFA9-B614-442D-8A75-BB4780CC1AD0}" type="presOf" srcId="{48E0D05D-3AE3-464D-9362-450EEF569F7D}" destId="{AD049561-169D-46F9-97C6-69D542265577}" srcOrd="0" destOrd="0" presId="urn:microsoft.com/office/officeart/2005/8/layout/hProcess9"/>
    <dgm:cxn modelId="{5853D0C3-D4BC-4D3C-8175-C8ABD836E0D7}" type="presOf" srcId="{16958584-92AC-49CA-850D-6146F6AB2E80}" destId="{A7BBA406-CC69-45D3-B157-CFD6436EB2A5}" srcOrd="0" destOrd="0" presId="urn:microsoft.com/office/officeart/2005/8/layout/hProcess9"/>
    <dgm:cxn modelId="{B34DE2A6-9F7F-4001-95EE-953C15011B27}" type="presOf" srcId="{E146A0A8-65F4-4E13-9F95-EE56397B67BF}" destId="{CE0F758D-E51F-49FF-A4D8-F67C42B0B415}" srcOrd="0" destOrd="0" presId="urn:microsoft.com/office/officeart/2005/8/layout/hProcess9"/>
    <dgm:cxn modelId="{78B08D22-D21F-4D1B-9B88-A1A1D0A953CA}" type="presOf" srcId="{92E8829A-DCF1-42B7-9AD1-A5E04E95E868}" destId="{89AA1F62-B35C-47AE-BEB2-160D9F8DFC43}" srcOrd="0" destOrd="0" presId="urn:microsoft.com/office/officeart/2005/8/layout/hProcess9"/>
    <dgm:cxn modelId="{02EA13A2-F249-40EE-9047-1B98AD9E3E70}" srcId="{0F8D94BC-2C65-426E-9100-62CA8660F68B}" destId="{48E0D05D-3AE3-464D-9362-450EEF569F7D}" srcOrd="2" destOrd="0" parTransId="{1043FEAC-2064-48F9-ACB0-77E9E9E658A7}" sibTransId="{8ED27A18-7079-46CA-9C9B-AC17B8B0DBB2}"/>
    <dgm:cxn modelId="{CCB3DE02-E926-4D51-9D58-039781E3DA5A}" type="presOf" srcId="{0F8D94BC-2C65-426E-9100-62CA8660F68B}" destId="{44427307-4BC8-4A27-A591-102056EF3B16}" srcOrd="0" destOrd="0" presId="urn:microsoft.com/office/officeart/2005/8/layout/hProcess9"/>
    <dgm:cxn modelId="{8C0B4FE1-F491-4368-AD7A-9323512EDE38}" srcId="{0F8D94BC-2C65-426E-9100-62CA8660F68B}" destId="{E146A0A8-65F4-4E13-9F95-EE56397B67BF}" srcOrd="4" destOrd="0" parTransId="{27B5C0DF-0319-47D1-97A7-03BAF2AB0D52}" sibTransId="{7F215247-466A-4B57-BE6C-87DA31215940}"/>
    <dgm:cxn modelId="{EA38B061-546E-4B9C-AE71-08C7E24FE9DD}" srcId="{0F8D94BC-2C65-426E-9100-62CA8660F68B}" destId="{E086EB49-199C-48E2-9ED6-5FFBE68880FE}" srcOrd="0" destOrd="0" parTransId="{B516789C-0DCF-4AF3-A693-965CBEB824AC}" sibTransId="{87CEFEAE-885A-44FA-9EB1-32679654631E}"/>
    <dgm:cxn modelId="{074FFD18-A2E9-4EFC-8932-4D7802D29182}" srcId="{0F8D94BC-2C65-426E-9100-62CA8660F68B}" destId="{16958584-92AC-49CA-850D-6146F6AB2E80}" srcOrd="1" destOrd="0" parTransId="{6B6A8985-6693-4034-A99A-067BA7600A5C}" sibTransId="{46D5FA7A-A90E-4535-9FDE-78F09AD8472F}"/>
    <dgm:cxn modelId="{BF6AD3BA-63B8-4A38-A381-CF1683FE9EE6}" type="presOf" srcId="{E086EB49-199C-48E2-9ED6-5FFBE68880FE}" destId="{AB0C6581-4C28-4931-B283-9324E5C8E92D}" srcOrd="0" destOrd="0" presId="urn:microsoft.com/office/officeart/2005/8/layout/hProcess9"/>
    <dgm:cxn modelId="{6C13B1BF-41F2-4EF5-8CB3-86E1D76C0CEC}" srcId="{0F8D94BC-2C65-426E-9100-62CA8660F68B}" destId="{92E8829A-DCF1-42B7-9AD1-A5E04E95E868}" srcOrd="3" destOrd="0" parTransId="{9AE35F35-83CD-4970-8868-D7B45758DEF8}" sibTransId="{1E20C700-1607-4E0D-B815-1F87C92D2087}"/>
    <dgm:cxn modelId="{FBDB5354-E1C5-4832-AF65-03D4C359557E}" type="presParOf" srcId="{44427307-4BC8-4A27-A591-102056EF3B16}" destId="{D85D2856-9439-4C4C-BB2E-B7CDEB6AC112}" srcOrd="0" destOrd="0" presId="urn:microsoft.com/office/officeart/2005/8/layout/hProcess9"/>
    <dgm:cxn modelId="{5408C76E-7AA8-4704-82DC-EB2C30200F51}" type="presParOf" srcId="{44427307-4BC8-4A27-A591-102056EF3B16}" destId="{74B95C3D-66F8-4435-B5E7-9C8F6B5E056E}" srcOrd="1" destOrd="0" presId="urn:microsoft.com/office/officeart/2005/8/layout/hProcess9"/>
    <dgm:cxn modelId="{1866E83D-63ED-416B-B46E-BEDAB175321E}" type="presParOf" srcId="{74B95C3D-66F8-4435-B5E7-9C8F6B5E056E}" destId="{AB0C6581-4C28-4931-B283-9324E5C8E92D}" srcOrd="0" destOrd="0" presId="urn:microsoft.com/office/officeart/2005/8/layout/hProcess9"/>
    <dgm:cxn modelId="{D212BB6C-32A8-4078-AB56-59466F926E91}" type="presParOf" srcId="{74B95C3D-66F8-4435-B5E7-9C8F6B5E056E}" destId="{022E174E-EFAE-4EF1-881A-17E0CB2CC7F1}" srcOrd="1" destOrd="0" presId="urn:microsoft.com/office/officeart/2005/8/layout/hProcess9"/>
    <dgm:cxn modelId="{22AC6A39-5141-4AB7-8BA9-474D045DC89C}" type="presParOf" srcId="{74B95C3D-66F8-4435-B5E7-9C8F6B5E056E}" destId="{A7BBA406-CC69-45D3-B157-CFD6436EB2A5}" srcOrd="2" destOrd="0" presId="urn:microsoft.com/office/officeart/2005/8/layout/hProcess9"/>
    <dgm:cxn modelId="{CD3B4AB6-ABDF-48AB-B45A-82EE2D4A9481}" type="presParOf" srcId="{74B95C3D-66F8-4435-B5E7-9C8F6B5E056E}" destId="{085155FD-DFCC-441F-931C-E45E9EA08FE9}" srcOrd="3" destOrd="0" presId="urn:microsoft.com/office/officeart/2005/8/layout/hProcess9"/>
    <dgm:cxn modelId="{42CB68D0-7DD1-4169-A09E-7E58DAE6D82B}" type="presParOf" srcId="{74B95C3D-66F8-4435-B5E7-9C8F6B5E056E}" destId="{AD049561-169D-46F9-97C6-69D542265577}" srcOrd="4" destOrd="0" presId="urn:microsoft.com/office/officeart/2005/8/layout/hProcess9"/>
    <dgm:cxn modelId="{696415DB-A8FD-49AC-B457-1C8FA1CB048B}" type="presParOf" srcId="{74B95C3D-66F8-4435-B5E7-9C8F6B5E056E}" destId="{262D7010-4FC9-453A-94B5-FA3F06127D45}" srcOrd="5" destOrd="0" presId="urn:microsoft.com/office/officeart/2005/8/layout/hProcess9"/>
    <dgm:cxn modelId="{5E2CD921-EFBC-4BF8-A031-F50EDD04D115}" type="presParOf" srcId="{74B95C3D-66F8-4435-B5E7-9C8F6B5E056E}" destId="{89AA1F62-B35C-47AE-BEB2-160D9F8DFC43}" srcOrd="6" destOrd="0" presId="urn:microsoft.com/office/officeart/2005/8/layout/hProcess9"/>
    <dgm:cxn modelId="{5C048816-70E9-4A26-9197-0539EC78A2C2}" type="presParOf" srcId="{74B95C3D-66F8-4435-B5E7-9C8F6B5E056E}" destId="{08CD7C8A-7847-495D-8B40-75A11B292423}" srcOrd="7" destOrd="0" presId="urn:microsoft.com/office/officeart/2005/8/layout/hProcess9"/>
    <dgm:cxn modelId="{BF21F0E7-336E-4CC2-9BBF-4AC2C6F27899}" type="presParOf" srcId="{74B95C3D-66F8-4435-B5E7-9C8F6B5E056E}" destId="{CE0F758D-E51F-49FF-A4D8-F67C42B0B415}"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4933D0-34EB-468D-A96C-2B1C3C73680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F62EAA88-EA6B-447B-AA85-1D212DBA5AAD}">
      <dgm:prSet phldrT="[Текст]" custT="1"/>
      <dgm:spPr/>
      <dgm:t>
        <a:bodyPr/>
        <a:lstStyle/>
        <a:p>
          <a:r>
            <a:rPr lang="ru-RU" sz="2000" dirty="0" smtClean="0">
              <a:solidFill>
                <a:schemeClr val="tx1"/>
              </a:solidFill>
              <a:latin typeface="Times New Roman" panose="02020603050405020304" pitchFamily="18" charset="0"/>
              <a:cs typeface="Times New Roman" panose="02020603050405020304" pitchFamily="18" charset="0"/>
            </a:rPr>
            <a:t>Гринфилды</a:t>
          </a:r>
          <a:endParaRPr lang="ru-RU" sz="2000" dirty="0">
            <a:solidFill>
              <a:schemeClr val="tx1"/>
            </a:solidFill>
          </a:endParaRPr>
        </a:p>
      </dgm:t>
    </dgm:pt>
    <dgm:pt modelId="{EC2358E9-1E29-49BD-80BC-5F4FF23FF275}" type="parTrans" cxnId="{DF764B9E-49E3-4B52-8CAD-CC280D01376E}">
      <dgm:prSet/>
      <dgm:spPr/>
      <dgm:t>
        <a:bodyPr/>
        <a:lstStyle/>
        <a:p>
          <a:endParaRPr lang="ru-RU"/>
        </a:p>
      </dgm:t>
    </dgm:pt>
    <dgm:pt modelId="{D4A7E52B-D17C-4066-993B-BF9AC07BA14C}" type="sibTrans" cxnId="{DF764B9E-49E3-4B52-8CAD-CC280D01376E}">
      <dgm:prSet/>
      <dgm:spPr/>
      <dgm:t>
        <a:bodyPr/>
        <a:lstStyle/>
        <a:p>
          <a:endParaRPr lang="ru-RU"/>
        </a:p>
      </dgm:t>
    </dgm:pt>
    <dgm:pt modelId="{16EE491C-451A-4934-AD13-F93E627F8160}">
      <dgm:prSet phldrT="[Текст]" custT="1"/>
      <dgm:spPr/>
      <dgm:t>
        <a:bodyPr/>
        <a:lstStyle/>
        <a:p>
          <a:r>
            <a:rPr lang="ru-RU" sz="1100" dirty="0" smtClean="0">
              <a:latin typeface="Times New Roman" panose="02020603050405020304" pitchFamily="18" charset="0"/>
              <a:cs typeface="Times New Roman" panose="02020603050405020304" pitchFamily="18" charset="0"/>
            </a:rPr>
            <a:t>(Greenfield зелёное поле, англ.) вид промышленной площадки индустриального парка, означающий, что потенциальный потребитель получает неосвоенную территорию с подведенными коммуникациями, потенциальными административными согласованиями и возможностью строительства промышленно ориентированных объектов. Такой вид площадки подразумевает  минимальные инвестиции со стороны организатора  промышленного парка и наиболее гибкую для потребителя возможную структуру использования. Гринфилд является одним из наиболее приемлемых способов при организации индустриального парка, так как парк уже имеет современную инфраструктуру и новые коммуникации, а это дает возможности значительного роста производства с меньшими издержками. </a:t>
          </a:r>
          <a:endParaRPr lang="ru-RU" sz="1100" dirty="0">
            <a:latin typeface="Times New Roman" panose="02020603050405020304" pitchFamily="18" charset="0"/>
            <a:cs typeface="Times New Roman" panose="02020603050405020304" pitchFamily="18" charset="0"/>
          </a:endParaRPr>
        </a:p>
      </dgm:t>
    </dgm:pt>
    <dgm:pt modelId="{E827AD62-7817-4988-A184-84495A121BEC}" type="parTrans" cxnId="{10393561-1D08-4811-8FF3-3CFB237CED0B}">
      <dgm:prSet/>
      <dgm:spPr/>
      <dgm:t>
        <a:bodyPr/>
        <a:lstStyle/>
        <a:p>
          <a:endParaRPr lang="ru-RU"/>
        </a:p>
      </dgm:t>
    </dgm:pt>
    <dgm:pt modelId="{F99084C5-9B6E-4886-A11F-35A9E6EDCA4B}" type="sibTrans" cxnId="{10393561-1D08-4811-8FF3-3CFB237CED0B}">
      <dgm:prSet/>
      <dgm:spPr/>
      <dgm:t>
        <a:bodyPr/>
        <a:lstStyle/>
        <a:p>
          <a:endParaRPr lang="ru-RU"/>
        </a:p>
      </dgm:t>
    </dgm:pt>
    <dgm:pt modelId="{0C0E89B0-A7CD-4089-BB07-091DEBDF8CEE}">
      <dgm:prSet phldrT="[Текст]" custT="1"/>
      <dgm:spPr/>
      <dgm:t>
        <a:bodyPr/>
        <a:lstStyle/>
        <a:p>
          <a:r>
            <a:rPr lang="ru-RU" sz="1100" dirty="0" smtClean="0">
              <a:latin typeface="Times New Roman" panose="02020603050405020304" pitchFamily="18" charset="0"/>
              <a:cs typeface="Times New Roman" panose="02020603050405020304" pitchFamily="18" charset="0"/>
            </a:rPr>
            <a:t>Brownfield коричневое поле, англ.) это имущественный комплекс, который ранее использовался для промышленных целей, например территории старых заводов, объектов логистики. Браунфилд обладает рядом минусов (изношенная инфраструктура, отсутствие специализированных объектов под выпуск новой продукции), но при правильном управлении эти минусы могут быть нивелированы. Часто браунфилды создают предприниматели, не имеющие больших бюджетов, но стремящиеся к использованию инноваций в экономике и привлечению инвестиций, используя возможности подключения к инфраструктуре и объекты логистик.</a:t>
          </a:r>
          <a:endParaRPr lang="ru-RU" sz="1100" dirty="0">
            <a:latin typeface="Times New Roman" panose="02020603050405020304" pitchFamily="18" charset="0"/>
            <a:cs typeface="Times New Roman" panose="02020603050405020304" pitchFamily="18" charset="0"/>
          </a:endParaRPr>
        </a:p>
      </dgm:t>
    </dgm:pt>
    <dgm:pt modelId="{A0345586-E663-4796-BFCB-5002D4DBCA13}" type="parTrans" cxnId="{E0A64E1C-B8FA-4855-B54C-775DBA87816E}">
      <dgm:prSet/>
      <dgm:spPr/>
      <dgm:t>
        <a:bodyPr/>
        <a:lstStyle/>
        <a:p>
          <a:endParaRPr lang="ru-RU"/>
        </a:p>
      </dgm:t>
    </dgm:pt>
    <dgm:pt modelId="{DCE70FE0-535F-42F7-9029-61BA3A9F2CA3}" type="sibTrans" cxnId="{E0A64E1C-B8FA-4855-B54C-775DBA87816E}">
      <dgm:prSet/>
      <dgm:spPr/>
      <dgm:t>
        <a:bodyPr/>
        <a:lstStyle/>
        <a:p>
          <a:endParaRPr lang="ru-RU"/>
        </a:p>
      </dgm:t>
    </dgm:pt>
    <dgm:pt modelId="{AAB1D0CE-D2DE-47F0-B4E7-808A0B035DA2}">
      <dgm:prSet phldrT="[Текст]" custT="1"/>
      <dgm:spPr/>
      <dgm:t>
        <a:bodyPr/>
        <a:lstStyle/>
        <a:p>
          <a:r>
            <a:rPr lang="ru-RU" sz="2000" dirty="0" smtClean="0">
              <a:solidFill>
                <a:schemeClr val="tx1"/>
              </a:solidFill>
              <a:latin typeface="Times New Roman" panose="02020603050405020304" pitchFamily="18" charset="0"/>
              <a:cs typeface="Times New Roman" panose="02020603050405020304" pitchFamily="18" charset="0"/>
            </a:rPr>
            <a:t>Браунфилды</a:t>
          </a:r>
          <a:endParaRPr lang="ru-RU" sz="2000" dirty="0">
            <a:solidFill>
              <a:schemeClr val="tx1"/>
            </a:solidFill>
          </a:endParaRPr>
        </a:p>
      </dgm:t>
    </dgm:pt>
    <dgm:pt modelId="{37F94AC3-8F87-4078-BE5B-D96825B8A9BC}" type="sibTrans" cxnId="{D212F42F-C888-44A0-9504-14D6A0EB4DF8}">
      <dgm:prSet/>
      <dgm:spPr/>
      <dgm:t>
        <a:bodyPr/>
        <a:lstStyle/>
        <a:p>
          <a:endParaRPr lang="ru-RU"/>
        </a:p>
      </dgm:t>
    </dgm:pt>
    <dgm:pt modelId="{0E7471FD-3CB1-4373-80E2-5D3FD15D5DBC}" type="parTrans" cxnId="{D212F42F-C888-44A0-9504-14D6A0EB4DF8}">
      <dgm:prSet/>
      <dgm:spPr/>
      <dgm:t>
        <a:bodyPr/>
        <a:lstStyle/>
        <a:p>
          <a:endParaRPr lang="ru-RU"/>
        </a:p>
      </dgm:t>
    </dgm:pt>
    <dgm:pt modelId="{E2A8E39D-9D66-41CA-8373-C0E3038EF747}" type="pres">
      <dgm:prSet presAssocID="{824933D0-34EB-468D-A96C-2B1C3C736802}" presName="Name0" presStyleCnt="0">
        <dgm:presLayoutVars>
          <dgm:dir/>
          <dgm:animLvl val="lvl"/>
          <dgm:resizeHandles/>
        </dgm:presLayoutVars>
      </dgm:prSet>
      <dgm:spPr/>
      <dgm:t>
        <a:bodyPr/>
        <a:lstStyle/>
        <a:p>
          <a:endParaRPr lang="ru-RU"/>
        </a:p>
      </dgm:t>
    </dgm:pt>
    <dgm:pt modelId="{761DFE93-5EA6-4760-B629-80C2734E0B9B}" type="pres">
      <dgm:prSet presAssocID="{F62EAA88-EA6B-447B-AA85-1D212DBA5AAD}" presName="linNode" presStyleCnt="0"/>
      <dgm:spPr/>
    </dgm:pt>
    <dgm:pt modelId="{8BA89395-624F-4B86-B843-F3446FB5A118}" type="pres">
      <dgm:prSet presAssocID="{F62EAA88-EA6B-447B-AA85-1D212DBA5AAD}" presName="parentShp" presStyleLbl="node1" presStyleIdx="0" presStyleCnt="2" custScaleX="70370" custScaleY="73015" custLinFactNeighborX="-7034" custLinFactNeighborY="0">
        <dgm:presLayoutVars>
          <dgm:bulletEnabled val="1"/>
        </dgm:presLayoutVars>
      </dgm:prSet>
      <dgm:spPr/>
      <dgm:t>
        <a:bodyPr/>
        <a:lstStyle/>
        <a:p>
          <a:endParaRPr lang="ru-RU"/>
        </a:p>
      </dgm:t>
    </dgm:pt>
    <dgm:pt modelId="{961DA5BA-BCC9-4053-A9CD-E5AEECEF4F13}" type="pres">
      <dgm:prSet presAssocID="{F62EAA88-EA6B-447B-AA85-1D212DBA5AAD}" presName="childShp" presStyleLbl="bgAccFollowNode1" presStyleIdx="0" presStyleCnt="2" custScaleX="114230" custScaleY="129462">
        <dgm:presLayoutVars>
          <dgm:bulletEnabled val="1"/>
        </dgm:presLayoutVars>
      </dgm:prSet>
      <dgm:spPr/>
      <dgm:t>
        <a:bodyPr/>
        <a:lstStyle/>
        <a:p>
          <a:endParaRPr lang="ru-RU"/>
        </a:p>
      </dgm:t>
    </dgm:pt>
    <dgm:pt modelId="{72BF4ACE-F6A9-4A15-A4BA-FECEACDD90FB}" type="pres">
      <dgm:prSet presAssocID="{D4A7E52B-D17C-4066-993B-BF9AC07BA14C}" presName="spacing" presStyleCnt="0"/>
      <dgm:spPr/>
    </dgm:pt>
    <dgm:pt modelId="{BFEE0E07-7550-4A3B-B6C9-18225CF52FCF}" type="pres">
      <dgm:prSet presAssocID="{AAB1D0CE-D2DE-47F0-B4E7-808A0B035DA2}" presName="linNode" presStyleCnt="0"/>
      <dgm:spPr/>
    </dgm:pt>
    <dgm:pt modelId="{E45F31D3-5495-4866-A80F-3FF61E2E426D}" type="pres">
      <dgm:prSet presAssocID="{AAB1D0CE-D2DE-47F0-B4E7-808A0B035DA2}" presName="parentShp" presStyleLbl="node1" presStyleIdx="1" presStyleCnt="2" custScaleX="70173" custScaleY="82719" custLinFactNeighborX="-7443" custLinFactNeighborY="0">
        <dgm:presLayoutVars>
          <dgm:bulletEnabled val="1"/>
        </dgm:presLayoutVars>
      </dgm:prSet>
      <dgm:spPr/>
      <dgm:t>
        <a:bodyPr/>
        <a:lstStyle/>
        <a:p>
          <a:endParaRPr lang="ru-RU"/>
        </a:p>
      </dgm:t>
    </dgm:pt>
    <dgm:pt modelId="{30E49DB4-729B-4DA7-A512-4CDE3E9290B0}" type="pres">
      <dgm:prSet presAssocID="{AAB1D0CE-D2DE-47F0-B4E7-808A0B035DA2}" presName="childShp" presStyleLbl="bgAccFollowNode1" presStyleIdx="1" presStyleCnt="2" custScaleX="114099" custScaleY="111531">
        <dgm:presLayoutVars>
          <dgm:bulletEnabled val="1"/>
        </dgm:presLayoutVars>
      </dgm:prSet>
      <dgm:spPr/>
      <dgm:t>
        <a:bodyPr/>
        <a:lstStyle/>
        <a:p>
          <a:endParaRPr lang="ru-RU"/>
        </a:p>
      </dgm:t>
    </dgm:pt>
  </dgm:ptLst>
  <dgm:cxnLst>
    <dgm:cxn modelId="{10393561-1D08-4811-8FF3-3CFB237CED0B}" srcId="{F62EAA88-EA6B-447B-AA85-1D212DBA5AAD}" destId="{16EE491C-451A-4934-AD13-F93E627F8160}" srcOrd="0" destOrd="0" parTransId="{E827AD62-7817-4988-A184-84495A121BEC}" sibTransId="{F99084C5-9B6E-4886-A11F-35A9E6EDCA4B}"/>
    <dgm:cxn modelId="{289277C6-FBB6-4206-9375-D9E1572AC486}" type="presOf" srcId="{16EE491C-451A-4934-AD13-F93E627F8160}" destId="{961DA5BA-BCC9-4053-A9CD-E5AEECEF4F13}" srcOrd="0" destOrd="0" presId="urn:microsoft.com/office/officeart/2005/8/layout/vList6"/>
    <dgm:cxn modelId="{B9D09895-7E29-427F-A8DD-D8B601EE5FE7}" type="presOf" srcId="{F62EAA88-EA6B-447B-AA85-1D212DBA5AAD}" destId="{8BA89395-624F-4B86-B843-F3446FB5A118}" srcOrd="0" destOrd="0" presId="urn:microsoft.com/office/officeart/2005/8/layout/vList6"/>
    <dgm:cxn modelId="{D212F42F-C888-44A0-9504-14D6A0EB4DF8}" srcId="{824933D0-34EB-468D-A96C-2B1C3C736802}" destId="{AAB1D0CE-D2DE-47F0-B4E7-808A0B035DA2}" srcOrd="1" destOrd="0" parTransId="{0E7471FD-3CB1-4373-80E2-5D3FD15D5DBC}" sibTransId="{37F94AC3-8F87-4078-BE5B-D96825B8A9BC}"/>
    <dgm:cxn modelId="{2A3029F7-682A-4DDA-8243-845679E85402}" type="presOf" srcId="{AAB1D0CE-D2DE-47F0-B4E7-808A0B035DA2}" destId="{E45F31D3-5495-4866-A80F-3FF61E2E426D}" srcOrd="0" destOrd="0" presId="urn:microsoft.com/office/officeart/2005/8/layout/vList6"/>
    <dgm:cxn modelId="{2C2C7E6E-BA1E-47C4-A50A-69C51348EF5F}" type="presOf" srcId="{824933D0-34EB-468D-A96C-2B1C3C736802}" destId="{E2A8E39D-9D66-41CA-8373-C0E3038EF747}" srcOrd="0" destOrd="0" presId="urn:microsoft.com/office/officeart/2005/8/layout/vList6"/>
    <dgm:cxn modelId="{DF764B9E-49E3-4B52-8CAD-CC280D01376E}" srcId="{824933D0-34EB-468D-A96C-2B1C3C736802}" destId="{F62EAA88-EA6B-447B-AA85-1D212DBA5AAD}" srcOrd="0" destOrd="0" parTransId="{EC2358E9-1E29-49BD-80BC-5F4FF23FF275}" sibTransId="{D4A7E52B-D17C-4066-993B-BF9AC07BA14C}"/>
    <dgm:cxn modelId="{E0A64E1C-B8FA-4855-B54C-775DBA87816E}" srcId="{AAB1D0CE-D2DE-47F0-B4E7-808A0B035DA2}" destId="{0C0E89B0-A7CD-4089-BB07-091DEBDF8CEE}" srcOrd="0" destOrd="0" parTransId="{A0345586-E663-4796-BFCB-5002D4DBCA13}" sibTransId="{DCE70FE0-535F-42F7-9029-61BA3A9F2CA3}"/>
    <dgm:cxn modelId="{37B13964-DC87-4141-A862-0D3BED4F6292}" type="presOf" srcId="{0C0E89B0-A7CD-4089-BB07-091DEBDF8CEE}" destId="{30E49DB4-729B-4DA7-A512-4CDE3E9290B0}" srcOrd="0" destOrd="0" presId="urn:microsoft.com/office/officeart/2005/8/layout/vList6"/>
    <dgm:cxn modelId="{BDDA2AC2-2199-4C85-8C52-8A44E648C9E6}" type="presParOf" srcId="{E2A8E39D-9D66-41CA-8373-C0E3038EF747}" destId="{761DFE93-5EA6-4760-B629-80C2734E0B9B}" srcOrd="0" destOrd="0" presId="urn:microsoft.com/office/officeart/2005/8/layout/vList6"/>
    <dgm:cxn modelId="{80C79300-D015-4EA8-9877-AADDB404FA58}" type="presParOf" srcId="{761DFE93-5EA6-4760-B629-80C2734E0B9B}" destId="{8BA89395-624F-4B86-B843-F3446FB5A118}" srcOrd="0" destOrd="0" presId="urn:microsoft.com/office/officeart/2005/8/layout/vList6"/>
    <dgm:cxn modelId="{88118769-D0DC-417F-BCC6-4810AF6431C4}" type="presParOf" srcId="{761DFE93-5EA6-4760-B629-80C2734E0B9B}" destId="{961DA5BA-BCC9-4053-A9CD-E5AEECEF4F13}" srcOrd="1" destOrd="0" presId="urn:microsoft.com/office/officeart/2005/8/layout/vList6"/>
    <dgm:cxn modelId="{5ED1111F-C194-4E04-A8DC-49233955476C}" type="presParOf" srcId="{E2A8E39D-9D66-41CA-8373-C0E3038EF747}" destId="{72BF4ACE-F6A9-4A15-A4BA-FECEACDD90FB}" srcOrd="1" destOrd="0" presId="urn:microsoft.com/office/officeart/2005/8/layout/vList6"/>
    <dgm:cxn modelId="{8B023B43-D643-45B7-AC2E-ED5BF05EB2F2}" type="presParOf" srcId="{E2A8E39D-9D66-41CA-8373-C0E3038EF747}" destId="{BFEE0E07-7550-4A3B-B6C9-18225CF52FCF}" srcOrd="2" destOrd="0" presId="urn:microsoft.com/office/officeart/2005/8/layout/vList6"/>
    <dgm:cxn modelId="{F949E044-19DA-483A-A122-62AE98077F6F}" type="presParOf" srcId="{BFEE0E07-7550-4A3B-B6C9-18225CF52FCF}" destId="{E45F31D3-5495-4866-A80F-3FF61E2E426D}" srcOrd="0" destOrd="0" presId="urn:microsoft.com/office/officeart/2005/8/layout/vList6"/>
    <dgm:cxn modelId="{8BFA9A4D-DD01-48AD-AC4E-F9A7FA1DB509}" type="presParOf" srcId="{BFEE0E07-7550-4A3B-B6C9-18225CF52FCF}" destId="{30E49DB4-729B-4DA7-A512-4CDE3E9290B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3D19FB-BF9A-47C8-B633-35A6517FF2D1}"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ru-RU"/>
        </a:p>
      </dgm:t>
    </dgm:pt>
    <dgm:pt modelId="{BAA10F21-EEA7-46F7-B025-B2EEC8D648C4}">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Технопарк Арсеньевского технологического института (АрТИ)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C6752FFB-1379-44D8-BF45-7AFD119FE102}" type="parTrans" cxnId="{786A8EED-D421-4C60-A098-CA91A8484531}">
      <dgm:prSet/>
      <dgm:spPr/>
      <dgm:t>
        <a:bodyPr/>
        <a:lstStyle/>
        <a:p>
          <a:endParaRPr lang="ru-RU"/>
        </a:p>
      </dgm:t>
    </dgm:pt>
    <dgm:pt modelId="{FBDD2F94-FB64-4953-BADD-C65DD4A7E9BC}" type="sibTrans" cxnId="{786A8EED-D421-4C60-A098-CA91A8484531}">
      <dgm:prSet/>
      <dgm:spPr/>
      <dgm:t>
        <a:bodyPr/>
        <a:lstStyle/>
        <a:p>
          <a:endParaRPr lang="ru-RU" sz="1400">
            <a:latin typeface="Times New Roman" panose="02020603050405020304" pitchFamily="18" charset="0"/>
            <a:cs typeface="Times New Roman" panose="02020603050405020304" pitchFamily="18" charset="0"/>
          </a:endParaRPr>
        </a:p>
      </dgm:t>
    </dgm:pt>
    <dgm:pt modelId="{0DE52AF1-5BB8-4D8C-945A-94981E8D9EDE}">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«Дальтехнопарк» ДВГТУ</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DA7D34EE-1DF4-40E4-A6DB-7D7D8BBCCC24}" type="parTrans" cxnId="{17671282-3AD6-43AF-86CE-09B6CC07C689}">
      <dgm:prSet/>
      <dgm:spPr/>
      <dgm:t>
        <a:bodyPr/>
        <a:lstStyle/>
        <a:p>
          <a:endParaRPr lang="ru-RU"/>
        </a:p>
      </dgm:t>
    </dgm:pt>
    <dgm:pt modelId="{CA2F5872-D23E-4634-A14F-23C5A8A02C35}" type="sibTrans" cxnId="{17671282-3AD6-43AF-86CE-09B6CC07C689}">
      <dgm:prSet/>
      <dgm:spPr/>
      <dgm:t>
        <a:bodyPr/>
        <a:lstStyle/>
        <a:p>
          <a:endParaRPr lang="ru-RU"/>
        </a:p>
      </dgm:t>
    </dgm:pt>
    <dgm:pt modelId="{6494094B-C0D4-45D6-A160-D0943D8E7589}">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«Приморский инновационно-промышленный центр Партизанский техноград»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050E239C-CE10-473A-A1CB-5DB74F937C6C}" type="parTrans" cxnId="{1E317D9C-F80F-4BD2-8995-64B6779F7ECC}">
      <dgm:prSet/>
      <dgm:spPr/>
      <dgm:t>
        <a:bodyPr/>
        <a:lstStyle/>
        <a:p>
          <a:endParaRPr lang="ru-RU"/>
        </a:p>
      </dgm:t>
    </dgm:pt>
    <dgm:pt modelId="{D3156A15-FE07-4CD6-8503-7AC32DE4ECB1}" type="sibTrans" cxnId="{1E317D9C-F80F-4BD2-8995-64B6779F7ECC}">
      <dgm:prSet/>
      <dgm:spPr/>
      <dgm:t>
        <a:bodyPr/>
        <a:lstStyle/>
        <a:p>
          <a:endParaRPr lang="ru-RU"/>
        </a:p>
      </dgm:t>
    </dgm:pt>
    <dgm:pt modelId="{438B212A-9014-4D4B-ACC0-F2060172BC11}">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Промышленные холдинги (</a:t>
          </a:r>
          <a:r>
            <a:rPr lang="ru-RU" sz="1400" dirty="0" smtClean="0">
              <a:solidFill>
                <a:schemeClr val="tx1"/>
              </a:solidFill>
              <a:latin typeface="Times New Roman" panose="02020603050405020304" pitchFamily="18" charset="0"/>
              <a:cs typeface="Times New Roman" panose="02020603050405020304" pitchFamily="18" charset="0"/>
            </a:rPr>
            <a:t>ОАО «Холдинговая компания «Востокцемент», Холдинговая компания «Дальморепродукт», ЕвразХолдинг – Находкинский и Восточный порты</a:t>
          </a:r>
          <a:r>
            <a:rPr lang="ru-RU" sz="1400" b="0" dirty="0" smtClean="0">
              <a:solidFill>
                <a:schemeClr val="tx1"/>
              </a:solidFill>
              <a:latin typeface="Times New Roman" panose="02020603050405020304" pitchFamily="18" charset="0"/>
              <a:cs typeface="Times New Roman" panose="02020603050405020304" pitchFamily="18" charset="0"/>
            </a:rPr>
            <a:t>)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FBA47488-3EA9-4CFB-922F-D961B5888108}" type="parTrans" cxnId="{2DA5EF07-700E-4F25-9500-147E2B6E3EA0}">
      <dgm:prSet/>
      <dgm:spPr/>
      <dgm:t>
        <a:bodyPr/>
        <a:lstStyle/>
        <a:p>
          <a:endParaRPr lang="ru-RU"/>
        </a:p>
      </dgm:t>
    </dgm:pt>
    <dgm:pt modelId="{4A1A81C2-590E-4FA7-8C44-606905AA76D3}" type="sibTrans" cxnId="{2DA5EF07-700E-4F25-9500-147E2B6E3EA0}">
      <dgm:prSet/>
      <dgm:spPr/>
      <dgm:t>
        <a:bodyPr/>
        <a:lstStyle/>
        <a:p>
          <a:endParaRPr lang="ru-RU"/>
        </a:p>
      </dgm:t>
    </dgm:pt>
    <dgm:pt modelId="{29256A00-D6C2-4C51-A5C6-D195A74CDC24}">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Инновационная деятельность- Марекультура</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9FE2359A-B6D2-4542-873B-DEBB317F9F78}" type="parTrans" cxnId="{9B9F4807-A843-45AE-9B62-04276321A19A}">
      <dgm:prSet/>
      <dgm:spPr/>
      <dgm:t>
        <a:bodyPr/>
        <a:lstStyle/>
        <a:p>
          <a:endParaRPr lang="ru-RU"/>
        </a:p>
      </dgm:t>
    </dgm:pt>
    <dgm:pt modelId="{4908CF8E-A7C7-4DE6-A151-4A9A6CF161B4}" type="sibTrans" cxnId="{9B9F4807-A843-45AE-9B62-04276321A19A}">
      <dgm:prSet/>
      <dgm:spPr/>
      <dgm:t>
        <a:bodyPr/>
        <a:lstStyle/>
        <a:p>
          <a:endParaRPr lang="ru-RU"/>
        </a:p>
      </dgm:t>
    </dgm:pt>
    <dgm:pt modelId="{416A9AAF-E742-42A6-9953-9619AD791FD8}">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Пищевая промышленность</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E7F927E4-B738-45DE-933E-409DFB16BF20}" type="parTrans" cxnId="{6EDAFEDD-C0D7-4572-9232-5DB516D778C0}">
      <dgm:prSet/>
      <dgm:spPr/>
      <dgm:t>
        <a:bodyPr/>
        <a:lstStyle/>
        <a:p>
          <a:endParaRPr lang="ru-RU"/>
        </a:p>
      </dgm:t>
    </dgm:pt>
    <dgm:pt modelId="{DD364B0A-3609-417F-A842-4DE97A8830FF}" type="sibTrans" cxnId="{6EDAFEDD-C0D7-4572-9232-5DB516D778C0}">
      <dgm:prSet/>
      <dgm:spPr/>
      <dgm:t>
        <a:bodyPr/>
        <a:lstStyle/>
        <a:p>
          <a:endParaRPr lang="ru-RU"/>
        </a:p>
      </dgm:t>
    </dgm:pt>
    <dgm:pt modelId="{A1F65797-16C4-4C41-AEB5-82CE85AE46CD}">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Дальневосточный морской кластер</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45FBA875-F642-4661-A59A-BE3F070707C2}" type="parTrans" cxnId="{B26CAE53-5247-4A94-BFEA-56D6346FE89E}">
      <dgm:prSet/>
      <dgm:spPr/>
      <dgm:t>
        <a:bodyPr/>
        <a:lstStyle/>
        <a:p>
          <a:endParaRPr lang="ru-RU"/>
        </a:p>
      </dgm:t>
    </dgm:pt>
    <dgm:pt modelId="{EAE926E6-7662-4EC5-8EAF-C3301ED6905E}" type="sibTrans" cxnId="{B26CAE53-5247-4A94-BFEA-56D6346FE89E}">
      <dgm:prSet/>
      <dgm:spPr/>
      <dgm:t>
        <a:bodyPr/>
        <a:lstStyle/>
        <a:p>
          <a:endParaRPr lang="ru-RU"/>
        </a:p>
      </dgm:t>
    </dgm:pt>
    <dgm:pt modelId="{437B4820-018A-44CB-A3A5-8F18AB41B757}">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Дальневосточное инновационное агентство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85A4E3AE-EED1-456A-89D3-3F9DBD9965E7}" type="parTrans" cxnId="{E9EDE784-B084-46F8-BCF3-8AC459E3270C}">
      <dgm:prSet/>
      <dgm:spPr/>
      <dgm:t>
        <a:bodyPr/>
        <a:lstStyle/>
        <a:p>
          <a:endParaRPr lang="ru-RU"/>
        </a:p>
      </dgm:t>
    </dgm:pt>
    <dgm:pt modelId="{F2914512-21B4-4B98-8639-716372019C92}" type="sibTrans" cxnId="{E9EDE784-B084-46F8-BCF3-8AC459E3270C}">
      <dgm:prSet/>
      <dgm:spPr/>
      <dgm:t>
        <a:bodyPr/>
        <a:lstStyle/>
        <a:p>
          <a:endParaRPr lang="ru-RU"/>
        </a:p>
      </dgm:t>
    </dgm:pt>
    <dgm:pt modelId="{1573C864-4B24-4BFB-8E0D-C4F8F50F8C98}" type="pres">
      <dgm:prSet presAssocID="{453D19FB-BF9A-47C8-B633-35A6517FF2D1}" presName="cycle" presStyleCnt="0">
        <dgm:presLayoutVars>
          <dgm:dir/>
          <dgm:resizeHandles val="exact"/>
        </dgm:presLayoutVars>
      </dgm:prSet>
      <dgm:spPr/>
      <dgm:t>
        <a:bodyPr/>
        <a:lstStyle/>
        <a:p>
          <a:endParaRPr lang="ru-RU"/>
        </a:p>
      </dgm:t>
    </dgm:pt>
    <dgm:pt modelId="{9949B1C5-4F10-4A76-B235-7C573EA386D1}" type="pres">
      <dgm:prSet presAssocID="{BAA10F21-EEA7-46F7-B025-B2EEC8D648C4}" presName="node" presStyleLbl="node1" presStyleIdx="0" presStyleCnt="8" custScaleX="202259" custScaleY="169218" custRadScaleRad="105747" custRadScaleInc="-8838">
        <dgm:presLayoutVars>
          <dgm:bulletEnabled val="1"/>
        </dgm:presLayoutVars>
      </dgm:prSet>
      <dgm:spPr/>
      <dgm:t>
        <a:bodyPr/>
        <a:lstStyle/>
        <a:p>
          <a:endParaRPr lang="ru-RU"/>
        </a:p>
      </dgm:t>
    </dgm:pt>
    <dgm:pt modelId="{0321FF14-55DE-4190-BE52-630151F785D8}" type="pres">
      <dgm:prSet presAssocID="{BAA10F21-EEA7-46F7-B025-B2EEC8D648C4}" presName="spNode" presStyleCnt="0"/>
      <dgm:spPr/>
    </dgm:pt>
    <dgm:pt modelId="{5D9419DA-5721-4E84-A038-DAA7A01C8F25}" type="pres">
      <dgm:prSet presAssocID="{FBDD2F94-FB64-4953-BADD-C65DD4A7E9BC}" presName="sibTrans" presStyleLbl="sibTrans1D1" presStyleIdx="0" presStyleCnt="8"/>
      <dgm:spPr/>
      <dgm:t>
        <a:bodyPr/>
        <a:lstStyle/>
        <a:p>
          <a:endParaRPr lang="ru-RU"/>
        </a:p>
      </dgm:t>
    </dgm:pt>
    <dgm:pt modelId="{AB63069E-C96B-48D8-8678-7FC923EA436F}" type="pres">
      <dgm:prSet presAssocID="{0DE52AF1-5BB8-4D8C-945A-94981E8D9EDE}" presName="node" presStyleLbl="node1" presStyleIdx="1" presStyleCnt="8" custScaleX="167384" custRadScaleRad="102857" custRadScaleInc="48975">
        <dgm:presLayoutVars>
          <dgm:bulletEnabled val="1"/>
        </dgm:presLayoutVars>
      </dgm:prSet>
      <dgm:spPr/>
      <dgm:t>
        <a:bodyPr/>
        <a:lstStyle/>
        <a:p>
          <a:endParaRPr lang="ru-RU"/>
        </a:p>
      </dgm:t>
    </dgm:pt>
    <dgm:pt modelId="{EBFD4776-6BD6-43F2-8B8F-A0B09D76215E}" type="pres">
      <dgm:prSet presAssocID="{0DE52AF1-5BB8-4D8C-945A-94981E8D9EDE}" presName="spNode" presStyleCnt="0"/>
      <dgm:spPr/>
    </dgm:pt>
    <dgm:pt modelId="{0AC0751C-FCD3-4E90-92A7-D970C4D2C5A5}" type="pres">
      <dgm:prSet presAssocID="{CA2F5872-D23E-4634-A14F-23C5A8A02C35}" presName="sibTrans" presStyleLbl="sibTrans1D1" presStyleIdx="1" presStyleCnt="8"/>
      <dgm:spPr/>
      <dgm:t>
        <a:bodyPr/>
        <a:lstStyle/>
        <a:p>
          <a:endParaRPr lang="ru-RU"/>
        </a:p>
      </dgm:t>
    </dgm:pt>
    <dgm:pt modelId="{FE018EF4-696C-4C36-8521-BAE43C18121B}" type="pres">
      <dgm:prSet presAssocID="{6494094B-C0D4-45D6-A160-D0943D8E7589}" presName="node" presStyleLbl="node1" presStyleIdx="2" presStyleCnt="8" custScaleX="243986" custScaleY="171153" custRadScaleRad="105948" custRadScaleInc="-37238">
        <dgm:presLayoutVars>
          <dgm:bulletEnabled val="1"/>
        </dgm:presLayoutVars>
      </dgm:prSet>
      <dgm:spPr/>
      <dgm:t>
        <a:bodyPr/>
        <a:lstStyle/>
        <a:p>
          <a:endParaRPr lang="ru-RU"/>
        </a:p>
      </dgm:t>
    </dgm:pt>
    <dgm:pt modelId="{544EBE1B-7454-44B2-AE1E-F0A5017F1C2F}" type="pres">
      <dgm:prSet presAssocID="{6494094B-C0D4-45D6-A160-D0943D8E7589}" presName="spNode" presStyleCnt="0"/>
      <dgm:spPr/>
    </dgm:pt>
    <dgm:pt modelId="{548C5944-1303-4BB9-91D7-5C0A9F22E0F9}" type="pres">
      <dgm:prSet presAssocID="{D3156A15-FE07-4CD6-8503-7AC32DE4ECB1}" presName="sibTrans" presStyleLbl="sibTrans1D1" presStyleIdx="2" presStyleCnt="8"/>
      <dgm:spPr/>
      <dgm:t>
        <a:bodyPr/>
        <a:lstStyle/>
        <a:p>
          <a:endParaRPr lang="ru-RU"/>
        </a:p>
      </dgm:t>
    </dgm:pt>
    <dgm:pt modelId="{336E4D33-CC0F-4D92-97D1-3B00724FAB99}" type="pres">
      <dgm:prSet presAssocID="{438B212A-9014-4D4B-ACC0-F2060172BC11}" presName="node" presStyleLbl="node1" presStyleIdx="3" presStyleCnt="8" custScaleX="289952" custScaleY="177134" custRadScaleRad="105119" custRadScaleInc="-104159">
        <dgm:presLayoutVars>
          <dgm:bulletEnabled val="1"/>
        </dgm:presLayoutVars>
      </dgm:prSet>
      <dgm:spPr/>
      <dgm:t>
        <a:bodyPr/>
        <a:lstStyle/>
        <a:p>
          <a:endParaRPr lang="ru-RU"/>
        </a:p>
      </dgm:t>
    </dgm:pt>
    <dgm:pt modelId="{C717C91E-3576-4298-9D7E-B73B12AA2436}" type="pres">
      <dgm:prSet presAssocID="{438B212A-9014-4D4B-ACC0-F2060172BC11}" presName="spNode" presStyleCnt="0"/>
      <dgm:spPr/>
    </dgm:pt>
    <dgm:pt modelId="{E9D46B1D-3043-4986-B1FF-72C10C529CAA}" type="pres">
      <dgm:prSet presAssocID="{4A1A81C2-590E-4FA7-8C44-606905AA76D3}" presName="sibTrans" presStyleLbl="sibTrans1D1" presStyleIdx="3" presStyleCnt="8"/>
      <dgm:spPr/>
      <dgm:t>
        <a:bodyPr/>
        <a:lstStyle/>
        <a:p>
          <a:endParaRPr lang="ru-RU"/>
        </a:p>
      </dgm:t>
    </dgm:pt>
    <dgm:pt modelId="{72224B97-508C-4292-A9BE-C2CDC4CFD9B5}" type="pres">
      <dgm:prSet presAssocID="{29256A00-D6C2-4C51-A5C6-D195A74CDC24}" presName="node" presStyleLbl="node1" presStyleIdx="4" presStyleCnt="8" custScaleX="164298" custRadScaleRad="92189" custRadScaleInc="1177">
        <dgm:presLayoutVars>
          <dgm:bulletEnabled val="1"/>
        </dgm:presLayoutVars>
      </dgm:prSet>
      <dgm:spPr/>
      <dgm:t>
        <a:bodyPr/>
        <a:lstStyle/>
        <a:p>
          <a:endParaRPr lang="ru-RU"/>
        </a:p>
      </dgm:t>
    </dgm:pt>
    <dgm:pt modelId="{6671BB26-2CAB-4D74-B6FF-9AC04A56265D}" type="pres">
      <dgm:prSet presAssocID="{29256A00-D6C2-4C51-A5C6-D195A74CDC24}" presName="spNode" presStyleCnt="0"/>
      <dgm:spPr/>
    </dgm:pt>
    <dgm:pt modelId="{4914CE66-1A2E-418B-B54E-3DF3B5EF91FA}" type="pres">
      <dgm:prSet presAssocID="{4908CF8E-A7C7-4DE6-A151-4A9A6CF161B4}" presName="sibTrans" presStyleLbl="sibTrans1D1" presStyleIdx="4" presStyleCnt="8"/>
      <dgm:spPr/>
      <dgm:t>
        <a:bodyPr/>
        <a:lstStyle/>
        <a:p>
          <a:endParaRPr lang="ru-RU"/>
        </a:p>
      </dgm:t>
    </dgm:pt>
    <dgm:pt modelId="{A799A27E-74D0-4094-858B-57D1B06D97BB}" type="pres">
      <dgm:prSet presAssocID="{416A9AAF-E742-42A6-9953-9619AD791FD8}" presName="node" presStyleLbl="node1" presStyleIdx="5" presStyleCnt="8" custScaleX="211818" custScaleY="91888" custRadScaleRad="106462" custRadScaleInc="74292">
        <dgm:presLayoutVars>
          <dgm:bulletEnabled val="1"/>
        </dgm:presLayoutVars>
      </dgm:prSet>
      <dgm:spPr/>
      <dgm:t>
        <a:bodyPr/>
        <a:lstStyle/>
        <a:p>
          <a:endParaRPr lang="ru-RU"/>
        </a:p>
      </dgm:t>
    </dgm:pt>
    <dgm:pt modelId="{44CF5729-5F00-420C-ADBA-DE725FFB9891}" type="pres">
      <dgm:prSet presAssocID="{416A9AAF-E742-42A6-9953-9619AD791FD8}" presName="spNode" presStyleCnt="0"/>
      <dgm:spPr/>
    </dgm:pt>
    <dgm:pt modelId="{E59CCB74-ECBD-4804-980C-CBFEFA692693}" type="pres">
      <dgm:prSet presAssocID="{DD364B0A-3609-417F-A842-4DE97A8830FF}" presName="sibTrans" presStyleLbl="sibTrans1D1" presStyleIdx="5" presStyleCnt="8"/>
      <dgm:spPr/>
      <dgm:t>
        <a:bodyPr/>
        <a:lstStyle/>
        <a:p>
          <a:endParaRPr lang="ru-RU"/>
        </a:p>
      </dgm:t>
    </dgm:pt>
    <dgm:pt modelId="{0C2D6161-000C-415B-AC11-C4C94BC97FDB}" type="pres">
      <dgm:prSet presAssocID="{A1F65797-16C4-4C41-AEB5-82CE85AE46CD}" presName="node" presStyleLbl="node1" presStyleIdx="6" presStyleCnt="8" custScaleX="209283" custRadScaleRad="107170" custRadScaleInc="-39826">
        <dgm:presLayoutVars>
          <dgm:bulletEnabled val="1"/>
        </dgm:presLayoutVars>
      </dgm:prSet>
      <dgm:spPr/>
      <dgm:t>
        <a:bodyPr/>
        <a:lstStyle/>
        <a:p>
          <a:endParaRPr lang="ru-RU"/>
        </a:p>
      </dgm:t>
    </dgm:pt>
    <dgm:pt modelId="{3FC739D8-11BA-4281-92EB-CAFBDABDE59F}" type="pres">
      <dgm:prSet presAssocID="{A1F65797-16C4-4C41-AEB5-82CE85AE46CD}" presName="spNode" presStyleCnt="0"/>
      <dgm:spPr/>
    </dgm:pt>
    <dgm:pt modelId="{F1A472A9-F282-49EC-9CDD-353ABE3ED929}" type="pres">
      <dgm:prSet presAssocID="{EAE926E6-7662-4EC5-8EAF-C3301ED6905E}" presName="sibTrans" presStyleLbl="sibTrans1D1" presStyleIdx="6" presStyleCnt="8"/>
      <dgm:spPr/>
      <dgm:t>
        <a:bodyPr/>
        <a:lstStyle/>
        <a:p>
          <a:endParaRPr lang="ru-RU"/>
        </a:p>
      </dgm:t>
    </dgm:pt>
    <dgm:pt modelId="{3BAAEB50-3A30-4AC7-A760-81B64E249D90}" type="pres">
      <dgm:prSet presAssocID="{437B4820-018A-44CB-A3A5-8F18AB41B757}" presName="node" presStyleLbl="node1" presStyleIdx="7" presStyleCnt="8" custScaleX="190873" custScaleY="169221" custRadScaleRad="110097" custRadScaleInc="-108675">
        <dgm:presLayoutVars>
          <dgm:bulletEnabled val="1"/>
        </dgm:presLayoutVars>
      </dgm:prSet>
      <dgm:spPr/>
      <dgm:t>
        <a:bodyPr/>
        <a:lstStyle/>
        <a:p>
          <a:endParaRPr lang="ru-RU"/>
        </a:p>
      </dgm:t>
    </dgm:pt>
    <dgm:pt modelId="{9742C6F5-6ED1-4A18-B7AC-565AB58AFE32}" type="pres">
      <dgm:prSet presAssocID="{437B4820-018A-44CB-A3A5-8F18AB41B757}" presName="spNode" presStyleCnt="0"/>
      <dgm:spPr/>
    </dgm:pt>
    <dgm:pt modelId="{15E3D794-A314-450D-9AC9-80308DFFDD32}" type="pres">
      <dgm:prSet presAssocID="{F2914512-21B4-4B98-8639-716372019C92}" presName="sibTrans" presStyleLbl="sibTrans1D1" presStyleIdx="7" presStyleCnt="8"/>
      <dgm:spPr/>
      <dgm:t>
        <a:bodyPr/>
        <a:lstStyle/>
        <a:p>
          <a:endParaRPr lang="ru-RU"/>
        </a:p>
      </dgm:t>
    </dgm:pt>
  </dgm:ptLst>
  <dgm:cxnLst>
    <dgm:cxn modelId="{6EDAFEDD-C0D7-4572-9232-5DB516D778C0}" srcId="{453D19FB-BF9A-47C8-B633-35A6517FF2D1}" destId="{416A9AAF-E742-42A6-9953-9619AD791FD8}" srcOrd="5" destOrd="0" parTransId="{E7F927E4-B738-45DE-933E-409DFB16BF20}" sibTransId="{DD364B0A-3609-417F-A842-4DE97A8830FF}"/>
    <dgm:cxn modelId="{9B9F4807-A843-45AE-9B62-04276321A19A}" srcId="{453D19FB-BF9A-47C8-B633-35A6517FF2D1}" destId="{29256A00-D6C2-4C51-A5C6-D195A74CDC24}" srcOrd="4" destOrd="0" parTransId="{9FE2359A-B6D2-4542-873B-DEBB317F9F78}" sibTransId="{4908CF8E-A7C7-4DE6-A151-4A9A6CF161B4}"/>
    <dgm:cxn modelId="{EBE4A9DC-2F7F-4A34-9863-1C3421A4ECFE}" type="presOf" srcId="{438B212A-9014-4D4B-ACC0-F2060172BC11}" destId="{336E4D33-CC0F-4D92-97D1-3B00724FAB99}" srcOrd="0" destOrd="0" presId="urn:microsoft.com/office/officeart/2005/8/layout/cycle6"/>
    <dgm:cxn modelId="{E9EDE784-B084-46F8-BCF3-8AC459E3270C}" srcId="{453D19FB-BF9A-47C8-B633-35A6517FF2D1}" destId="{437B4820-018A-44CB-A3A5-8F18AB41B757}" srcOrd="7" destOrd="0" parTransId="{85A4E3AE-EED1-456A-89D3-3F9DBD9965E7}" sibTransId="{F2914512-21B4-4B98-8639-716372019C92}"/>
    <dgm:cxn modelId="{B8C2C24F-6666-4F0C-A1B0-B7D29A609ED0}" type="presOf" srcId="{CA2F5872-D23E-4634-A14F-23C5A8A02C35}" destId="{0AC0751C-FCD3-4E90-92A7-D970C4D2C5A5}" srcOrd="0" destOrd="0" presId="urn:microsoft.com/office/officeart/2005/8/layout/cycle6"/>
    <dgm:cxn modelId="{1D6BBB7A-8270-4E8B-A0D5-3B94CB3CC09F}" type="presOf" srcId="{453D19FB-BF9A-47C8-B633-35A6517FF2D1}" destId="{1573C864-4B24-4BFB-8E0D-C4F8F50F8C98}" srcOrd="0" destOrd="0" presId="urn:microsoft.com/office/officeart/2005/8/layout/cycle6"/>
    <dgm:cxn modelId="{B0D50A23-7732-4EF2-8BA3-A2C3A5B1DA0C}" type="presOf" srcId="{29256A00-D6C2-4C51-A5C6-D195A74CDC24}" destId="{72224B97-508C-4292-A9BE-C2CDC4CFD9B5}" srcOrd="0" destOrd="0" presId="urn:microsoft.com/office/officeart/2005/8/layout/cycle6"/>
    <dgm:cxn modelId="{C59088D5-DB6D-4C66-8BA7-13B415F19B72}" type="presOf" srcId="{A1F65797-16C4-4C41-AEB5-82CE85AE46CD}" destId="{0C2D6161-000C-415B-AC11-C4C94BC97FDB}" srcOrd="0" destOrd="0" presId="urn:microsoft.com/office/officeart/2005/8/layout/cycle6"/>
    <dgm:cxn modelId="{21EDDC0E-1B8B-4734-B1D5-04839C57F36C}" type="presOf" srcId="{4A1A81C2-590E-4FA7-8C44-606905AA76D3}" destId="{E9D46B1D-3043-4986-B1FF-72C10C529CAA}" srcOrd="0" destOrd="0" presId="urn:microsoft.com/office/officeart/2005/8/layout/cycle6"/>
    <dgm:cxn modelId="{1E317D9C-F80F-4BD2-8995-64B6779F7ECC}" srcId="{453D19FB-BF9A-47C8-B633-35A6517FF2D1}" destId="{6494094B-C0D4-45D6-A160-D0943D8E7589}" srcOrd="2" destOrd="0" parTransId="{050E239C-CE10-473A-A1CB-5DB74F937C6C}" sibTransId="{D3156A15-FE07-4CD6-8503-7AC32DE4ECB1}"/>
    <dgm:cxn modelId="{B26CAE53-5247-4A94-BFEA-56D6346FE89E}" srcId="{453D19FB-BF9A-47C8-B633-35A6517FF2D1}" destId="{A1F65797-16C4-4C41-AEB5-82CE85AE46CD}" srcOrd="6" destOrd="0" parTransId="{45FBA875-F642-4661-A59A-BE3F070707C2}" sibTransId="{EAE926E6-7662-4EC5-8EAF-C3301ED6905E}"/>
    <dgm:cxn modelId="{231547D9-A73A-4D5F-9AC1-9F86BD4D5382}" type="presOf" srcId="{6494094B-C0D4-45D6-A160-D0943D8E7589}" destId="{FE018EF4-696C-4C36-8521-BAE43C18121B}" srcOrd="0" destOrd="0" presId="urn:microsoft.com/office/officeart/2005/8/layout/cycle6"/>
    <dgm:cxn modelId="{82CDDB92-3F40-4DEB-B390-F7B81AE3119D}" type="presOf" srcId="{EAE926E6-7662-4EC5-8EAF-C3301ED6905E}" destId="{F1A472A9-F282-49EC-9CDD-353ABE3ED929}" srcOrd="0" destOrd="0" presId="urn:microsoft.com/office/officeart/2005/8/layout/cycle6"/>
    <dgm:cxn modelId="{CDC8DCF2-ACDA-4A8B-9C4D-7015B2726073}" type="presOf" srcId="{D3156A15-FE07-4CD6-8503-7AC32DE4ECB1}" destId="{548C5944-1303-4BB9-91D7-5C0A9F22E0F9}" srcOrd="0" destOrd="0" presId="urn:microsoft.com/office/officeart/2005/8/layout/cycle6"/>
    <dgm:cxn modelId="{2DA5EF07-700E-4F25-9500-147E2B6E3EA0}" srcId="{453D19FB-BF9A-47C8-B633-35A6517FF2D1}" destId="{438B212A-9014-4D4B-ACC0-F2060172BC11}" srcOrd="3" destOrd="0" parTransId="{FBA47488-3EA9-4CFB-922F-D961B5888108}" sibTransId="{4A1A81C2-590E-4FA7-8C44-606905AA76D3}"/>
    <dgm:cxn modelId="{614C53CB-C441-4830-AFE7-B43FB665176F}" type="presOf" srcId="{FBDD2F94-FB64-4953-BADD-C65DD4A7E9BC}" destId="{5D9419DA-5721-4E84-A038-DAA7A01C8F25}" srcOrd="0" destOrd="0" presId="urn:microsoft.com/office/officeart/2005/8/layout/cycle6"/>
    <dgm:cxn modelId="{36B1FDC9-F8CE-4A07-8ECF-CD53F8D49628}" type="presOf" srcId="{437B4820-018A-44CB-A3A5-8F18AB41B757}" destId="{3BAAEB50-3A30-4AC7-A760-81B64E249D90}" srcOrd="0" destOrd="0" presId="urn:microsoft.com/office/officeart/2005/8/layout/cycle6"/>
    <dgm:cxn modelId="{7B2EC84F-83E9-4A25-9AD9-F0BEDE348211}" type="presOf" srcId="{416A9AAF-E742-42A6-9953-9619AD791FD8}" destId="{A799A27E-74D0-4094-858B-57D1B06D97BB}" srcOrd="0" destOrd="0" presId="urn:microsoft.com/office/officeart/2005/8/layout/cycle6"/>
    <dgm:cxn modelId="{9EF090EA-A4A8-4F02-BF3D-2B248A7EF7D1}" type="presOf" srcId="{DD364B0A-3609-417F-A842-4DE97A8830FF}" destId="{E59CCB74-ECBD-4804-980C-CBFEFA692693}" srcOrd="0" destOrd="0" presId="urn:microsoft.com/office/officeart/2005/8/layout/cycle6"/>
    <dgm:cxn modelId="{8A74B569-DBA0-4BDC-B20A-F9EFFD2954AF}" type="presOf" srcId="{4908CF8E-A7C7-4DE6-A151-4A9A6CF161B4}" destId="{4914CE66-1A2E-418B-B54E-3DF3B5EF91FA}" srcOrd="0" destOrd="0" presId="urn:microsoft.com/office/officeart/2005/8/layout/cycle6"/>
    <dgm:cxn modelId="{D58B9195-7ED2-4882-ABFA-5BEE25D25211}" type="presOf" srcId="{BAA10F21-EEA7-46F7-B025-B2EEC8D648C4}" destId="{9949B1C5-4F10-4A76-B235-7C573EA386D1}" srcOrd="0" destOrd="0" presId="urn:microsoft.com/office/officeart/2005/8/layout/cycle6"/>
    <dgm:cxn modelId="{DC55E9A8-B9B1-4A8A-AB1C-05E7D85145AB}" type="presOf" srcId="{F2914512-21B4-4B98-8639-716372019C92}" destId="{15E3D794-A314-450D-9AC9-80308DFFDD32}" srcOrd="0" destOrd="0" presId="urn:microsoft.com/office/officeart/2005/8/layout/cycle6"/>
    <dgm:cxn modelId="{786A8EED-D421-4C60-A098-CA91A8484531}" srcId="{453D19FB-BF9A-47C8-B633-35A6517FF2D1}" destId="{BAA10F21-EEA7-46F7-B025-B2EEC8D648C4}" srcOrd="0" destOrd="0" parTransId="{C6752FFB-1379-44D8-BF45-7AFD119FE102}" sibTransId="{FBDD2F94-FB64-4953-BADD-C65DD4A7E9BC}"/>
    <dgm:cxn modelId="{17671282-3AD6-43AF-86CE-09B6CC07C689}" srcId="{453D19FB-BF9A-47C8-B633-35A6517FF2D1}" destId="{0DE52AF1-5BB8-4D8C-945A-94981E8D9EDE}" srcOrd="1" destOrd="0" parTransId="{DA7D34EE-1DF4-40E4-A6DB-7D7D8BBCCC24}" sibTransId="{CA2F5872-D23E-4634-A14F-23C5A8A02C35}"/>
    <dgm:cxn modelId="{3A43CD2C-2B6D-4253-B07E-C2F6EBB519A2}" type="presOf" srcId="{0DE52AF1-5BB8-4D8C-945A-94981E8D9EDE}" destId="{AB63069E-C96B-48D8-8678-7FC923EA436F}" srcOrd="0" destOrd="0" presId="urn:microsoft.com/office/officeart/2005/8/layout/cycle6"/>
    <dgm:cxn modelId="{D89AD3E5-2E16-4138-BEA4-D7313817E171}" type="presParOf" srcId="{1573C864-4B24-4BFB-8E0D-C4F8F50F8C98}" destId="{9949B1C5-4F10-4A76-B235-7C573EA386D1}" srcOrd="0" destOrd="0" presId="urn:microsoft.com/office/officeart/2005/8/layout/cycle6"/>
    <dgm:cxn modelId="{2B06B323-E019-4A0B-8785-8640432C1A1E}" type="presParOf" srcId="{1573C864-4B24-4BFB-8E0D-C4F8F50F8C98}" destId="{0321FF14-55DE-4190-BE52-630151F785D8}" srcOrd="1" destOrd="0" presId="urn:microsoft.com/office/officeart/2005/8/layout/cycle6"/>
    <dgm:cxn modelId="{1A19D714-656B-48DC-ADAA-65CB26682562}" type="presParOf" srcId="{1573C864-4B24-4BFB-8E0D-C4F8F50F8C98}" destId="{5D9419DA-5721-4E84-A038-DAA7A01C8F25}" srcOrd="2" destOrd="0" presId="urn:microsoft.com/office/officeart/2005/8/layout/cycle6"/>
    <dgm:cxn modelId="{D9E889EA-439C-4517-B832-BE260384D1D6}" type="presParOf" srcId="{1573C864-4B24-4BFB-8E0D-C4F8F50F8C98}" destId="{AB63069E-C96B-48D8-8678-7FC923EA436F}" srcOrd="3" destOrd="0" presId="urn:microsoft.com/office/officeart/2005/8/layout/cycle6"/>
    <dgm:cxn modelId="{9A24B167-22DD-4224-9EEB-F4A6287657C6}" type="presParOf" srcId="{1573C864-4B24-4BFB-8E0D-C4F8F50F8C98}" destId="{EBFD4776-6BD6-43F2-8B8F-A0B09D76215E}" srcOrd="4" destOrd="0" presId="urn:microsoft.com/office/officeart/2005/8/layout/cycle6"/>
    <dgm:cxn modelId="{13BB8526-7AD6-4B85-87F8-D4C646744594}" type="presParOf" srcId="{1573C864-4B24-4BFB-8E0D-C4F8F50F8C98}" destId="{0AC0751C-FCD3-4E90-92A7-D970C4D2C5A5}" srcOrd="5" destOrd="0" presId="urn:microsoft.com/office/officeart/2005/8/layout/cycle6"/>
    <dgm:cxn modelId="{73FF02C7-E418-4111-B9D4-F2665F0E7E03}" type="presParOf" srcId="{1573C864-4B24-4BFB-8E0D-C4F8F50F8C98}" destId="{FE018EF4-696C-4C36-8521-BAE43C18121B}" srcOrd="6" destOrd="0" presId="urn:microsoft.com/office/officeart/2005/8/layout/cycle6"/>
    <dgm:cxn modelId="{1FEF2FD8-167B-4C04-B968-77B43A17B8C4}" type="presParOf" srcId="{1573C864-4B24-4BFB-8E0D-C4F8F50F8C98}" destId="{544EBE1B-7454-44B2-AE1E-F0A5017F1C2F}" srcOrd="7" destOrd="0" presId="urn:microsoft.com/office/officeart/2005/8/layout/cycle6"/>
    <dgm:cxn modelId="{83914B5A-E43B-49ED-BF28-19AEDFAEA358}" type="presParOf" srcId="{1573C864-4B24-4BFB-8E0D-C4F8F50F8C98}" destId="{548C5944-1303-4BB9-91D7-5C0A9F22E0F9}" srcOrd="8" destOrd="0" presId="urn:microsoft.com/office/officeart/2005/8/layout/cycle6"/>
    <dgm:cxn modelId="{D45FA47F-B08E-4124-913D-49FFCCA3AF50}" type="presParOf" srcId="{1573C864-4B24-4BFB-8E0D-C4F8F50F8C98}" destId="{336E4D33-CC0F-4D92-97D1-3B00724FAB99}" srcOrd="9" destOrd="0" presId="urn:microsoft.com/office/officeart/2005/8/layout/cycle6"/>
    <dgm:cxn modelId="{B9687BCC-2859-4079-894F-B61208B4553F}" type="presParOf" srcId="{1573C864-4B24-4BFB-8E0D-C4F8F50F8C98}" destId="{C717C91E-3576-4298-9D7E-B73B12AA2436}" srcOrd="10" destOrd="0" presId="urn:microsoft.com/office/officeart/2005/8/layout/cycle6"/>
    <dgm:cxn modelId="{5A5BA8F4-2981-4499-9C3B-0CA773A2C418}" type="presParOf" srcId="{1573C864-4B24-4BFB-8E0D-C4F8F50F8C98}" destId="{E9D46B1D-3043-4986-B1FF-72C10C529CAA}" srcOrd="11" destOrd="0" presId="urn:microsoft.com/office/officeart/2005/8/layout/cycle6"/>
    <dgm:cxn modelId="{467CCFD9-E2D8-4D2B-9891-5402561A266F}" type="presParOf" srcId="{1573C864-4B24-4BFB-8E0D-C4F8F50F8C98}" destId="{72224B97-508C-4292-A9BE-C2CDC4CFD9B5}" srcOrd="12" destOrd="0" presId="urn:microsoft.com/office/officeart/2005/8/layout/cycle6"/>
    <dgm:cxn modelId="{C99920D6-E3F5-494C-A9B7-E4562596FA78}" type="presParOf" srcId="{1573C864-4B24-4BFB-8E0D-C4F8F50F8C98}" destId="{6671BB26-2CAB-4D74-B6FF-9AC04A56265D}" srcOrd="13" destOrd="0" presId="urn:microsoft.com/office/officeart/2005/8/layout/cycle6"/>
    <dgm:cxn modelId="{0E42316F-5890-41AF-AB19-C920C6EC1693}" type="presParOf" srcId="{1573C864-4B24-4BFB-8E0D-C4F8F50F8C98}" destId="{4914CE66-1A2E-418B-B54E-3DF3B5EF91FA}" srcOrd="14" destOrd="0" presId="urn:microsoft.com/office/officeart/2005/8/layout/cycle6"/>
    <dgm:cxn modelId="{B3F6AACC-EA22-4BFF-AFEC-58B5BC8686A9}" type="presParOf" srcId="{1573C864-4B24-4BFB-8E0D-C4F8F50F8C98}" destId="{A799A27E-74D0-4094-858B-57D1B06D97BB}" srcOrd="15" destOrd="0" presId="urn:microsoft.com/office/officeart/2005/8/layout/cycle6"/>
    <dgm:cxn modelId="{38392312-8DAB-4DDC-B133-812D221F931C}" type="presParOf" srcId="{1573C864-4B24-4BFB-8E0D-C4F8F50F8C98}" destId="{44CF5729-5F00-420C-ADBA-DE725FFB9891}" srcOrd="16" destOrd="0" presId="urn:microsoft.com/office/officeart/2005/8/layout/cycle6"/>
    <dgm:cxn modelId="{633445D3-683F-45F9-982B-85DE42D0E804}" type="presParOf" srcId="{1573C864-4B24-4BFB-8E0D-C4F8F50F8C98}" destId="{E59CCB74-ECBD-4804-980C-CBFEFA692693}" srcOrd="17" destOrd="0" presId="urn:microsoft.com/office/officeart/2005/8/layout/cycle6"/>
    <dgm:cxn modelId="{D025DCE0-B7C2-43AE-8436-99633D0415F9}" type="presParOf" srcId="{1573C864-4B24-4BFB-8E0D-C4F8F50F8C98}" destId="{0C2D6161-000C-415B-AC11-C4C94BC97FDB}" srcOrd="18" destOrd="0" presId="urn:microsoft.com/office/officeart/2005/8/layout/cycle6"/>
    <dgm:cxn modelId="{5A5A8D4D-44EB-42F3-86A3-88087EDD387F}" type="presParOf" srcId="{1573C864-4B24-4BFB-8E0D-C4F8F50F8C98}" destId="{3FC739D8-11BA-4281-92EB-CAFBDABDE59F}" srcOrd="19" destOrd="0" presId="urn:microsoft.com/office/officeart/2005/8/layout/cycle6"/>
    <dgm:cxn modelId="{27BB5F23-F025-48B9-A133-0F67DB7FF66B}" type="presParOf" srcId="{1573C864-4B24-4BFB-8E0D-C4F8F50F8C98}" destId="{F1A472A9-F282-49EC-9CDD-353ABE3ED929}" srcOrd="20" destOrd="0" presId="urn:microsoft.com/office/officeart/2005/8/layout/cycle6"/>
    <dgm:cxn modelId="{1C52C717-A963-42F0-A6E1-C0F43E4798E2}" type="presParOf" srcId="{1573C864-4B24-4BFB-8E0D-C4F8F50F8C98}" destId="{3BAAEB50-3A30-4AC7-A760-81B64E249D90}" srcOrd="21" destOrd="0" presId="urn:microsoft.com/office/officeart/2005/8/layout/cycle6"/>
    <dgm:cxn modelId="{B3A364D2-E918-44CE-A25E-E4892D965581}" type="presParOf" srcId="{1573C864-4B24-4BFB-8E0D-C4F8F50F8C98}" destId="{9742C6F5-6ED1-4A18-B7AC-565AB58AFE32}" srcOrd="22" destOrd="0" presId="urn:microsoft.com/office/officeart/2005/8/layout/cycle6"/>
    <dgm:cxn modelId="{1E10DC0D-4052-4777-A7D4-AB6E08EB665A}" type="presParOf" srcId="{1573C864-4B24-4BFB-8E0D-C4F8F50F8C98}" destId="{15E3D794-A314-450D-9AC9-80308DFFDD32}" srcOrd="23"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8425B-E32F-45B6-AEBA-FFD88D95D000}">
      <dsp:nvSpPr>
        <dsp:cNvPr id="0" name=""/>
        <dsp:cNvSpPr/>
      </dsp:nvSpPr>
      <dsp:spPr>
        <a:xfrm>
          <a:off x="1707028" y="437701"/>
          <a:ext cx="3850821" cy="3902345"/>
        </a:xfrm>
        <a:prstGeom prst="blockArc">
          <a:avLst>
            <a:gd name="adj1" fmla="val 11958019"/>
            <a:gd name="adj2" fmla="val 16937008"/>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C9424-5150-4C61-B94C-46A14D1A76E4}">
      <dsp:nvSpPr>
        <dsp:cNvPr id="0" name=""/>
        <dsp:cNvSpPr/>
      </dsp:nvSpPr>
      <dsp:spPr>
        <a:xfrm>
          <a:off x="1709091" y="457540"/>
          <a:ext cx="3850821" cy="3850821"/>
        </a:xfrm>
        <a:prstGeom prst="blockArc">
          <a:avLst>
            <a:gd name="adj1" fmla="val 7711134"/>
            <a:gd name="adj2" fmla="val 11946555"/>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FD8C0A-6ACF-431F-B9D8-997B8DEF0954}">
      <dsp:nvSpPr>
        <dsp:cNvPr id="0" name=""/>
        <dsp:cNvSpPr/>
      </dsp:nvSpPr>
      <dsp:spPr>
        <a:xfrm>
          <a:off x="1845865" y="577669"/>
          <a:ext cx="3850821" cy="3850821"/>
        </a:xfrm>
        <a:prstGeom prst="blockArc">
          <a:avLst>
            <a:gd name="adj1" fmla="val 3027623"/>
            <a:gd name="adj2" fmla="val 8044014"/>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C8B1D2-794F-4992-AE9B-339E7409B9AF}">
      <dsp:nvSpPr>
        <dsp:cNvPr id="0" name=""/>
        <dsp:cNvSpPr/>
      </dsp:nvSpPr>
      <dsp:spPr>
        <a:xfrm>
          <a:off x="2644781" y="190009"/>
          <a:ext cx="3850821" cy="3850821"/>
        </a:xfrm>
        <a:prstGeom prst="blockArc">
          <a:avLst>
            <a:gd name="adj1" fmla="val 439451"/>
            <a:gd name="adj2" fmla="val 4666278"/>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1F60B4-EFD6-4CB6-B040-50D163AD50E8}">
      <dsp:nvSpPr>
        <dsp:cNvPr id="0" name=""/>
        <dsp:cNvSpPr/>
      </dsp:nvSpPr>
      <dsp:spPr>
        <a:xfrm>
          <a:off x="2629438" y="432539"/>
          <a:ext cx="3850821" cy="3850821"/>
        </a:xfrm>
        <a:prstGeom prst="blockArc">
          <a:avLst>
            <a:gd name="adj1" fmla="val 15232576"/>
            <a:gd name="adj2" fmla="val 21594933"/>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A533AB-AEFC-470A-BEBD-A92B8375C31A}">
      <dsp:nvSpPr>
        <dsp:cNvPr id="0" name=""/>
        <dsp:cNvSpPr/>
      </dsp:nvSpPr>
      <dsp:spPr>
        <a:xfrm>
          <a:off x="3102993" y="1433726"/>
          <a:ext cx="1974859" cy="1774181"/>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Совет по промышленной политике в Приморском крае.</a:t>
          </a:r>
          <a:endParaRPr lang="ru-RU" sz="1600" kern="1200" dirty="0">
            <a:latin typeface="Times New Roman" panose="02020603050405020304" pitchFamily="18" charset="0"/>
            <a:cs typeface="Times New Roman" panose="02020603050405020304" pitchFamily="18" charset="0"/>
          </a:endParaRPr>
        </a:p>
      </dsp:txBody>
      <dsp:txXfrm>
        <a:off x="3392204" y="1693549"/>
        <a:ext cx="1396437" cy="1254535"/>
      </dsp:txXfrm>
    </dsp:sp>
    <dsp:sp modelId="{C95A2170-0159-42AC-B575-287E27BF8964}">
      <dsp:nvSpPr>
        <dsp:cNvPr id="0" name=""/>
        <dsp:cNvSpPr/>
      </dsp:nvSpPr>
      <dsp:spPr>
        <a:xfrm>
          <a:off x="3131344" y="-69735"/>
          <a:ext cx="1802421" cy="1241927"/>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Губернатор Приморского края</a:t>
          </a:r>
          <a:endParaRPr lang="ru-RU" sz="1600" kern="1200" dirty="0">
            <a:latin typeface="Times New Roman" panose="02020603050405020304" pitchFamily="18" charset="0"/>
            <a:cs typeface="Times New Roman" panose="02020603050405020304" pitchFamily="18" charset="0"/>
          </a:endParaRPr>
        </a:p>
      </dsp:txBody>
      <dsp:txXfrm>
        <a:off x="3395302" y="112141"/>
        <a:ext cx="1274505" cy="878175"/>
      </dsp:txXfrm>
    </dsp:sp>
    <dsp:sp modelId="{F52B539C-7D88-4372-B3D3-0757BD609B9D}">
      <dsp:nvSpPr>
        <dsp:cNvPr id="0" name=""/>
        <dsp:cNvSpPr/>
      </dsp:nvSpPr>
      <dsp:spPr>
        <a:xfrm>
          <a:off x="5256587" y="1440163"/>
          <a:ext cx="2357922" cy="1830029"/>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Исполнительные органы государственной власти Приморского края </a:t>
          </a:r>
          <a:endParaRPr lang="ru-RU" sz="1600" kern="1200" dirty="0">
            <a:latin typeface="Times New Roman" panose="02020603050405020304" pitchFamily="18" charset="0"/>
            <a:cs typeface="Times New Roman" panose="02020603050405020304" pitchFamily="18" charset="0"/>
          </a:endParaRPr>
        </a:p>
      </dsp:txBody>
      <dsp:txXfrm>
        <a:off x="5601897" y="1708165"/>
        <a:ext cx="1667302" cy="1294025"/>
      </dsp:txXfrm>
    </dsp:sp>
    <dsp:sp modelId="{2E1AF1E9-7078-45E8-A535-9756B573E89C}">
      <dsp:nvSpPr>
        <dsp:cNvPr id="0" name=""/>
        <dsp:cNvSpPr/>
      </dsp:nvSpPr>
      <dsp:spPr>
        <a:xfrm>
          <a:off x="3748122" y="3156639"/>
          <a:ext cx="2440858" cy="1593615"/>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Органы местного самоуправления муниципальных образований Приморского края</a:t>
          </a:r>
          <a:endParaRPr lang="ru-RU" sz="1600" kern="1200" dirty="0">
            <a:latin typeface="Times New Roman" panose="02020603050405020304" pitchFamily="18" charset="0"/>
            <a:cs typeface="Times New Roman" panose="02020603050405020304" pitchFamily="18" charset="0"/>
          </a:endParaRPr>
        </a:p>
      </dsp:txBody>
      <dsp:txXfrm>
        <a:off x="4105577" y="3390019"/>
        <a:ext cx="1725948" cy="1126855"/>
      </dsp:txXfrm>
    </dsp:sp>
    <dsp:sp modelId="{12518FC7-4A9A-4FDC-9A6D-D74A194C9D0A}">
      <dsp:nvSpPr>
        <dsp:cNvPr id="0" name=""/>
        <dsp:cNvSpPr/>
      </dsp:nvSpPr>
      <dsp:spPr>
        <a:xfrm>
          <a:off x="1331670" y="3089265"/>
          <a:ext cx="2263163" cy="1530302"/>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Субъекты, осуществляющие деятельность в сфере промышленности</a:t>
          </a:r>
          <a:endParaRPr lang="ru-RU" sz="1600" kern="1200" dirty="0">
            <a:latin typeface="Times New Roman" panose="02020603050405020304" pitchFamily="18" charset="0"/>
            <a:cs typeface="Times New Roman" panose="02020603050405020304" pitchFamily="18" charset="0"/>
          </a:endParaRPr>
        </a:p>
      </dsp:txBody>
      <dsp:txXfrm>
        <a:off x="1663103" y="3313373"/>
        <a:ext cx="1600297" cy="1082086"/>
      </dsp:txXfrm>
    </dsp:sp>
    <dsp:sp modelId="{FFFF138C-9D96-4974-9BF2-D7C3A596C975}">
      <dsp:nvSpPr>
        <dsp:cNvPr id="0" name=""/>
        <dsp:cNvSpPr/>
      </dsp:nvSpPr>
      <dsp:spPr>
        <a:xfrm>
          <a:off x="647816" y="857914"/>
          <a:ext cx="2419236" cy="1818702"/>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Организации, входящие в состав инфраструктуры поддержки в сфере промышленности</a:t>
          </a:r>
          <a:endParaRPr lang="ru-RU" sz="1600" kern="1200" dirty="0">
            <a:latin typeface="Times New Roman" panose="02020603050405020304" pitchFamily="18" charset="0"/>
            <a:cs typeface="Times New Roman" panose="02020603050405020304" pitchFamily="18" charset="0"/>
          </a:endParaRPr>
        </a:p>
      </dsp:txBody>
      <dsp:txXfrm>
        <a:off x="1002105" y="1124257"/>
        <a:ext cx="1710658" cy="1286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5D2856-9439-4C4C-BB2E-B7CDEB6AC112}">
      <dsp:nvSpPr>
        <dsp:cNvPr id="0" name=""/>
        <dsp:cNvSpPr/>
      </dsp:nvSpPr>
      <dsp:spPr>
        <a:xfrm>
          <a:off x="658873" y="0"/>
          <a:ext cx="7467229"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0C6581-4C28-4931-B283-9324E5C8E92D}">
      <dsp:nvSpPr>
        <dsp:cNvPr id="0" name=""/>
        <dsp:cNvSpPr/>
      </dsp:nvSpPr>
      <dsp:spPr>
        <a:xfrm>
          <a:off x="193929" y="735860"/>
          <a:ext cx="1378008"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формируется Администрацией ПК, подчиняется и подотчетен Губернатору края − Главе Администрации ПК и первому вице-губернатору ПК, координирующему и контролирующему деятельность департамента</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61198" y="803129"/>
        <a:ext cx="1243470" cy="2457741"/>
      </dsp:txXfrm>
    </dsp:sp>
    <dsp:sp modelId="{A7BBA406-CC69-45D3-B157-CFD6436EB2A5}">
      <dsp:nvSpPr>
        <dsp:cNvPr id="0" name=""/>
        <dsp:cNvSpPr/>
      </dsp:nvSpPr>
      <dsp:spPr>
        <a:xfrm>
          <a:off x="1814166" y="663846"/>
          <a:ext cx="1944385" cy="2736307"/>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в своей деятельности руководствуется </a:t>
          </a:r>
          <a:r>
            <a:rPr lang="ru-RU" sz="1200" u="none" kern="1200" dirty="0" smtClean="0">
              <a:solidFill>
                <a:schemeClr val="tx1"/>
              </a:solidFill>
              <a:latin typeface="Times New Roman" panose="02020603050405020304" pitchFamily="18" charset="0"/>
              <a:cs typeface="Times New Roman" panose="02020603050405020304" pitchFamily="18" charset="0"/>
            </a:rPr>
            <a:t>Конституцией </a:t>
          </a:r>
          <a:r>
            <a:rPr lang="ru-RU" sz="1200" kern="1200" dirty="0" smtClean="0">
              <a:solidFill>
                <a:schemeClr val="tx1"/>
              </a:solidFill>
              <a:latin typeface="Times New Roman" panose="02020603050405020304" pitchFamily="18" charset="0"/>
              <a:cs typeface="Times New Roman" panose="02020603050405020304" pitchFamily="18" charset="0"/>
            </a:rPr>
            <a:t>РФ, федеральными законами, правовыми актами Президента РФ, Правительства РФ, нормативными правовыми актами федеральных государственных органов власти, Уставом ПК, краевыми законами, правовыми актами Губернатора ПК и Администрации ПК.</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909083" y="758763"/>
        <a:ext cx="1754551" cy="2546473"/>
      </dsp:txXfrm>
    </dsp:sp>
    <dsp:sp modelId="{AD049561-169D-46F9-97C6-69D542265577}">
      <dsp:nvSpPr>
        <dsp:cNvPr id="0" name=""/>
        <dsp:cNvSpPr/>
      </dsp:nvSpPr>
      <dsp:spPr>
        <a:xfrm>
          <a:off x="4013303" y="735860"/>
          <a:ext cx="1903094"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взаимодействует с федеральными органами исполнительной власти, в территориальными органами, Законодательным Собранием ПК, органами исполнительной власти ПК, органами местного самоуправления муниципальных образований ПК, юридическими лицами и гражданами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4106204" y="828761"/>
        <a:ext cx="1717292" cy="2406477"/>
      </dsp:txXfrm>
    </dsp:sp>
    <dsp:sp modelId="{89AA1F62-B35C-47AE-BEB2-160D9F8DFC43}">
      <dsp:nvSpPr>
        <dsp:cNvPr id="0" name=""/>
        <dsp:cNvSpPr/>
      </dsp:nvSpPr>
      <dsp:spPr>
        <a:xfrm>
          <a:off x="6015930" y="807858"/>
          <a:ext cx="1338946"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обладает правами юридического лица, имеет печать со своим наименованием и изображением герба ПК, самостоятельный баланс, лицевые счета, открытые в органах Федерального казначейства.</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6081292" y="873220"/>
        <a:ext cx="1208222" cy="2461555"/>
      </dsp:txXfrm>
    </dsp:sp>
    <dsp:sp modelId="{CE0F758D-E51F-49FF-A4D8-F67C42B0B415}">
      <dsp:nvSpPr>
        <dsp:cNvPr id="0" name=""/>
        <dsp:cNvSpPr/>
      </dsp:nvSpPr>
      <dsp:spPr>
        <a:xfrm>
          <a:off x="7460991" y="735860"/>
          <a:ext cx="1130055"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Финансирование деятельности департамента осуществляется за счет средств краевого бюджета, предусмотренных на содержание органов исполнительной власти ПК.</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7516156" y="791025"/>
        <a:ext cx="1019725" cy="24819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DA5BA-BCC9-4053-A9CD-E5AEECEF4F13}">
      <dsp:nvSpPr>
        <dsp:cNvPr id="0" name=""/>
        <dsp:cNvSpPr/>
      </dsp:nvSpPr>
      <dsp:spPr>
        <a:xfrm>
          <a:off x="2491237" y="2623"/>
          <a:ext cx="5719339" cy="2300077"/>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ru-RU" sz="1100" kern="1200" dirty="0" smtClean="0">
              <a:latin typeface="Times New Roman" panose="02020603050405020304" pitchFamily="18" charset="0"/>
              <a:cs typeface="Times New Roman" panose="02020603050405020304" pitchFamily="18" charset="0"/>
            </a:rPr>
            <a:t>(Greenfield зелёное поле, англ.) вид промышленной площадки индустриального парка, означающий, что потенциальный потребитель получает неосвоенную территорию с подведенными коммуникациями, потенциальными административными согласованиями и возможностью строительства промышленно ориентированных объектов. Такой вид площадки подразумевает  минимальные инвестиции со стороны организатора  промышленного парка и наиболее гибкую для потребителя возможную структуру использования. Гринфилд является одним из наиболее приемлемых способов при организации индустриального парка, так как парк уже имеет современную инфраструктуру и новые коммуникации, а это дает возможности значительного роста производства с меньшими издержками. </a:t>
          </a:r>
          <a:endParaRPr lang="ru-RU" sz="1100" kern="1200" dirty="0">
            <a:latin typeface="Times New Roman" panose="02020603050405020304" pitchFamily="18" charset="0"/>
            <a:cs typeface="Times New Roman" panose="02020603050405020304" pitchFamily="18" charset="0"/>
          </a:endParaRPr>
        </a:p>
      </dsp:txBody>
      <dsp:txXfrm>
        <a:off x="2491237" y="290133"/>
        <a:ext cx="4856810" cy="1725057"/>
      </dsp:txXfrm>
    </dsp:sp>
    <dsp:sp modelId="{8BA89395-624F-4B86-B843-F3446FB5A118}">
      <dsp:nvSpPr>
        <dsp:cNvPr id="0" name=""/>
        <dsp:cNvSpPr/>
      </dsp:nvSpPr>
      <dsp:spPr>
        <a:xfrm>
          <a:off x="0" y="504054"/>
          <a:ext cx="2348886" cy="1297215"/>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Times New Roman" panose="02020603050405020304" pitchFamily="18" charset="0"/>
              <a:cs typeface="Times New Roman" panose="02020603050405020304" pitchFamily="18" charset="0"/>
            </a:rPr>
            <a:t>Гринфилды</a:t>
          </a:r>
          <a:endParaRPr lang="ru-RU" sz="2000" kern="1200" dirty="0">
            <a:solidFill>
              <a:schemeClr val="tx1"/>
            </a:solidFill>
          </a:endParaRPr>
        </a:p>
      </dsp:txBody>
      <dsp:txXfrm>
        <a:off x="63325" y="567379"/>
        <a:ext cx="2222236" cy="1170565"/>
      </dsp:txXfrm>
    </dsp:sp>
    <dsp:sp modelId="{30E49DB4-729B-4DA7-A512-4CDE3E9290B0}">
      <dsp:nvSpPr>
        <dsp:cNvPr id="0" name=""/>
        <dsp:cNvSpPr/>
      </dsp:nvSpPr>
      <dsp:spPr>
        <a:xfrm>
          <a:off x="2491229" y="2480365"/>
          <a:ext cx="5712780" cy="1981507"/>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ru-RU" sz="1100" kern="1200" dirty="0" smtClean="0">
              <a:latin typeface="Times New Roman" panose="02020603050405020304" pitchFamily="18" charset="0"/>
              <a:cs typeface="Times New Roman" panose="02020603050405020304" pitchFamily="18" charset="0"/>
            </a:rPr>
            <a:t>Brownfield коричневое поле, англ.) это имущественный комплекс, который ранее использовался для промышленных целей, например территории старых заводов, объектов логистики. Браунфилд обладает рядом минусов (изношенная инфраструктура, отсутствие специализированных объектов под выпуск новой продукции), но при правильном управлении эти минусы могут быть нивелированы. Часто браунфилды создают предприниматели, не имеющие больших бюджетов, но стремящиеся к использованию инноваций в экономике и привлечению инвестиций, используя возможности подключения к инфраструктуре и объекты логистик.</a:t>
          </a:r>
          <a:endParaRPr lang="ru-RU" sz="1100" kern="1200" dirty="0">
            <a:latin typeface="Times New Roman" panose="02020603050405020304" pitchFamily="18" charset="0"/>
            <a:cs typeface="Times New Roman" panose="02020603050405020304" pitchFamily="18" charset="0"/>
          </a:endParaRPr>
        </a:p>
      </dsp:txBody>
      <dsp:txXfrm>
        <a:off x="2491229" y="2728053"/>
        <a:ext cx="4969715" cy="1486131"/>
      </dsp:txXfrm>
    </dsp:sp>
    <dsp:sp modelId="{E45F31D3-5495-4866-A80F-3FF61E2E426D}">
      <dsp:nvSpPr>
        <dsp:cNvPr id="0" name=""/>
        <dsp:cNvSpPr/>
      </dsp:nvSpPr>
      <dsp:spPr>
        <a:xfrm>
          <a:off x="0" y="2736308"/>
          <a:ext cx="2342310" cy="1469621"/>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Times New Roman" panose="02020603050405020304" pitchFamily="18" charset="0"/>
              <a:cs typeface="Times New Roman" panose="02020603050405020304" pitchFamily="18" charset="0"/>
            </a:rPr>
            <a:t>Браунфилды</a:t>
          </a:r>
          <a:endParaRPr lang="ru-RU" sz="2000" kern="1200" dirty="0">
            <a:solidFill>
              <a:schemeClr val="tx1"/>
            </a:solidFill>
          </a:endParaRPr>
        </a:p>
      </dsp:txBody>
      <dsp:txXfrm>
        <a:off x="71741" y="2808049"/>
        <a:ext cx="2198828" cy="13261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9B1C5-4F10-4A76-B235-7C573EA386D1}">
      <dsp:nvSpPr>
        <dsp:cNvPr id="0" name=""/>
        <dsp:cNvSpPr/>
      </dsp:nvSpPr>
      <dsp:spPr>
        <a:xfrm>
          <a:off x="2951685" y="-99871"/>
          <a:ext cx="1831018" cy="995737"/>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Технопарк Арсеньевского технологического института (АрТИ)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000293" y="-51263"/>
        <a:ext cx="1733802" cy="898521"/>
      </dsp:txXfrm>
    </dsp:sp>
    <dsp:sp modelId="{5D9419DA-5721-4E84-A038-DAA7A01C8F25}">
      <dsp:nvSpPr>
        <dsp:cNvPr id="0" name=""/>
        <dsp:cNvSpPr/>
      </dsp:nvSpPr>
      <dsp:spPr>
        <a:xfrm>
          <a:off x="2062455" y="474442"/>
          <a:ext cx="4087606" cy="4087606"/>
        </a:xfrm>
        <a:custGeom>
          <a:avLst/>
          <a:gdLst/>
          <a:ahLst/>
          <a:cxnLst/>
          <a:rect l="0" t="0" r="0" b="0"/>
          <a:pathLst>
            <a:path>
              <a:moveTo>
                <a:pt x="2725816" y="117150"/>
              </a:moveTo>
              <a:arcTo wR="2043803" hR="2043803" stAng="17369603" swAng="97646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B63069E-C96B-48D8-8678-7FC923EA436F}">
      <dsp:nvSpPr>
        <dsp:cNvPr id="0" name=""/>
        <dsp:cNvSpPr/>
      </dsp:nvSpPr>
      <dsp:spPr>
        <a:xfrm>
          <a:off x="4823889" y="863377"/>
          <a:ext cx="1515301" cy="588434"/>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«Дальтехнопарк» ДВГТУ</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852614" y="892102"/>
        <a:ext cx="1457851" cy="530984"/>
      </dsp:txXfrm>
    </dsp:sp>
    <dsp:sp modelId="{0AC0751C-FCD3-4E90-92A7-D970C4D2C5A5}">
      <dsp:nvSpPr>
        <dsp:cNvPr id="0" name=""/>
        <dsp:cNvSpPr/>
      </dsp:nvSpPr>
      <dsp:spPr>
        <a:xfrm>
          <a:off x="2144592" y="700412"/>
          <a:ext cx="4087606" cy="4087606"/>
        </a:xfrm>
        <a:custGeom>
          <a:avLst/>
          <a:gdLst/>
          <a:ahLst/>
          <a:cxnLst/>
          <a:rect l="0" t="0" r="0" b="0"/>
          <a:pathLst>
            <a:path>
              <a:moveTo>
                <a:pt x="3629212" y="753993"/>
              </a:moveTo>
              <a:arcTo wR="2043803" hR="2043803" stAng="19252195" swAng="55218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E018EF4-696C-4C36-8521-BAE43C18121B}">
      <dsp:nvSpPr>
        <dsp:cNvPr id="0" name=""/>
        <dsp:cNvSpPr/>
      </dsp:nvSpPr>
      <dsp:spPr>
        <a:xfrm>
          <a:off x="4967900" y="1727473"/>
          <a:ext cx="2208766" cy="1007123"/>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«Приморский инновационно-промышленный центр Партизанский техноград»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5017064" y="1776637"/>
        <a:ext cx="2110438" cy="908795"/>
      </dsp:txXfrm>
    </dsp:sp>
    <dsp:sp modelId="{548C5944-1303-4BB9-91D7-5C0A9F22E0F9}">
      <dsp:nvSpPr>
        <dsp:cNvPr id="0" name=""/>
        <dsp:cNvSpPr/>
      </dsp:nvSpPr>
      <dsp:spPr>
        <a:xfrm>
          <a:off x="2016002" y="283817"/>
          <a:ext cx="4087606" cy="4087606"/>
        </a:xfrm>
        <a:custGeom>
          <a:avLst/>
          <a:gdLst/>
          <a:ahLst/>
          <a:cxnLst/>
          <a:rect l="0" t="0" r="0" b="0"/>
          <a:pathLst>
            <a:path>
              <a:moveTo>
                <a:pt x="4046180" y="2453213"/>
              </a:moveTo>
              <a:arcTo wR="2043803" hR="2043803" stAng="693333" swAng="40965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36E4D33-CC0F-4D92-97D1-3B00724FAB99}">
      <dsp:nvSpPr>
        <dsp:cNvPr id="0" name=""/>
        <dsp:cNvSpPr/>
      </dsp:nvSpPr>
      <dsp:spPr>
        <a:xfrm>
          <a:off x="4476929" y="2974532"/>
          <a:ext cx="2624889" cy="104231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Промышленные холдинги (</a:t>
          </a:r>
          <a:r>
            <a:rPr lang="ru-RU" sz="1400" kern="1200" dirty="0" smtClean="0">
              <a:solidFill>
                <a:schemeClr val="tx1"/>
              </a:solidFill>
              <a:latin typeface="Times New Roman" panose="02020603050405020304" pitchFamily="18" charset="0"/>
              <a:cs typeface="Times New Roman" panose="02020603050405020304" pitchFamily="18" charset="0"/>
            </a:rPr>
            <a:t>ОАО «Холдинговая компания «Востокцемент», Холдинговая компания «Дальморепродукт», ЕвразХолдинг – Находкинский и Восточный порты</a:t>
          </a:r>
          <a:r>
            <a:rPr lang="ru-RU" sz="1400" b="0" kern="1200" dirty="0" smtClean="0">
              <a:solidFill>
                <a:schemeClr val="tx1"/>
              </a:solidFill>
              <a:latin typeface="Times New Roman" panose="02020603050405020304" pitchFamily="18" charset="0"/>
              <a:cs typeface="Times New Roman" panose="02020603050405020304" pitchFamily="18" charset="0"/>
            </a:rPr>
            <a:t>)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527811" y="3025414"/>
        <a:ext cx="2523125" cy="940554"/>
      </dsp:txXfrm>
    </dsp:sp>
    <dsp:sp modelId="{E9D46B1D-3043-4986-B1FF-72C10C529CAA}">
      <dsp:nvSpPr>
        <dsp:cNvPr id="0" name=""/>
        <dsp:cNvSpPr/>
      </dsp:nvSpPr>
      <dsp:spPr>
        <a:xfrm>
          <a:off x="2542334" y="89024"/>
          <a:ext cx="4087606" cy="4087606"/>
        </a:xfrm>
        <a:custGeom>
          <a:avLst/>
          <a:gdLst/>
          <a:ahLst/>
          <a:cxnLst/>
          <a:rect l="0" t="0" r="0" b="0"/>
          <a:pathLst>
            <a:path>
              <a:moveTo>
                <a:pt x="2829179" y="3930683"/>
              </a:moveTo>
              <a:arcTo wR="2043803" hR="2043803" stAng="4044088" swAng="122748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2224B97-508C-4292-A9BE-C2CDC4CFD9B5}">
      <dsp:nvSpPr>
        <dsp:cNvPr id="0" name=""/>
        <dsp:cNvSpPr/>
      </dsp:nvSpPr>
      <dsp:spPr>
        <a:xfrm>
          <a:off x="3167709" y="4031736"/>
          <a:ext cx="1487363" cy="588434"/>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Инновационная деятельность- Марекультура</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96434" y="4060461"/>
        <a:ext cx="1429913" cy="530984"/>
      </dsp:txXfrm>
    </dsp:sp>
    <dsp:sp modelId="{4914CE66-1A2E-418B-B54E-3DF3B5EF91FA}">
      <dsp:nvSpPr>
        <dsp:cNvPr id="0" name=""/>
        <dsp:cNvSpPr/>
      </dsp:nvSpPr>
      <dsp:spPr>
        <a:xfrm>
          <a:off x="1261675" y="87522"/>
          <a:ext cx="4087606" cy="4087606"/>
        </a:xfrm>
        <a:custGeom>
          <a:avLst/>
          <a:gdLst/>
          <a:ahLst/>
          <a:cxnLst/>
          <a:rect l="0" t="0" r="0" b="0"/>
          <a:pathLst>
            <a:path>
              <a:moveTo>
                <a:pt x="1897271" y="4082346"/>
              </a:moveTo>
              <a:arcTo wR="2043803" hR="2043803" stAng="5646683" swAng="145944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799A27E-74D0-4094-858B-57D1B06D97BB}">
      <dsp:nvSpPr>
        <dsp:cNvPr id="0" name=""/>
        <dsp:cNvSpPr/>
      </dsp:nvSpPr>
      <dsp:spPr>
        <a:xfrm>
          <a:off x="1151490" y="3383652"/>
          <a:ext cx="1917555" cy="5407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Пищевая промышленность</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1177885" y="3410047"/>
        <a:ext cx="1864765" cy="487910"/>
      </dsp:txXfrm>
    </dsp:sp>
    <dsp:sp modelId="{E59CCB74-ECBD-4804-980C-CBFEFA692693}">
      <dsp:nvSpPr>
        <dsp:cNvPr id="0" name=""/>
        <dsp:cNvSpPr/>
      </dsp:nvSpPr>
      <dsp:spPr>
        <a:xfrm>
          <a:off x="1718403" y="383929"/>
          <a:ext cx="4087606" cy="4087606"/>
        </a:xfrm>
        <a:custGeom>
          <a:avLst/>
          <a:gdLst/>
          <a:ahLst/>
          <a:cxnLst/>
          <a:rect l="0" t="0" r="0" b="0"/>
          <a:pathLst>
            <a:path>
              <a:moveTo>
                <a:pt x="235223" y="2995732"/>
              </a:moveTo>
              <a:arcTo wR="2043803" hR="2043803" stAng="9134421" swAng="74532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C2D6161-000C-415B-AC11-C4C94BC97FDB}">
      <dsp:nvSpPr>
        <dsp:cNvPr id="0" name=""/>
        <dsp:cNvSpPr/>
      </dsp:nvSpPr>
      <dsp:spPr>
        <a:xfrm>
          <a:off x="791445" y="2375544"/>
          <a:ext cx="1894606" cy="588434"/>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Дальневосточный морской кластер</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820170" y="2404269"/>
        <a:ext cx="1837156" cy="530984"/>
      </dsp:txXfrm>
    </dsp:sp>
    <dsp:sp modelId="{F1A472A9-F282-49EC-9CDD-353ABE3ED929}">
      <dsp:nvSpPr>
        <dsp:cNvPr id="0" name=""/>
        <dsp:cNvSpPr/>
      </dsp:nvSpPr>
      <dsp:spPr>
        <a:xfrm>
          <a:off x="1718462" y="136018"/>
          <a:ext cx="4087606" cy="4087606"/>
        </a:xfrm>
        <a:custGeom>
          <a:avLst/>
          <a:gdLst/>
          <a:ahLst/>
          <a:cxnLst/>
          <a:rect l="0" t="0" r="0" b="0"/>
          <a:pathLst>
            <a:path>
              <a:moveTo>
                <a:pt x="8904" y="2234382"/>
              </a:moveTo>
              <a:arcTo wR="2043803" hR="2043803" stAng="10478974" swAng="85397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BAAEB50-3A30-4AC7-A760-81B64E249D90}">
      <dsp:nvSpPr>
        <dsp:cNvPr id="0" name=""/>
        <dsp:cNvSpPr/>
      </dsp:nvSpPr>
      <dsp:spPr>
        <a:xfrm>
          <a:off x="1079477" y="863383"/>
          <a:ext cx="1727943" cy="995755"/>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Дальневосточное инновационное агентство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1128086" y="911992"/>
        <a:ext cx="1630725" cy="898537"/>
      </dsp:txXfrm>
    </dsp:sp>
    <dsp:sp modelId="{15E3D794-A314-450D-9AC9-80308DFFDD32}">
      <dsp:nvSpPr>
        <dsp:cNvPr id="0" name=""/>
        <dsp:cNvSpPr/>
      </dsp:nvSpPr>
      <dsp:spPr>
        <a:xfrm>
          <a:off x="1255393" y="609980"/>
          <a:ext cx="4087606" cy="4087606"/>
        </a:xfrm>
        <a:custGeom>
          <a:avLst/>
          <a:gdLst/>
          <a:ahLst/>
          <a:cxnLst/>
          <a:rect l="0" t="0" r="0" b="0"/>
          <a:pathLst>
            <a:path>
              <a:moveTo>
                <a:pt x="1064035" y="250151"/>
              </a:moveTo>
              <a:arcTo wR="2043803" hR="2043803" stAng="14481287" swAng="111995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4C71EC6-210F-42DE-9C53-41977AD35B3D}" type="datetimeFigureOut">
              <a:rPr lang="ru-RU" smtClean="0"/>
              <a:t>12.06.2019</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B4C71EC6-210F-42DE-9C53-41977AD35B3D}" type="datetimeFigureOut">
              <a:rPr lang="ru-RU" smtClean="0"/>
              <a:t>12.06.2019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4C71EC6-210F-42DE-9C53-41977AD35B3D}" type="datetimeFigureOut">
              <a:rPr lang="ru-RU" smtClean="0"/>
              <a:t>12.06.2019</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19B0651-EE4F-4900-A07F-96A6BFA9D0F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12.06.2019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C71EC6-210F-42DE-9C53-41977AD35B3D}" type="datetimeFigureOut">
              <a:rPr lang="ru-RU" smtClean="0"/>
              <a:t>12.06.2019</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09601"/>
            <a:ext cx="7772400" cy="2171327"/>
          </a:xfrm>
        </p:spPr>
        <p:txBody>
          <a:bodyPr/>
          <a:lstStyle/>
          <a:p>
            <a:r>
              <a:rPr lang="ru-RU" sz="3200" b="1" dirty="0" smtClean="0">
                <a:solidFill>
                  <a:schemeClr val="accent1"/>
                </a:solidFill>
                <a:effectLst/>
              </a:rPr>
              <a:t>Лекция 7</a:t>
            </a:r>
            <a:br>
              <a:rPr lang="ru-RU" sz="3200" b="1" dirty="0" smtClean="0">
                <a:solidFill>
                  <a:schemeClr val="accent1"/>
                </a:solidFill>
                <a:effectLst/>
              </a:rPr>
            </a:br>
            <a:r>
              <a:rPr lang="ru-RU" sz="3200" b="1" dirty="0" smtClean="0">
                <a:solidFill>
                  <a:schemeClr val="accent1"/>
                </a:solidFill>
                <a:effectLst/>
              </a:rPr>
              <a:t>ОЦЕНКА </a:t>
            </a:r>
            <a:r>
              <a:rPr lang="ru-RU" sz="3200" b="1" dirty="0">
                <a:solidFill>
                  <a:schemeClr val="accent1"/>
                </a:solidFill>
                <a:effectLst/>
              </a:rPr>
              <a:t>ЭФФЕКТИВНОСТИ РЕАЛИЗАЦИИ ПРОМЫШЛЕННОЙ ПОЛИТИКИ В ПРИМОРСКОМ КРАЕ</a:t>
            </a:r>
            <a:endParaRPr lang="ru-RU" sz="3200" dirty="0">
              <a:solidFill>
                <a:schemeClr val="accent1"/>
              </a:solidFill>
            </a:endParaRPr>
          </a:p>
        </p:txBody>
      </p:sp>
      <p:sp>
        <p:nvSpPr>
          <p:cNvPr id="3" name="Подзаголовок 2"/>
          <p:cNvSpPr>
            <a:spLocks noGrp="1"/>
          </p:cNvSpPr>
          <p:nvPr>
            <p:ph type="subTitle" idx="1"/>
          </p:nvPr>
        </p:nvSpPr>
        <p:spPr>
          <a:xfrm>
            <a:off x="755576" y="3501008"/>
            <a:ext cx="8136904" cy="2808312"/>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l"/>
            <a:r>
              <a:rPr lang="ru-RU" sz="2500" dirty="0">
                <a:solidFill>
                  <a:schemeClr val="tx1"/>
                </a:solidFill>
                <a:latin typeface="Times New Roman" panose="02020603050405020304" pitchFamily="18" charset="0"/>
                <a:cs typeface="Times New Roman" panose="02020603050405020304" pitchFamily="18" charset="0"/>
              </a:rPr>
              <a:t>Кандидат политических наук</a:t>
            </a:r>
          </a:p>
          <a:p>
            <a:pPr algn="l"/>
            <a:r>
              <a:rPr lang="ru-RU" sz="2500" dirty="0">
                <a:solidFill>
                  <a:schemeClr val="tx1"/>
                </a:solidFill>
                <a:latin typeface="Times New Roman" panose="02020603050405020304" pitchFamily="18" charset="0"/>
                <a:cs typeface="Times New Roman" panose="02020603050405020304" pitchFamily="18" charset="0"/>
              </a:rPr>
              <a:t>Кошевая Елена Сергеевна</a:t>
            </a:r>
          </a:p>
          <a:p>
            <a:pPr algn="l"/>
            <a:r>
              <a:rPr lang="ru-RU" sz="2500" dirty="0">
                <a:solidFill>
                  <a:schemeClr val="tx1"/>
                </a:solidFill>
                <a:latin typeface="Times New Roman" panose="02020603050405020304" pitchFamily="18" charset="0"/>
                <a:cs typeface="Times New Roman" panose="02020603050405020304" pitchFamily="18" charset="0"/>
              </a:rPr>
              <a:t>Кафедра </a:t>
            </a:r>
            <a:r>
              <a:rPr lang="ru-RU" sz="2500" dirty="0" smtClean="0">
                <a:solidFill>
                  <a:schemeClr val="tx1"/>
                </a:solidFill>
                <a:latin typeface="Times New Roman" panose="02020603050405020304" pitchFamily="18" charset="0"/>
                <a:cs typeface="Times New Roman" panose="02020603050405020304" pitchFamily="18" charset="0"/>
              </a:rPr>
              <a:t>экономики и управления</a:t>
            </a:r>
            <a:endParaRPr lang="ru-RU" sz="2500" dirty="0">
              <a:solidFill>
                <a:schemeClr val="tx1"/>
              </a:solidFill>
              <a:latin typeface="Times New Roman" panose="02020603050405020304" pitchFamily="18" charset="0"/>
              <a:cs typeface="Times New Roman" panose="02020603050405020304" pitchFamily="18" charset="0"/>
            </a:endParaRPr>
          </a:p>
          <a:p>
            <a:pPr algn="l"/>
            <a:endParaRPr lang="ru-RU" sz="2500" dirty="0">
              <a:solidFill>
                <a:schemeClr val="tx1"/>
              </a:solidFill>
              <a:latin typeface="Times New Roman" panose="02020603050405020304" pitchFamily="18" charset="0"/>
              <a:cs typeface="Times New Roman" panose="02020603050405020304" pitchFamily="18" charset="0"/>
            </a:endParaRPr>
          </a:p>
          <a:p>
            <a:pPr algn="l"/>
            <a:endParaRPr lang="ru-RU" sz="2500" dirty="0">
              <a:solidFill>
                <a:schemeClr val="tx1"/>
              </a:solidFill>
              <a:latin typeface="Times New Roman" panose="02020603050405020304" pitchFamily="18" charset="0"/>
              <a:cs typeface="Times New Roman" panose="02020603050405020304" pitchFamily="18" charset="0"/>
            </a:endParaRPr>
          </a:p>
          <a:p>
            <a:pPr algn="l"/>
            <a:r>
              <a:rPr lang="ru-RU" sz="2500" dirty="0">
                <a:solidFill>
                  <a:schemeClr val="tx1"/>
                </a:solidFill>
                <a:latin typeface="Times New Roman" panose="02020603050405020304" pitchFamily="18" charset="0"/>
                <a:cs typeface="Times New Roman" panose="02020603050405020304" pitchFamily="18" charset="0"/>
              </a:rPr>
              <a:t>Презентация по курсу «Основы промышленной политики»</a:t>
            </a:r>
          </a:p>
          <a:p>
            <a:endParaRPr lang="ru-RU" dirty="0"/>
          </a:p>
        </p:txBody>
      </p:sp>
      <p:grpSp>
        <p:nvGrpSpPr>
          <p:cNvPr id="4" name="Group 6"/>
          <p:cNvGrpSpPr>
            <a:grpSpLocks/>
          </p:cNvGrpSpPr>
          <p:nvPr/>
        </p:nvGrpSpPr>
        <p:grpSpPr bwMode="auto">
          <a:xfrm>
            <a:off x="8078733"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5966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3"/>
            <a:ext cx="7772400" cy="504056"/>
          </a:xfrm>
        </p:spPr>
        <p:txBody>
          <a:bodyPr>
            <a:normAutofit/>
          </a:bodyPr>
          <a:lstStyle/>
          <a:p>
            <a:pPr algn="l"/>
            <a:r>
              <a:rPr lang="ru-RU" sz="2400" dirty="0">
                <a:solidFill>
                  <a:schemeClr val="bg2">
                    <a:lumMod val="50000"/>
                  </a:schemeClr>
                </a:solidFill>
                <a:effectLst/>
                <a:latin typeface="Times New Roman" panose="02020603050405020304" pitchFamily="18" charset="0"/>
                <a:cs typeface="Times New Roman" panose="02020603050405020304" pitchFamily="18" charset="0"/>
              </a:rPr>
              <a:t>План лекции</a:t>
            </a:r>
            <a:r>
              <a:rPr lang="ru-RU" sz="2400" dirty="0" smtClean="0">
                <a:solidFill>
                  <a:schemeClr val="bg2">
                    <a:lumMod val="50000"/>
                  </a:schemeClr>
                </a:solidFill>
                <a:effectLst/>
                <a:latin typeface="Times New Roman" panose="02020603050405020304" pitchFamily="18" charset="0"/>
                <a:cs typeface="Times New Roman" panose="02020603050405020304" pitchFamily="18" charset="0"/>
              </a:rPr>
              <a:t>:</a:t>
            </a:r>
            <a:endParaRPr lang="ru-RU" sz="2400" dirty="0">
              <a:solidFill>
                <a:schemeClr val="bg2">
                  <a:lumMod val="50000"/>
                </a:schemeClr>
              </a:solidFill>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755576" y="764704"/>
            <a:ext cx="7272808" cy="3888432"/>
          </a:xfrm>
        </p:spPr>
        <p:style>
          <a:lnRef idx="2">
            <a:schemeClr val="accent1"/>
          </a:lnRef>
          <a:fillRef idx="1">
            <a:schemeClr val="lt1"/>
          </a:fillRef>
          <a:effectRef idx="0">
            <a:schemeClr val="accent1"/>
          </a:effectRef>
          <a:fontRef idx="minor">
            <a:schemeClr val="dk1"/>
          </a:fontRef>
        </p:style>
        <p:txBody>
          <a:bodyPr>
            <a:normAutofit/>
          </a:bodyPr>
          <a:lstStyle/>
          <a:p>
            <a:pPr marL="180000" lvl="0" indent="-180000" algn="l">
              <a:spcBef>
                <a:spcPts val="0"/>
              </a:spcBef>
              <a:buClr>
                <a:schemeClr val="accent1">
                  <a:lumMod val="75000"/>
                </a:schemeClr>
              </a:buClr>
              <a:buFont typeface="+mj-lt"/>
              <a:buAutoNum type="arabicPeriod"/>
            </a:pPr>
            <a:endParaRPr lang="ru-RU" sz="2800" dirty="0" smtClean="0">
              <a:latin typeface="Times New Roman" panose="02020603050405020304" pitchFamily="18" charset="0"/>
              <a:cs typeface="Times New Roman" panose="02020603050405020304" pitchFamily="18" charset="0"/>
            </a:endParaRPr>
          </a:p>
          <a:p>
            <a:pPr marL="180000" lvl="0" indent="-180000" algn="l">
              <a:spcBef>
                <a:spcPts val="0"/>
              </a:spcBef>
              <a:buClr>
                <a:schemeClr val="accent1">
                  <a:lumMod val="75000"/>
                </a:schemeClr>
              </a:buClr>
              <a:buFont typeface="+mj-lt"/>
              <a:buAutoNum type="arabicPeriod"/>
            </a:pPr>
            <a:r>
              <a:rPr lang="ru-RU" sz="2800" dirty="0" smtClean="0">
                <a:latin typeface="Times New Roman" panose="02020603050405020304" pitchFamily="18" charset="0"/>
                <a:cs typeface="Times New Roman" panose="02020603050405020304" pitchFamily="18" charset="0"/>
              </a:rPr>
              <a:t>Анализ </a:t>
            </a:r>
            <a:r>
              <a:rPr lang="ru-RU" sz="2800" dirty="0">
                <a:latin typeface="Times New Roman" panose="02020603050405020304" pitchFamily="18" charset="0"/>
                <a:cs typeface="Times New Roman" panose="02020603050405020304" pitchFamily="18" charset="0"/>
              </a:rPr>
              <a:t>реализации промышленной политики в Приморском крае: институциональный аспект</a:t>
            </a:r>
            <a:r>
              <a:rPr lang="ru-RU" sz="2800" dirty="0" smtClean="0">
                <a:latin typeface="Times New Roman" panose="02020603050405020304" pitchFamily="18" charset="0"/>
                <a:cs typeface="Times New Roman" panose="02020603050405020304" pitchFamily="18" charset="0"/>
              </a:rPr>
              <a:t>;</a:t>
            </a:r>
          </a:p>
          <a:p>
            <a:pPr marL="514350" lvl="0" indent="-514350" algn="l">
              <a:spcBef>
                <a:spcPts val="0"/>
              </a:spcBef>
              <a:buClr>
                <a:schemeClr val="accent1">
                  <a:lumMod val="75000"/>
                </a:schemeClr>
              </a:buClr>
              <a:buFont typeface="+mj-lt"/>
              <a:buAutoNum type="arabicPeriod"/>
            </a:pPr>
            <a:endParaRPr lang="ru-RU" sz="2800" dirty="0">
              <a:latin typeface="Times New Roman" panose="02020603050405020304" pitchFamily="18" charset="0"/>
              <a:cs typeface="Times New Roman" panose="02020603050405020304" pitchFamily="18" charset="0"/>
            </a:endParaRPr>
          </a:p>
          <a:p>
            <a:pPr marL="180000" lvl="0" indent="-180000" algn="l">
              <a:spcBef>
                <a:spcPts val="0"/>
              </a:spcBef>
              <a:buClr>
                <a:schemeClr val="accent1">
                  <a:lumMod val="75000"/>
                </a:schemeClr>
              </a:buClr>
              <a:buFont typeface="+mj-lt"/>
              <a:buAutoNum type="arabicPeriod"/>
            </a:pPr>
            <a:r>
              <a:rPr lang="ru-RU" sz="2800" dirty="0">
                <a:latin typeface="Times New Roman" panose="02020603050405020304" pitchFamily="18" charset="0"/>
                <a:cs typeface="Times New Roman" panose="02020603050405020304" pitchFamily="18" charset="0"/>
              </a:rPr>
              <a:t>Поддержка индустриальных (промышленных) парков и промышленный кластеров. </a:t>
            </a:r>
          </a:p>
        </p:txBody>
      </p:sp>
      <p:grpSp>
        <p:nvGrpSpPr>
          <p:cNvPr id="4" name="Group 6"/>
          <p:cNvGrpSpPr>
            <a:grpSpLocks/>
          </p:cNvGrpSpPr>
          <p:nvPr/>
        </p:nvGrpSpPr>
        <p:grpSpPr bwMode="auto">
          <a:xfrm>
            <a:off x="8110537" y="640499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4667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772400" cy="884311"/>
          </a:xfrm>
        </p:spPr>
        <p:txBody>
          <a:bodyPr>
            <a:normAutofit/>
          </a:bodyPr>
          <a:lstStyle/>
          <a:p>
            <a:pPr algn="ctr"/>
            <a:r>
              <a:rPr lang="ru-RU" sz="2400" dirty="0">
                <a:solidFill>
                  <a:schemeClr val="bg2">
                    <a:lumMod val="50000"/>
                  </a:schemeClr>
                </a:solidFill>
                <a:effectLst/>
                <a:latin typeface="Times New Roman" panose="02020603050405020304" pitchFamily="18" charset="0"/>
                <a:cs typeface="Times New Roman" panose="02020603050405020304" pitchFamily="18" charset="0"/>
              </a:rPr>
              <a:t>Анализ реализации промышленной политики в Приморском крае: институциональный аспект</a:t>
            </a:r>
            <a:endParaRPr lang="ru-RU"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85800" y="1052736"/>
            <a:ext cx="7990656" cy="3888432"/>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indent="360000" algn="l">
              <a:lnSpc>
                <a:spcPct val="110000"/>
              </a:lnSpc>
              <a:spcBef>
                <a:spcPts val="0"/>
              </a:spcBef>
            </a:pPr>
            <a:r>
              <a:rPr lang="ru-RU" sz="2200" dirty="0">
                <a:latin typeface="Times New Roman" panose="02020603050405020304" pitchFamily="18" charset="0"/>
                <a:cs typeface="Times New Roman" panose="02020603050405020304" pitchFamily="18" charset="0"/>
              </a:rPr>
              <a:t>Законодательным Собранием Приморского края 27 января 2016 г </a:t>
            </a:r>
            <a:r>
              <a:rPr lang="ru-RU" sz="2200" dirty="0" smtClean="0">
                <a:latin typeface="Times New Roman" panose="02020603050405020304" pitchFamily="18" charset="0"/>
                <a:cs typeface="Times New Roman" panose="02020603050405020304" pitchFamily="18" charset="0"/>
              </a:rPr>
              <a:t>принят Закон </a:t>
            </a:r>
            <a:r>
              <a:rPr lang="ru-RU" sz="2200" dirty="0">
                <a:latin typeface="Times New Roman" panose="02020603050405020304" pitchFamily="18" charset="0"/>
                <a:cs typeface="Times New Roman" panose="02020603050405020304" pitchFamily="18" charset="0"/>
              </a:rPr>
              <a:t>Приморского края </a:t>
            </a:r>
            <a:r>
              <a:rPr lang="ru-RU" sz="2200" dirty="0" smtClean="0">
                <a:latin typeface="Times New Roman" panose="02020603050405020304" pitchFamily="18" charset="0"/>
                <a:cs typeface="Times New Roman" panose="02020603050405020304" pitchFamily="18" charset="0"/>
              </a:rPr>
              <a:t>«О </a:t>
            </a:r>
            <a:r>
              <a:rPr lang="ru-RU" sz="2200" dirty="0">
                <a:latin typeface="Times New Roman" panose="02020603050405020304" pitchFamily="18" charset="0"/>
                <a:cs typeface="Times New Roman" panose="02020603050405020304" pitchFamily="18" charset="0"/>
              </a:rPr>
              <a:t>промышленной </a:t>
            </a:r>
            <a:r>
              <a:rPr lang="ru-RU" sz="2200" dirty="0" smtClean="0">
                <a:latin typeface="Times New Roman" panose="02020603050405020304" pitchFamily="18" charset="0"/>
                <a:cs typeface="Times New Roman" panose="02020603050405020304" pitchFamily="18" charset="0"/>
              </a:rPr>
              <a:t>политик» </a:t>
            </a:r>
          </a:p>
          <a:p>
            <a:pPr indent="360000" algn="l">
              <a:lnSpc>
                <a:spcPct val="110000"/>
              </a:lnSpc>
              <a:spcBef>
                <a:spcPts val="0"/>
              </a:spcBef>
            </a:pPr>
            <a:r>
              <a:rPr lang="ru-RU" sz="2200" dirty="0" smtClean="0">
                <a:latin typeface="Times New Roman" panose="02020603050405020304" pitchFamily="18" charset="0"/>
                <a:cs typeface="Times New Roman" panose="02020603050405020304" pitchFamily="18" charset="0"/>
              </a:rPr>
              <a:t>Цели промышленной политики: </a:t>
            </a:r>
            <a:endParaRPr lang="ru-RU" sz="2200" dirty="0">
              <a:latin typeface="Times New Roman" panose="02020603050405020304" pitchFamily="18" charset="0"/>
              <a:cs typeface="Times New Roman" panose="02020603050405020304" pitchFamily="18" charset="0"/>
            </a:endParaRPr>
          </a:p>
          <a:p>
            <a:pPr marL="342900" indent="-342900" algn="l">
              <a:lnSpc>
                <a:spcPct val="110000"/>
              </a:lnSpc>
              <a:spcBef>
                <a:spcPts val="0"/>
              </a:spcBef>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формирование </a:t>
            </a:r>
            <a:r>
              <a:rPr lang="ru-RU" sz="2200" dirty="0">
                <a:latin typeface="Times New Roman" panose="02020603050405020304" pitchFamily="18" charset="0"/>
                <a:cs typeface="Times New Roman" panose="02020603050405020304" pitchFamily="18" charset="0"/>
              </a:rPr>
              <a:t>высокотехнологичной, конкурентоспособной промышленности, обеспечивающей переход экономики государства от экспортно-сырьевого типа развития к инновационному; </a:t>
            </a:r>
            <a:endParaRPr lang="ru-RU" sz="22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обеспечение </a:t>
            </a:r>
            <a:r>
              <a:rPr lang="ru-RU" sz="2200" dirty="0">
                <a:latin typeface="Times New Roman" panose="02020603050405020304" pitchFamily="18" charset="0"/>
                <a:cs typeface="Times New Roman" panose="02020603050405020304" pitchFamily="18" charset="0"/>
              </a:rPr>
              <a:t>занятости населения и повышение уровня жизни жителей Приморского </a:t>
            </a:r>
            <a:r>
              <a:rPr lang="ru-RU" sz="2200" dirty="0" smtClean="0">
                <a:latin typeface="Times New Roman" panose="02020603050405020304" pitchFamily="18" charset="0"/>
                <a:cs typeface="Times New Roman" panose="02020603050405020304" pitchFamily="18" charset="0"/>
              </a:rPr>
              <a:t>края;</a:t>
            </a:r>
          </a:p>
          <a:p>
            <a:pPr marL="342900" indent="-342900" algn="l">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переход </a:t>
            </a:r>
            <a:r>
              <a:rPr lang="ru-RU" sz="2200" dirty="0">
                <a:latin typeface="Times New Roman" panose="02020603050405020304" pitchFamily="18" charset="0"/>
                <a:cs typeface="Times New Roman" panose="02020603050405020304" pitchFamily="18" charset="0"/>
              </a:rPr>
              <a:t>государства от экспортно-сырьевого типа развития к инновационному типу развития; </a:t>
            </a:r>
            <a:endParaRPr lang="ru-RU" sz="22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обеспечение </a:t>
            </a:r>
            <a:r>
              <a:rPr lang="ru-RU" sz="2200" dirty="0">
                <a:latin typeface="Times New Roman" panose="02020603050405020304" pitchFamily="18" charset="0"/>
                <a:cs typeface="Times New Roman" panose="02020603050405020304" pitchFamily="18" charset="0"/>
              </a:rPr>
              <a:t>занятости населения и повышение уровня жизни жителей Приморского края.</a:t>
            </a:r>
          </a:p>
          <a:p>
            <a:endParaRPr lang="ru-RU" sz="2000" dirty="0"/>
          </a:p>
        </p:txBody>
      </p:sp>
      <p:grpSp>
        <p:nvGrpSpPr>
          <p:cNvPr id="4" name="Group 6"/>
          <p:cNvGrpSpPr>
            <a:grpSpLocks/>
          </p:cNvGrpSpPr>
          <p:nvPr/>
        </p:nvGrpSpPr>
        <p:grpSpPr bwMode="auto">
          <a:xfrm>
            <a:off x="8097087"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5664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3"/>
            <a:ext cx="8568952" cy="576064"/>
          </a:xfrm>
        </p:spPr>
        <p:txBody>
          <a:bodyPr>
            <a:noAutofit/>
          </a:bodyPr>
          <a:lstStyle/>
          <a:p>
            <a:pPr algn="ctr"/>
            <a:r>
              <a:rPr lang="ru-RU" sz="2000" dirty="0">
                <a:solidFill>
                  <a:schemeClr val="bg2">
                    <a:lumMod val="50000"/>
                  </a:schemeClr>
                </a:solidFill>
                <a:effectLst/>
                <a:latin typeface="Times New Roman" panose="02020603050405020304" pitchFamily="18" charset="0"/>
                <a:cs typeface="Times New Roman" panose="02020603050405020304" pitchFamily="18" charset="0"/>
              </a:rPr>
              <a:t>Анализ реализации промышленной политики в Приморском крае: институциональный аспект</a:t>
            </a:r>
            <a:endParaRPr lang="ru-RU" sz="2000" dirty="0"/>
          </a:p>
        </p:txBody>
      </p:sp>
      <p:sp>
        <p:nvSpPr>
          <p:cNvPr id="3" name="Подзаголовок 2"/>
          <p:cNvSpPr>
            <a:spLocks noGrp="1"/>
          </p:cNvSpPr>
          <p:nvPr>
            <p:ph type="subTitle" idx="1"/>
          </p:nvPr>
        </p:nvSpPr>
        <p:spPr>
          <a:xfrm>
            <a:off x="685800" y="620688"/>
            <a:ext cx="8062664" cy="4392488"/>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indent="360000" algn="l">
              <a:lnSpc>
                <a:spcPct val="110000"/>
              </a:lnSpc>
              <a:spcBef>
                <a:spcPts val="0"/>
              </a:spcBef>
            </a:pPr>
            <a:r>
              <a:rPr lang="ru-RU" sz="2000" dirty="0">
                <a:latin typeface="Times New Roman" panose="02020603050405020304" pitchFamily="18" charset="0"/>
                <a:cs typeface="Times New Roman" panose="02020603050405020304" pitchFamily="18" charset="0"/>
              </a:rPr>
              <a:t>Основными видами экономической деятельности в Приморье на сегодняшний день </a:t>
            </a:r>
            <a:r>
              <a:rPr lang="ru-RU" sz="2000" dirty="0" smtClean="0">
                <a:latin typeface="Times New Roman" panose="02020603050405020304" pitchFamily="18" charset="0"/>
                <a:cs typeface="Times New Roman" panose="02020603050405020304" pitchFamily="18" charset="0"/>
              </a:rPr>
              <a:t>являются:</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производство </a:t>
            </a:r>
            <a:r>
              <a:rPr lang="ru-RU" sz="2000" dirty="0">
                <a:latin typeface="Times New Roman" panose="02020603050405020304" pitchFamily="18" charset="0"/>
                <a:cs typeface="Times New Roman" panose="02020603050405020304" pitchFamily="18" charset="0"/>
              </a:rPr>
              <a:t>пищевых </a:t>
            </a:r>
            <a:r>
              <a:rPr lang="ru-RU" sz="2000" dirty="0" smtClean="0">
                <a:latin typeface="Times New Roman" panose="02020603050405020304" pitchFamily="18" charset="0"/>
                <a:cs typeface="Times New Roman" panose="02020603050405020304" pitchFamily="18" charset="0"/>
              </a:rPr>
              <a:t>продуктов;</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электроэнергетика </a:t>
            </a:r>
            <a:r>
              <a:rPr lang="ru-RU" sz="2000" dirty="0">
                <a:latin typeface="Times New Roman" panose="02020603050405020304" pitchFamily="18" charset="0"/>
                <a:cs typeface="Times New Roman" panose="02020603050405020304" pitchFamily="18" charset="0"/>
              </a:rPr>
              <a:t>и добыча </a:t>
            </a:r>
            <a:r>
              <a:rPr lang="ru-RU" sz="2000" dirty="0" smtClean="0">
                <a:latin typeface="Times New Roman" panose="02020603050405020304" pitchFamily="18" charset="0"/>
                <a:cs typeface="Times New Roman" panose="02020603050405020304" pitchFamily="18" charset="0"/>
              </a:rPr>
              <a:t>угля;</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Машиностроение;</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Судоремонт;</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горнодобывающий комплекс;</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обработка </a:t>
            </a:r>
            <a:r>
              <a:rPr lang="ru-RU" sz="2000" dirty="0">
                <a:latin typeface="Times New Roman" panose="02020603050405020304" pitchFamily="18" charset="0"/>
                <a:cs typeface="Times New Roman" panose="02020603050405020304" pitchFamily="18" charset="0"/>
              </a:rPr>
              <a:t>древесины.</a:t>
            </a:r>
          </a:p>
          <a:p>
            <a:pPr indent="360000" algn="l">
              <a:lnSpc>
                <a:spcPct val="110000"/>
              </a:lnSpc>
              <a:spcBef>
                <a:spcPts val="0"/>
              </a:spcBef>
            </a:pPr>
            <a:r>
              <a:rPr lang="ru-RU" sz="2000" dirty="0">
                <a:latin typeface="Times New Roman" panose="02020603050405020304" pitchFamily="18" charset="0"/>
                <a:cs typeface="Times New Roman" panose="02020603050405020304" pitchFamily="18" charset="0"/>
              </a:rPr>
              <a:t>На территории края реализуется множество </a:t>
            </a:r>
            <a:r>
              <a:rPr lang="ru-RU" sz="2000" dirty="0" smtClean="0">
                <a:latin typeface="Times New Roman" panose="02020603050405020304" pitchFamily="18" charset="0"/>
                <a:cs typeface="Times New Roman" panose="02020603050405020304" pitchFamily="18" charset="0"/>
              </a:rPr>
              <a:t>федеральных </a:t>
            </a:r>
            <a:r>
              <a:rPr lang="ru-RU" sz="2000" dirty="0">
                <a:latin typeface="Times New Roman" panose="02020603050405020304" pitchFamily="18" charset="0"/>
                <a:cs typeface="Times New Roman" panose="02020603050405020304" pitchFamily="18" charset="0"/>
              </a:rPr>
              <a:t>целевых </a:t>
            </a:r>
            <a:r>
              <a:rPr lang="ru-RU" sz="2000" dirty="0" smtClean="0">
                <a:latin typeface="Times New Roman" panose="02020603050405020304" pitchFamily="18" charset="0"/>
                <a:cs typeface="Times New Roman" panose="02020603050405020304" pitchFamily="18" charset="0"/>
              </a:rPr>
              <a:t>программ:</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электронное Приморье;</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развитие </a:t>
            </a:r>
            <a:r>
              <a:rPr lang="ru-RU" sz="2000" dirty="0">
                <a:latin typeface="Times New Roman" panose="02020603050405020304" pitchFamily="18" charset="0"/>
                <a:cs typeface="Times New Roman" panose="02020603050405020304" pitchFamily="18" charset="0"/>
              </a:rPr>
              <a:t>агропромышленного комплекса Приморского </a:t>
            </a:r>
            <a:r>
              <a:rPr lang="ru-RU" sz="200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дороги Приморья;</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пожарная безопасность;</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об </a:t>
            </a:r>
            <a:r>
              <a:rPr lang="ru-RU" sz="2000" dirty="0">
                <a:latin typeface="Times New Roman" panose="02020603050405020304" pitchFamily="18" charset="0"/>
                <a:cs typeface="Times New Roman" panose="02020603050405020304" pitchFamily="18" charset="0"/>
              </a:rPr>
              <a:t>оказании содействия добровольному переселению в Российскую Федерацию соотечественников, проживающих за рубежом на 2007 – 2012 гг</a:t>
            </a:r>
            <a:r>
              <a:rPr lang="ru-RU" sz="2000" dirty="0" smtClean="0">
                <a:latin typeface="Times New Roman" panose="02020603050405020304" pitchFamily="18" charset="0"/>
                <a:cs typeface="Times New Roman" panose="02020603050405020304" pitchFamily="18" charset="0"/>
              </a:rPr>
              <a:t>.,;</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квартира молодой </a:t>
            </a:r>
            <a:r>
              <a:rPr lang="ru-RU" sz="2000" dirty="0" smtClean="0">
                <a:latin typeface="Times New Roman" panose="02020603050405020304" pitchFamily="18" charset="0"/>
                <a:cs typeface="Times New Roman" panose="02020603050405020304" pitchFamily="18" charset="0"/>
              </a:rPr>
              <a:t>семье;</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ипотечное </a:t>
            </a:r>
            <a:r>
              <a:rPr lang="ru-RU" sz="2000" dirty="0">
                <a:latin typeface="Times New Roman" panose="02020603050405020304" pitchFamily="18" charset="0"/>
                <a:cs typeface="Times New Roman" panose="02020603050405020304" pitchFamily="18" charset="0"/>
              </a:rPr>
              <a:t>жилищное </a:t>
            </a:r>
            <a:r>
              <a:rPr lang="ru-RU" sz="2000" dirty="0" smtClean="0">
                <a:latin typeface="Times New Roman" panose="02020603050405020304" pitchFamily="18" charset="0"/>
                <a:cs typeface="Times New Roman" panose="02020603050405020304" pitchFamily="18" charset="0"/>
              </a:rPr>
              <a:t>кредитование;</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развитие </a:t>
            </a:r>
            <a:r>
              <a:rPr lang="ru-RU" sz="2000" dirty="0">
                <a:latin typeface="Times New Roman" panose="02020603050405020304" pitchFamily="18" charset="0"/>
                <a:cs typeface="Times New Roman" panose="02020603050405020304" pitchFamily="18" charset="0"/>
              </a:rPr>
              <a:t>морского </a:t>
            </a:r>
            <a:r>
              <a:rPr lang="ru-RU" sz="2000" dirty="0" smtClean="0">
                <a:latin typeface="Times New Roman" panose="02020603050405020304" pitchFamily="18" charset="0"/>
                <a:cs typeface="Times New Roman" panose="02020603050405020304" pitchFamily="18" charset="0"/>
              </a:rPr>
              <a:t>машиностроения. </a:t>
            </a:r>
            <a:endParaRPr lang="ru-RU" sz="2000" dirty="0">
              <a:latin typeface="Times New Roman" panose="02020603050405020304" pitchFamily="18" charset="0"/>
              <a:cs typeface="Times New Roman" panose="02020603050405020304" pitchFamily="18" charset="0"/>
            </a:endParaRPr>
          </a:p>
          <a:p>
            <a:endParaRPr lang="ru-RU" sz="2000" dirty="0"/>
          </a:p>
        </p:txBody>
      </p:sp>
      <p:grpSp>
        <p:nvGrpSpPr>
          <p:cNvPr id="4" name="Group 6"/>
          <p:cNvGrpSpPr>
            <a:grpSpLocks/>
          </p:cNvGrpSpPr>
          <p:nvPr/>
        </p:nvGrpSpPr>
        <p:grpSpPr bwMode="auto">
          <a:xfrm>
            <a:off x="8028384"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56839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16633"/>
            <a:ext cx="8568952"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p>
        </p:txBody>
      </p:sp>
      <p:sp>
        <p:nvSpPr>
          <p:cNvPr id="3" name="Подзаголовок 2"/>
          <p:cNvSpPr>
            <a:spLocks noGrp="1"/>
          </p:cNvSpPr>
          <p:nvPr>
            <p:ph type="subTitle" idx="1"/>
          </p:nvPr>
        </p:nvSpPr>
        <p:spPr>
          <a:xfrm>
            <a:off x="755576" y="908720"/>
            <a:ext cx="7772400"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r>
              <a:rPr lang="ru-RU" sz="2000" dirty="0" smtClean="0">
                <a:latin typeface="Times New Roman" panose="02020603050405020304" pitchFamily="18" charset="0"/>
                <a:cs typeface="Times New Roman" panose="02020603050405020304" pitchFamily="18" charset="0"/>
              </a:rPr>
              <a:t>Полномочия </a:t>
            </a:r>
            <a:r>
              <a:rPr lang="ru-RU" sz="2000" i="1" dirty="0">
                <a:latin typeface="Times New Roman" panose="02020603050405020304" pitchFamily="18" charset="0"/>
                <a:cs typeface="Times New Roman" panose="02020603050405020304" pitchFamily="18" charset="0"/>
              </a:rPr>
              <a:t>Законодательного Собрания Приморского края </a:t>
            </a:r>
            <a:r>
              <a:rPr lang="ru-RU" sz="2000" dirty="0">
                <a:latin typeface="Times New Roman" panose="02020603050405020304" pitchFamily="18" charset="0"/>
                <a:cs typeface="Times New Roman" panose="02020603050405020304" pitchFamily="18" charset="0"/>
              </a:rPr>
              <a:t>в сфере промышленной </a:t>
            </a:r>
            <a:r>
              <a:rPr lang="ru-RU" sz="2000" dirty="0" smtClean="0">
                <a:latin typeface="Times New Roman" panose="02020603050405020304" pitchFamily="18" charset="0"/>
                <a:cs typeface="Times New Roman" panose="02020603050405020304" pitchFamily="18" charset="0"/>
              </a:rPr>
              <a:t>политики:</a:t>
            </a:r>
          </a:p>
          <a:p>
            <a:pPr indent="360000" algn="l">
              <a:spcBef>
                <a:spcPts val="0"/>
              </a:spcBef>
            </a:pPr>
            <a:endParaRPr lang="ru-RU" sz="800" dirty="0" smtClean="0">
              <a:latin typeface="Times New Roman" panose="02020603050405020304" pitchFamily="18" charset="0"/>
              <a:cs typeface="Times New Roman" panose="02020603050405020304" pitchFamily="18" charset="0"/>
            </a:endParaRPr>
          </a:p>
          <a:p>
            <a:pPr marL="360000" indent="-180000" algn="l">
              <a:spcBef>
                <a:spcPts val="0"/>
              </a:spcBef>
              <a:buSzPct val="100000"/>
              <a:buFont typeface="+mj-lt"/>
              <a:buAutoNum type="arabicPeriod"/>
            </a:pPr>
            <a:r>
              <a:rPr lang="ru-RU" sz="2000" dirty="0" smtClean="0">
                <a:latin typeface="Times New Roman" panose="02020603050405020304" pitchFamily="18" charset="0"/>
                <a:cs typeface="Times New Roman" panose="02020603050405020304" pitchFamily="18" charset="0"/>
              </a:rPr>
              <a:t>принятие </a:t>
            </a:r>
            <a:r>
              <a:rPr lang="ru-RU" sz="2000" dirty="0">
                <a:latin typeface="Times New Roman" panose="02020603050405020304" pitchFamily="18" charset="0"/>
                <a:cs typeface="Times New Roman" panose="02020603050405020304" pitchFamily="18" charset="0"/>
              </a:rPr>
              <a:t>законов, направленных на развитие промышленной политики в Приморском крае и устанавливающих меры стимулирования деятельности в сфере промышленности Приморского </a:t>
            </a:r>
            <a:r>
              <a:rPr lang="ru-RU" sz="2000" dirty="0" smtClean="0">
                <a:latin typeface="Times New Roman" panose="02020603050405020304" pitchFamily="18" charset="0"/>
                <a:cs typeface="Times New Roman" panose="02020603050405020304" pitchFamily="18" charset="0"/>
              </a:rPr>
              <a:t>края;</a:t>
            </a:r>
          </a:p>
          <a:p>
            <a:pPr marL="360000" indent="-180000" algn="l">
              <a:spcBef>
                <a:spcPts val="0"/>
              </a:spcBef>
              <a:buSzPct val="100000"/>
              <a:buFont typeface="+mj-lt"/>
              <a:buAutoNum type="arabicPeriod"/>
            </a:pPr>
            <a:r>
              <a:rPr lang="ru-RU" sz="2000" dirty="0" smtClean="0">
                <a:latin typeface="Times New Roman" panose="02020603050405020304" pitchFamily="18" charset="0"/>
                <a:cs typeface="Times New Roman" panose="02020603050405020304" pitchFamily="18" charset="0"/>
              </a:rPr>
              <a:t>осуществление </a:t>
            </a:r>
            <a:r>
              <a:rPr lang="ru-RU" sz="2000" dirty="0">
                <a:latin typeface="Times New Roman" panose="02020603050405020304" pitchFamily="18" charset="0"/>
                <a:cs typeface="Times New Roman" panose="02020603050405020304" pitchFamily="18" charset="0"/>
              </a:rPr>
              <a:t>контроля за соблюдением и исполнением принятых Законодательным Собранием Приморского края законов Приморского </a:t>
            </a:r>
            <a:r>
              <a:rPr lang="ru-RU" sz="2000" dirty="0" smtClean="0">
                <a:latin typeface="Times New Roman" panose="02020603050405020304" pitchFamily="18" charset="0"/>
                <a:cs typeface="Times New Roman" panose="02020603050405020304" pitchFamily="18" charset="0"/>
              </a:rPr>
              <a:t>края;</a:t>
            </a:r>
          </a:p>
          <a:p>
            <a:pPr marL="360000" indent="-180000" algn="l">
              <a:spcBef>
                <a:spcPts val="0"/>
              </a:spcBef>
              <a:buSzPct val="100000"/>
              <a:buFont typeface="+mj-lt"/>
              <a:buAutoNum type="arabicPeriod"/>
            </a:pPr>
            <a:r>
              <a:rPr lang="ru-RU" sz="2000" dirty="0" smtClean="0">
                <a:latin typeface="Times New Roman" panose="02020603050405020304" pitchFamily="18" charset="0"/>
                <a:cs typeface="Times New Roman" panose="02020603050405020304" pitchFamily="18" charset="0"/>
              </a:rPr>
              <a:t>иные </a:t>
            </a:r>
            <a:r>
              <a:rPr lang="ru-RU" sz="2000" dirty="0">
                <a:latin typeface="Times New Roman" panose="02020603050405020304" pitchFamily="18" charset="0"/>
                <a:cs typeface="Times New Roman" panose="02020603050405020304" pitchFamily="18" charset="0"/>
              </a:rPr>
              <a:t>полномочия, предусмотренные федеральным законодательством и законодательством Приморского края в сфере промышленной политики.</a:t>
            </a:r>
          </a:p>
          <a:p>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8980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66833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4624"/>
            <a:ext cx="8568952"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95536" y="764704"/>
            <a:ext cx="8424936" cy="4176464"/>
          </a:xfrm>
        </p:spPr>
        <p:style>
          <a:lnRef idx="2">
            <a:schemeClr val="accent1"/>
          </a:lnRef>
          <a:fillRef idx="1">
            <a:schemeClr val="lt1"/>
          </a:fillRef>
          <a:effectRef idx="0">
            <a:schemeClr val="accent1"/>
          </a:effectRef>
          <a:fontRef idx="minor">
            <a:schemeClr val="dk1"/>
          </a:fontRef>
        </p:style>
        <p:txBody>
          <a:bodyPr>
            <a:noAutofit/>
          </a:bodyPr>
          <a:lstStyle/>
          <a:p>
            <a:pPr indent="360000" algn="l">
              <a:lnSpc>
                <a:spcPct val="110000"/>
              </a:lnSpc>
              <a:spcBef>
                <a:spcPts val="0"/>
              </a:spcBef>
            </a:pPr>
            <a:r>
              <a:rPr lang="ru-RU" sz="1850" dirty="0" smtClean="0">
                <a:latin typeface="Times New Roman" panose="02020603050405020304" pitchFamily="18" charset="0"/>
                <a:cs typeface="Times New Roman" panose="02020603050405020304" pitchFamily="18" charset="0"/>
              </a:rPr>
              <a:t>Полномочия </a:t>
            </a:r>
            <a:r>
              <a:rPr lang="ru-RU" sz="1850" i="1" dirty="0" smtClean="0">
                <a:latin typeface="Times New Roman" panose="02020603050405020304" pitchFamily="18" charset="0"/>
                <a:cs typeface="Times New Roman" panose="02020603050405020304" pitchFamily="18" charset="0"/>
              </a:rPr>
              <a:t>Администрации Приморского края </a:t>
            </a:r>
            <a:r>
              <a:rPr lang="ru-RU" sz="1850" dirty="0" smtClean="0">
                <a:latin typeface="Times New Roman" panose="02020603050405020304" pitchFamily="18" charset="0"/>
                <a:cs typeface="Times New Roman" panose="02020603050405020304" pitchFamily="18" charset="0"/>
              </a:rPr>
              <a:t>в сфере промышленной политики:</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принятие нормативных правовых актов Приморского края, устанавливающих меры стимулирования деятельности в сфере промышленности Приморского края, а также осуществление контроля за их исполнением;</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организация разработки государственных программ Приморского края в сфере промышленной политики, их утверждение, а также обеспечение их реализации;</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определение уполномоченного органа исполнительной власти Приморского края в сфере промышленной политики (далее - уполномоченный орган);</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иные полномочия, предусмотренные федеральным законодательством и законодательством Приморского края в сфере промышленной политики.</a:t>
            </a:r>
          </a:p>
          <a:p>
            <a:endParaRPr lang="ru-RU" sz="2000" dirty="0"/>
          </a:p>
        </p:txBody>
      </p:sp>
      <p:grpSp>
        <p:nvGrpSpPr>
          <p:cNvPr id="4" name="Group 6"/>
          <p:cNvGrpSpPr>
            <a:grpSpLocks/>
          </p:cNvGrpSpPr>
          <p:nvPr/>
        </p:nvGrpSpPr>
        <p:grpSpPr bwMode="auto">
          <a:xfrm>
            <a:off x="8093445"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52863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44625"/>
            <a:ext cx="8496944"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endParaRPr lang="ru-RU" sz="2000" dirty="0"/>
          </a:p>
        </p:txBody>
      </p:sp>
      <p:sp>
        <p:nvSpPr>
          <p:cNvPr id="3" name="Подзаголовок 2"/>
          <p:cNvSpPr>
            <a:spLocks noGrp="1"/>
          </p:cNvSpPr>
          <p:nvPr>
            <p:ph type="subTitle" idx="1"/>
          </p:nvPr>
        </p:nvSpPr>
        <p:spPr>
          <a:xfrm>
            <a:off x="395536" y="692696"/>
            <a:ext cx="8352928" cy="4248472"/>
          </a:xfrm>
        </p:spPr>
        <p:style>
          <a:lnRef idx="2">
            <a:schemeClr val="accent1"/>
          </a:lnRef>
          <a:fillRef idx="1">
            <a:schemeClr val="lt1"/>
          </a:fillRef>
          <a:effectRef idx="0">
            <a:schemeClr val="accent1"/>
          </a:effectRef>
          <a:fontRef idx="minor">
            <a:schemeClr val="dk1"/>
          </a:fontRef>
        </p:style>
        <p:txBody>
          <a:bodyPr>
            <a:noAutofit/>
          </a:bodyPr>
          <a:lstStyle/>
          <a:p>
            <a:pPr indent="360000" algn="l">
              <a:lnSpc>
                <a:spcPct val="120000"/>
              </a:lnSpc>
              <a:spcBef>
                <a:spcPts val="0"/>
              </a:spcBef>
            </a:pPr>
            <a:r>
              <a:rPr lang="ru-RU" sz="1850" dirty="0" smtClean="0">
                <a:latin typeface="Times New Roman" panose="02020603050405020304" pitchFamily="18" charset="0"/>
                <a:cs typeface="Times New Roman" panose="02020603050405020304" pitchFamily="18" charset="0"/>
              </a:rPr>
              <a:t>Полномочия </a:t>
            </a:r>
            <a:r>
              <a:rPr lang="ru-RU" sz="1850" i="1" dirty="0">
                <a:latin typeface="Times New Roman" panose="02020603050405020304" pitchFamily="18" charset="0"/>
                <a:cs typeface="Times New Roman" panose="02020603050405020304" pitchFamily="18" charset="0"/>
              </a:rPr>
              <a:t>уполномоченного </a:t>
            </a:r>
            <a:r>
              <a:rPr lang="ru-RU" sz="1850" i="1" dirty="0" smtClean="0">
                <a:latin typeface="Times New Roman" panose="02020603050405020304" pitchFamily="18" charset="0"/>
                <a:cs typeface="Times New Roman" panose="02020603050405020304" pitchFamily="18" charset="0"/>
              </a:rPr>
              <a:t>органа</a:t>
            </a:r>
            <a:r>
              <a:rPr lang="ru-RU" sz="1850" dirty="0" smtClean="0">
                <a:latin typeface="Times New Roman" panose="02020603050405020304" pitchFamily="18" charset="0"/>
                <a:cs typeface="Times New Roman" panose="02020603050405020304" pitchFamily="18" charset="0"/>
              </a:rPr>
              <a:t>:</a:t>
            </a:r>
            <a:endParaRPr lang="ru-RU" sz="1850" dirty="0">
              <a:latin typeface="Times New Roman" panose="02020603050405020304" pitchFamily="18" charset="0"/>
              <a:cs typeface="Times New Roman" panose="02020603050405020304" pitchFamily="18" charset="0"/>
            </a:endParaRP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разработка </a:t>
            </a:r>
            <a:r>
              <a:rPr lang="ru-RU" sz="1850" dirty="0">
                <a:latin typeface="Times New Roman" panose="02020603050405020304" pitchFamily="18" charset="0"/>
                <a:cs typeface="Times New Roman" panose="02020603050405020304" pitchFamily="18" charset="0"/>
              </a:rPr>
              <a:t>и реализация государственных программ Приморского края в сфере промышленной политики, предусматривающих меры стимулирования деятельности в сфере промышленности Приморского </a:t>
            </a:r>
            <a:r>
              <a:rPr lang="ru-RU" sz="185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содействие </a:t>
            </a:r>
            <a:r>
              <a:rPr lang="ru-RU" sz="1850" dirty="0">
                <a:latin typeface="Times New Roman" panose="02020603050405020304" pitchFamily="18" charset="0"/>
                <a:cs typeface="Times New Roman" panose="02020603050405020304" pitchFamily="18" charset="0"/>
              </a:rPr>
              <a:t>развитию межрегионального и международного сотрудничества субъектов деятельности в сфере промышленности Приморского </a:t>
            </a:r>
            <a:r>
              <a:rPr lang="ru-RU" sz="185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информирование </a:t>
            </a:r>
            <a:r>
              <a:rPr lang="ru-RU" sz="1850" dirty="0">
                <a:latin typeface="Times New Roman" panose="02020603050405020304" pitchFamily="18" charset="0"/>
                <a:cs typeface="Times New Roman" panose="02020603050405020304" pitchFamily="18" charset="0"/>
              </a:rPr>
              <a:t>субъектов деятельности в сфере промышленности Приморского края об имеющихся трудовых ресурсах и о потребностях в создании новых рабочих мест на территории Приморского </a:t>
            </a:r>
            <a:r>
              <a:rPr lang="ru-RU" sz="185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разработка </a:t>
            </a:r>
            <a:r>
              <a:rPr lang="ru-RU" sz="1850" dirty="0">
                <a:latin typeface="Times New Roman" panose="02020603050405020304" pitchFamily="18" charset="0"/>
                <a:cs typeface="Times New Roman" panose="02020603050405020304" pitchFamily="18" charset="0"/>
              </a:rPr>
              <a:t>и реализация региональных научно-технических и инновационных программ и проектов, в том числе научными организациями Приморского края, осуществляемых за счет средств краевого бюджета;</a:t>
            </a:r>
          </a:p>
          <a:p>
            <a:endParaRPr lang="ru-RU" sz="1900" dirty="0">
              <a:latin typeface="Times New Roman" panose="02020603050405020304" pitchFamily="18" charset="0"/>
              <a:cs typeface="Times New Roman" panose="02020603050405020304" pitchFamily="18" charset="0"/>
            </a:endParaRPr>
          </a:p>
        </p:txBody>
      </p:sp>
      <p:grpSp>
        <p:nvGrpSpPr>
          <p:cNvPr id="7" name="Group 6"/>
          <p:cNvGrpSpPr>
            <a:grpSpLocks/>
          </p:cNvGrpSpPr>
          <p:nvPr/>
        </p:nvGrpSpPr>
        <p:grpSpPr bwMode="auto">
          <a:xfrm>
            <a:off x="8028384" y="6439182"/>
            <a:ext cx="1033463" cy="409575"/>
            <a:chOff x="4876" y="4062"/>
            <a:chExt cx="651" cy="258"/>
          </a:xfrm>
        </p:grpSpPr>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6504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44624"/>
            <a:ext cx="8496944"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endParaRPr lang="ru-RU" sz="2000" dirty="0"/>
          </a:p>
        </p:txBody>
      </p:sp>
      <p:sp>
        <p:nvSpPr>
          <p:cNvPr id="3" name="Подзаголовок 2"/>
          <p:cNvSpPr>
            <a:spLocks noGrp="1"/>
          </p:cNvSpPr>
          <p:nvPr>
            <p:ph type="subTitle" idx="1"/>
          </p:nvPr>
        </p:nvSpPr>
        <p:spPr>
          <a:xfrm>
            <a:off x="251520" y="764704"/>
            <a:ext cx="8496944" cy="4176464"/>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indent="360000" algn="l">
              <a:lnSpc>
                <a:spcPct val="110000"/>
              </a:lnSpc>
              <a:spcBef>
                <a:spcPts val="0"/>
              </a:spcBef>
            </a:pPr>
            <a:r>
              <a:rPr lang="ru-RU" sz="1900" dirty="0">
                <a:latin typeface="Times New Roman" panose="02020603050405020304" pitchFamily="18" charset="0"/>
                <a:cs typeface="Times New Roman" panose="02020603050405020304" pitchFamily="18" charset="0"/>
              </a:rPr>
              <a:t>Полномочия </a:t>
            </a:r>
            <a:r>
              <a:rPr lang="ru-RU" sz="1900" i="1" dirty="0">
                <a:latin typeface="Times New Roman" panose="02020603050405020304" pitchFamily="18" charset="0"/>
                <a:cs typeface="Times New Roman" panose="02020603050405020304" pitchFamily="18" charset="0"/>
              </a:rPr>
              <a:t>уполномоченного </a:t>
            </a:r>
            <a:r>
              <a:rPr lang="ru-RU" sz="1900" i="1" dirty="0" smtClean="0">
                <a:latin typeface="Times New Roman" panose="02020603050405020304" pitchFamily="18" charset="0"/>
                <a:cs typeface="Times New Roman" panose="02020603050405020304" pitchFamily="18" charset="0"/>
              </a:rPr>
              <a:t>органа</a:t>
            </a:r>
            <a:r>
              <a:rPr lang="ru-RU" sz="1900" dirty="0" smtClean="0">
                <a:latin typeface="Times New Roman" panose="02020603050405020304" pitchFamily="18" charset="0"/>
                <a:cs typeface="Times New Roman" panose="02020603050405020304" pitchFamily="18" charset="0"/>
              </a:rPr>
              <a:t>:</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мониторинга состояния промышленности в Приморском крае, запрашивание информации и принятие мер по предупреждению рисков устойчивого развития субъектов деятельности в сфере промышленности на территории Приморского </a:t>
            </a:r>
            <a:r>
              <a:rPr lang="ru-RU" sz="190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анализа состояния промышленности в Приморском крае, разработка предложений по стимулированию деятельности в сфере </a:t>
            </a:r>
            <a:r>
              <a:rPr lang="ru-RU" sz="1900" dirty="0" smtClean="0">
                <a:latin typeface="Times New Roman" panose="02020603050405020304" pitchFamily="18" charset="0"/>
                <a:cs typeface="Times New Roman" panose="02020603050405020304" pitchFamily="18" charset="0"/>
              </a:rPr>
              <a:t>промышленности;</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подготовки и размещения на сайте Администрации Приморского края информации о состоянии и развитии промышленности в Приморском крае и реализации мер стимулирования деятельности в сфере промышленности в Приморском </a:t>
            </a:r>
            <a:r>
              <a:rPr lang="ru-RU" sz="1900" dirty="0" smtClean="0">
                <a:latin typeface="Times New Roman" panose="02020603050405020304" pitchFamily="18" charset="0"/>
                <a:cs typeface="Times New Roman" panose="02020603050405020304" pitchFamily="18" charset="0"/>
              </a:rPr>
              <a:t>крае;</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взаимодействия с субъектами деятельности в сфере промышленности по вопросам создания и развития индустриальных (промышленных) парков и промышленных кластеров на территории Приморского </a:t>
            </a:r>
            <a:r>
              <a:rPr lang="ru-RU" sz="190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иные </a:t>
            </a:r>
            <a:r>
              <a:rPr lang="ru-RU" sz="1900" dirty="0">
                <a:latin typeface="Times New Roman" panose="02020603050405020304" pitchFamily="18" charset="0"/>
                <a:cs typeface="Times New Roman" panose="02020603050405020304" pitchFamily="18" charset="0"/>
              </a:rPr>
              <a:t>полномочия, предусмотренные федеральным законодательством и законодательством Приморского края в сфере промышленной политики.</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62601"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56229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1"/>
            <a:ext cx="8229600" cy="5400600"/>
          </a:xfrm>
        </p:spPr>
        <p:style>
          <a:lnRef idx="2">
            <a:schemeClr val="accent1"/>
          </a:lnRef>
          <a:fillRef idx="1">
            <a:schemeClr val="lt1"/>
          </a:fillRef>
          <a:effectRef idx="0">
            <a:schemeClr val="accent1"/>
          </a:effectRef>
          <a:fontRef idx="minor">
            <a:schemeClr val="dk1"/>
          </a:fontRef>
        </p:style>
        <p:txBody>
          <a:bodyPr>
            <a:normAutofit/>
          </a:bodyPr>
          <a:lstStyle/>
          <a:p>
            <a:r>
              <a:rPr lang="ru-RU" sz="1600" dirty="0" smtClean="0">
                <a:latin typeface="Times New Roman" panose="02020603050405020304" pitchFamily="18" charset="0"/>
                <a:cs typeface="Times New Roman" panose="02020603050405020304" pitchFamily="18" charset="0"/>
              </a:rPr>
              <a:t>В целях обеспечения взаимодействия  органов региональной власти и </a:t>
            </a:r>
            <a:r>
              <a:rPr lang="ru-RU" sz="1600" dirty="0">
                <a:latin typeface="Times New Roman" panose="02020603050405020304" pitchFamily="18" charset="0"/>
                <a:cs typeface="Times New Roman" panose="02020603050405020304" pitchFamily="18" charset="0"/>
              </a:rPr>
              <a:t>содействия выработке и реализации промышленной политики в Приморском </a:t>
            </a:r>
            <a:r>
              <a:rPr lang="ru-RU" sz="1600" dirty="0" smtClean="0">
                <a:latin typeface="Times New Roman" panose="02020603050405020304" pitchFamily="18" charset="0"/>
                <a:cs typeface="Times New Roman" panose="02020603050405020304" pitchFamily="18" charset="0"/>
              </a:rPr>
              <a:t>крае</a:t>
            </a:r>
            <a:endParaRPr lang="ru-RU" sz="1600"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395536" y="116632"/>
            <a:ext cx="8229600" cy="432048"/>
          </a:xfrm>
        </p:spPr>
        <p:txBody>
          <a:bodyPr>
            <a:normAutofit/>
          </a:bodyPr>
          <a:lstStyle/>
          <a:p>
            <a:pPr algn="ctr"/>
            <a:r>
              <a:rPr lang="ru-RU" sz="2000" dirty="0">
                <a:solidFill>
                  <a:schemeClr val="accent1"/>
                </a:solidFill>
                <a:effectLst/>
              </a:rPr>
              <a:t>Совет по промышленной политике в Приморском крае</a:t>
            </a:r>
            <a:endParaRPr lang="ru-RU" sz="2000" dirty="0"/>
          </a:p>
        </p:txBody>
      </p:sp>
      <p:graphicFrame>
        <p:nvGraphicFramePr>
          <p:cNvPr id="4" name="Схема 3"/>
          <p:cNvGraphicFramePr/>
          <p:nvPr>
            <p:extLst>
              <p:ext uri="{D42A27DB-BD31-4B8C-83A1-F6EECF244321}">
                <p14:modId xmlns:p14="http://schemas.microsoft.com/office/powerpoint/2010/main" val="475437218"/>
              </p:ext>
            </p:extLst>
          </p:nvPr>
        </p:nvGraphicFramePr>
        <p:xfrm>
          <a:off x="395536" y="1124744"/>
          <a:ext cx="835292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Прямая соединительная линия 5"/>
          <p:cNvCxnSpPr/>
          <p:nvPr/>
        </p:nvCxnSpPr>
        <p:spPr>
          <a:xfrm>
            <a:off x="5364088" y="1505159"/>
            <a:ext cx="720080" cy="0"/>
          </a:xfrm>
          <a:prstGeom prst="line">
            <a:avLst/>
          </a:prstGeom>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12160" y="1124744"/>
            <a:ext cx="2664296" cy="1384995"/>
          </a:xfrm>
          <a:prstGeom prst="rect">
            <a:avLst/>
          </a:prstGeom>
          <a:solidFill>
            <a:schemeClr val="bg2">
              <a:lumMod val="50000"/>
            </a:schemeClr>
          </a:solidFill>
          <a:ln>
            <a:solidFill>
              <a:schemeClr val="bg2">
                <a:lumMod val="50000"/>
              </a:schemeClr>
            </a:solidFill>
          </a:ln>
        </p:spPr>
        <p:txBody>
          <a:bodyPr wrap="square" rtlCol="0">
            <a:spAutoFit/>
          </a:bodyPr>
          <a:lstStyle/>
          <a:p>
            <a:r>
              <a:rPr lang="ru-RU" sz="1400" dirty="0">
                <a:latin typeface="Times New Roman" panose="02020603050405020304" pitchFamily="18" charset="0"/>
                <a:cs typeface="Times New Roman" panose="02020603050405020304" pitchFamily="18" charset="0"/>
              </a:rPr>
              <a:t>Функции, порядок деятельности и состав совета по промышленной политике в Приморском крае устанавливаются Губернатором Приморского края</a:t>
            </a:r>
          </a:p>
        </p:txBody>
      </p:sp>
      <p:grpSp>
        <p:nvGrpSpPr>
          <p:cNvPr id="8" name="Group 6"/>
          <p:cNvGrpSpPr>
            <a:grpSpLocks/>
          </p:cNvGrpSpPr>
          <p:nvPr/>
        </p:nvGrpSpPr>
        <p:grpSpPr bwMode="auto">
          <a:xfrm>
            <a:off x="8105330" y="6237312"/>
            <a:ext cx="1033463" cy="409575"/>
            <a:chOff x="4876" y="4062"/>
            <a:chExt cx="651" cy="258"/>
          </a:xfrm>
        </p:grpSpPr>
        <p:pic>
          <p:nvPicPr>
            <p:cNvPr id="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906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432047"/>
          </a:xfrm>
        </p:spPr>
        <p:txBody>
          <a:bodyPr>
            <a:normAutofit/>
          </a:bodyPr>
          <a:lstStyle/>
          <a:p>
            <a:pPr algn="ctr"/>
            <a:r>
              <a:rPr lang="ru-RU" sz="2000" dirty="0">
                <a:effectLst/>
              </a:rPr>
              <a:t> </a:t>
            </a:r>
            <a:r>
              <a:rPr lang="ru-RU" sz="2000" dirty="0">
                <a:solidFill>
                  <a:schemeClr val="accent1"/>
                </a:solidFill>
                <a:effectLst/>
              </a:rPr>
              <a:t>Департамент промышленности Приморского края </a:t>
            </a:r>
            <a:endParaRPr lang="ru-RU" sz="2000" dirty="0">
              <a:solidFill>
                <a:schemeClr val="accent1"/>
              </a:solidFill>
            </a:endParaRPr>
          </a:p>
        </p:txBody>
      </p:sp>
      <p:sp>
        <p:nvSpPr>
          <p:cNvPr id="3" name="Подзаголовок 2"/>
          <p:cNvSpPr>
            <a:spLocks noGrp="1"/>
          </p:cNvSpPr>
          <p:nvPr>
            <p:ph type="subTitle" idx="1"/>
          </p:nvPr>
        </p:nvSpPr>
        <p:spPr>
          <a:xfrm>
            <a:off x="827584" y="620688"/>
            <a:ext cx="7488832"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800" i="1" dirty="0" smtClean="0">
              <a:latin typeface="Times New Roman" panose="02020603050405020304" pitchFamily="18" charset="0"/>
              <a:cs typeface="Times New Roman" panose="02020603050405020304" pitchFamily="18" charset="0"/>
            </a:endParaRPr>
          </a:p>
          <a:p>
            <a:pPr marL="360000" indent="360000" algn="l">
              <a:spcBef>
                <a:spcPts val="0"/>
              </a:spcBef>
            </a:pPr>
            <a:r>
              <a:rPr lang="ru-RU" sz="2000" i="1" dirty="0" smtClean="0">
                <a:latin typeface="Times New Roman" panose="02020603050405020304" pitchFamily="18" charset="0"/>
                <a:cs typeface="Times New Roman" panose="02020603050405020304" pitchFamily="18" charset="0"/>
              </a:rPr>
              <a:t>Департамент промышленной политики </a:t>
            </a:r>
            <a:r>
              <a:rPr lang="ru-RU" sz="2000" dirty="0" smtClean="0">
                <a:latin typeface="Times New Roman" panose="02020603050405020304" pitchFamily="18" charset="0"/>
                <a:cs typeface="Times New Roman" panose="02020603050405020304" pitchFamily="18" charset="0"/>
              </a:rPr>
              <a:t>- орган </a:t>
            </a:r>
            <a:r>
              <a:rPr lang="ru-RU" sz="2000" dirty="0">
                <a:latin typeface="Times New Roman" panose="02020603050405020304" pitchFamily="18" charset="0"/>
                <a:cs typeface="Times New Roman" panose="02020603050405020304" pitchFamily="18" charset="0"/>
              </a:rPr>
              <a:t>исполнительной власти Приморского края, </a:t>
            </a:r>
            <a:r>
              <a:rPr lang="ru-RU" sz="2000" dirty="0" smtClean="0">
                <a:latin typeface="Times New Roman" panose="02020603050405020304" pitchFamily="18" charset="0"/>
                <a:cs typeface="Times New Roman" panose="02020603050405020304" pitchFamily="18" charset="0"/>
              </a:rPr>
              <a:t>осуществляющий </a:t>
            </a:r>
            <a:r>
              <a:rPr lang="ru-RU" sz="2000" dirty="0">
                <a:latin typeface="Times New Roman" panose="02020603050405020304" pitchFamily="18" charset="0"/>
                <a:cs typeface="Times New Roman" panose="02020603050405020304" pitchFamily="18" charset="0"/>
              </a:rPr>
              <a:t>в пределах своих полномочий государственное управление в сфере промышленности и реализацию промышленной политики, </a:t>
            </a:r>
            <a:r>
              <a:rPr lang="ru-RU" sz="2000" dirty="0" smtClean="0">
                <a:latin typeface="Times New Roman" panose="02020603050405020304" pitchFamily="18" charset="0"/>
                <a:cs typeface="Times New Roman" panose="02020603050405020304" pitchFamily="18" charset="0"/>
              </a:rPr>
              <a:t>содействующий </a:t>
            </a:r>
            <a:r>
              <a:rPr lang="ru-RU" sz="2000" dirty="0">
                <a:latin typeface="Times New Roman" panose="02020603050405020304" pitchFamily="18" charset="0"/>
                <a:cs typeface="Times New Roman" panose="02020603050405020304" pitchFamily="18" charset="0"/>
              </a:rPr>
              <a:t>стабильному функционированию и развитию предприятий машиностроения и металлообработки, горнометаллургической, химической, нефтегазовой (за исключением газоснабжения и газификации), нефтегазохимической, угольной, легкой промышленности, </a:t>
            </a:r>
            <a:r>
              <a:rPr lang="ru-RU" sz="2000" dirty="0" smtClean="0">
                <a:latin typeface="Times New Roman" panose="02020603050405020304" pitchFamily="18" charset="0"/>
                <a:cs typeface="Times New Roman" panose="02020603050405020304" pitchFamily="18" charset="0"/>
              </a:rPr>
              <a:t>осуществляющий </a:t>
            </a:r>
            <a:r>
              <a:rPr lang="ru-RU" sz="2000" dirty="0">
                <a:latin typeface="Times New Roman" panose="02020603050405020304" pitchFamily="18" charset="0"/>
                <a:cs typeface="Times New Roman" panose="02020603050405020304" pitchFamily="18" charset="0"/>
              </a:rPr>
              <a:t>свою деятельность в сфере промышленного производства, а также предприятий, эксплуатирующих нефтепроводы на территории Приморского края.</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835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620688"/>
            <a:ext cx="8784976" cy="4968552"/>
          </a:xfrm>
        </p:spPr>
        <p:style>
          <a:lnRef idx="2">
            <a:schemeClr val="accent1"/>
          </a:lnRef>
          <a:fillRef idx="1">
            <a:schemeClr val="lt1"/>
          </a:fillRef>
          <a:effectRef idx="0">
            <a:schemeClr val="accent1"/>
          </a:effectRef>
          <a:fontRef idx="minor">
            <a:schemeClr val="dk1"/>
          </a:fontRef>
        </p:style>
        <p:txBody>
          <a:bodyPr>
            <a:normAutofit/>
          </a:bodyPr>
          <a:lstStyle/>
          <a:p>
            <a:r>
              <a:rPr lang="ru-RU" sz="1400" dirty="0" smtClean="0">
                <a:latin typeface="Times New Roman" panose="02020603050405020304" pitchFamily="18" charset="0"/>
                <a:cs typeface="Times New Roman" panose="02020603050405020304" pitchFamily="18" charset="0"/>
              </a:rPr>
              <a:t>Характеристика Департамента Приморского края</a:t>
            </a:r>
            <a:endParaRPr lang="ru-RU" sz="1400"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395536" y="116632"/>
            <a:ext cx="8229600" cy="418058"/>
          </a:xfrm>
        </p:spPr>
        <p:txBody>
          <a:bodyPr>
            <a:normAutofit/>
          </a:bodyPr>
          <a:lstStyle/>
          <a:p>
            <a:pPr algn="ctr"/>
            <a:r>
              <a:rPr lang="ru-RU" sz="2000" dirty="0">
                <a:solidFill>
                  <a:schemeClr val="accent1"/>
                </a:solidFill>
                <a:effectLst/>
              </a:rPr>
              <a:t>Департамент промышленности Приморского края</a:t>
            </a:r>
            <a:endParaRPr lang="ru-RU" sz="2000" dirty="0"/>
          </a:p>
        </p:txBody>
      </p:sp>
      <p:graphicFrame>
        <p:nvGraphicFramePr>
          <p:cNvPr id="5" name="Схема 4"/>
          <p:cNvGraphicFramePr/>
          <p:nvPr>
            <p:extLst>
              <p:ext uri="{D42A27DB-BD31-4B8C-83A1-F6EECF244321}">
                <p14:modId xmlns:p14="http://schemas.microsoft.com/office/powerpoint/2010/main" val="4199523122"/>
              </p:ext>
            </p:extLst>
          </p:nvPr>
        </p:nvGraphicFramePr>
        <p:xfrm>
          <a:off x="179512" y="1397000"/>
          <a:ext cx="87849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6"/>
          <p:cNvGrpSpPr>
            <a:grpSpLocks/>
          </p:cNvGrpSpPr>
          <p:nvPr/>
        </p:nvGrpSpPr>
        <p:grpSpPr bwMode="auto">
          <a:xfrm>
            <a:off x="8088238" y="6237312"/>
            <a:ext cx="1033463" cy="409575"/>
            <a:chOff x="4876" y="4062"/>
            <a:chExt cx="651" cy="258"/>
          </a:xfrm>
        </p:grpSpPr>
        <p:pic>
          <p:nvPicPr>
            <p:cNvPr id="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114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772400" cy="452263"/>
          </a:xfrm>
        </p:spPr>
        <p:txBody>
          <a:bodyPr>
            <a:normAutofit/>
          </a:bodyPr>
          <a:lstStyle/>
          <a:p>
            <a:pPr algn="ctr"/>
            <a:r>
              <a:rPr lang="ru-RU" sz="2000" dirty="0" smtClean="0">
                <a:solidFill>
                  <a:schemeClr val="accent1"/>
                </a:solidFill>
                <a:effectLst/>
              </a:rPr>
              <a:t>Полномочия Департамента</a:t>
            </a:r>
            <a:endParaRPr lang="ru-RU" sz="2000" dirty="0">
              <a:solidFill>
                <a:schemeClr val="accent1"/>
              </a:solidFill>
            </a:endParaRPr>
          </a:p>
        </p:txBody>
      </p:sp>
      <p:sp>
        <p:nvSpPr>
          <p:cNvPr id="3" name="Подзаголовок 2"/>
          <p:cNvSpPr>
            <a:spLocks noGrp="1"/>
          </p:cNvSpPr>
          <p:nvPr>
            <p:ph type="subTitle" idx="1"/>
          </p:nvPr>
        </p:nvSpPr>
        <p:spPr>
          <a:xfrm>
            <a:off x="685800" y="548680"/>
            <a:ext cx="7772400" cy="4464496"/>
          </a:xfrm>
        </p:spPr>
        <p:style>
          <a:lnRef idx="2">
            <a:schemeClr val="accent1"/>
          </a:lnRef>
          <a:fillRef idx="1">
            <a:schemeClr val="lt1"/>
          </a:fillRef>
          <a:effectRef idx="0">
            <a:schemeClr val="accent1"/>
          </a:effectRef>
          <a:fontRef idx="minor">
            <a:schemeClr val="dk1"/>
          </a:fontRef>
        </p:style>
        <p:txBody>
          <a:bodyPr>
            <a:normAutofit lnSpcReduction="10000"/>
          </a:bodyPr>
          <a:lstStyle/>
          <a:p>
            <a:pPr indent="360000" algn="l">
              <a:lnSpc>
                <a:spcPct val="120000"/>
              </a:lnSpc>
              <a:spcBef>
                <a:spcPts val="0"/>
              </a:spcBef>
              <a:buSzPct val="100000"/>
            </a:pPr>
            <a:r>
              <a:rPr lang="ru-RU" sz="1600" i="1" dirty="0">
                <a:latin typeface="Times New Roman" panose="02020603050405020304" pitchFamily="18" charset="0"/>
                <a:cs typeface="Times New Roman" panose="02020603050405020304" pitchFamily="18" charset="0"/>
              </a:rPr>
              <a:t>Департамент осуществляет следующие </a:t>
            </a:r>
            <a:r>
              <a:rPr lang="ru-RU" sz="1600" i="1" dirty="0" smtClean="0">
                <a:latin typeface="Times New Roman" panose="02020603050405020304" pitchFamily="18" charset="0"/>
                <a:cs typeface="Times New Roman" panose="02020603050405020304" pitchFamily="18" charset="0"/>
              </a:rPr>
              <a:t>полномочия</a:t>
            </a:r>
            <a:r>
              <a:rPr lang="ru-RU" sz="1600" b="1" i="1"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Разрабатывает </a:t>
            </a:r>
            <a:r>
              <a:rPr lang="ru-RU" sz="1600" dirty="0">
                <a:latin typeface="Times New Roman" panose="02020603050405020304" pitchFamily="18" charset="0"/>
                <a:cs typeface="Times New Roman" panose="02020603050405020304" pitchFamily="18" charset="0"/>
              </a:rPr>
              <a:t>проекты законов и иных нормативных правовых актов Приморского края в пределах компетенции департамента и обеспечивает их </a:t>
            </a:r>
            <a:r>
              <a:rPr lang="ru-RU" sz="1600" dirty="0" smtClean="0">
                <a:latin typeface="Times New Roman" panose="02020603050405020304" pitchFamily="18" charset="0"/>
                <a:cs typeface="Times New Roman" panose="02020603050405020304" pitchFamily="18" charset="0"/>
              </a:rPr>
              <a:t>реализацию;</a:t>
            </a: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Разрабатывает </a:t>
            </a:r>
            <a:r>
              <a:rPr lang="ru-RU" sz="1600" dirty="0">
                <a:latin typeface="Times New Roman" panose="02020603050405020304" pitchFamily="18" charset="0"/>
                <a:cs typeface="Times New Roman" panose="02020603050405020304" pitchFamily="18" charset="0"/>
              </a:rPr>
              <a:t>дополнительные требования к индустриальным (промышленным) паркам, управляющим компаниям индустриальных (промышленных) парков, промышленным кластерам, специализированным организациям промышленных кластеров в целях применения мер стимулирования деятельности в сфере промышленности за счет имущества Приморского края и средств краевого бюджета в пределах компетенции </a:t>
            </a:r>
            <a:r>
              <a:rPr lang="ru-RU" sz="1600" dirty="0" smtClean="0">
                <a:latin typeface="Times New Roman" panose="02020603050405020304" pitchFamily="18" charset="0"/>
                <a:cs typeface="Times New Roman" panose="02020603050405020304" pitchFamily="18" charset="0"/>
              </a:rPr>
              <a:t>департамента;</a:t>
            </a: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Разрабатывает </a:t>
            </a:r>
            <a:r>
              <a:rPr lang="ru-RU" sz="1600" dirty="0">
                <a:latin typeface="Times New Roman" panose="02020603050405020304" pitchFamily="18" charset="0"/>
                <a:cs typeface="Times New Roman" panose="02020603050405020304" pitchFamily="18" charset="0"/>
              </a:rPr>
              <a:t>и реализует государственные программы Приморского края в сфере промышленной политики, предусматривающие меры стимулирования деятельности в сфере промышленности в Приморском </a:t>
            </a:r>
            <a:r>
              <a:rPr lang="ru-RU" sz="1600" dirty="0" smtClean="0">
                <a:latin typeface="Times New Roman" panose="02020603050405020304" pitchFamily="18" charset="0"/>
                <a:cs typeface="Times New Roman" panose="02020603050405020304" pitchFamily="18" charset="0"/>
              </a:rPr>
              <a:t>крае;</a:t>
            </a: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Осуществляет </a:t>
            </a:r>
            <a:r>
              <a:rPr lang="ru-RU" sz="1600" dirty="0">
                <a:latin typeface="Times New Roman" panose="02020603050405020304" pitchFamily="18" charset="0"/>
                <a:cs typeface="Times New Roman" panose="02020603050405020304" pitchFamily="18" charset="0"/>
              </a:rPr>
              <a:t>информирование субъектов деятельности в сфере промышленности в Приморском крае об имеющихся трудовых ресурсах и о потребностях в создании новых рабочих мест на территории Приморского края;</a:t>
            </a:r>
          </a:p>
          <a:p>
            <a:endParaRPr lang="ru-RU" sz="16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99183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772400" cy="452263"/>
          </a:xfrm>
        </p:spPr>
        <p:txBody>
          <a:bodyPr>
            <a:normAutofit/>
          </a:bodyPr>
          <a:lstStyle/>
          <a:p>
            <a:pPr algn="ctr"/>
            <a:r>
              <a:rPr lang="ru-RU" sz="2000" dirty="0">
                <a:solidFill>
                  <a:schemeClr val="accent1"/>
                </a:solidFill>
                <a:effectLst/>
              </a:rPr>
              <a:t>Полномочия Департамента</a:t>
            </a:r>
            <a:endParaRPr lang="ru-RU" sz="2000" dirty="0"/>
          </a:p>
        </p:txBody>
      </p:sp>
      <p:sp>
        <p:nvSpPr>
          <p:cNvPr id="3" name="Подзаголовок 2"/>
          <p:cNvSpPr>
            <a:spLocks noGrp="1"/>
          </p:cNvSpPr>
          <p:nvPr>
            <p:ph type="subTitle" idx="1"/>
          </p:nvPr>
        </p:nvSpPr>
        <p:spPr>
          <a:xfrm>
            <a:off x="539552" y="620688"/>
            <a:ext cx="8136904" cy="4320480"/>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180000" indent="-180000" algn="l">
              <a:spcBef>
                <a:spcPts val="0"/>
              </a:spcBef>
              <a:buSzPct val="100000"/>
              <a:buFont typeface="+mj-lt"/>
              <a:buAutoNum type="arabicPeriod" startAt="5"/>
            </a:pPr>
            <a:endParaRPr lang="ru-RU" sz="800" dirty="0" smtClean="0">
              <a:latin typeface="Times New Roman" panose="02020603050405020304" pitchFamily="18" charset="0"/>
              <a:cs typeface="Times New Roman" panose="02020603050405020304" pitchFamily="18" charset="0"/>
            </a:endParaRP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Разрабатывает </a:t>
            </a:r>
            <a:r>
              <a:rPr lang="ru-RU" sz="1800" dirty="0">
                <a:latin typeface="Times New Roman" panose="02020603050405020304" pitchFamily="18" charset="0"/>
                <a:cs typeface="Times New Roman" panose="02020603050405020304" pitchFamily="18" charset="0"/>
              </a:rPr>
              <a:t>и реализует региональные научно-технические и инновационные программы и проекты, в том числе с привлечением научных организаций Приморского края, осуществляемые за счет средств краевого </a:t>
            </a:r>
            <a:r>
              <a:rPr lang="ru-RU" sz="1800" dirty="0" smtClean="0">
                <a:latin typeface="Times New Roman" panose="02020603050405020304" pitchFamily="18" charset="0"/>
                <a:cs typeface="Times New Roman" panose="02020603050405020304" pitchFamily="18" charset="0"/>
              </a:rPr>
              <a:t>бюджета;</a:t>
            </a: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Содействует </a:t>
            </a:r>
            <a:r>
              <a:rPr lang="ru-RU" sz="1800" dirty="0">
                <a:latin typeface="Times New Roman" panose="02020603050405020304" pitchFamily="18" charset="0"/>
                <a:cs typeface="Times New Roman" panose="02020603050405020304" pitchFamily="18" charset="0"/>
              </a:rPr>
              <a:t>развитию межрегионального и международного сотрудничества субъектов деятельности в сфере промышленности в Приморском </a:t>
            </a:r>
            <a:r>
              <a:rPr lang="ru-RU" sz="1800" dirty="0" smtClean="0">
                <a:latin typeface="Times New Roman" panose="02020603050405020304" pitchFamily="18" charset="0"/>
                <a:cs typeface="Times New Roman" panose="02020603050405020304" pitchFamily="18" charset="0"/>
              </a:rPr>
              <a:t>крае;</a:t>
            </a: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Участвует </a:t>
            </a:r>
            <a:r>
              <a:rPr lang="ru-RU" sz="1800" dirty="0">
                <a:latin typeface="Times New Roman" panose="02020603050405020304" pitchFamily="18" charset="0"/>
                <a:cs typeface="Times New Roman" panose="02020603050405020304" pitchFamily="18" charset="0"/>
              </a:rPr>
              <a:t>от имени Приморского края в разработке и заключении специальных инвестиционных контрактов, а также осуществляет контроль за их исполнением</a:t>
            </a:r>
            <a:r>
              <a:rPr lang="ru-RU" sz="1800" dirty="0" smtClean="0">
                <a:latin typeface="Times New Roman" panose="02020603050405020304" pitchFamily="18" charset="0"/>
                <a:cs typeface="Times New Roman" panose="02020603050405020304" pitchFamily="18" charset="0"/>
              </a:rPr>
              <a:t>;</a:t>
            </a: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Осуществляет стимулирование деятельности и инновационной деятельности в сфере промышленности в Приморском крае путем предоставления субъектам финансовой, информационно-консультационной поддержки, поддержки осуществляемой ими научно-технической и инновационной деятельности в сфере промышленности, поддержки развития их кадрового потенциала, поддержки осуществляемой ими внешнеэкономической деятельности в пределах компетенции департамента;</a:t>
            </a:r>
          </a:p>
          <a:p>
            <a:endParaRPr lang="ru-RU" sz="16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6470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452263"/>
          </a:xfrm>
        </p:spPr>
        <p:txBody>
          <a:bodyPr>
            <a:normAutofit/>
          </a:bodyPr>
          <a:lstStyle/>
          <a:p>
            <a:pPr algn="ctr"/>
            <a:r>
              <a:rPr lang="ru-RU" sz="2000" dirty="0">
                <a:solidFill>
                  <a:schemeClr val="accent1"/>
                </a:solidFill>
                <a:effectLst/>
              </a:rPr>
              <a:t>Полномочия Департамента</a:t>
            </a:r>
            <a:endParaRPr lang="ru-RU" sz="2000" dirty="0"/>
          </a:p>
        </p:txBody>
      </p:sp>
      <p:sp>
        <p:nvSpPr>
          <p:cNvPr id="3" name="Подзаголовок 2"/>
          <p:cNvSpPr>
            <a:spLocks noGrp="1"/>
          </p:cNvSpPr>
          <p:nvPr>
            <p:ph type="subTitle" idx="1"/>
          </p:nvPr>
        </p:nvSpPr>
        <p:spPr>
          <a:xfrm>
            <a:off x="685800" y="620688"/>
            <a:ext cx="7772400" cy="432048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360000" indent="-324000" algn="l">
              <a:spcBef>
                <a:spcPts val="0"/>
              </a:spcBef>
              <a:buSzPct val="100000"/>
              <a:buFont typeface="+mj-lt"/>
              <a:buAutoNum type="arabicPeriod" startAt="9"/>
            </a:pPr>
            <a:endParaRPr lang="ru-RU" sz="900" dirty="0" smtClean="0">
              <a:latin typeface="Times New Roman" panose="02020603050405020304" pitchFamily="18" charset="0"/>
              <a:cs typeface="Times New Roman" panose="02020603050405020304" pitchFamily="18" charset="0"/>
            </a:endParaRP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Взаимодействует </a:t>
            </a:r>
            <a:r>
              <a:rPr lang="ru-RU" sz="1800" dirty="0">
                <a:latin typeface="Times New Roman" panose="02020603050405020304" pitchFamily="18" charset="0"/>
                <a:cs typeface="Times New Roman" panose="02020603050405020304" pitchFamily="18" charset="0"/>
              </a:rPr>
              <a:t>с федеральными органами исполнительной власти, органами местного самоуправления муниципальных образований Приморского края, субъектами деятельности в сфере промышленности, научно-исследовательскими и иными организациями по вопросам развития отраслей промышленности и реализации проектов по отраслевым направлениям на территории Приморского </a:t>
            </a:r>
            <a:r>
              <a:rPr lang="ru-RU" sz="1800" dirty="0" smtClean="0">
                <a:latin typeface="Times New Roman" panose="02020603050405020304" pitchFamily="18" charset="0"/>
                <a:cs typeface="Times New Roman" panose="02020603050405020304" pitchFamily="18" charset="0"/>
              </a:rPr>
              <a:t>края;</a:t>
            </a: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закупку товаров, работ, услуг, связанных с обеспечением деятельности департамента, а также в целях реализации полномочий в установленной сфере деятельности в порядке, закрепленном действующим законодательством</a:t>
            </a:r>
            <a:r>
              <a:rPr lang="ru-RU" sz="1800" dirty="0" smtClean="0">
                <a:latin typeface="Times New Roman" panose="02020603050405020304" pitchFamily="18" charset="0"/>
                <a:cs typeface="Times New Roman" panose="02020603050405020304" pitchFamily="18" charset="0"/>
              </a:rPr>
              <a:t>;</a:t>
            </a: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Осуществляет функции главного администратора доходов краевого бюджета, главного распорядителя и получателя средств краевого бюджета, предусмотренных на содержание департамента и реализацию возложенных на департамент функций, в соответствии с законом о краевом бюджете на соответствующий финансовый </a:t>
            </a:r>
            <a:r>
              <a:rPr lang="ru-RU" sz="1800" dirty="0" smtClean="0">
                <a:latin typeface="Times New Roman" panose="02020603050405020304" pitchFamily="18" charset="0"/>
                <a:cs typeface="Times New Roman" panose="02020603050405020304" pitchFamily="18" charset="0"/>
              </a:rPr>
              <a:t>год;</a:t>
            </a: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функции по реализации мероприятий в целях обеспечения исполнения Соглашения о создании на территории города Владивостока особой экономической зоны промышленно-производственного типа от 16 сентября 2014 года № С-369-ЕЕ/Д14;</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9083"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370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772400" cy="452263"/>
          </a:xfrm>
        </p:spPr>
        <p:txBody>
          <a:bodyPr>
            <a:normAutofit/>
          </a:bodyPr>
          <a:lstStyle/>
          <a:p>
            <a:pPr algn="ctr"/>
            <a:r>
              <a:rPr lang="ru-RU" sz="2000" dirty="0">
                <a:solidFill>
                  <a:schemeClr val="accent1"/>
                </a:solidFill>
                <a:effectLst/>
              </a:rPr>
              <a:t>Полномочия Департамента</a:t>
            </a:r>
            <a:endParaRPr lang="ru-RU" sz="2000" dirty="0"/>
          </a:p>
        </p:txBody>
      </p:sp>
      <p:sp>
        <p:nvSpPr>
          <p:cNvPr id="3" name="Подзаголовок 2"/>
          <p:cNvSpPr>
            <a:spLocks noGrp="1"/>
          </p:cNvSpPr>
          <p:nvPr>
            <p:ph type="subTitle" idx="1"/>
          </p:nvPr>
        </p:nvSpPr>
        <p:spPr>
          <a:xfrm>
            <a:off x="685800" y="548680"/>
            <a:ext cx="7772400" cy="4464496"/>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324000" indent="-324000" algn="l">
              <a:lnSpc>
                <a:spcPct val="110000"/>
              </a:lnSpc>
              <a:spcBef>
                <a:spcPts val="0"/>
              </a:spcBef>
              <a:buSzPct val="100000"/>
              <a:buFont typeface="+mj-lt"/>
              <a:buAutoNum type="arabicPeriod" startAt="13"/>
            </a:pPr>
            <a:endParaRPr lang="ru-RU" sz="900" dirty="0" smtClean="0">
              <a:latin typeface="Times New Roman" panose="02020603050405020304" pitchFamily="18" charset="0"/>
              <a:cs typeface="Times New Roman" panose="02020603050405020304" pitchFamily="18" charset="0"/>
            </a:endParaRP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противодействие коррупции в пределах своих </a:t>
            </a:r>
            <a:r>
              <a:rPr lang="ru-RU" sz="1800" dirty="0" smtClean="0">
                <a:latin typeface="Times New Roman" panose="02020603050405020304" pitchFamily="18" charset="0"/>
                <a:cs typeface="Times New Roman" panose="02020603050405020304" pitchFamily="18" charset="0"/>
              </a:rPr>
              <a:t>полномочий;</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внутренний финансовый контроль и внутренний финансовый аудит в пределах своих </a:t>
            </a:r>
            <a:r>
              <a:rPr lang="ru-RU" sz="1800" dirty="0" smtClean="0">
                <a:latin typeface="Times New Roman" panose="02020603050405020304" pitchFamily="18" charset="0"/>
                <a:cs typeface="Times New Roman" panose="02020603050405020304" pitchFamily="18" charset="0"/>
              </a:rPr>
              <a:t>полномочий;</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меры по противодействию терроризму в пределах своих полномочий, в том числе участвует в организации выполнения требований антитеррористической защищенности объектов в соответствии с законодательством о противодействии </a:t>
            </a:r>
            <a:r>
              <a:rPr lang="ru-RU" sz="1800" dirty="0" smtClean="0">
                <a:latin typeface="Times New Roman" panose="02020603050405020304" pitchFamily="18" charset="0"/>
                <a:cs typeface="Times New Roman" panose="02020603050405020304" pitchFamily="18" charset="0"/>
              </a:rPr>
              <a:t>терроризму;</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Участвует </a:t>
            </a:r>
            <a:r>
              <a:rPr lang="ru-RU" sz="1800" dirty="0">
                <a:latin typeface="Times New Roman" panose="02020603050405020304" pitchFamily="18" charset="0"/>
                <a:cs typeface="Times New Roman" panose="02020603050405020304" pitchFamily="18" charset="0"/>
              </a:rPr>
              <a:t>в обеспечении в пределах своей компетенции защиты имеющихся в распоряжении департамента сведений, составляющих государственную </a:t>
            </a:r>
            <a:r>
              <a:rPr lang="ru-RU" sz="1800" dirty="0" smtClean="0">
                <a:latin typeface="Times New Roman" panose="02020603050405020304" pitchFamily="18" charset="0"/>
                <a:cs typeface="Times New Roman" panose="02020603050405020304" pitchFamily="18" charset="0"/>
              </a:rPr>
              <a:t>тайну;</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Участвует </a:t>
            </a:r>
            <a:r>
              <a:rPr lang="ru-RU" sz="1800" dirty="0">
                <a:latin typeface="Times New Roman" panose="02020603050405020304" pitchFamily="18" charset="0"/>
                <a:cs typeface="Times New Roman" panose="02020603050405020304" pitchFamily="18" charset="0"/>
              </a:rPr>
              <a:t>в мобилизационной подготовке государственных гражданских служащих </a:t>
            </a:r>
            <a:r>
              <a:rPr lang="ru-RU" sz="1800" dirty="0" smtClean="0">
                <a:latin typeface="Times New Roman" panose="02020603050405020304" pitchFamily="18" charset="0"/>
                <a:cs typeface="Times New Roman" panose="02020603050405020304" pitchFamily="18" charset="0"/>
              </a:rPr>
              <a:t>департамента;</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Проводит </a:t>
            </a:r>
            <a:r>
              <a:rPr lang="ru-RU" sz="1800" dirty="0">
                <a:latin typeface="Times New Roman" panose="02020603050405020304" pitchFamily="18" charset="0"/>
                <a:cs typeface="Times New Roman" panose="02020603050405020304" pitchFamily="18" charset="0"/>
              </a:rPr>
              <a:t>мониторинг правоприменения в Приморском крае по вопросам, относящимся к компетенции департамента, в порядке, установленном Администрацией Приморского края</a:t>
            </a:r>
            <a:r>
              <a:rPr lang="ru-RU" sz="1800" dirty="0" smtClean="0">
                <a:latin typeface="Times New Roman" panose="02020603050405020304" pitchFamily="18" charset="0"/>
                <a:cs typeface="Times New Roman" panose="02020603050405020304" pitchFamily="18" charset="0"/>
              </a:rPr>
              <a:t>;</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Осуществляет иные полномочия в установленной сфере деятельности, предусмотренные действующим законодательством.</a:t>
            </a:r>
          </a:p>
          <a:p>
            <a:pPr marL="324000" indent="-324000" algn="l">
              <a:lnSpc>
                <a:spcPct val="110000"/>
              </a:lnSpc>
              <a:spcBef>
                <a:spcPts val="0"/>
              </a:spcBef>
              <a:buSzPct val="100000"/>
              <a:buFont typeface="+mj-lt"/>
              <a:buAutoNum type="arabicPeriod" startAt="13"/>
            </a:pP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8819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2"/>
            <a:ext cx="8712968" cy="720079"/>
          </a:xfrm>
        </p:spPr>
        <p:txBody>
          <a:bodyPr>
            <a:normAutofit/>
          </a:bodyPr>
          <a:lstStyle/>
          <a:p>
            <a:pPr algn="ctr"/>
            <a:r>
              <a:rPr lang="ru-RU" sz="2000" dirty="0">
                <a:solidFill>
                  <a:schemeClr val="accent1"/>
                </a:solidFill>
                <a:effectLst/>
              </a:rPr>
              <a:t>Поддержка индустриальных (промышленных) парков и промышленный кластеров.</a:t>
            </a:r>
            <a:endParaRPr lang="ru-RU" sz="2000" dirty="0">
              <a:solidFill>
                <a:schemeClr val="accent1"/>
              </a:solidFill>
            </a:endParaRPr>
          </a:p>
        </p:txBody>
      </p:sp>
      <p:sp>
        <p:nvSpPr>
          <p:cNvPr id="3" name="Подзаголовок 2"/>
          <p:cNvSpPr>
            <a:spLocks noGrp="1"/>
          </p:cNvSpPr>
          <p:nvPr>
            <p:ph type="subTitle" idx="1"/>
          </p:nvPr>
        </p:nvSpPr>
        <p:spPr>
          <a:xfrm>
            <a:off x="395536" y="836712"/>
            <a:ext cx="8280920"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800" dirty="0" smtClean="0">
              <a:latin typeface="Times New Roman" panose="02020603050405020304" pitchFamily="18" charset="0"/>
              <a:cs typeface="Times New Roman" panose="02020603050405020304" pitchFamily="18" charset="0"/>
            </a:endParaRPr>
          </a:p>
          <a:p>
            <a:pPr indent="360000" algn="l">
              <a:spcBef>
                <a:spcPts val="0"/>
              </a:spcBef>
            </a:pPr>
            <a:r>
              <a:rPr lang="ru-RU" sz="1800" dirty="0" smtClean="0">
                <a:latin typeface="Times New Roman" panose="02020603050405020304" pitchFamily="18" charset="0"/>
                <a:cs typeface="Times New Roman" panose="02020603050405020304" pitchFamily="18" charset="0"/>
              </a:rPr>
              <a:t>Согласно </a:t>
            </a:r>
            <a:r>
              <a:rPr lang="ru-RU" sz="1800" dirty="0">
                <a:latin typeface="Times New Roman" panose="02020603050405020304" pitchFamily="18" charset="0"/>
                <a:cs typeface="Times New Roman" panose="02020603050405020304" pitchFamily="18" charset="0"/>
              </a:rPr>
              <a:t>закону Приморского края «О промышленной политике в приморском крае» принятым законодательным собранием приморского края и разработанному соответствии с Федеральным </a:t>
            </a:r>
            <a:r>
              <a:rPr lang="ru-RU" sz="1800" dirty="0" smtClean="0">
                <a:latin typeface="Times New Roman" panose="02020603050405020304" pitchFamily="18" charset="0"/>
                <a:cs typeface="Times New Roman" panose="02020603050405020304" pitchFamily="18" charset="0"/>
              </a:rPr>
              <a:t>законом </a:t>
            </a:r>
            <a:r>
              <a:rPr lang="ru-RU" sz="1800" dirty="0">
                <a:latin typeface="Times New Roman" panose="02020603050405020304" pitchFamily="18" charset="0"/>
                <a:cs typeface="Times New Roman" panose="02020603050405020304" pitchFamily="18" charset="0"/>
              </a:rPr>
              <a:t>от 31 декабря 2014 года № 488-ФЗ "О промышленной политике в Российской Федерации" выделяются следующие виды </a:t>
            </a:r>
            <a:r>
              <a:rPr lang="ru-RU" sz="1800" dirty="0" smtClean="0">
                <a:latin typeface="Times New Roman" panose="02020603050405020304" pitchFamily="18" charset="0"/>
                <a:cs typeface="Times New Roman" panose="02020603050405020304" pitchFamily="18" charset="0"/>
              </a:rPr>
              <a:t>поддержке:</a:t>
            </a:r>
          </a:p>
          <a:p>
            <a:pPr marL="285750" indent="-285750" algn="l">
              <a:spcBef>
                <a:spcPts val="0"/>
              </a:spcBef>
              <a:buFont typeface="Wingdings" panose="05000000000000000000" pitchFamily="2" charset="2"/>
              <a:buChar char="Ø"/>
            </a:pPr>
            <a:r>
              <a:rPr lang="ru-RU" sz="1800" dirty="0">
                <a:latin typeface="Times New Roman" panose="02020603050405020304" pitchFamily="18" charset="0"/>
                <a:cs typeface="Times New Roman" panose="02020603050405020304" pitchFamily="18" charset="0"/>
              </a:rPr>
              <a:t>Применение мер стимулирования деятельности в сфере </a:t>
            </a:r>
            <a:r>
              <a:rPr lang="ru-RU" sz="1800" dirty="0" smtClean="0">
                <a:latin typeface="Times New Roman" panose="02020603050405020304" pitchFamily="18" charset="0"/>
                <a:cs typeface="Times New Roman" panose="02020603050405020304" pitchFamily="18" charset="0"/>
              </a:rPr>
              <a:t>промышленности к </a:t>
            </a:r>
            <a:r>
              <a:rPr lang="ru-RU" sz="1800" dirty="0">
                <a:latin typeface="Times New Roman" panose="02020603050405020304" pitchFamily="18" charset="0"/>
                <a:cs typeface="Times New Roman" panose="02020603050405020304" pitchFamily="18" charset="0"/>
              </a:rPr>
              <a:t>управляющей компании индустриального (промышленного) парка и к субъектам деятельности в сфере промышленности, использующим объекты промышленной инфраструктуры, находящиеся в составе индустриального (промышленного) парка, осуществляется при условии соответствия индустриального (промышленного) парка и его управляющей компании требованиям, установленным Правительством Российской Федерации, и дополнительным требованиям в случае их установления Администрацией Приморского края. </a:t>
            </a:r>
          </a:p>
          <a:p>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58374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918648" cy="668287"/>
          </a:xfrm>
        </p:spPr>
        <p:txBody>
          <a:bodyPr>
            <a:noAutofit/>
          </a:bodyPr>
          <a:lstStyle/>
          <a:p>
            <a:pPr algn="ctr"/>
            <a:r>
              <a:rPr lang="ru-RU" sz="2000" dirty="0">
                <a:solidFill>
                  <a:schemeClr val="accent1"/>
                </a:solidFill>
                <a:effectLst/>
              </a:rPr>
              <a:t>Поддержка индустриальных (промышленных) парков и промышленный кластеров.</a:t>
            </a:r>
            <a:endParaRPr lang="ru-RU" sz="2000" dirty="0"/>
          </a:p>
        </p:txBody>
      </p:sp>
      <p:sp>
        <p:nvSpPr>
          <p:cNvPr id="3" name="Подзаголовок 2"/>
          <p:cNvSpPr>
            <a:spLocks noGrp="1"/>
          </p:cNvSpPr>
          <p:nvPr>
            <p:ph type="subTitle" idx="1"/>
          </p:nvPr>
        </p:nvSpPr>
        <p:spPr>
          <a:xfrm>
            <a:off x="755576" y="836713"/>
            <a:ext cx="7632848" cy="3888432"/>
          </a:xfrm>
        </p:spPr>
        <p:style>
          <a:lnRef idx="2">
            <a:schemeClr val="accent1"/>
          </a:lnRef>
          <a:fillRef idx="1">
            <a:schemeClr val="lt1"/>
          </a:fillRef>
          <a:effectRef idx="0">
            <a:schemeClr val="accent1"/>
          </a:effectRef>
          <a:fontRef idx="minor">
            <a:schemeClr val="dk1"/>
          </a:fontRef>
        </p:style>
        <p:txBody>
          <a:bodyPr>
            <a:normAutofit/>
          </a:bodyPr>
          <a:lstStyle/>
          <a:p>
            <a:pPr marL="252000" indent="-252000" algn="l">
              <a:spcBef>
                <a:spcPts val="0"/>
              </a:spcBef>
              <a:buFont typeface="Wingdings" panose="05000000000000000000" pitchFamily="2" charset="2"/>
              <a:buChar char="Ø"/>
            </a:pPr>
            <a:endParaRPr lang="ru-RU" sz="800" dirty="0" smtClean="0">
              <a:latin typeface="Times New Roman" panose="02020603050405020304" pitchFamily="18" charset="0"/>
              <a:cs typeface="Times New Roman" panose="02020603050405020304" pitchFamily="18" charset="0"/>
            </a:endParaRPr>
          </a:p>
          <a:p>
            <a:pPr marL="252000" indent="-252000" algn="l">
              <a:spcBef>
                <a:spcPts val="0"/>
              </a:spcBef>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Применение </a:t>
            </a:r>
            <a:r>
              <a:rPr lang="ru-RU" sz="1800" dirty="0">
                <a:latin typeface="Times New Roman" panose="02020603050405020304" pitchFamily="18" charset="0"/>
                <a:cs typeface="Times New Roman" panose="02020603050405020304" pitchFamily="18" charset="0"/>
              </a:rPr>
              <a:t>в отношении промышленных кластеров мер стимулирования деятельности в сфере промышленности, установленных настоящим Законом и иными нормативными правовыми актами Приморского края, возможно при условии создания специализированной организации, осуществляющей методическое, организационное, экспертно-аналитическое и информационное сопровождение развития промышленного кластера, и соответствия промышленного кластера и специализированной организации промышленного кластера требованиям, установленным Правительством Российской Федерации, и дополнительным требованиям в случае их установления Администрацией Приморского края</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30236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772400" cy="740295"/>
          </a:xfrm>
        </p:spPr>
        <p:txBody>
          <a:bodyPr>
            <a:normAutofit/>
          </a:bodyPr>
          <a:lstStyle/>
          <a:p>
            <a:pPr algn="ctr"/>
            <a:r>
              <a:rPr lang="ru-RU" sz="2000" dirty="0">
                <a:solidFill>
                  <a:schemeClr val="accent1"/>
                </a:solidFill>
                <a:effectLst/>
              </a:rPr>
              <a:t>Поддержка индустриальных (промышленных) парков и промышленный кластеров.</a:t>
            </a:r>
            <a:endParaRPr lang="ru-RU" sz="2000" dirty="0"/>
          </a:p>
        </p:txBody>
      </p:sp>
      <p:sp>
        <p:nvSpPr>
          <p:cNvPr id="3" name="Подзаголовок 2"/>
          <p:cNvSpPr>
            <a:spLocks noGrp="1"/>
          </p:cNvSpPr>
          <p:nvPr>
            <p:ph type="subTitle" idx="1"/>
          </p:nvPr>
        </p:nvSpPr>
        <p:spPr>
          <a:xfrm>
            <a:off x="827584" y="1052735"/>
            <a:ext cx="7560840" cy="3528393"/>
          </a:xfrm>
        </p:spPr>
        <p:style>
          <a:lnRef idx="2">
            <a:schemeClr val="accent1"/>
          </a:lnRef>
          <a:fillRef idx="1">
            <a:schemeClr val="lt1"/>
          </a:fillRef>
          <a:effectRef idx="0">
            <a:schemeClr val="accent1"/>
          </a:effectRef>
          <a:fontRef idx="minor">
            <a:schemeClr val="dk1"/>
          </a:fontRef>
        </p:style>
        <p:txBody>
          <a:bodyPr>
            <a:normAutofit/>
          </a:bodyPr>
          <a:lstStyle/>
          <a:p>
            <a:pPr marL="285750" indent="-285750" algn="l">
              <a:buFont typeface="Wingdings" panose="05000000000000000000" pitchFamily="2" charset="2"/>
              <a:buChar char="Ø"/>
            </a:pPr>
            <a:endParaRPr lang="ru-RU" sz="900" dirty="0" smtClean="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Применение </a:t>
            </a:r>
            <a:r>
              <a:rPr lang="ru-RU" sz="2000" dirty="0">
                <a:latin typeface="Times New Roman" panose="02020603050405020304" pitchFamily="18" charset="0"/>
                <a:cs typeface="Times New Roman" panose="02020603050405020304" pitchFamily="18" charset="0"/>
              </a:rPr>
              <a:t>установленных настоящим Законом и иными нормативными правовыми актами Приморского края мер стимулирования деятельности в сфере промышленности к управляющей компании индустриального (промышленного) парка и субъектов деятельности в сфере промышленности, использующих объекты промышленной инфраструктуры, находящиеся в составе индустриального (промышленного) парка, а также в отношении промышленных кластеров осуществляется в порядке, установленном Администрацией Приморского края. </a:t>
            </a: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9919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772400" cy="452263"/>
          </a:xfrm>
        </p:spPr>
        <p:txBody>
          <a:bodyPr>
            <a:normAutofit/>
          </a:bodyPr>
          <a:lstStyle/>
          <a:p>
            <a:pPr algn="ctr"/>
            <a:r>
              <a:rPr lang="ru-RU" sz="2000" dirty="0" smtClean="0">
                <a:solidFill>
                  <a:schemeClr val="accent1"/>
                </a:solidFill>
              </a:rPr>
              <a:t>Промышленные парки промышленные кластеры</a:t>
            </a:r>
            <a:endParaRPr lang="ru-RU" sz="2000" dirty="0">
              <a:solidFill>
                <a:schemeClr val="accent1"/>
              </a:solidFill>
            </a:endParaRPr>
          </a:p>
        </p:txBody>
      </p:sp>
      <p:sp>
        <p:nvSpPr>
          <p:cNvPr id="3" name="Подзаголовок 2"/>
          <p:cNvSpPr>
            <a:spLocks noGrp="1"/>
          </p:cNvSpPr>
          <p:nvPr>
            <p:ph type="subTitle" idx="1"/>
          </p:nvPr>
        </p:nvSpPr>
        <p:spPr>
          <a:xfrm>
            <a:off x="685800" y="548680"/>
            <a:ext cx="7772400" cy="4536504"/>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indent="360000" algn="l">
              <a:lnSpc>
                <a:spcPct val="120000"/>
              </a:lnSpc>
              <a:spcBef>
                <a:spcPts val="0"/>
              </a:spcBef>
            </a:pPr>
            <a:endParaRPr lang="ru-RU" sz="900" dirty="0" smtClean="0"/>
          </a:p>
          <a:p>
            <a:pPr indent="360000" algn="l">
              <a:lnSpc>
                <a:spcPct val="120000"/>
              </a:lnSpc>
              <a:spcBef>
                <a:spcPts val="0"/>
              </a:spcBef>
            </a:pPr>
            <a:r>
              <a:rPr lang="ru-RU" sz="1800" dirty="0" smtClean="0"/>
              <a:t>Эффективным </a:t>
            </a:r>
            <a:r>
              <a:rPr lang="ru-RU" sz="1800" dirty="0"/>
              <a:t>механизмом </a:t>
            </a:r>
            <a:r>
              <a:rPr lang="ru-RU" sz="1800" dirty="0" smtClean="0"/>
              <a:t>опережающего  </a:t>
            </a:r>
            <a:r>
              <a:rPr lang="ru-RU" sz="1800" dirty="0"/>
              <a:t>развития  территорий  является  создание  </a:t>
            </a:r>
            <a:r>
              <a:rPr lang="ru-RU" sz="1800" i="1" dirty="0"/>
              <a:t>новых  территориальных формирований</a:t>
            </a:r>
            <a:r>
              <a:rPr lang="ru-RU" sz="1800" dirty="0"/>
              <a:t> - локальных специализированных или универсальных экономических  центров,  имеющих  организационную  форму  промышленных  парков, промышленных центров или иных территориальных промышленных объединений. </a:t>
            </a:r>
            <a:endParaRPr lang="ru-RU" sz="1800" dirty="0" smtClean="0"/>
          </a:p>
          <a:p>
            <a:pPr indent="360000" algn="l">
              <a:lnSpc>
                <a:spcPct val="120000"/>
              </a:lnSpc>
              <a:spcBef>
                <a:spcPts val="0"/>
              </a:spcBef>
            </a:pPr>
            <a:r>
              <a:rPr lang="ru-RU" sz="1800" dirty="0" smtClean="0"/>
              <a:t>В </a:t>
            </a:r>
            <a:r>
              <a:rPr lang="ru-RU" sz="1800" dirty="0"/>
              <a:t>отличие от зарубежной практики эти формирования для российской экономики сравнительно новые и малоизученные</a:t>
            </a:r>
            <a:r>
              <a:rPr lang="ru-RU" sz="1800" dirty="0" smtClean="0"/>
              <a:t>.</a:t>
            </a:r>
          </a:p>
          <a:p>
            <a:pPr indent="360000" algn="l">
              <a:lnSpc>
                <a:spcPct val="120000"/>
              </a:lnSpc>
              <a:spcBef>
                <a:spcPts val="0"/>
              </a:spcBef>
            </a:pPr>
            <a:r>
              <a:rPr lang="ru-RU" sz="1800" dirty="0" smtClean="0"/>
              <a:t> </a:t>
            </a:r>
            <a:r>
              <a:rPr lang="ru-RU" sz="1800" dirty="0"/>
              <a:t>На Дальнем Востоке России создание промышленных парков находится в самой начальной </a:t>
            </a:r>
            <a:r>
              <a:rPr lang="ru-RU" sz="1800" dirty="0" smtClean="0"/>
              <a:t>стадии.</a:t>
            </a:r>
          </a:p>
          <a:p>
            <a:pPr indent="360000" algn="l">
              <a:lnSpc>
                <a:spcPct val="120000"/>
              </a:lnSpc>
              <a:spcBef>
                <a:spcPts val="0"/>
              </a:spcBef>
            </a:pPr>
            <a:r>
              <a:rPr lang="ru-RU" sz="1800" dirty="0" smtClean="0"/>
              <a:t>Структурные изменения в экономики региона привело к появлению понятий:</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промышленный парк</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кластеры</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новые индустриальные районы</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индустриальные (промышленные) площадки</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особые экономические </a:t>
            </a:r>
            <a:r>
              <a:rPr lang="ru-RU" sz="1800" dirty="0" smtClean="0"/>
              <a:t>зоны»</a:t>
            </a:r>
          </a:p>
          <a:p>
            <a:pPr indent="360000" algn="l">
              <a:lnSpc>
                <a:spcPct val="120000"/>
              </a:lnSpc>
              <a:spcBef>
                <a:spcPts val="0"/>
              </a:spcBef>
            </a:pPr>
            <a:r>
              <a:rPr lang="ru-RU" sz="1800" dirty="0" smtClean="0"/>
              <a:t>другие </a:t>
            </a:r>
            <a:r>
              <a:rPr lang="ru-RU" sz="1800" dirty="0"/>
              <a:t>формы территориальной организации промышленного производства. </a:t>
            </a: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10433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548680"/>
            <a:ext cx="7772400" cy="4392488"/>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marL="252000" indent="252000" algn="l">
              <a:lnSpc>
                <a:spcPct val="110000"/>
              </a:lnSpc>
              <a:spcBef>
                <a:spcPts val="0"/>
              </a:spcBef>
            </a:pPr>
            <a:endParaRPr lang="ru-RU" sz="600" i="1" dirty="0" smtClean="0">
              <a:latin typeface="Times New Roman" panose="02020603050405020304" pitchFamily="18" charset="0"/>
              <a:cs typeface="Times New Roman" panose="02020603050405020304" pitchFamily="18" charset="0"/>
            </a:endParaRP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Промышленные </a:t>
            </a:r>
            <a:r>
              <a:rPr lang="ru-RU" sz="1900" i="1" dirty="0">
                <a:latin typeface="Times New Roman" panose="02020603050405020304" pitchFamily="18" charset="0"/>
                <a:cs typeface="Times New Roman" panose="02020603050405020304" pitchFamily="18" charset="0"/>
              </a:rPr>
              <a:t>парки</a:t>
            </a:r>
            <a:r>
              <a:rPr lang="ru-RU" sz="1900" dirty="0">
                <a:latin typeface="Times New Roman" panose="02020603050405020304" pitchFamily="18" charset="0"/>
                <a:cs typeface="Times New Roman" panose="02020603050405020304" pitchFamily="18" charset="0"/>
              </a:rPr>
              <a:t> представляют собой исторически сложившиеся территориальные зоны - системы с высокой концентрацией малых и средних предприятий, ярко выраженной производственной специализацией, где подавляющую часть занятых составляют местные жители, сосредоточенные вокруг поселения, в речной долине или вдоль транспортной магистрали либо </a:t>
            </a:r>
            <a:r>
              <a:rPr lang="ru-RU" sz="1900" dirty="0" smtClean="0">
                <a:latin typeface="Times New Roman" panose="02020603050405020304" pitchFamily="18" charset="0"/>
                <a:cs typeface="Times New Roman" panose="02020603050405020304" pitchFamily="18" charset="0"/>
              </a:rPr>
              <a:t>побережья.</a:t>
            </a: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Промышленный  </a:t>
            </a:r>
            <a:r>
              <a:rPr lang="ru-RU" sz="1900" i="1" dirty="0">
                <a:latin typeface="Times New Roman" panose="02020603050405020304" pitchFamily="18" charset="0"/>
                <a:cs typeface="Times New Roman" panose="02020603050405020304" pitchFamily="18" charset="0"/>
              </a:rPr>
              <a:t>парк  </a:t>
            </a:r>
            <a:r>
              <a:rPr lang="ru-RU" sz="1900" i="1" dirty="0" smtClean="0">
                <a:latin typeface="Times New Roman" panose="02020603050405020304" pitchFamily="18" charset="0"/>
                <a:cs typeface="Times New Roman" panose="02020603050405020304" pitchFamily="18" charset="0"/>
              </a:rPr>
              <a:t>(</a:t>
            </a:r>
            <a:r>
              <a:rPr lang="ru-RU" sz="1900" dirty="0" smtClean="0">
                <a:latin typeface="Times New Roman" panose="02020603050405020304" pitchFamily="18" charset="0"/>
                <a:cs typeface="Times New Roman" panose="02020603050405020304" pitchFamily="18" charset="0"/>
              </a:rPr>
              <a:t>Майкл Портер)- группа  </a:t>
            </a:r>
            <a:r>
              <a:rPr lang="ru-RU" sz="1900" dirty="0">
                <a:latin typeface="Times New Roman" panose="02020603050405020304" pitchFamily="18" charset="0"/>
                <a:cs typeface="Times New Roman" panose="02020603050405020304" pitchFamily="18" charset="0"/>
              </a:rPr>
              <a:t>взаимосвязанных  предприятий и сопутствующих в определенной области институтов, географически близко расположенных и связанных через какую то общность и взаимозаменяемость.</a:t>
            </a: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Промышленный  </a:t>
            </a:r>
            <a:r>
              <a:rPr lang="ru-RU" sz="1900" i="1" dirty="0">
                <a:latin typeface="Times New Roman" panose="02020603050405020304" pitchFamily="18" charset="0"/>
                <a:cs typeface="Times New Roman" panose="02020603050405020304" pitchFamily="18" charset="0"/>
              </a:rPr>
              <a:t>парк </a:t>
            </a:r>
            <a:r>
              <a:rPr lang="ru-RU" sz="1900" i="1" dirty="0" smtClean="0">
                <a:latin typeface="Times New Roman" panose="02020603050405020304" pitchFamily="18" charset="0"/>
                <a:cs typeface="Times New Roman" panose="02020603050405020304" pitchFamily="18" charset="0"/>
              </a:rPr>
              <a:t>(</a:t>
            </a:r>
            <a:r>
              <a:rPr lang="ru-RU" sz="1900" dirty="0" smtClean="0">
                <a:latin typeface="Times New Roman" panose="02020603050405020304" pitchFamily="18" charset="0"/>
                <a:cs typeface="Times New Roman" panose="02020603050405020304" pitchFamily="18" charset="0"/>
              </a:rPr>
              <a:t>Анатолий Николаевич  </a:t>
            </a:r>
            <a:r>
              <a:rPr lang="ru-RU" sz="1900" dirty="0" err="1" smtClean="0">
                <a:latin typeface="Times New Roman" panose="02020603050405020304" pitchFamily="18" charset="0"/>
                <a:cs typeface="Times New Roman" panose="02020603050405020304" pitchFamily="18" charset="0"/>
              </a:rPr>
              <a:t>Асаула</a:t>
            </a:r>
            <a:r>
              <a:rPr lang="ru-RU" sz="1900" dirty="0" smtClean="0">
                <a:latin typeface="Times New Roman" panose="02020603050405020304" pitchFamily="18" charset="0"/>
                <a:cs typeface="Times New Roman" panose="02020603050405020304" pitchFamily="18" charset="0"/>
              </a:rPr>
              <a:t>)- добровольное  </a:t>
            </a:r>
            <a:r>
              <a:rPr lang="ru-RU" sz="1900" dirty="0">
                <a:latin typeface="Times New Roman" panose="02020603050405020304" pitchFamily="18" charset="0"/>
                <a:cs typeface="Times New Roman" panose="02020603050405020304" pitchFamily="18" charset="0"/>
              </a:rPr>
              <a:t>отраслевое</a:t>
            </a:r>
            <a:r>
              <a:rPr lang="ru-RU" sz="1900">
                <a:latin typeface="Times New Roman" panose="02020603050405020304" pitchFamily="18" charset="0"/>
                <a:cs typeface="Times New Roman" panose="02020603050405020304" pitchFamily="18" charset="0"/>
              </a:rPr>
              <a:t>, </a:t>
            </a:r>
            <a:r>
              <a:rPr lang="ru-RU" sz="1900" smtClean="0">
                <a:latin typeface="Times New Roman" panose="02020603050405020304" pitchFamily="18" charset="0"/>
                <a:cs typeface="Times New Roman" panose="02020603050405020304" pitchFamily="18" charset="0"/>
              </a:rPr>
              <a:t>территориальное </a:t>
            </a:r>
            <a:r>
              <a:rPr lang="ru-RU" sz="1900" dirty="0">
                <a:latin typeface="Times New Roman" panose="02020603050405020304" pitchFamily="18" charset="0"/>
                <a:cs typeface="Times New Roman" panose="02020603050405020304" pitchFamily="18" charset="0"/>
              </a:rPr>
              <a:t>объединение предпринимательских структур, которые тесно сотрудничают с научными учреждениями и органами местной власти для повышения конкурентоспособности собственной продукции, работ или услуг и  содействия экономическому развитию </a:t>
            </a:r>
            <a:r>
              <a:rPr lang="ru-RU" sz="1900" dirty="0" smtClean="0">
                <a:latin typeface="Times New Roman" panose="02020603050405020304" pitchFamily="18" charset="0"/>
                <a:cs typeface="Times New Roman" panose="02020603050405020304" pitchFamily="18" charset="0"/>
              </a:rPr>
              <a:t>региона.</a:t>
            </a: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 Промышленный </a:t>
            </a:r>
            <a:r>
              <a:rPr lang="ru-RU" sz="1900" i="1" dirty="0">
                <a:latin typeface="Times New Roman" panose="02020603050405020304" pitchFamily="18" charset="0"/>
                <a:cs typeface="Times New Roman" panose="02020603050405020304" pitchFamily="18" charset="0"/>
              </a:rPr>
              <a:t>парк </a:t>
            </a:r>
            <a:r>
              <a:rPr lang="ru-RU" sz="1900" i="1" dirty="0" smtClean="0">
                <a:latin typeface="Times New Roman" panose="02020603050405020304" pitchFamily="18" charset="0"/>
                <a:cs typeface="Times New Roman" panose="02020603050405020304" pitchFamily="18" charset="0"/>
              </a:rPr>
              <a:t>(</a:t>
            </a:r>
            <a:r>
              <a:rPr lang="ru-RU" sz="1900" dirty="0" smtClean="0">
                <a:latin typeface="Times New Roman" panose="02020603050405020304" pitchFamily="18" charset="0"/>
                <a:cs typeface="Times New Roman" panose="02020603050405020304" pitchFamily="18" charset="0"/>
              </a:rPr>
              <a:t>Александра Астахова) -площадка, </a:t>
            </a:r>
            <a:r>
              <a:rPr lang="ru-RU" sz="1900" dirty="0">
                <a:latin typeface="Times New Roman" panose="02020603050405020304" pitchFamily="18" charset="0"/>
                <a:cs typeface="Times New Roman" panose="02020603050405020304" pitchFamily="18" charset="0"/>
              </a:rPr>
              <a:t>на которой ведут свою деятельность не сколько независимых предприятий (резидентов), использующих инфраструктуру парка и услуги управляющей компании</a:t>
            </a:r>
            <a:r>
              <a:rPr lang="ru-RU" sz="1900" dirty="0" smtClean="0">
                <a:latin typeface="Times New Roman" panose="02020603050405020304" pitchFamily="18" charset="0"/>
                <a:cs typeface="Times New Roman" panose="02020603050405020304" pitchFamily="18" charset="0"/>
              </a:rPr>
              <a:t>.</a:t>
            </a:r>
            <a:endParaRPr lang="ru-RU" sz="19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54055"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31501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764704"/>
            <a:ext cx="7772400" cy="3816424"/>
          </a:xfrm>
        </p:spPr>
        <p:style>
          <a:lnRef idx="2">
            <a:schemeClr val="accent1"/>
          </a:lnRef>
          <a:fillRef idx="1">
            <a:schemeClr val="lt1"/>
          </a:fillRef>
          <a:effectRef idx="0">
            <a:schemeClr val="accent1"/>
          </a:effectRef>
          <a:fontRef idx="minor">
            <a:schemeClr val="dk1"/>
          </a:fontRef>
        </p:style>
        <p:txBody>
          <a:bodyPr>
            <a:normAutofit/>
          </a:bodyPr>
          <a:lstStyle/>
          <a:p>
            <a:pPr marL="360000" indent="360000" algn="l">
              <a:spcBef>
                <a:spcPts val="0"/>
              </a:spcBef>
            </a:pPr>
            <a:endParaRPr lang="ru-RU" sz="1800" dirty="0" smtClean="0">
              <a:latin typeface="Times New Roman" panose="02020603050405020304" pitchFamily="18" charset="0"/>
              <a:cs typeface="Times New Roman" panose="02020603050405020304" pitchFamily="18" charset="0"/>
            </a:endParaRPr>
          </a:p>
          <a:p>
            <a:pPr marL="360000" indent="360000" algn="l">
              <a:spcBef>
                <a:spcPts val="0"/>
              </a:spcBef>
            </a:pPr>
            <a:r>
              <a:rPr lang="ru-RU" sz="2000" b="1" i="1" dirty="0" smtClean="0">
                <a:latin typeface="Times New Roman" panose="02020603050405020304" pitchFamily="18" charset="0"/>
                <a:cs typeface="Times New Roman" panose="02020603050405020304" pitchFamily="18" charset="0"/>
              </a:rPr>
              <a:t>Промышленный </a:t>
            </a:r>
            <a:r>
              <a:rPr lang="ru-RU" sz="2000" b="1" i="1" dirty="0">
                <a:latin typeface="Times New Roman" panose="02020603050405020304" pitchFamily="18" charset="0"/>
                <a:cs typeface="Times New Roman" panose="02020603050405020304" pitchFamily="18" charset="0"/>
              </a:rPr>
              <a:t>парка </a:t>
            </a:r>
            <a:r>
              <a:rPr lang="ru-RU" sz="2000" dirty="0">
                <a:latin typeface="Times New Roman" panose="02020603050405020304" pitchFamily="18" charset="0"/>
                <a:cs typeface="Times New Roman" panose="02020603050405020304" pitchFamily="18" charset="0"/>
              </a:rPr>
              <a:t>- добровольное централизованное объединение группы инвесторов (резидентов) для производства конкурентоспособной продукции, функционирующее в производственной, технологической и экономической взаимосвязи на ограниченной территории, обеспеченной необходимой производственной и коммунальной инфраструктурой, взаимодействующее с региональными и местными органами власти, обслуживаемое единой управляющей компанией и наделенное особыми  административными, правовыми и экономическими режимами хозяйствования.</a:t>
            </a:r>
          </a:p>
          <a:p>
            <a:endParaRPr lang="ru-RU" sz="1800" dirty="0"/>
          </a:p>
        </p:txBody>
      </p:sp>
      <p:grpSp>
        <p:nvGrpSpPr>
          <p:cNvPr id="4" name="Group 6"/>
          <p:cNvGrpSpPr>
            <a:grpSpLocks/>
          </p:cNvGrpSpPr>
          <p:nvPr/>
        </p:nvGrpSpPr>
        <p:grpSpPr bwMode="auto">
          <a:xfrm>
            <a:off x="8110537"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66894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692697"/>
            <a:ext cx="8496944" cy="5112567"/>
          </a:xfrm>
        </p:spPr>
        <p:style>
          <a:lnRef idx="2">
            <a:schemeClr val="accent1"/>
          </a:lnRef>
          <a:fillRef idx="1">
            <a:schemeClr val="lt1"/>
          </a:fillRef>
          <a:effectRef idx="0">
            <a:schemeClr val="accent1"/>
          </a:effectRef>
          <a:fontRef idx="minor">
            <a:schemeClr val="dk1"/>
          </a:fontRef>
        </p:style>
        <p:txBody>
          <a:bodyPr>
            <a:normAutofit/>
          </a:bodyPr>
          <a:lstStyle/>
          <a:p>
            <a:r>
              <a:rPr lang="ru-RU" sz="1800" dirty="0">
                <a:latin typeface="Times New Roman" panose="02020603050405020304" pitchFamily="18" charset="0"/>
                <a:cs typeface="Times New Roman" panose="02020603050405020304" pitchFamily="18" charset="0"/>
              </a:rPr>
              <a:t>В зарубежной практике выделяют два вида площадок для формирования промышленных парков </a:t>
            </a:r>
            <a:r>
              <a:rPr lang="ru-RU" sz="1800" dirty="0" err="1">
                <a:latin typeface="Times New Roman" panose="02020603050405020304" pitchFamily="18" charset="0"/>
                <a:cs typeface="Times New Roman" panose="02020603050405020304" pitchFamily="18" charset="0"/>
              </a:rPr>
              <a:t>гринфилды</a:t>
            </a:r>
            <a:r>
              <a:rPr lang="ru-RU" sz="1800" dirty="0">
                <a:latin typeface="Times New Roman" panose="02020603050405020304" pitchFamily="18" charset="0"/>
                <a:cs typeface="Times New Roman" panose="02020603050405020304" pitchFamily="18" charset="0"/>
              </a:rPr>
              <a:t> и браунфилды</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457200" y="274638"/>
            <a:ext cx="8229600" cy="418058"/>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graphicFrame>
        <p:nvGraphicFramePr>
          <p:cNvPr id="5" name="Схема 4"/>
          <p:cNvGraphicFramePr/>
          <p:nvPr>
            <p:extLst>
              <p:ext uri="{D42A27DB-BD31-4B8C-83A1-F6EECF244321}">
                <p14:modId xmlns:p14="http://schemas.microsoft.com/office/powerpoint/2010/main" val="463388810"/>
              </p:ext>
            </p:extLst>
          </p:nvPr>
        </p:nvGraphicFramePr>
        <p:xfrm>
          <a:off x="467544" y="1340768"/>
          <a:ext cx="835292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6"/>
          <p:cNvGrpSpPr>
            <a:grpSpLocks/>
          </p:cNvGrpSpPr>
          <p:nvPr/>
        </p:nvGrpSpPr>
        <p:grpSpPr bwMode="auto">
          <a:xfrm>
            <a:off x="8110537" y="6309320"/>
            <a:ext cx="1033463" cy="409575"/>
            <a:chOff x="4876" y="4062"/>
            <a:chExt cx="651" cy="258"/>
          </a:xfrm>
        </p:grpSpPr>
        <p:pic>
          <p:nvPicPr>
            <p:cNvPr id="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6672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692696"/>
            <a:ext cx="7772400"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1000" dirty="0" smtClean="0"/>
          </a:p>
          <a:p>
            <a:pPr indent="360000" algn="l">
              <a:spcBef>
                <a:spcPts val="0"/>
              </a:spcBef>
            </a:pPr>
            <a:r>
              <a:rPr lang="ru-RU" sz="1800" dirty="0" smtClean="0"/>
              <a:t>На современном этапе развития </a:t>
            </a:r>
            <a:r>
              <a:rPr lang="ru-RU" sz="1800" dirty="0"/>
              <a:t>экономики </a:t>
            </a:r>
            <a:r>
              <a:rPr lang="ru-RU" sz="1800" dirty="0" smtClean="0"/>
              <a:t>основным направлением взаимодействия </a:t>
            </a:r>
            <a:r>
              <a:rPr lang="ru-RU" sz="1800" dirty="0"/>
              <a:t>организации как </a:t>
            </a:r>
            <a:r>
              <a:rPr lang="ru-RU" sz="1800" dirty="0" smtClean="0"/>
              <a:t>открытой системы с основными </a:t>
            </a:r>
            <a:r>
              <a:rPr lang="ru-RU" sz="1800" dirty="0"/>
              <a:t>рыночными </a:t>
            </a:r>
            <a:r>
              <a:rPr lang="ru-RU" sz="1800" dirty="0" smtClean="0"/>
              <a:t>субъектами</a:t>
            </a:r>
            <a:r>
              <a:rPr lang="ru-RU" sz="1800" dirty="0"/>
              <a:t>, базовой </a:t>
            </a:r>
            <a:r>
              <a:rPr lang="ru-RU" sz="1800" dirty="0" smtClean="0"/>
              <a:t>предпосылкой долговременных конкурентных преимуществ становятся </a:t>
            </a:r>
            <a:r>
              <a:rPr lang="ru-RU" sz="1800" i="1" dirty="0" smtClean="0"/>
              <a:t>кластеры</a:t>
            </a:r>
            <a:r>
              <a:rPr lang="ru-RU" sz="1800" dirty="0" smtClean="0"/>
              <a:t> </a:t>
            </a:r>
            <a:r>
              <a:rPr lang="ru-RU" sz="1800" dirty="0"/>
              <a:t>— образования из </a:t>
            </a:r>
            <a:r>
              <a:rPr lang="ru-RU" sz="1800" dirty="0" smtClean="0"/>
              <a:t>юридически независимых </a:t>
            </a:r>
            <a:r>
              <a:rPr lang="ru-RU" sz="1800" dirty="0"/>
              <a:t>организаций, </a:t>
            </a:r>
            <a:r>
              <a:rPr lang="ru-RU" sz="1800" dirty="0" smtClean="0"/>
              <a:t>эффективно </a:t>
            </a:r>
            <a:r>
              <a:rPr lang="ru-RU" sz="1800" dirty="0"/>
              <a:t>решающих </a:t>
            </a:r>
            <a:r>
              <a:rPr lang="ru-RU" sz="1800" dirty="0" smtClean="0"/>
              <a:t>производственные</a:t>
            </a:r>
            <a:r>
              <a:rPr lang="ru-RU" sz="1800" dirty="0"/>
              <a:t>, </a:t>
            </a:r>
            <a:r>
              <a:rPr lang="ru-RU" sz="1800" dirty="0" smtClean="0"/>
              <a:t>сбытовые </a:t>
            </a:r>
            <a:r>
              <a:rPr lang="ru-RU" sz="1800" dirty="0"/>
              <a:t>и инновационные задачи </a:t>
            </a:r>
            <a:r>
              <a:rPr lang="ru-RU" sz="1800" dirty="0" smtClean="0"/>
              <a:t>с </a:t>
            </a:r>
            <a:r>
              <a:rPr lang="ru-RU" sz="1800" dirty="0"/>
              <a:t>целью </a:t>
            </a:r>
            <a:r>
              <a:rPr lang="ru-RU" sz="1800" dirty="0" smtClean="0"/>
              <a:t>создания потребительской ценности.</a:t>
            </a:r>
          </a:p>
          <a:p>
            <a:pPr indent="360000" algn="l">
              <a:spcBef>
                <a:spcPts val="0"/>
              </a:spcBef>
            </a:pPr>
            <a:r>
              <a:rPr lang="ru-RU" sz="1800" i="1" dirty="0" smtClean="0"/>
              <a:t>Кластерный подход</a:t>
            </a:r>
            <a:r>
              <a:rPr lang="en-US" sz="1800" i="1" dirty="0" smtClean="0"/>
              <a:t> </a:t>
            </a:r>
            <a:r>
              <a:rPr lang="en-US" sz="1800" dirty="0"/>
              <a:t>— </a:t>
            </a:r>
            <a:r>
              <a:rPr lang="ru-RU" sz="1800" dirty="0" smtClean="0"/>
              <a:t>это </a:t>
            </a:r>
            <a:r>
              <a:rPr lang="ru-RU" sz="1800" dirty="0"/>
              <a:t>новая </a:t>
            </a:r>
            <a:r>
              <a:rPr lang="ru-RU" sz="1800" dirty="0" smtClean="0"/>
              <a:t>управленческая технология</a:t>
            </a:r>
            <a:r>
              <a:rPr lang="ru-RU" sz="1800" dirty="0"/>
              <a:t>, позволяющая </a:t>
            </a:r>
            <a:r>
              <a:rPr lang="ru-RU" sz="1800" dirty="0" smtClean="0"/>
              <a:t>повысить конкурентоспособность </a:t>
            </a:r>
            <a:r>
              <a:rPr lang="ru-RU" sz="1800" dirty="0"/>
              <a:t>как </a:t>
            </a:r>
            <a:r>
              <a:rPr lang="ru-RU" sz="1800" dirty="0" smtClean="0"/>
              <a:t>отдельного региона</a:t>
            </a:r>
            <a:r>
              <a:rPr lang="ru-RU" sz="1800" dirty="0"/>
              <a:t>, </a:t>
            </a:r>
            <a:r>
              <a:rPr lang="ru-RU" sz="1800" dirty="0" smtClean="0"/>
              <a:t>так </a:t>
            </a:r>
            <a:r>
              <a:rPr lang="ru-RU" sz="1800" dirty="0"/>
              <a:t>и </a:t>
            </a:r>
            <a:r>
              <a:rPr lang="ru-RU" sz="1800" dirty="0" smtClean="0"/>
              <a:t>государства </a:t>
            </a:r>
            <a:r>
              <a:rPr lang="ru-RU" sz="1800" dirty="0"/>
              <a:t>в целом. </a:t>
            </a:r>
            <a:r>
              <a:rPr lang="ru-RU" sz="1800" dirty="0" smtClean="0"/>
              <a:t>Отечественные </a:t>
            </a:r>
            <a:r>
              <a:rPr lang="ru-RU" sz="1800" dirty="0"/>
              <a:t>и зарубежные </a:t>
            </a:r>
            <a:r>
              <a:rPr lang="ru-RU" sz="1800" dirty="0" smtClean="0"/>
              <a:t>ученые-экономисты дают</a:t>
            </a:r>
            <a:r>
              <a:rPr lang="en-US" sz="1800" dirty="0" smtClean="0"/>
              <a:t> </a:t>
            </a:r>
            <a:r>
              <a:rPr lang="ru-RU" sz="1800" dirty="0" smtClean="0"/>
              <a:t>различные </a:t>
            </a:r>
            <a:r>
              <a:rPr lang="ru-RU" sz="1800" dirty="0"/>
              <a:t>определения </a:t>
            </a:r>
            <a:r>
              <a:rPr lang="ru-RU" sz="1800" dirty="0" smtClean="0"/>
              <a:t>понятия </a:t>
            </a:r>
            <a:r>
              <a:rPr lang="ru-RU" sz="1800" dirty="0"/>
              <a:t>«</a:t>
            </a:r>
            <a:r>
              <a:rPr lang="ru-RU" sz="1800" dirty="0" smtClean="0"/>
              <a:t>кластер».</a:t>
            </a: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41081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85800" y="620688"/>
            <a:ext cx="7702624" cy="4248472"/>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800" i="1" dirty="0" smtClean="0">
              <a:latin typeface="Times New Roman" panose="02020603050405020304" pitchFamily="18" charset="0"/>
              <a:cs typeface="Times New Roman" panose="02020603050405020304" pitchFamily="18" charset="0"/>
            </a:endParaRPr>
          </a:p>
          <a:p>
            <a:pPr marL="180000" indent="360000" algn="l">
              <a:spcBef>
                <a:spcPts val="0"/>
              </a:spcBef>
            </a:pPr>
            <a:r>
              <a:rPr lang="ru-RU" sz="1800" i="1" dirty="0" smtClean="0">
                <a:latin typeface="Times New Roman" panose="02020603050405020304" pitchFamily="18" charset="0"/>
                <a:cs typeface="Times New Roman" panose="02020603050405020304" pitchFamily="18" charset="0"/>
              </a:rPr>
              <a:t>Промышленный кластер </a:t>
            </a:r>
            <a:r>
              <a:rPr lang="ru-RU" sz="1800" dirty="0" smtClean="0">
                <a:latin typeface="Times New Roman" panose="02020603050405020304" pitchFamily="18" charset="0"/>
                <a:cs typeface="Times New Roman" panose="02020603050405020304" pitchFamily="18" charset="0"/>
              </a:rPr>
              <a:t>(Майкл Портер) - </a:t>
            </a:r>
            <a:r>
              <a:rPr lang="ru-RU" sz="1800" dirty="0">
                <a:latin typeface="Times New Roman" panose="02020603050405020304" pitchFamily="18" charset="0"/>
                <a:cs typeface="Times New Roman" panose="02020603050405020304" pitchFamily="18" charset="0"/>
              </a:rPr>
              <a:t>Группа </a:t>
            </a:r>
            <a:r>
              <a:rPr lang="ru-RU" sz="1800" dirty="0" smtClean="0">
                <a:latin typeface="Times New Roman" panose="02020603050405020304" pitchFamily="18" charset="0"/>
                <a:cs typeface="Times New Roman" panose="02020603050405020304" pitchFamily="18" charset="0"/>
              </a:rPr>
              <a:t>географически соседствующих взаимосвязанных </a:t>
            </a:r>
            <a:r>
              <a:rPr lang="ru-RU" sz="1800" dirty="0">
                <a:latin typeface="Times New Roman" panose="02020603050405020304" pitchFamily="18" charset="0"/>
                <a:cs typeface="Times New Roman" panose="02020603050405020304" pitchFamily="18" charset="0"/>
              </a:rPr>
              <a:t>компаний организаций, </a:t>
            </a:r>
            <a:r>
              <a:rPr lang="ru-RU" sz="1800" dirty="0" smtClean="0">
                <a:latin typeface="Times New Roman" panose="02020603050405020304" pitchFamily="18" charset="0"/>
                <a:cs typeface="Times New Roman" panose="02020603050405020304" pitchFamily="18" charset="0"/>
              </a:rPr>
              <a:t>действующих </a:t>
            </a:r>
            <a:r>
              <a:rPr lang="ru-RU" sz="1800" dirty="0">
                <a:latin typeface="Times New Roman" panose="02020603050405020304" pitchFamily="18" charset="0"/>
                <a:cs typeface="Times New Roman" panose="02020603050405020304" pitchFamily="18" charset="0"/>
              </a:rPr>
              <a:t>в определенной </a:t>
            </a:r>
            <a:r>
              <a:rPr lang="ru-RU" sz="1800" dirty="0" smtClean="0">
                <a:latin typeface="Times New Roman" panose="02020603050405020304" pitchFamily="18" charset="0"/>
                <a:cs typeface="Times New Roman" panose="02020603050405020304" pitchFamily="18" charset="0"/>
              </a:rPr>
              <a:t>сфере</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характеризующихся общностью деятельности </a:t>
            </a:r>
            <a:r>
              <a:rPr lang="ru-RU" sz="1800" dirty="0">
                <a:latin typeface="Times New Roman" panose="02020603050405020304" pitchFamily="18" charset="0"/>
                <a:cs typeface="Times New Roman" panose="02020603050405020304" pitchFamily="18" charset="0"/>
              </a:rPr>
              <a:t>и взаимодополняющих друг </a:t>
            </a:r>
            <a:r>
              <a:rPr lang="ru-RU" sz="1800" dirty="0" smtClean="0">
                <a:latin typeface="Times New Roman" panose="02020603050405020304" pitchFamily="18" charset="0"/>
                <a:cs typeface="Times New Roman" panose="02020603050405020304" pitchFamily="18" charset="0"/>
              </a:rPr>
              <a:t>друга;</a:t>
            </a:r>
          </a:p>
          <a:p>
            <a:pPr marL="180000" indent="360000" algn="l">
              <a:spcBef>
                <a:spcPts val="0"/>
              </a:spcBef>
            </a:pPr>
            <a:r>
              <a:rPr lang="ru-RU" sz="1800" i="1" dirty="0" smtClean="0">
                <a:latin typeface="Times New Roman" panose="02020603050405020304" pitchFamily="18" charset="0"/>
                <a:cs typeface="Times New Roman" panose="02020603050405020304" pitchFamily="18" charset="0"/>
              </a:rPr>
              <a:t>Промышленный </a:t>
            </a:r>
            <a:r>
              <a:rPr lang="ru-RU" sz="1800" i="1" dirty="0">
                <a:latin typeface="Times New Roman" panose="02020603050405020304" pitchFamily="18" charset="0"/>
                <a:cs typeface="Times New Roman" panose="02020603050405020304" pitchFamily="18" charset="0"/>
              </a:rPr>
              <a:t>кластер </a:t>
            </a:r>
            <a:r>
              <a:rPr lang="ru-RU" sz="1800" dirty="0" smtClean="0">
                <a:latin typeface="Times New Roman" panose="02020603050405020304" pitchFamily="18" charset="0"/>
                <a:cs typeface="Times New Roman" panose="02020603050405020304" pitchFamily="18" charset="0"/>
              </a:rPr>
              <a:t>( Георгий Борисович </a:t>
            </a:r>
            <a:r>
              <a:rPr lang="ru-RU" sz="1800" dirty="0" err="1">
                <a:latin typeface="Times New Roman" panose="02020603050405020304" pitchFamily="18" charset="0"/>
                <a:cs typeface="Times New Roman" panose="02020603050405020304" pitchFamily="18" charset="0"/>
              </a:rPr>
              <a:t>Kлейнер</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Роман </a:t>
            </a:r>
            <a:r>
              <a:rPr lang="ru-RU" sz="1800" dirty="0" err="1" smtClean="0">
                <a:latin typeface="Times New Roman" panose="02020603050405020304" pitchFamily="18" charset="0"/>
                <a:cs typeface="Times New Roman" panose="02020603050405020304" pitchFamily="18" charset="0"/>
              </a:rPr>
              <a:t>Михайловия</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Kачалов</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Наталья Борисовна </a:t>
            </a:r>
            <a:r>
              <a:rPr lang="ru-RU" sz="1800" dirty="0">
                <a:latin typeface="Times New Roman" panose="02020603050405020304" pitchFamily="18" charset="0"/>
                <a:cs typeface="Times New Roman" panose="02020603050405020304" pitchFamily="18" charset="0"/>
              </a:rPr>
              <a:t>Нагрудная)- </a:t>
            </a:r>
            <a:r>
              <a:rPr lang="ru-RU" sz="1800" dirty="0" smtClean="0">
                <a:latin typeface="Times New Roman" panose="02020603050405020304" pitchFamily="18" charset="0"/>
                <a:cs typeface="Times New Roman" panose="02020603050405020304" pitchFamily="18" charset="0"/>
              </a:rPr>
              <a:t>Социально-экономическая система</a:t>
            </a:r>
            <a:r>
              <a:rPr lang="ru-RU" sz="1800" dirty="0">
                <a:latin typeface="Times New Roman" panose="02020603050405020304" pitchFamily="18" charset="0"/>
                <a:cs typeface="Times New Roman" panose="02020603050405020304" pitchFamily="18" charset="0"/>
              </a:rPr>
              <a:t>, образованная группой </a:t>
            </a:r>
            <a:r>
              <a:rPr lang="ru-RU" sz="1800" dirty="0" smtClean="0">
                <a:latin typeface="Times New Roman" panose="02020603050405020304" pitchFamily="18" charset="0"/>
                <a:cs typeface="Times New Roman" panose="02020603050405020304" pitchFamily="18" charset="0"/>
              </a:rPr>
              <a:t>территориально соседствующих экономических субъектов взаимодействующих </a:t>
            </a:r>
            <a:r>
              <a:rPr lang="ru-RU" sz="1800" dirty="0">
                <a:latin typeface="Times New Roman" panose="02020603050405020304" pitchFamily="18" charset="0"/>
                <a:cs typeface="Times New Roman" panose="02020603050405020304" pitchFamily="18" charset="0"/>
              </a:rPr>
              <a:t>друг </a:t>
            </a:r>
            <a:r>
              <a:rPr lang="ru-RU" sz="1800" dirty="0" smtClean="0">
                <a:latin typeface="Times New Roman" panose="02020603050405020304" pitchFamily="18" charset="0"/>
                <a:cs typeface="Times New Roman" panose="02020603050405020304" pitchFamily="18" charset="0"/>
              </a:rPr>
              <a:t>с </a:t>
            </a:r>
            <a:r>
              <a:rPr lang="ru-RU" sz="1800" dirty="0">
                <a:latin typeface="Times New Roman" panose="02020603050405020304" pitchFamily="18" charset="0"/>
                <a:cs typeface="Times New Roman" panose="02020603050405020304" pitchFamily="18" charset="0"/>
              </a:rPr>
              <a:t>другом </a:t>
            </a:r>
            <a:r>
              <a:rPr lang="ru-RU" sz="1800" dirty="0" smtClean="0">
                <a:latin typeface="Times New Roman" panose="02020603050405020304" pitchFamily="18" charset="0"/>
                <a:cs typeface="Times New Roman" panose="02020603050405020304" pitchFamily="18" charset="0"/>
              </a:rPr>
              <a:t>путем </a:t>
            </a:r>
            <a:r>
              <a:rPr lang="ru-RU" sz="1800" dirty="0">
                <a:latin typeface="Times New Roman" panose="02020603050405020304" pitchFamily="18" charset="0"/>
                <a:cs typeface="Times New Roman" panose="02020603050405020304" pitchFamily="18" charset="0"/>
              </a:rPr>
              <a:t>обмена </a:t>
            </a:r>
            <a:r>
              <a:rPr lang="ru-RU" sz="1800" dirty="0" smtClean="0">
                <a:latin typeface="Times New Roman" panose="02020603050405020304" pitchFamily="18" charset="0"/>
                <a:cs typeface="Times New Roman" panose="02020603050405020304" pitchFamily="18" charset="0"/>
              </a:rPr>
              <a:t>услугами</a:t>
            </a:r>
            <a:r>
              <a:rPr lang="ru-RU" sz="1800" dirty="0">
                <a:latin typeface="Times New Roman" panose="02020603050405020304" pitchFamily="18" charset="0"/>
                <a:cs typeface="Times New Roman" panose="02020603050405020304" pitchFamily="18" charset="0"/>
              </a:rPr>
              <a:t>, людьми, идеями и информацией и получающих в </a:t>
            </a:r>
            <a:r>
              <a:rPr lang="ru-RU" sz="1800" dirty="0" smtClean="0">
                <a:latin typeface="Times New Roman" panose="02020603050405020304" pitchFamily="18" charset="0"/>
                <a:cs typeface="Times New Roman" panose="02020603050405020304" pitchFamily="18" charset="0"/>
              </a:rPr>
              <a:t>результате синергетических эффектов </a:t>
            </a:r>
            <a:r>
              <a:rPr lang="ru-RU" sz="1800" dirty="0">
                <a:latin typeface="Times New Roman" panose="02020603050405020304" pitchFamily="18" charset="0"/>
                <a:cs typeface="Times New Roman" panose="02020603050405020304" pitchFamily="18" charset="0"/>
              </a:rPr>
              <a:t>определенные </a:t>
            </a:r>
            <a:r>
              <a:rPr lang="ru-RU" sz="1800" dirty="0" smtClean="0">
                <a:latin typeface="Times New Roman" panose="02020603050405020304" pitchFamily="18" charset="0"/>
                <a:cs typeface="Times New Roman" panose="02020603050405020304" pitchFamily="18" charset="0"/>
              </a:rPr>
              <a:t>конкурентные преимущества;</a:t>
            </a:r>
          </a:p>
          <a:p>
            <a:pPr marL="180000" indent="360000" algn="l">
              <a:spcBef>
                <a:spcPts val="0"/>
              </a:spcBef>
            </a:pPr>
            <a:r>
              <a:rPr lang="ru-RU" sz="1800" i="1" dirty="0">
                <a:latin typeface="Times New Roman" panose="02020603050405020304" pitchFamily="18" charset="0"/>
                <a:cs typeface="Times New Roman" panose="02020603050405020304" pitchFamily="18" charset="0"/>
              </a:rPr>
              <a:t>Промышленный </a:t>
            </a:r>
            <a:r>
              <a:rPr lang="ru-RU" sz="1800" i="1" dirty="0" smtClean="0">
                <a:latin typeface="Times New Roman" panose="02020603050405020304" pitchFamily="18" charset="0"/>
                <a:cs typeface="Times New Roman" panose="02020603050405020304" pitchFamily="18" charset="0"/>
              </a:rPr>
              <a:t>кластер </a:t>
            </a:r>
            <a:r>
              <a:rPr lang="ru-RU" sz="1800" dirty="0" smtClean="0">
                <a:latin typeface="Times New Roman" panose="02020603050405020304" pitchFamily="18" charset="0"/>
                <a:cs typeface="Times New Roman" panose="02020603050405020304" pitchFamily="18" charset="0"/>
              </a:rPr>
              <a:t>(Михаил Владимирович Афанасьев) - Сеть независимых производств</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сервисных </a:t>
            </a:r>
            <a:r>
              <a:rPr lang="ru-RU" sz="1800" dirty="0">
                <a:latin typeface="Times New Roman" panose="02020603050405020304" pitchFamily="18" charset="0"/>
                <a:cs typeface="Times New Roman" panose="02020603050405020304" pitchFamily="18" charset="0"/>
              </a:rPr>
              <a:t>фирм, </a:t>
            </a:r>
            <a:r>
              <a:rPr lang="ru-RU" sz="1800" dirty="0" smtClean="0">
                <a:latin typeface="Times New Roman" panose="02020603050405020304" pitchFamily="18" charset="0"/>
                <a:cs typeface="Times New Roman" panose="02020603050405020304" pitchFamily="18" charset="0"/>
              </a:rPr>
              <a:t>связующих </a:t>
            </a:r>
            <a:r>
              <a:rPr lang="ru-RU" sz="1800" dirty="0">
                <a:latin typeface="Times New Roman" panose="02020603050405020304" pitchFamily="18" charset="0"/>
                <a:cs typeface="Times New Roman" panose="02020603050405020304" pitchFamily="18" charset="0"/>
              </a:rPr>
              <a:t>рыночных </a:t>
            </a:r>
            <a:r>
              <a:rPr lang="ru-RU" sz="1800" dirty="0" smtClean="0">
                <a:latin typeface="Times New Roman" panose="02020603050405020304" pitchFamily="18" charset="0"/>
                <a:cs typeface="Times New Roman" panose="02020603050405020304" pitchFamily="18" charset="0"/>
              </a:rPr>
              <a:t>институтов </a:t>
            </a:r>
            <a:r>
              <a:rPr lang="ru-RU" sz="1800" dirty="0">
                <a:latin typeface="Times New Roman" panose="02020603050405020304" pitchFamily="18" charset="0"/>
                <a:cs typeface="Times New Roman" panose="02020603050405020304" pitchFamily="18" charset="0"/>
              </a:rPr>
              <a:t>и </a:t>
            </a:r>
            <a:r>
              <a:rPr lang="ru-RU" sz="1800" dirty="0" smtClean="0">
                <a:latin typeface="Times New Roman" panose="02020603050405020304" pitchFamily="18" charset="0"/>
                <a:cs typeface="Times New Roman" panose="02020603050405020304" pitchFamily="18" charset="0"/>
              </a:rPr>
              <a:t>потребителей</a:t>
            </a:r>
            <a:r>
              <a:rPr lang="ru-RU" sz="1800" dirty="0" smtClean="0"/>
              <a:t>.</a:t>
            </a:r>
            <a:endParaRPr lang="ru-RU" sz="1800" dirty="0" smtClean="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3981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6925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1"/>
            <a:ext cx="7772400" cy="504056"/>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755576" y="908720"/>
            <a:ext cx="7772400" cy="3672408"/>
          </a:xfrm>
        </p:spPr>
        <p:style>
          <a:lnRef idx="2">
            <a:schemeClr val="accent1"/>
          </a:lnRef>
          <a:fillRef idx="1">
            <a:schemeClr val="lt1"/>
          </a:fillRef>
          <a:effectRef idx="0">
            <a:schemeClr val="accent1"/>
          </a:effectRef>
          <a:fontRef idx="minor">
            <a:schemeClr val="dk1"/>
          </a:fontRef>
        </p:style>
        <p:txBody>
          <a:bodyPr>
            <a:normAutofit/>
          </a:bodyPr>
          <a:lstStyle/>
          <a:p>
            <a:endParaRPr lang="ru-RU" sz="800" dirty="0" smtClean="0"/>
          </a:p>
          <a:p>
            <a:pPr marL="180000" indent="360000" algn="l">
              <a:spcBef>
                <a:spcPts val="0"/>
              </a:spcBef>
            </a:pPr>
            <a:r>
              <a:rPr lang="ru-RU" sz="1800" b="1" i="1" dirty="0" smtClean="0"/>
              <a:t>Кластер</a:t>
            </a:r>
            <a:r>
              <a:rPr lang="ru-RU" sz="1800" dirty="0" smtClean="0"/>
              <a:t> </a:t>
            </a:r>
            <a:r>
              <a:rPr lang="ru-RU" sz="1800" dirty="0"/>
              <a:t>— группа </a:t>
            </a:r>
            <a:r>
              <a:rPr lang="ru-RU" sz="1800" dirty="0" smtClean="0"/>
              <a:t>географически соседствующих </a:t>
            </a:r>
            <a:r>
              <a:rPr lang="ru-RU" sz="1800" dirty="0"/>
              <a:t>организаций, объединенных ядром, имеющих </a:t>
            </a:r>
            <a:r>
              <a:rPr lang="ru-RU" sz="1800" dirty="0" smtClean="0"/>
              <a:t>внутри- </a:t>
            </a:r>
            <a:r>
              <a:rPr lang="ru-RU" sz="1800" dirty="0"/>
              <a:t>и </a:t>
            </a:r>
            <a:r>
              <a:rPr lang="ru-RU" sz="1800" dirty="0" smtClean="0"/>
              <a:t>межотраслевые связи</a:t>
            </a:r>
            <a:r>
              <a:rPr lang="ru-RU" sz="1800" dirty="0"/>
              <a:t>, </a:t>
            </a:r>
            <a:r>
              <a:rPr lang="ru-RU" sz="1800" dirty="0" smtClean="0"/>
              <a:t>обладающих </a:t>
            </a:r>
            <a:r>
              <a:rPr lang="ru-RU" sz="1800" dirty="0"/>
              <a:t>единым </a:t>
            </a:r>
            <a:r>
              <a:rPr lang="ru-RU" sz="1800" dirty="0" smtClean="0"/>
              <a:t>логистическим </a:t>
            </a:r>
            <a:r>
              <a:rPr lang="ru-RU" sz="1800" dirty="0"/>
              <a:t>каналом </a:t>
            </a:r>
            <a:r>
              <a:rPr lang="ru-RU" sz="1800" dirty="0" smtClean="0"/>
              <a:t>взаимодействия с </a:t>
            </a:r>
            <a:r>
              <a:rPr lang="ru-RU" sz="1800" dirty="0"/>
              <a:t>внешней </a:t>
            </a:r>
            <a:r>
              <a:rPr lang="ru-RU" sz="1800" dirty="0" smtClean="0"/>
              <a:t>средой</a:t>
            </a:r>
            <a:r>
              <a:rPr lang="ru-RU" sz="1800" dirty="0"/>
              <a:t>, научным </a:t>
            </a:r>
            <a:r>
              <a:rPr lang="ru-RU" sz="1800" dirty="0" smtClean="0"/>
              <a:t>центром </a:t>
            </a:r>
            <a:r>
              <a:rPr lang="ru-RU" sz="1800" dirty="0"/>
              <a:t>и </a:t>
            </a:r>
            <a:r>
              <a:rPr lang="ru-RU" sz="1800" dirty="0" smtClean="0"/>
              <a:t>характеризующаяся внутренней </a:t>
            </a:r>
            <a:r>
              <a:rPr lang="ru-RU" sz="1800" dirty="0"/>
              <a:t>кооперацией и конкуренцией, </a:t>
            </a:r>
            <a:r>
              <a:rPr lang="ru-RU" sz="1800" dirty="0" smtClean="0"/>
              <a:t>это сеть поставщиков</a:t>
            </a:r>
            <a:r>
              <a:rPr lang="ru-RU" sz="1800" dirty="0"/>
              <a:t>, </a:t>
            </a:r>
            <a:r>
              <a:rPr lang="ru-RU" sz="1800" dirty="0" smtClean="0"/>
              <a:t>производителей</a:t>
            </a:r>
            <a:r>
              <a:rPr lang="ru-RU" sz="1800" dirty="0"/>
              <a:t>, </a:t>
            </a:r>
            <a:r>
              <a:rPr lang="ru-RU" sz="1800" dirty="0" smtClean="0"/>
              <a:t>потребителей</a:t>
            </a:r>
            <a:r>
              <a:rPr lang="ru-RU" sz="1800" dirty="0"/>
              <a:t>, </a:t>
            </a:r>
            <a:r>
              <a:rPr lang="ru-RU" sz="1800" dirty="0" smtClean="0"/>
              <a:t>элементов </a:t>
            </a:r>
            <a:r>
              <a:rPr lang="ru-RU" sz="1800" dirty="0"/>
              <a:t>промышленной </a:t>
            </a:r>
            <a:r>
              <a:rPr lang="ru-RU" sz="1800" dirty="0" smtClean="0"/>
              <a:t>инфраструктуры</a:t>
            </a:r>
            <a:r>
              <a:rPr lang="ru-RU" sz="1800" dirty="0"/>
              <a:t>, </a:t>
            </a:r>
            <a:r>
              <a:rPr lang="ru-RU" sz="1800" dirty="0" smtClean="0"/>
              <a:t>исследовательских институтов</a:t>
            </a:r>
            <a:r>
              <a:rPr lang="ru-RU" sz="1800" dirty="0"/>
              <a:t>, </a:t>
            </a:r>
            <a:r>
              <a:rPr lang="ru-RU" sz="1800" dirty="0" smtClean="0"/>
              <a:t>взаимосвязанных </a:t>
            </a:r>
            <a:r>
              <a:rPr lang="ru-RU" sz="1800" dirty="0"/>
              <a:t>в </a:t>
            </a:r>
            <a:r>
              <a:rPr lang="ru-RU" sz="1800" dirty="0" smtClean="0"/>
              <a:t>процессе </a:t>
            </a:r>
            <a:r>
              <a:rPr lang="ru-RU" sz="1800" dirty="0"/>
              <a:t>и </a:t>
            </a:r>
            <a:r>
              <a:rPr lang="ru-RU" sz="1800" dirty="0" smtClean="0"/>
              <a:t>действующих </a:t>
            </a:r>
            <a:r>
              <a:rPr lang="ru-RU" sz="1800" dirty="0"/>
              <a:t>в определенной </a:t>
            </a:r>
            <a:r>
              <a:rPr lang="ru-RU" sz="1800" dirty="0" smtClean="0"/>
              <a:t>сфере </a:t>
            </a:r>
            <a:r>
              <a:rPr lang="ru-RU" sz="1800" dirty="0"/>
              <a:t>и взаимодополняющих друг друга. </a:t>
            </a:r>
            <a:r>
              <a:rPr lang="ru-RU" sz="1800" dirty="0" smtClean="0"/>
              <a:t>Таким </a:t>
            </a:r>
            <a:r>
              <a:rPr lang="ru-RU" sz="1800" dirty="0"/>
              <a:t>образом, </a:t>
            </a:r>
            <a:r>
              <a:rPr lang="ru-RU" sz="1800" dirty="0" smtClean="0"/>
              <a:t>в состав кластера входят </a:t>
            </a:r>
            <a:r>
              <a:rPr lang="ru-RU" sz="1800" dirty="0"/>
              <a:t>различные организации: </a:t>
            </a:r>
            <a:r>
              <a:rPr lang="ru-RU" sz="1800" dirty="0" smtClean="0"/>
              <a:t>производственные</a:t>
            </a:r>
            <a:r>
              <a:rPr lang="ru-RU" sz="1800" dirty="0"/>
              <a:t>, информационные, </a:t>
            </a:r>
            <a:r>
              <a:rPr lang="ru-RU" sz="1800" dirty="0" smtClean="0"/>
              <a:t>финансовые</a:t>
            </a:r>
            <a:r>
              <a:rPr lang="ru-RU" sz="1800" dirty="0"/>
              <a:t>, </a:t>
            </a:r>
            <a:r>
              <a:rPr lang="ru-RU" sz="1800" dirty="0" smtClean="0"/>
              <a:t>правительственные</a:t>
            </a:r>
            <a:endParaRPr lang="ru-RU" sz="1800" dirty="0"/>
          </a:p>
        </p:txBody>
      </p:sp>
      <p:grpSp>
        <p:nvGrpSpPr>
          <p:cNvPr id="4" name="Group 6"/>
          <p:cNvGrpSpPr>
            <a:grpSpLocks/>
          </p:cNvGrpSpPr>
          <p:nvPr/>
        </p:nvGrpSpPr>
        <p:grpSpPr bwMode="auto">
          <a:xfrm>
            <a:off x="8084900"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73419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620688"/>
            <a:ext cx="7772400" cy="4320480"/>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r>
              <a:rPr lang="ru-RU" sz="1800" dirty="0">
                <a:latin typeface="Times New Roman" panose="02020603050405020304" pitchFamily="18" charset="0"/>
                <a:cs typeface="Times New Roman" panose="02020603050405020304" pitchFamily="18" charset="0"/>
              </a:rPr>
              <a:t>Правовые основы создания и развития промышленных парков </a:t>
            </a:r>
            <a:r>
              <a:rPr lang="ru-RU" sz="1800" dirty="0" smtClean="0">
                <a:latin typeface="Times New Roman" panose="02020603050405020304" pitchFamily="18" charset="0"/>
                <a:cs typeface="Times New Roman" panose="02020603050405020304" pitchFamily="18" charset="0"/>
              </a:rPr>
              <a:t>и кластеров закреплены </a:t>
            </a:r>
            <a:r>
              <a:rPr lang="ru-RU" sz="1800" dirty="0">
                <a:latin typeface="Times New Roman" panose="02020603050405020304" pitchFamily="18" charset="0"/>
                <a:cs typeface="Times New Roman" panose="02020603050405020304" pitchFamily="18" charset="0"/>
              </a:rPr>
              <a:t>в Федеральном законе Российской Федерации от 31 декабря </a:t>
            </a:r>
            <a:r>
              <a:rPr lang="ru-RU" sz="1800" dirty="0" smtClean="0">
                <a:latin typeface="Times New Roman" panose="02020603050405020304" pitchFamily="18" charset="0"/>
                <a:cs typeface="Times New Roman" panose="02020603050405020304" pitchFamily="18" charset="0"/>
              </a:rPr>
              <a:t>2014г</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No</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488 </a:t>
            </a:r>
            <a:r>
              <a:rPr lang="ru-RU" sz="1800" dirty="0">
                <a:latin typeface="Times New Roman" panose="02020603050405020304" pitchFamily="18" charset="0"/>
                <a:cs typeface="Times New Roman" panose="02020603050405020304" pitchFamily="18" charset="0"/>
              </a:rPr>
              <a:t>ФЗ «О промышленной политике в Российской Федерации</a:t>
            </a:r>
            <a:r>
              <a:rPr lang="ru-RU" sz="1800" dirty="0" smtClean="0">
                <a:latin typeface="Times New Roman" panose="02020603050405020304" pitchFamily="18" charset="0"/>
                <a:cs typeface="Times New Roman" panose="02020603050405020304" pitchFamily="18" charset="0"/>
              </a:rPr>
              <a:t>».</a:t>
            </a:r>
          </a:p>
          <a:p>
            <a:pPr indent="360000" algn="l">
              <a:spcBef>
                <a:spcPts val="0"/>
              </a:spcBef>
            </a:pPr>
            <a:r>
              <a:rPr lang="ru-RU" sz="1800" dirty="0">
                <a:latin typeface="Times New Roman" panose="02020603050405020304" pitchFamily="18" charset="0"/>
                <a:cs typeface="Times New Roman" panose="02020603050405020304" pitchFamily="18" charset="0"/>
              </a:rPr>
              <a:t>Для обобщения опыта функционирования новых территориальных образований создана </a:t>
            </a:r>
            <a:r>
              <a:rPr lang="ru-RU" sz="1800" i="1" dirty="0">
                <a:latin typeface="Times New Roman" panose="02020603050405020304" pitchFamily="18" charset="0"/>
                <a:cs typeface="Times New Roman" panose="02020603050405020304" pitchFamily="18" charset="0"/>
              </a:rPr>
              <a:t>Ассоциация индустриальных парков России</a:t>
            </a:r>
            <a:r>
              <a:rPr lang="ru-RU" sz="1800" dirty="0">
                <a:latin typeface="Times New Roman" panose="02020603050405020304" pitchFamily="18" charset="0"/>
                <a:cs typeface="Times New Roman" panose="02020603050405020304" pitchFamily="18" charset="0"/>
              </a:rPr>
              <a:t>, работающая в тесном контакте с Министерством экономического развития Российской Федерации. Ассоциацией ежегодно проводятся отраслевые мероприятия, аналитические исследования, </a:t>
            </a:r>
            <a:r>
              <a:rPr lang="ru-RU" sz="1800" dirty="0" smtClean="0">
                <a:latin typeface="Times New Roman" panose="02020603050405020304" pitchFamily="18" charset="0"/>
                <a:cs typeface="Times New Roman" panose="02020603050405020304" pitchFamily="18" charset="0"/>
              </a:rPr>
              <a:t>представляются </a:t>
            </a:r>
            <a:r>
              <a:rPr lang="ru-RU" sz="1800" dirty="0">
                <a:latin typeface="Times New Roman" panose="02020603050405020304" pitchFamily="18" charset="0"/>
                <a:cs typeface="Times New Roman" panose="02020603050405020304" pitchFamily="18" charset="0"/>
              </a:rPr>
              <a:t>интересы членов Ассоциации на международных инвестиционных  мероприятиях.  По данным Ассоциации, в России в 2014 г. действовало 65 индустриальных парков на территориях 43 субъектов Российской Федерации. </a:t>
            </a:r>
            <a:endParaRPr lang="ru-RU" sz="1800" dirty="0" smtClean="0">
              <a:latin typeface="Times New Roman" panose="02020603050405020304" pitchFamily="18" charset="0"/>
              <a:cs typeface="Times New Roman" panose="02020603050405020304" pitchFamily="18" charset="0"/>
            </a:endParaRPr>
          </a:p>
          <a:p>
            <a:pPr indent="360000" algn="l">
              <a:spcBef>
                <a:spcPts val="0"/>
              </a:spcBef>
            </a:pPr>
            <a:r>
              <a:rPr lang="ru-RU" sz="1800" dirty="0" smtClean="0">
                <a:latin typeface="Times New Roman" panose="02020603050405020304" pitchFamily="18" charset="0"/>
                <a:cs typeface="Times New Roman" panose="02020603050405020304" pitchFamily="18" charset="0"/>
              </a:rPr>
              <a:t>Развитие кластеров </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приоритет политики </a:t>
            </a:r>
            <a:r>
              <a:rPr lang="ru-RU" sz="1800" dirty="0">
                <a:latin typeface="Times New Roman" panose="02020603050405020304" pitchFamily="18" charset="0"/>
                <a:cs typeface="Times New Roman" panose="02020603050405020304" pitchFamily="18" charset="0"/>
              </a:rPr>
              <a:t>модернизации </a:t>
            </a:r>
            <a:r>
              <a:rPr lang="ru-RU" sz="1800" dirty="0" smtClean="0">
                <a:latin typeface="Times New Roman" panose="02020603050405020304" pitchFamily="18" charset="0"/>
                <a:cs typeface="Times New Roman" panose="02020603050405020304" pitchFamily="18" charset="0"/>
              </a:rPr>
              <a:t>российской </a:t>
            </a:r>
            <a:r>
              <a:rPr lang="ru-RU" sz="1800" dirty="0">
                <a:latin typeface="Times New Roman" panose="02020603050405020304" pitchFamily="18" charset="0"/>
                <a:cs typeface="Times New Roman" panose="02020603050405020304" pitchFamily="18" charset="0"/>
              </a:rPr>
              <a:t>экономики, </a:t>
            </a:r>
            <a:r>
              <a:rPr lang="ru-RU" sz="1800" dirty="0" smtClean="0">
                <a:latin typeface="Times New Roman" panose="02020603050405020304" pitchFamily="18" charset="0"/>
                <a:cs typeface="Times New Roman" panose="02020603050405020304" pitchFamily="18" charset="0"/>
              </a:rPr>
              <a:t>предусмотренный </a:t>
            </a:r>
            <a:r>
              <a:rPr lang="ru-RU" sz="1800" dirty="0">
                <a:latin typeface="Times New Roman" panose="02020603050405020304" pitchFamily="18" charset="0"/>
                <a:cs typeface="Times New Roman" panose="02020603050405020304" pitchFamily="18" charset="0"/>
              </a:rPr>
              <a:t>в </a:t>
            </a:r>
            <a:r>
              <a:rPr lang="ru-RU" sz="1800" dirty="0" smtClean="0">
                <a:latin typeface="Times New Roman" panose="02020603050405020304" pitchFamily="18" charset="0"/>
                <a:cs typeface="Times New Roman" panose="02020603050405020304" pitchFamily="18" charset="0"/>
              </a:rPr>
              <a:t>Концепции долгосрочного социально-экономического развития </a:t>
            </a:r>
            <a:r>
              <a:rPr lang="ru-RU" sz="1800" dirty="0">
                <a:latin typeface="Times New Roman" panose="02020603050405020304" pitchFamily="18" charset="0"/>
                <a:cs typeface="Times New Roman" panose="02020603050405020304" pitchFamily="18" charset="0"/>
              </a:rPr>
              <a:t>РФ на период до 2020 г.</a:t>
            </a:r>
            <a:endParaRPr lang="ru-RU" sz="1800" dirty="0" smtClean="0">
              <a:latin typeface="Times New Roman" panose="02020603050405020304" pitchFamily="18" charset="0"/>
              <a:cs typeface="Times New Roman" panose="02020603050405020304" pitchFamily="18" charset="0"/>
            </a:endParaRPr>
          </a:p>
          <a:p>
            <a:pPr indent="360000" algn="l">
              <a:spcBef>
                <a:spcPts val="0"/>
              </a:spcBef>
            </a:pP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64159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41168"/>
            <a:ext cx="7481776" cy="392832"/>
          </a:xfrm>
        </p:spPr>
        <p:txBody>
          <a:bodyPr/>
          <a:lstStyle/>
          <a:p>
            <a:pPr algn="ctr"/>
            <a:r>
              <a:rPr lang="ru-RU" dirty="0" smtClean="0"/>
              <a:t>Пример. Промышленных парков и кластеров Приморского края</a:t>
            </a:r>
            <a:endParaRPr lang="ru-RU" dirty="0"/>
          </a:p>
        </p:txBody>
      </p:sp>
      <p:sp>
        <p:nvSpPr>
          <p:cNvPr id="3" name="Текст 2"/>
          <p:cNvSpPr>
            <a:spLocks noGrp="1"/>
          </p:cNvSpPr>
          <p:nvPr>
            <p:ph type="body" idx="2"/>
          </p:nvPr>
        </p:nvSpPr>
        <p:spPr>
          <a:xfrm>
            <a:off x="2915816" y="5445224"/>
            <a:ext cx="5478376" cy="91440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На территории Приморского края в силу геополитического и исторического аспекта расположено 19 предприятий </a:t>
            </a:r>
            <a:r>
              <a:rPr lang="ru-RU" dirty="0" smtClean="0">
                <a:latin typeface="Times New Roman" panose="02020603050405020304" pitchFamily="18" charset="0"/>
                <a:cs typeface="Times New Roman" panose="02020603050405020304" pitchFamily="18" charset="0"/>
              </a:rPr>
              <a:t>ОПК</a:t>
            </a:r>
            <a:r>
              <a:rPr lang="ru-RU" dirty="0">
                <a:latin typeface="Times New Roman" panose="02020603050405020304" pitchFamily="18" charset="0"/>
                <a:cs typeface="Times New Roman" panose="02020603050405020304" pitchFamily="18" charset="0"/>
              </a:rPr>
              <a:t>, которые производят около 14% валового регионального продукта</a:t>
            </a:r>
          </a:p>
        </p:txBody>
      </p:sp>
      <p:graphicFrame>
        <p:nvGraphicFramePr>
          <p:cNvPr id="8" name="Объект 7"/>
          <p:cNvGraphicFramePr>
            <a:graphicFrameLocks noGrp="1"/>
          </p:cNvGraphicFramePr>
          <p:nvPr>
            <p:ph sz="half" idx="1"/>
            <p:extLst>
              <p:ext uri="{D42A27DB-BD31-4B8C-83A1-F6EECF244321}">
                <p14:modId xmlns:p14="http://schemas.microsoft.com/office/powerpoint/2010/main" val="2901554613"/>
              </p:ext>
            </p:extLst>
          </p:nvPr>
        </p:nvGraphicFramePr>
        <p:xfrm>
          <a:off x="684213" y="333375"/>
          <a:ext cx="7991475" cy="4679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6"/>
          <p:cNvGrpSpPr>
            <a:grpSpLocks/>
          </p:cNvGrpSpPr>
          <p:nvPr/>
        </p:nvGrpSpPr>
        <p:grpSpPr bwMode="auto">
          <a:xfrm>
            <a:off x="7956376" y="6381328"/>
            <a:ext cx="1033463" cy="409575"/>
            <a:chOff x="4876" y="4062"/>
            <a:chExt cx="651" cy="258"/>
          </a:xfrm>
        </p:grpSpPr>
        <p:pic>
          <p:nvPicPr>
            <p:cNvPr id="6"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6267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432047"/>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764704"/>
            <a:ext cx="7990656" cy="4248472"/>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180000" indent="180000" algn="l">
              <a:spcBef>
                <a:spcPts val="0"/>
              </a:spcBef>
            </a:pPr>
            <a:r>
              <a:rPr lang="ru-RU" sz="1700" dirty="0">
                <a:latin typeface="Times New Roman" panose="02020603050405020304" pitchFamily="18" charset="0"/>
                <a:cs typeface="Times New Roman" panose="02020603050405020304" pitchFamily="18" charset="0"/>
              </a:rPr>
              <a:t>Промышленные </a:t>
            </a:r>
            <a:r>
              <a:rPr lang="ru-RU" sz="1700" dirty="0" smtClean="0">
                <a:latin typeface="Times New Roman" panose="02020603050405020304" pitchFamily="18" charset="0"/>
                <a:cs typeface="Times New Roman" panose="02020603050405020304" pitchFamily="18" charset="0"/>
              </a:rPr>
              <a:t>парки </a:t>
            </a:r>
            <a:r>
              <a:rPr lang="ru-RU" sz="1700" dirty="0">
                <a:latin typeface="Times New Roman" panose="02020603050405020304" pitchFamily="18" charset="0"/>
                <a:cs typeface="Times New Roman" panose="02020603050405020304" pitchFamily="18" charset="0"/>
              </a:rPr>
              <a:t>являются ядром специальных экономических зон </a:t>
            </a:r>
            <a:r>
              <a:rPr lang="ru-RU" sz="1700" i="1" dirty="0">
                <a:latin typeface="Times New Roman" panose="02020603050405020304" pitchFamily="18" charset="0"/>
                <a:cs typeface="Times New Roman" panose="02020603050405020304" pitchFamily="18" charset="0"/>
              </a:rPr>
              <a:t>территорий опережающего социально-экономического развития </a:t>
            </a:r>
            <a:r>
              <a:rPr lang="ru-RU" sz="1700" dirty="0">
                <a:latin typeface="Times New Roman" panose="02020603050405020304" pitchFamily="18" charset="0"/>
                <a:cs typeface="Times New Roman" panose="02020603050405020304" pitchFamily="18" charset="0"/>
              </a:rPr>
              <a:t>(ТОР). </a:t>
            </a:r>
            <a:endParaRPr lang="ru-RU" sz="1700" dirty="0" smtClean="0">
              <a:latin typeface="Times New Roman" panose="02020603050405020304" pitchFamily="18" charset="0"/>
              <a:cs typeface="Times New Roman" panose="02020603050405020304" pitchFamily="18" charset="0"/>
            </a:endParaRPr>
          </a:p>
          <a:p>
            <a:pPr marL="180000" indent="180000" algn="l">
              <a:spcBef>
                <a:spcPts val="0"/>
              </a:spcBef>
            </a:pPr>
            <a:r>
              <a:rPr lang="ru-RU" sz="1700" dirty="0" smtClean="0">
                <a:latin typeface="Times New Roman" panose="02020603050405020304" pitchFamily="18" charset="0"/>
                <a:cs typeface="Times New Roman" panose="02020603050405020304" pitchFamily="18" charset="0"/>
              </a:rPr>
              <a:t>30 марта </a:t>
            </a:r>
            <a:r>
              <a:rPr lang="ru-RU" sz="1700" dirty="0">
                <a:latin typeface="Times New Roman" panose="02020603050405020304" pitchFamily="18" charset="0"/>
                <a:cs typeface="Times New Roman" panose="02020603050405020304" pitchFamily="18" charset="0"/>
              </a:rPr>
              <a:t>2015 г. вступил в силу Федеральный закон </a:t>
            </a:r>
            <a:r>
              <a:rPr lang="ru-RU" sz="1700" dirty="0" smtClean="0">
                <a:latin typeface="Times New Roman" panose="02020603050405020304" pitchFamily="18" charset="0"/>
                <a:cs typeface="Times New Roman" panose="02020603050405020304" pitchFamily="18" charset="0"/>
              </a:rPr>
              <a:t>N </a:t>
            </a:r>
            <a:r>
              <a:rPr lang="ru-RU" sz="1700" dirty="0">
                <a:latin typeface="Times New Roman" panose="02020603050405020304" pitchFamily="18" charset="0"/>
                <a:cs typeface="Times New Roman" panose="02020603050405020304" pitchFamily="18" charset="0"/>
              </a:rPr>
              <a:t>473 ФЗ «О территориях опережающего социально-экономического развития</a:t>
            </a:r>
            <a:r>
              <a:rPr lang="ru-RU" sz="1700" dirty="0" smtClean="0">
                <a:latin typeface="Times New Roman" panose="02020603050405020304" pitchFamily="18" charset="0"/>
                <a:cs typeface="Times New Roman" panose="02020603050405020304" pitchFamily="18" charset="0"/>
              </a:rPr>
              <a:t>» - способствует </a:t>
            </a:r>
            <a:r>
              <a:rPr lang="ru-RU" sz="1700" dirty="0">
                <a:latin typeface="Times New Roman" panose="02020603050405020304" pitchFamily="18" charset="0"/>
                <a:cs typeface="Times New Roman" panose="02020603050405020304" pitchFamily="18" charset="0"/>
              </a:rPr>
              <a:t>ускоренному развитию экономики в районах Дальнего </a:t>
            </a:r>
            <a:r>
              <a:rPr lang="ru-RU" sz="1700" dirty="0" smtClean="0">
                <a:latin typeface="Times New Roman" panose="02020603050405020304" pitchFamily="18" charset="0"/>
                <a:cs typeface="Times New Roman" panose="02020603050405020304" pitchFamily="18" charset="0"/>
              </a:rPr>
              <a:t>Востока.</a:t>
            </a:r>
          </a:p>
          <a:p>
            <a:pPr marL="180000" indent="180000" algn="l">
              <a:spcBef>
                <a:spcPts val="0"/>
              </a:spcBef>
            </a:pPr>
            <a:r>
              <a:rPr lang="ru-RU" sz="1700" dirty="0">
                <a:latin typeface="Times New Roman" panose="02020603050405020304" pitchFamily="18" charset="0"/>
                <a:cs typeface="Times New Roman" panose="02020603050405020304" pitchFamily="18" charset="0"/>
              </a:rPr>
              <a:t>Создание ТОРов осуществляется по решению правительственной подкомиссии по вопросам реализации инвестиционных проектов на Дальнем Востоке. На начало 2016 г. уже утверждены следующие </a:t>
            </a:r>
            <a:r>
              <a:rPr lang="ru-RU" sz="1700" dirty="0" smtClean="0">
                <a:latin typeface="Times New Roman" panose="02020603050405020304" pitchFamily="18" charset="0"/>
                <a:cs typeface="Times New Roman" panose="02020603050405020304" pitchFamily="18" charset="0"/>
              </a:rPr>
              <a:t>ТОРы:</a:t>
            </a:r>
          </a:p>
          <a:p>
            <a:pPr marL="465750" indent="-285750" algn="l">
              <a:spcBef>
                <a:spcPts val="0"/>
              </a:spcBef>
              <a:buSzPct val="100000"/>
              <a:buFont typeface="Wingdings" panose="05000000000000000000" pitchFamily="2" charset="2"/>
              <a:buChar char="ü"/>
            </a:pPr>
            <a:r>
              <a:rPr lang="ru-RU" sz="1700" dirty="0" smtClean="0">
                <a:latin typeface="Times New Roman" panose="02020603050405020304" pitchFamily="18" charset="0"/>
                <a:cs typeface="Times New Roman" panose="02020603050405020304" pitchFamily="18" charset="0"/>
              </a:rPr>
              <a:t>«Надеждинская»;</a:t>
            </a:r>
          </a:p>
          <a:p>
            <a:pPr marL="465750" indent="-285750" algn="l">
              <a:spcBef>
                <a:spcPts val="0"/>
              </a:spcBef>
              <a:buSzPct val="100000"/>
              <a:buFont typeface="Wingdings" panose="05000000000000000000" pitchFamily="2" charset="2"/>
              <a:buChar char="ü"/>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Михайловская</a:t>
            </a:r>
            <a:r>
              <a:rPr lang="ru-RU" sz="1700" dirty="0" smtClean="0">
                <a:latin typeface="Times New Roman" panose="02020603050405020304" pitchFamily="18" charset="0"/>
                <a:cs typeface="Times New Roman" panose="02020603050405020304" pitchFamily="18" charset="0"/>
              </a:rPr>
              <a:t>»;</a:t>
            </a:r>
          </a:p>
          <a:p>
            <a:pPr marL="465750" indent="-285750" algn="l">
              <a:spcBef>
                <a:spcPts val="0"/>
              </a:spcBef>
              <a:buSzPct val="100000"/>
              <a:buFont typeface="Wingdings" panose="05000000000000000000" pitchFamily="2" charset="2"/>
              <a:buChar char="ü"/>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Большой Камень» (Приморский край). </a:t>
            </a:r>
            <a:endParaRPr lang="ru-RU" sz="1700" dirty="0" smtClean="0">
              <a:latin typeface="Times New Roman" panose="02020603050405020304" pitchFamily="18" charset="0"/>
              <a:cs typeface="Times New Roman" panose="02020603050405020304" pitchFamily="18" charset="0"/>
            </a:endParaRPr>
          </a:p>
          <a:p>
            <a:pPr marL="180000" indent="180000" algn="l">
              <a:spcBef>
                <a:spcPts val="0"/>
              </a:spcBef>
            </a:pPr>
            <a:r>
              <a:rPr lang="ru-RU" sz="1700" dirty="0" smtClean="0">
                <a:latin typeface="Times New Roman" panose="02020603050405020304" pitchFamily="18" charset="0"/>
                <a:cs typeface="Times New Roman" panose="02020603050405020304" pitchFamily="18" charset="0"/>
              </a:rPr>
              <a:t>На </a:t>
            </a:r>
            <a:r>
              <a:rPr lang="ru-RU" sz="1700" dirty="0">
                <a:latin typeface="Times New Roman" panose="02020603050405020304" pitchFamily="18" charset="0"/>
                <a:cs typeface="Times New Roman" panose="02020603050405020304" pitchFamily="18" charset="0"/>
              </a:rPr>
              <a:t>территории этих ТОРов организованы и продолжают  создаваться промышленные парки и экономические кластеры. </a:t>
            </a:r>
            <a:r>
              <a:rPr lang="ru-RU" sz="1700" dirty="0" smtClean="0">
                <a:latin typeface="Times New Roman" panose="02020603050405020304" pitchFamily="18" charset="0"/>
                <a:cs typeface="Times New Roman" panose="02020603050405020304" pitchFamily="18" charset="0"/>
              </a:rPr>
              <a:t>В Приморском </a:t>
            </a:r>
            <a:r>
              <a:rPr lang="ru-RU" sz="1700" dirty="0">
                <a:latin typeface="Times New Roman" panose="02020603050405020304" pitchFamily="18" charset="0"/>
                <a:cs typeface="Times New Roman" panose="02020603050405020304" pitchFamily="18" charset="0"/>
              </a:rPr>
              <a:t>крае </a:t>
            </a:r>
            <a:r>
              <a:rPr lang="ru-RU" sz="1700" dirty="0" smtClean="0">
                <a:latin typeface="Times New Roman" panose="02020603050405020304" pitchFamily="18" charset="0"/>
                <a:cs typeface="Times New Roman" panose="02020603050405020304" pitchFamily="18" charset="0"/>
              </a:rPr>
              <a:t>функционирует </a:t>
            </a:r>
            <a:r>
              <a:rPr lang="ru-RU" sz="1700" dirty="0">
                <a:latin typeface="Times New Roman" panose="02020603050405020304" pitchFamily="18" charset="0"/>
                <a:cs typeface="Times New Roman" panose="02020603050405020304" pitchFamily="18" charset="0"/>
              </a:rPr>
              <a:t>промышленный  парк  </a:t>
            </a:r>
            <a:r>
              <a:rPr lang="ru-RU" sz="1700" dirty="0" smtClean="0">
                <a:latin typeface="Times New Roman" panose="02020603050405020304" pitchFamily="18" charset="0"/>
                <a:cs typeface="Times New Roman" panose="02020603050405020304" pitchFamily="18" charset="0"/>
              </a:rPr>
              <a:t>«</a:t>
            </a:r>
            <a:r>
              <a:rPr lang="ru-RU" sz="1700" dirty="0" err="1" smtClean="0">
                <a:latin typeface="Times New Roman" panose="02020603050405020304" pitchFamily="18" charset="0"/>
                <a:cs typeface="Times New Roman" panose="02020603050405020304" pitchFamily="18" charset="0"/>
              </a:rPr>
              <a:t>Надеждинский</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промышленная  площадка «Михайловская», создается судостроительный кластер в ТОР «Большой Камень». Социалистическая Республика Вьетнам планирует создать промышленный парк в ТОР «Надеждинская».</a:t>
            </a:r>
          </a:p>
          <a:p>
            <a:endParaRPr lang="ru-RU" sz="1400" dirty="0"/>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409215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289</TotalTime>
  <Words>2770</Words>
  <Application>Microsoft Office PowerPoint</Application>
  <PresentationFormat>Экран (4:3)</PresentationFormat>
  <Paragraphs>178</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Открытая</vt:lpstr>
      <vt:lpstr>Лекция 7 ОЦЕНКА ЭФФЕКТИВНОСТИ РЕАЛИЗАЦИИ ПРОМЫШЛЕННОЙ ПОЛИТИКИ В ПРИМОРСКОМ КРАЕ</vt:lpstr>
      <vt:lpstr>План лекции:</vt:lpstr>
      <vt:lpstr>Анализ реализации промышленной политики в Приморском крае: институциональный аспект</vt:lpstr>
      <vt:lpstr>Анализ реализации промышленной политики в Приморском крае: институциональный аспект</vt:lpstr>
      <vt:lpstr>Полномочия органов государственной власти приморского края в сфере промышленной политики</vt:lpstr>
      <vt:lpstr>Полномочия органов государственной власти приморского края в сфере промышленной политики</vt:lpstr>
      <vt:lpstr>Полномочия органов государственной власти приморского края в сфере промышленной политики</vt:lpstr>
      <vt:lpstr>Полномочия органов государственной власти приморского края в сфере промышленной политики</vt:lpstr>
      <vt:lpstr>Совет по промышленной политике в Приморском крае</vt:lpstr>
      <vt:lpstr> Департамент промышленности Приморского края </vt:lpstr>
      <vt:lpstr>Департамент промышленности Приморского края</vt:lpstr>
      <vt:lpstr>Полномочия Департамента</vt:lpstr>
      <vt:lpstr>Полномочия Департамента</vt:lpstr>
      <vt:lpstr>Полномочия Департамента</vt:lpstr>
      <vt:lpstr>Полномочия Департамента</vt:lpstr>
      <vt:lpstr>Поддержка индустриальных (промышленных) парков и промышленный кластеров.</vt:lpstr>
      <vt:lpstr>Поддержка индустриальных (промышленных) парков и промышленный кластеров.</vt:lpstr>
      <vt:lpstr>Поддержка индустриальных (промышленных) парков и промышленный кластеров.</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Пример. Промышленных парков и кластеров Приморского края</vt:lpstr>
      <vt:lpstr>Промышленные парки промышленные кластеры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Оценка эффективности реализации промышленной политики в приморском крае</dc:title>
  <dc:creator>АндрейК74</dc:creator>
  <cp:lastModifiedBy>АндрейК74</cp:lastModifiedBy>
  <cp:revision>60</cp:revision>
  <dcterms:created xsi:type="dcterms:W3CDTF">2017-09-28T00:57:39Z</dcterms:created>
  <dcterms:modified xsi:type="dcterms:W3CDTF">2019-06-12T01:27:39Z</dcterms:modified>
</cp:coreProperties>
</file>