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04.06.2018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Корейская письменность </a:t>
            </a:r>
            <a:r>
              <a:rPr lang="ko-KR" altLang="en-US" dirty="0" smtClean="0"/>
              <a:t>한글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qwertyu\Desktop\Новая папка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5968"/>
            <a:ext cx="6443685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한글</a:t>
            </a:r>
            <a:r>
              <a:rPr lang="ru-RU" altLang="ko-KR" b="1" dirty="0" smtClean="0"/>
              <a:t> -</a:t>
            </a:r>
            <a:r>
              <a:rPr lang="vi-VN" b="1" dirty="0" smtClean="0"/>
              <a:t>Хангы́ль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Этот вид письменности был разработан в середине XV века и является основным в Южной Корее и единственным в Северной Корее.</a:t>
            </a:r>
            <a:endParaRPr lang="ru-RU" dirty="0"/>
          </a:p>
        </p:txBody>
      </p:sp>
      <p:pic>
        <p:nvPicPr>
          <p:cNvPr id="2050" name="Picture 2" descr="C:\Users\qwertyu\Desktop\Новая папка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143248"/>
            <a:ext cx="2767019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Официальное название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1"/>
            <a:ext cx="8229600" cy="285751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Современное название </a:t>
            </a:r>
            <a:r>
              <a:rPr lang="ru-RU" i="1" dirty="0" err="1" smtClean="0"/>
              <a:t>хангыль</a:t>
            </a:r>
            <a:r>
              <a:rPr lang="ru-RU" dirty="0" smtClean="0"/>
              <a:t> (</a:t>
            </a:r>
            <a:r>
              <a:rPr lang="ko-KR" altLang="en-US" dirty="0" smtClean="0"/>
              <a:t>한글</a:t>
            </a:r>
            <a:r>
              <a:rPr lang="en-US" altLang="ko-KR" dirty="0" smtClean="0"/>
              <a:t>) </a:t>
            </a:r>
            <a:r>
              <a:rPr lang="ru-RU" dirty="0" smtClean="0"/>
              <a:t>было введено Чу </a:t>
            </a:r>
            <a:r>
              <a:rPr lang="ru-RU" dirty="0" err="1" smtClean="0"/>
              <a:t>Сигёном</a:t>
            </a:r>
            <a:r>
              <a:rPr lang="ru-RU" dirty="0" smtClean="0"/>
              <a:t> в 1912 году. Оно одновременно означает «великая письменность» на </a:t>
            </a:r>
            <a:r>
              <a:rPr lang="ru-RU" dirty="0" err="1" smtClean="0"/>
              <a:t>древнекорейском</a:t>
            </a:r>
            <a:r>
              <a:rPr lang="ru-RU" dirty="0" smtClean="0"/>
              <a:t> и «корейская письменность» на современном корейском языке. </a:t>
            </a:r>
            <a:endParaRPr lang="ru-RU" dirty="0"/>
          </a:p>
        </p:txBody>
      </p:sp>
      <p:pic>
        <p:nvPicPr>
          <p:cNvPr id="3074" name="Picture 2" descr="C:\Users\qwertyu\Desktop\Новая папка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214818"/>
            <a:ext cx="2786066" cy="2286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Другие названия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Чосонгыль</a:t>
            </a:r>
            <a:r>
              <a:rPr lang="ru-RU" dirty="0" smtClean="0"/>
              <a:t> (</a:t>
            </a:r>
            <a:r>
              <a:rPr lang="ko-KR" altLang="en-US" dirty="0" smtClean="0"/>
              <a:t>조선글</a:t>
            </a:r>
            <a:r>
              <a:rPr lang="en-US" altLang="ko-KR" dirty="0" smtClean="0"/>
              <a:t>), «</a:t>
            </a:r>
            <a:r>
              <a:rPr lang="ru-RU" dirty="0" err="1" smtClean="0"/>
              <a:t>чосонская</a:t>
            </a:r>
            <a:r>
              <a:rPr lang="ru-RU" dirty="0" smtClean="0"/>
              <a:t> письменность» — используется в Северной Корее, по принятому там самоназванию Кореи — «</a:t>
            </a:r>
            <a:r>
              <a:rPr lang="ru-RU" dirty="0" err="1" smtClean="0"/>
              <a:t>Чосон</a:t>
            </a:r>
            <a:r>
              <a:rPr lang="ru-RU" dirty="0" smtClean="0"/>
              <a:t>» (</a:t>
            </a:r>
            <a:r>
              <a:rPr lang="ko-KR" altLang="en-US" dirty="0" smtClean="0"/>
              <a:t>조선</a:t>
            </a:r>
            <a:r>
              <a:rPr lang="en-US" altLang="ko-KR" dirty="0" smtClean="0"/>
              <a:t>).</a:t>
            </a:r>
          </a:p>
          <a:p>
            <a:r>
              <a:rPr lang="ru-RU" dirty="0" err="1" smtClean="0"/>
              <a:t>Уригыль</a:t>
            </a:r>
            <a:r>
              <a:rPr lang="ru-RU" dirty="0" smtClean="0"/>
              <a:t> (</a:t>
            </a:r>
            <a:r>
              <a:rPr lang="ko-KR" altLang="en-US" dirty="0" smtClean="0"/>
              <a:t>우리글</a:t>
            </a:r>
            <a:r>
              <a:rPr lang="en-US" altLang="ko-KR" dirty="0" smtClean="0"/>
              <a:t>), «</a:t>
            </a:r>
            <a:r>
              <a:rPr lang="ru-RU" dirty="0" smtClean="0"/>
              <a:t>наша письменность» — название используется как в Северной, так и в Южной Корее.</a:t>
            </a:r>
          </a:p>
          <a:p>
            <a:r>
              <a:rPr lang="ru-RU" dirty="0" err="1" smtClean="0"/>
              <a:t>Куксо</a:t>
            </a:r>
            <a:r>
              <a:rPr lang="ru-RU" dirty="0" smtClean="0"/>
              <a:t> (</a:t>
            </a:r>
            <a:r>
              <a:rPr lang="ko-KR" altLang="en-US" dirty="0" smtClean="0"/>
              <a:t>국서 </a:t>
            </a:r>
            <a:r>
              <a:rPr lang="en-US" altLang="ko-KR" dirty="0" smtClean="0"/>
              <a:t>/ </a:t>
            </a:r>
            <a:r>
              <a:rPr lang="ko-KR" altLang="en-US" dirty="0" smtClean="0"/>
              <a:t>國書</a:t>
            </a:r>
            <a:r>
              <a:rPr lang="en-US" altLang="ko-KR" dirty="0" smtClean="0"/>
              <a:t>) </a:t>
            </a:r>
            <a:r>
              <a:rPr lang="ru-RU" dirty="0" smtClean="0"/>
              <a:t>и </a:t>
            </a:r>
            <a:r>
              <a:rPr lang="ru-RU" dirty="0" err="1" smtClean="0"/>
              <a:t>кунмун</a:t>
            </a:r>
            <a:r>
              <a:rPr lang="ru-RU" dirty="0" smtClean="0"/>
              <a:t> (</a:t>
            </a:r>
            <a:r>
              <a:rPr lang="ko-KR" altLang="en-US" dirty="0" smtClean="0"/>
              <a:t>국문 </a:t>
            </a:r>
            <a:r>
              <a:rPr lang="en-US" altLang="ko-KR" dirty="0" smtClean="0"/>
              <a:t>/ </a:t>
            </a:r>
            <a:r>
              <a:rPr lang="ko-KR" altLang="en-US" dirty="0" smtClean="0"/>
              <a:t>國文</a:t>
            </a:r>
            <a:r>
              <a:rPr lang="en-US" altLang="ko-KR" dirty="0" smtClean="0"/>
              <a:t>), «</a:t>
            </a:r>
            <a:r>
              <a:rPr lang="ru-RU" dirty="0" smtClean="0"/>
              <a:t>национальное письмо» — эти названия использовались в начале </a:t>
            </a:r>
            <a:r>
              <a:rPr lang="en-US" dirty="0" smtClean="0"/>
              <a:t>XX </a:t>
            </a:r>
            <a:r>
              <a:rPr lang="ru-RU" dirty="0" smtClean="0"/>
              <a:t>века, сейчас считаются устаревшими.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До начала </a:t>
            </a:r>
            <a:r>
              <a:rPr lang="en-US" dirty="0" smtClean="0"/>
              <a:t>XX </a:t>
            </a:r>
            <a:r>
              <a:rPr lang="ru-RU" dirty="0" smtClean="0"/>
              <a:t>века в литературе </a:t>
            </a:r>
            <a:r>
              <a:rPr lang="ru-RU" dirty="0" err="1" smtClean="0"/>
              <a:t>хангыль</a:t>
            </a:r>
            <a:r>
              <a:rPr lang="ru-RU" dirty="0" smtClean="0"/>
              <a:t> практически не использовался, считался слишком простым. Вместо него использовалась основанная на китайских иероглифах письменность  </a:t>
            </a:r>
            <a:r>
              <a:rPr lang="ru-RU" dirty="0" err="1" smtClean="0"/>
              <a:t>ханча</a:t>
            </a:r>
            <a:r>
              <a:rPr lang="ru-RU" dirty="0" smtClean="0"/>
              <a:t>. Литературная элита Кореи называла </a:t>
            </a:r>
            <a:r>
              <a:rPr lang="ru-RU" dirty="0" err="1" smtClean="0"/>
              <a:t>хангыль</a:t>
            </a:r>
            <a:r>
              <a:rPr lang="ru-RU" dirty="0" smtClean="0"/>
              <a:t> надменно:</a:t>
            </a:r>
          </a:p>
          <a:p>
            <a:r>
              <a:rPr lang="ru-RU" dirty="0" err="1" smtClean="0"/>
              <a:t>Онмун</a:t>
            </a:r>
            <a:r>
              <a:rPr lang="ru-RU" dirty="0" smtClean="0"/>
              <a:t> ( </a:t>
            </a:r>
            <a:r>
              <a:rPr lang="ru-RU" dirty="0" err="1" smtClean="0"/>
              <a:t>кор</a:t>
            </a:r>
            <a:r>
              <a:rPr lang="ru-RU" dirty="0" smtClean="0"/>
              <a:t>. </a:t>
            </a:r>
            <a:r>
              <a:rPr lang="ko-KR" altLang="en-US" dirty="0" smtClean="0"/>
              <a:t>언문</a:t>
            </a:r>
            <a:r>
              <a:rPr lang="en-US" altLang="ko-KR" b="1" baseline="30000" dirty="0" smtClean="0"/>
              <a:t>?</a:t>
            </a:r>
            <a:r>
              <a:rPr lang="en-US" altLang="ko-KR" dirty="0" smtClean="0"/>
              <a:t>, </a:t>
            </a:r>
            <a:r>
              <a:rPr lang="ko-KR" altLang="en-US" dirty="0" smtClean="0"/>
              <a:t>諺文</a:t>
            </a:r>
            <a:r>
              <a:rPr lang="en-US" altLang="ko-KR" dirty="0" smtClean="0"/>
              <a:t>; «</a:t>
            </a:r>
            <a:r>
              <a:rPr lang="ru-RU" dirty="0" smtClean="0"/>
              <a:t>народное письмо»).</a:t>
            </a:r>
          </a:p>
          <a:p>
            <a:r>
              <a:rPr lang="ru-RU" dirty="0" err="1" smtClean="0"/>
              <a:t>Амгыль</a:t>
            </a:r>
            <a:r>
              <a:rPr lang="ru-RU" dirty="0" smtClean="0"/>
              <a:t> (</a:t>
            </a:r>
            <a:r>
              <a:rPr lang="ko-KR" altLang="en-US" dirty="0" smtClean="0"/>
              <a:t>암글</a:t>
            </a:r>
            <a:r>
              <a:rPr lang="en-US" altLang="ko-KR" dirty="0" smtClean="0"/>
              <a:t>; «</a:t>
            </a:r>
            <a:r>
              <a:rPr lang="ru-RU" dirty="0" smtClean="0"/>
              <a:t>женское письмо»). </a:t>
            </a:r>
            <a:r>
              <a:rPr lang="ko-KR" altLang="en-US" dirty="0" smtClean="0"/>
              <a:t>암</a:t>
            </a:r>
            <a:r>
              <a:rPr lang="en-US" altLang="ko-KR" dirty="0" smtClean="0"/>
              <a:t>, </a:t>
            </a:r>
            <a:r>
              <a:rPr lang="ru-RU" dirty="0" smtClean="0"/>
              <a:t>вероятно, происходит от иероглифа </a:t>
            </a:r>
            <a:r>
              <a:rPr lang="ko-KR" altLang="en-US" dirty="0" smtClean="0"/>
              <a:t>陰</a:t>
            </a:r>
            <a:r>
              <a:rPr lang="en-US" altLang="ko-KR" dirty="0" smtClean="0"/>
              <a:t>, </a:t>
            </a:r>
            <a:r>
              <a:rPr lang="ru-RU" altLang="ko-KR" dirty="0" smtClean="0"/>
              <a:t> </a:t>
            </a:r>
            <a:r>
              <a:rPr lang="ru-RU" dirty="0" err="1" smtClean="0"/>
              <a:t>инь</a:t>
            </a:r>
            <a:r>
              <a:rPr lang="ru-RU" dirty="0" smtClean="0"/>
              <a:t>, который, поставленный перед существительным, обозначает женский род.</a:t>
            </a:r>
          </a:p>
          <a:p>
            <a:r>
              <a:rPr lang="ru-RU" dirty="0" err="1" smtClean="0"/>
              <a:t>Ахэткыль</a:t>
            </a:r>
            <a:r>
              <a:rPr lang="ru-RU" dirty="0" smtClean="0"/>
              <a:t> (</a:t>
            </a:r>
            <a:r>
              <a:rPr lang="ko-KR" altLang="en-US" dirty="0" smtClean="0"/>
              <a:t>아햇글 </a:t>
            </a:r>
            <a:r>
              <a:rPr lang="ru-RU" dirty="0" smtClean="0"/>
              <a:t>или </a:t>
            </a:r>
            <a:r>
              <a:rPr lang="ko-KR" altLang="en-US" dirty="0" smtClean="0"/>
              <a:t>아해글</a:t>
            </a:r>
            <a:r>
              <a:rPr lang="en-US" altLang="ko-KR" dirty="0" smtClean="0"/>
              <a:t>; «</a:t>
            </a:r>
            <a:r>
              <a:rPr lang="ru-RU" dirty="0" smtClean="0"/>
              <a:t>детское письмо»).</a:t>
            </a:r>
          </a:p>
          <a:p>
            <a:r>
              <a:rPr lang="ru-RU" dirty="0" smtClean="0"/>
              <a:t>Однако эти названия сейчас являются устаревшими. </a:t>
            </a:r>
            <a:r>
              <a:rPr lang="ru-RU" dirty="0" err="1" smtClean="0"/>
              <a:t>Ханча</a:t>
            </a:r>
            <a:r>
              <a:rPr lang="ru-RU" dirty="0" smtClean="0"/>
              <a:t> редко используется в Южной Корее и практически не используется в Северной Корее.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создания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Хангыль</a:t>
            </a:r>
            <a:r>
              <a:rPr lang="ru-RU" dirty="0" smtClean="0"/>
              <a:t> был создан группой корейских учёных в 1443 году по заказу четвёртого царя династии  </a:t>
            </a:r>
            <a:r>
              <a:rPr lang="ru-RU" dirty="0" err="1" smtClean="0"/>
              <a:t>Чосон</a:t>
            </a:r>
            <a:r>
              <a:rPr lang="ru-RU" dirty="0" smtClean="0"/>
              <a:t> </a:t>
            </a:r>
            <a:r>
              <a:rPr lang="ru-RU" dirty="0" err="1" smtClean="0"/>
              <a:t>Сечжона</a:t>
            </a:r>
            <a:r>
              <a:rPr lang="ru-RU" dirty="0" smtClean="0"/>
              <a:t> Великого.</a:t>
            </a:r>
          </a:p>
          <a:p>
            <a:r>
              <a:rPr lang="ru-RU" dirty="0" smtClean="0"/>
              <a:t>Существует также легенда, что </a:t>
            </a:r>
            <a:r>
              <a:rPr lang="ru-RU" dirty="0" err="1" smtClean="0"/>
              <a:t>хангыль</a:t>
            </a:r>
            <a:r>
              <a:rPr lang="ru-RU" dirty="0" smtClean="0"/>
              <a:t> был изобретён буддистским монахом Соль </a:t>
            </a:r>
            <a:r>
              <a:rPr lang="ru-RU" dirty="0" err="1" smtClean="0"/>
              <a:t>Чхоном</a:t>
            </a:r>
            <a:r>
              <a:rPr lang="ru-RU" dirty="0" smtClean="0"/>
              <a:t>. В то время буддистская литература пользовалась популярностью, однако значительной частью была написана на тибетском и санскрите, в основе письменности которых лежало письмо  </a:t>
            </a:r>
            <a:r>
              <a:rPr lang="ru-RU" dirty="0" err="1" smtClean="0"/>
              <a:t>брахми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Основатель </a:t>
            </a:r>
            <a:r>
              <a:rPr lang="ru-RU" dirty="0" err="1" smtClean="0"/>
              <a:t>хангыля</a:t>
            </a:r>
            <a:r>
              <a:rPr lang="ru-RU" dirty="0" smtClean="0"/>
              <a:t>  </a:t>
            </a:r>
            <a:r>
              <a:rPr lang="ko-KR" altLang="en-US" dirty="0" smtClean="0"/>
              <a:t>세종대왕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 descr="C:\Users\qwertyu\Desktop\Новая папка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8358246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Распространённое предание гласило, что </a:t>
            </a:r>
            <a:r>
              <a:rPr lang="ru-RU" dirty="0" smtClean="0"/>
              <a:t>король </a:t>
            </a:r>
            <a:r>
              <a:rPr lang="ru-RU" dirty="0" err="1" smtClean="0"/>
              <a:t>Седжон</a:t>
            </a:r>
            <a:r>
              <a:rPr lang="ru-RU" dirty="0" smtClean="0"/>
              <a:t> придумал общий рисунок знаков, увидев запутанную рыболовецкую сеть. </a:t>
            </a:r>
          </a:p>
          <a:p>
            <a:r>
              <a:rPr lang="ru-RU" dirty="0" smtClean="0"/>
              <a:t>Царь </a:t>
            </a:r>
            <a:r>
              <a:rPr lang="ru-RU" dirty="0" err="1" smtClean="0"/>
              <a:t>Сечжон</a:t>
            </a:r>
            <a:r>
              <a:rPr lang="ru-RU" dirty="0" smtClean="0"/>
              <a:t> объяснял, что он создал новую письменность потому, что корейский язык отличается от китайского, и использованию китайских иероглифов очень трудно научиться простому люду. В то время грамоте обучались только мужчины, принадлежащие к аристократической прослойке общества («</a:t>
            </a:r>
            <a:r>
              <a:rPr lang="ru-RU" dirty="0" err="1" smtClean="0"/>
              <a:t>янбаны</a:t>
            </a:r>
            <a:r>
              <a:rPr lang="ru-RU" dirty="0" smtClean="0"/>
              <a:t>»), а большинство корейцев было безграмотно.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Хангыль</a:t>
            </a:r>
            <a:r>
              <a:rPr lang="ru-RU" dirty="0" smtClean="0"/>
              <a:t> встретил серьёзное сопротивление со стороны литературной элиты, которая признавала только  </a:t>
            </a:r>
            <a:r>
              <a:rPr lang="ru-RU" dirty="0" err="1" smtClean="0"/>
              <a:t>ханчу</a:t>
            </a:r>
            <a:r>
              <a:rPr lang="ru-RU" dirty="0" smtClean="0"/>
              <a:t> в качестве письменности. Типичный пример такого сопротивления — протест  </a:t>
            </a:r>
            <a:r>
              <a:rPr lang="ru-RU" dirty="0" err="1" smtClean="0"/>
              <a:t>Чхве</a:t>
            </a:r>
            <a:r>
              <a:rPr lang="ru-RU" dirty="0" smtClean="0"/>
              <a:t> </a:t>
            </a:r>
            <a:r>
              <a:rPr lang="ru-RU" dirty="0" err="1" smtClean="0"/>
              <a:t>Малли</a:t>
            </a:r>
            <a:r>
              <a:rPr lang="ru-RU" dirty="0" smtClean="0"/>
              <a:t> и других конфуцианских философов в 1444 году.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конце </a:t>
            </a:r>
            <a:r>
              <a:rPr lang="en-US" dirty="0" smtClean="0"/>
              <a:t>XIX </a:t>
            </a:r>
            <a:r>
              <a:rPr lang="ru-RU" dirty="0" smtClean="0"/>
              <a:t>века после попыток Японии распространить своё влияние на Корейском полуострове в стране поднялось национальное движение. </a:t>
            </a:r>
            <a:r>
              <a:rPr lang="ru-RU" dirty="0" err="1" smtClean="0"/>
              <a:t>Хангыль</a:t>
            </a:r>
            <a:r>
              <a:rPr lang="ru-RU" dirty="0" smtClean="0"/>
              <a:t> стал национальным символом. После реформы </a:t>
            </a:r>
            <a:r>
              <a:rPr lang="ru-RU" dirty="0" err="1" smtClean="0"/>
              <a:t>Кабо</a:t>
            </a:r>
            <a:r>
              <a:rPr lang="ru-RU" dirty="0" smtClean="0"/>
              <a:t> </a:t>
            </a:r>
            <a:r>
              <a:rPr lang="en-US" altLang="ko-KR" dirty="0" smtClean="0"/>
              <a:t> </a:t>
            </a:r>
            <a:r>
              <a:rPr lang="ru-RU" dirty="0" smtClean="0"/>
              <a:t>в 1894 году </a:t>
            </a:r>
            <a:r>
              <a:rPr lang="ru-RU" dirty="0" err="1" smtClean="0"/>
              <a:t>хангыль</a:t>
            </a:r>
            <a:r>
              <a:rPr lang="ru-RU" dirty="0" smtClean="0"/>
              <a:t> впервые появился в официальных документах.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После получения независимости от Японии в 1945 году Корея стала использовать </a:t>
            </a:r>
            <a:r>
              <a:rPr lang="ru-RU" dirty="0" err="1" smtClean="0"/>
              <a:t>хангыль</a:t>
            </a:r>
            <a:r>
              <a:rPr lang="ru-RU" dirty="0" smtClean="0"/>
              <a:t> в качестве официальной письменности. Смешанная система с тех пор сдала позиции. Сегодня вкрапления на  </a:t>
            </a:r>
            <a:r>
              <a:rPr lang="ru-RU" dirty="0" err="1" smtClean="0"/>
              <a:t>ханче</a:t>
            </a:r>
            <a:r>
              <a:rPr lang="ru-RU" dirty="0" smtClean="0"/>
              <a:t> можно найти в заголовках газет, лозунгах, названиях ресторанов.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 алфавита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471990" cy="4526280"/>
          </a:xfrm>
        </p:spPr>
        <p:txBody>
          <a:bodyPr/>
          <a:lstStyle/>
          <a:p>
            <a:r>
              <a:rPr lang="ru-RU" dirty="0" smtClean="0"/>
              <a:t>Элементы </a:t>
            </a:r>
            <a:r>
              <a:rPr lang="ru-RU" dirty="0" err="1" smtClean="0"/>
              <a:t>хангыля</a:t>
            </a:r>
            <a:r>
              <a:rPr lang="ru-RU" dirty="0" smtClean="0"/>
              <a:t> называются </a:t>
            </a:r>
            <a:r>
              <a:rPr lang="ru-RU" dirty="0" err="1" smtClean="0"/>
              <a:t>чамо</a:t>
            </a:r>
            <a:r>
              <a:rPr lang="ru-RU" dirty="0" smtClean="0"/>
              <a:t> </a:t>
            </a:r>
            <a:r>
              <a:rPr lang="en-US" altLang="ko-KR" dirty="0" smtClean="0"/>
              <a:t>. </a:t>
            </a:r>
            <a:r>
              <a:rPr lang="ru-RU" dirty="0" err="1" smtClean="0"/>
              <a:t>Ча</a:t>
            </a:r>
            <a:r>
              <a:rPr lang="ru-RU" dirty="0" smtClean="0"/>
              <a:t> (означает «буква», а мо переводится как «мать». </a:t>
            </a:r>
            <a:r>
              <a:rPr lang="ru-RU" dirty="0" err="1" smtClean="0"/>
              <a:t>Чамо</a:t>
            </a:r>
            <a:r>
              <a:rPr lang="ru-RU" dirty="0" smtClean="0"/>
              <a:t> — основные блоки, из которых построена корейская письменность.</a:t>
            </a:r>
            <a:endParaRPr lang="ru-RU" dirty="0"/>
          </a:p>
        </p:txBody>
      </p:sp>
      <p:pic>
        <p:nvPicPr>
          <p:cNvPr id="5122" name="Picture 2" descr="C:\Users\qwertyu\Desktop\Новая папка\скачанные файл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500174"/>
            <a:ext cx="3429024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корейского алфавита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14простых согласных: </a:t>
            </a:r>
            <a:r>
              <a:rPr lang="ko-KR" altLang="en-US" dirty="0" smtClean="0"/>
              <a:t>ㄱㄴㄷㄹㅁㅂㅅㅇㅈㅊㅋㅌㅍㅎ</a:t>
            </a:r>
            <a:r>
              <a:rPr lang="en-US" altLang="ko-KR" dirty="0" smtClean="0"/>
              <a:t>, </a:t>
            </a:r>
            <a:r>
              <a:rPr lang="ru-RU" dirty="0" smtClean="0"/>
              <a:t>плюс устаревшие </a:t>
            </a:r>
            <a:endParaRPr lang="ko-KR" altLang="en-US" dirty="0" smtClean="0"/>
          </a:p>
          <a:p>
            <a:r>
              <a:rPr lang="en-US" altLang="ko-KR" dirty="0" smtClean="0"/>
              <a:t>10 </a:t>
            </a:r>
            <a:r>
              <a:rPr lang="ru-RU" dirty="0" smtClean="0"/>
              <a:t>простых гласных: </a:t>
            </a:r>
            <a:r>
              <a:rPr lang="ko-KR" altLang="en-US" dirty="0" smtClean="0"/>
              <a:t>ㅏㅓㅗㅜㅡㅣㅑㅕㅛㅠ</a:t>
            </a:r>
            <a:r>
              <a:rPr lang="en-US" altLang="ko-KR" dirty="0" smtClean="0"/>
              <a:t>, </a:t>
            </a:r>
            <a:endParaRPr lang="ko-KR" altLang="en-US" dirty="0" smtClean="0"/>
          </a:p>
          <a:p>
            <a:r>
              <a:rPr lang="en-US" altLang="ko-KR" dirty="0" smtClean="0"/>
              <a:t>5 </a:t>
            </a:r>
            <a:r>
              <a:rPr lang="ru-RU" dirty="0" smtClean="0"/>
              <a:t>сильных (сдвоенных) согласных: </a:t>
            </a:r>
            <a:r>
              <a:rPr lang="ko-KR" altLang="en-US" dirty="0" smtClean="0"/>
              <a:t>ㄲㄸㅃㅆㅉ</a:t>
            </a:r>
            <a:r>
              <a:rPr lang="en-US" altLang="ko-KR" dirty="0" smtClean="0"/>
              <a:t>, </a:t>
            </a:r>
            <a:endParaRPr lang="ko-KR" altLang="en-US" dirty="0" smtClean="0"/>
          </a:p>
          <a:p>
            <a:r>
              <a:rPr lang="en-US" altLang="ko-KR" dirty="0" smtClean="0"/>
              <a:t>11 </a:t>
            </a:r>
            <a:r>
              <a:rPr lang="ru-RU" dirty="0" smtClean="0"/>
              <a:t>диграфов: </a:t>
            </a:r>
            <a:r>
              <a:rPr lang="ko-KR" altLang="en-US" dirty="0" smtClean="0"/>
              <a:t>ㄳㄵㄶㄺㄻㄼㄽㄾㄿㅀㅄ</a:t>
            </a:r>
          </a:p>
          <a:p>
            <a:r>
              <a:rPr lang="en-US" altLang="ko-KR" dirty="0" smtClean="0"/>
              <a:t>11 </a:t>
            </a:r>
            <a:r>
              <a:rPr lang="ru-RU" dirty="0" smtClean="0"/>
              <a:t>дифтонгов: </a:t>
            </a:r>
            <a:r>
              <a:rPr lang="ko-KR" altLang="en-US" dirty="0" smtClean="0"/>
              <a:t>ㅐㅒㅔㅖㅘㅙㅚㅝㅞㅟㅢ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Кириллизация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середине 1950-х годов профессор А. А. </a:t>
            </a:r>
            <a:r>
              <a:rPr lang="ru-RU" dirty="0" err="1" smtClean="0"/>
              <a:t>Холодович</a:t>
            </a:r>
            <a:r>
              <a:rPr lang="ru-RU" dirty="0" smtClean="0"/>
              <a:t> разработал систему транскрипции </a:t>
            </a:r>
            <a:r>
              <a:rPr lang="ru-RU" dirty="0" err="1" smtClean="0"/>
              <a:t>хангыля</a:t>
            </a:r>
            <a:r>
              <a:rPr lang="ru-RU" dirty="0" smtClean="0"/>
              <a:t> с использованием кириллицы. Вскоре эта система была доработана советским </a:t>
            </a:r>
            <a:r>
              <a:rPr lang="ru-RU" dirty="0" err="1" smtClean="0"/>
              <a:t>кореистом</a:t>
            </a:r>
            <a:r>
              <a:rPr lang="ru-RU" dirty="0" smtClean="0"/>
              <a:t> Львом </a:t>
            </a:r>
            <a:r>
              <a:rPr lang="ru-RU" dirty="0" err="1" smtClean="0"/>
              <a:t>Концевичем</a:t>
            </a:r>
            <a:r>
              <a:rPr lang="ru-RU" dirty="0" smtClean="0"/>
              <a:t>. Система </a:t>
            </a:r>
            <a:r>
              <a:rPr lang="ru-RU" dirty="0" err="1" smtClean="0"/>
              <a:t>Концевича</a:t>
            </a:r>
            <a:r>
              <a:rPr lang="ru-RU" dirty="0" smtClean="0"/>
              <a:t> отличается от системы </a:t>
            </a:r>
            <a:r>
              <a:rPr lang="ru-RU" dirty="0" err="1" smtClean="0"/>
              <a:t>Холодовича</a:t>
            </a:r>
            <a:r>
              <a:rPr lang="ru-RU" dirty="0" smtClean="0"/>
              <a:t> использованием </a:t>
            </a:r>
            <a:r>
              <a:rPr lang="ru-RU" i="1" dirty="0" err="1" smtClean="0"/>
              <a:t>дж</a:t>
            </a:r>
            <a:r>
              <a:rPr lang="ru-RU" dirty="0" smtClean="0"/>
              <a:t> вместо </a:t>
            </a:r>
            <a:r>
              <a:rPr lang="ru-RU" i="1" dirty="0" err="1" smtClean="0"/>
              <a:t>чж</a:t>
            </a:r>
            <a:r>
              <a:rPr lang="ru-RU" dirty="0" smtClean="0"/>
              <a:t> для описания звука, передаваемого буквой </a:t>
            </a:r>
            <a:r>
              <a:rPr lang="ko-KR" altLang="en-US" dirty="0" smtClean="0"/>
              <a:t>ㅈ </a:t>
            </a:r>
            <a:r>
              <a:rPr lang="ru-RU" dirty="0" smtClean="0"/>
              <a:t>в интервокальной позиции, а также слитным написанием корейских имён. В настоящее время система </a:t>
            </a:r>
            <a:r>
              <a:rPr lang="ru-RU" dirty="0" err="1" smtClean="0"/>
              <a:t>Концевича</a:t>
            </a:r>
            <a:r>
              <a:rPr lang="ru-RU" dirty="0" smtClean="0"/>
              <a:t> стала фактически стандартом транскрибирования корейского языка.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Теперь вы знаете все о истории создания </a:t>
            </a:r>
            <a:r>
              <a:rPr lang="ru-RU" dirty="0" err="1" smtClean="0"/>
              <a:t>хангыля</a:t>
            </a:r>
            <a:r>
              <a:rPr lang="ru-RU" dirty="0" smtClean="0"/>
              <a:t>. Пора приступать к его изучению. Удачи в ваших начинаниях</a:t>
            </a:r>
            <a:endParaRPr lang="ru-RU" dirty="0"/>
          </a:p>
        </p:txBody>
      </p:sp>
      <p:pic>
        <p:nvPicPr>
          <p:cNvPr id="6146" name="Picture 2" descr="C:\Users\qwertyu\Desktop\Новая папка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286124"/>
            <a:ext cx="5546743" cy="3286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хангыль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хангыль</Template>
  <TotalTime>47</TotalTime>
  <Words>135</Words>
  <Application>Microsoft Office PowerPoint</Application>
  <PresentationFormat>Экран (4:3)</PresentationFormat>
  <Paragraphs>35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хангыль</vt:lpstr>
      <vt:lpstr>Корейская письменность 한글 </vt:lpstr>
      <vt:lpstr>한글 -Хангы́ль</vt:lpstr>
      <vt:lpstr>Официальное название </vt:lpstr>
      <vt:lpstr>Другие названия </vt:lpstr>
      <vt:lpstr>Слайд 5</vt:lpstr>
      <vt:lpstr>История создания</vt:lpstr>
      <vt:lpstr>Основатель хангыля  세종대왕 </vt:lpstr>
      <vt:lpstr>Слайд 8</vt:lpstr>
      <vt:lpstr>Слайд 9</vt:lpstr>
      <vt:lpstr>Слайд 10</vt:lpstr>
      <vt:lpstr>Слайд 11</vt:lpstr>
      <vt:lpstr>Состав алфавита </vt:lpstr>
      <vt:lpstr>Структура корейского алфавита</vt:lpstr>
      <vt:lpstr>Кириллизация </vt:lpstr>
      <vt:lpstr>Заключение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Хангыль</dc:title>
  <dc:creator>DNA7 X86</dc:creator>
  <cp:lastModifiedBy>DNA7 X86</cp:lastModifiedBy>
  <cp:revision>3</cp:revision>
  <dcterms:created xsi:type="dcterms:W3CDTF">2018-06-04T06:02:27Z</dcterms:created>
  <dcterms:modified xsi:type="dcterms:W3CDTF">2018-06-04T06:50:03Z</dcterms:modified>
</cp:coreProperties>
</file>