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8" r:id="rId2"/>
    <p:sldId id="260" r:id="rId3"/>
    <p:sldId id="272" r:id="rId4"/>
    <p:sldId id="347" r:id="rId5"/>
    <p:sldId id="349" r:id="rId6"/>
    <p:sldId id="350" r:id="rId7"/>
    <p:sldId id="351" r:id="rId8"/>
    <p:sldId id="352" r:id="rId9"/>
    <p:sldId id="353" r:id="rId10"/>
    <p:sldId id="354" r:id="rId11"/>
    <p:sldId id="359" r:id="rId12"/>
    <p:sldId id="360" r:id="rId13"/>
    <p:sldId id="361" r:id="rId14"/>
    <p:sldId id="362" r:id="rId15"/>
    <p:sldId id="364" r:id="rId16"/>
    <p:sldId id="348" r:id="rId17"/>
    <p:sldId id="346" r:id="rId18"/>
    <p:sldId id="323" r:id="rId19"/>
    <p:sldId id="324" r:id="rId20"/>
    <p:sldId id="322" r:id="rId21"/>
    <p:sldId id="261" r:id="rId22"/>
    <p:sldId id="276" r:id="rId23"/>
    <p:sldId id="277" r:id="rId24"/>
    <p:sldId id="278" r:id="rId25"/>
    <p:sldId id="275" r:id="rId26"/>
    <p:sldId id="343" r:id="rId27"/>
    <p:sldId id="327" r:id="rId28"/>
    <p:sldId id="325" r:id="rId29"/>
    <p:sldId id="328" r:id="rId30"/>
    <p:sldId id="326" r:id="rId31"/>
    <p:sldId id="268" r:id="rId32"/>
    <p:sldId id="329" r:id="rId33"/>
    <p:sldId id="335" r:id="rId34"/>
    <p:sldId id="334" r:id="rId35"/>
    <p:sldId id="330" r:id="rId36"/>
    <p:sldId id="331" r:id="rId37"/>
    <p:sldId id="332" r:id="rId38"/>
    <p:sldId id="333" r:id="rId39"/>
    <p:sldId id="344" r:id="rId40"/>
    <p:sldId id="336" r:id="rId41"/>
    <p:sldId id="337" r:id="rId42"/>
    <p:sldId id="338" r:id="rId43"/>
    <p:sldId id="339" r:id="rId44"/>
    <p:sldId id="345" r:id="rId45"/>
    <p:sldId id="340" r:id="rId46"/>
    <p:sldId id="342" r:id="rId47"/>
    <p:sldId id="341" r:id="rId48"/>
    <p:sldId id="355" r:id="rId49"/>
    <p:sldId id="356" r:id="rId50"/>
    <p:sldId id="357" r:id="rId51"/>
    <p:sldId id="358" r:id="rId52"/>
  </p:sldIdLst>
  <p:sldSz cx="9144000" cy="6858000" type="screen4x3"/>
  <p:notesSz cx="6858000" cy="9144000"/>
  <p:custDataLst>
    <p:tags r:id="rId55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6" autoAdjust="0"/>
    <p:restoredTop sz="75051" autoAdjust="0"/>
  </p:normalViewPr>
  <p:slideViewPr>
    <p:cSldViewPr snapToObjects="1">
      <p:cViewPr varScale="1">
        <p:scale>
          <a:sx n="40" d="100"/>
          <a:sy n="40" d="100"/>
        </p:scale>
        <p:origin x="1699" y="24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03E08BE-D04C-47F9-84A7-556A0817A8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F9E5E0A-9314-40DD-95F1-5514E9259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Поскольку прогнозирование всегда предшествует планированию, его можно рассматривать как подфункцию планирования.</a:t>
            </a:r>
          </a:p>
          <a:p>
            <a:r>
              <a:rPr lang="ru-RU" altLang="ru-RU" dirty="0"/>
              <a:t>Гипотеза служит научным предвидением на уровне общей теории, закономерности. Теория питает прогноз, но он более определен и достоверен, имеет и качественные и количественные параметры. Прогнозирование можно считать и стадией планирования, так как оно характеризует контуры будущего, без чего нельзя разработать программу действий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4F8283-E952-49CF-BB10-AE6615BB5F99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основанное на творческом видении будущего;</a:t>
            </a:r>
          </a:p>
          <a:p>
            <a:r>
              <a:rPr lang="ru-RU" altLang="ru-RU" dirty="0"/>
              <a:t>2 а) предполагающее оценку прошлых показателей деятельности предприятия, определение тенденций их развития и перенос этих тенденций в будущее с учетом того, что деятельность предприятия осуществляется достаточно ровно и непрерывно;</a:t>
            </a:r>
          </a:p>
          <a:p>
            <a:r>
              <a:rPr lang="ru-RU" altLang="ru-RU" dirty="0"/>
              <a:t>б) альтернативное, исходящее из того, что развитие предприятия происходит не только достаточно ровно и непрерывно, но и скачкообразно и прерывисто, а также то, что существует определенное число вариантов будущего развития предприятия.</a:t>
            </a:r>
          </a:p>
          <a:p>
            <a:r>
              <a:rPr lang="ru-RU" altLang="ru-RU" dirty="0"/>
              <a:t>3 оно направлено против хода времени и применяется в тех случаях, когда у предприятия по каким-то причинам нет информации о прошлой деятельности.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3532FA-A056-4DA5-ADDC-83DA4B521AC3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ru-RU" dirty="0"/>
              <a:t>1 </a:t>
            </a:r>
            <a:r>
              <a:rPr lang="ru-RU" altLang="ru-RU" dirty="0"/>
              <a:t>а) на 1 год; б) на 3-5 лет; в) на 5-10 и более 10 лет;</a:t>
            </a:r>
          </a:p>
          <a:p>
            <a:r>
              <a:rPr lang="ru-RU" altLang="ru-RU" dirty="0"/>
              <a:t>2 а)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основываются на выяснении будущего развития исследуемого явления при сохранении тенденции прошлого; б) учитывают заранее поставленные цели и определенные пути и сроки их достижения. Они разрабатываются от заданного состояния в будущем с учетом существующих тенденций; в) опираются на информацию, полученную по оценкам экспертов;</a:t>
            </a:r>
            <a:endParaRPr lang="en-US" altLang="ru-RU" dirty="0"/>
          </a:p>
          <a:p>
            <a:r>
              <a:rPr lang="ru-RU" altLang="ru-RU" dirty="0"/>
              <a:t>3 а) по причинам либо отсутствия необходимых средств, либо наличия благоприятных тенденций развития;  б) так, например, предприятие наблюдает устойчивый спрос на свою продукцию – допустим это телевизоры. Пассивный прогноз определит действия предприятия по постепенному сокращению выпуска телевизоров. Активный же прогноз предусматривает усиление рекламной кампании по использованию телевизоров для кухни, дачи, автомобиля и соответствующую направленность производства на выпуск подобных телевизоров.</a:t>
            </a: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E76057-95B5-4502-865B-02C9AFB768C8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А - подходы, используемые для формирования прогноза, не изложены в явной форме и неотделимы от лица, делающего прогноз. При этом на прогноз значительное влияние оказывают интуиция, прежний опыт, творчество и воображение, состав экспертов, а также представительность групп покупателей (метод интервью), используемые методики социологических исследований и т.д.</a:t>
            </a:r>
          </a:p>
          <a:p>
            <a:r>
              <a:rPr lang="ru-RU" altLang="ru-RU" dirty="0"/>
              <a:t>Использование методов этой группы на предприятии имеет определенную специфику: социологические методы, как правило, применяют маркетинговые фирмы или социологические агентства, центры или бюро, изучая или прогнозируя спрос на продукцию. В этом случае предприятие заключает с такой структурой договор на проведение подобных исследований.  Методы экспертных оценок вполне успешно могут использоваться и самим предприятием – в принципе, любой работник может выступить в роли эксперта при оценке прогноза развития предприятия или перспективных образцов продукции. Любой из руководителей, в свою очередь, способен подготовить аналитическую докладную записку, относительно предполагаемого будущего предприятия или выпускаемой продукции.</a:t>
            </a: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F8D5F1-A76D-4557-87F1-9264280AE194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Этим сценарий отличается от простого прогноза, так как помогает определить виды прогнозов, которые должны быть применены, чтобы описать будущее с достаточной полнотой, с учетом главных факторов. Как правило, разрабатываются три сценария: - оптимистический, - пессимистический, - наиболее вероятный.</a:t>
            </a:r>
          </a:p>
          <a:p>
            <a:r>
              <a:rPr lang="ru-RU" altLang="ru-RU" dirty="0"/>
              <a:t>1 должна быть собрана и проанализирована базовая информация и четко определен вопрос анализа;</a:t>
            </a:r>
          </a:p>
          <a:p>
            <a:r>
              <a:rPr lang="ru-RU" altLang="ru-RU" dirty="0"/>
              <a:t>2 выявляются критические точки среды бизнеса и оценивается их влияние на будущее предприятия;</a:t>
            </a:r>
          </a:p>
          <a:p>
            <a:r>
              <a:rPr lang="ru-RU" altLang="ru-RU" dirty="0"/>
              <a:t>3 определяется возможное состояние предприятия в будущем, исходя из намеченных целей;</a:t>
            </a:r>
          </a:p>
          <a:p>
            <a:r>
              <a:rPr lang="ru-RU" altLang="ru-RU" dirty="0"/>
              <a:t>4 определяется возможное развитие сфер влияния предприятия, исходя из их сегодняшнего состояния и возможных изменений.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0D4B68-1C3F-439C-A32B-8C8F17325837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5 сопоставляются результаты 3 и 4 этапов, и происходит окончательная корректировка завышенных или заниженных показателей состояния сферы бизнеса;</a:t>
            </a:r>
          </a:p>
          <a:p>
            <a:r>
              <a:rPr lang="ru-RU" altLang="ru-RU" dirty="0"/>
              <a:t>6 Такими событиями могут быть как отрицательные – наводнение, землетрясение, дефолт, так и положительные – технологический прорыв, политическая стабильность после выборов и т.п.;</a:t>
            </a:r>
          </a:p>
          <a:p>
            <a:r>
              <a:rPr lang="ru-RU" altLang="ru-RU" dirty="0"/>
              <a:t>7 сопоставляются стратегические проблемы предприятия и выбранные варианты развития среды, их воздействие на деятельность предприятия.</a:t>
            </a: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2F3457-137F-4EE0-8FEE-4DCDC49E34BF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Б - основаны на статистических наблюдениях динамики какого-либо показателя деятельности предприятия, определении тенденции (тренда) его развития и продолжения этой тенденции для будущего периода.</a:t>
            </a:r>
          </a:p>
          <a:p>
            <a:r>
              <a:rPr lang="ru-RU" altLang="ru-RU" dirty="0"/>
              <a:t>1) Последовательно исключая значения показателя за «старый» период и добавляя значения данного показателя за «новый», получают набор значений прогнозируемого показателя за целый ряд периодов.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BC0287-A003-4D2F-9DAB-3216D1A94BE6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В Например, анализ фактического состояния объема продаж и потребности в финансовых ресурсах за ряд предыдущих периодов показал, что зависимость между этими величинами имеет вид (рисунок 1). Следовательно, прогнозируемый объем продаж на какой-либо период потребует привлечения определенной суммы финансовых средств.</a:t>
            </a:r>
          </a:p>
          <a:p>
            <a:r>
              <a:rPr lang="ru-RU" altLang="ru-RU" dirty="0"/>
              <a:t>Г Методы этой группы предполагают использование эмпирических зависимостей между различными факторами, выявленными при помощи методов математической статистики, теории вероятностей и параметрических методов расчета.   Следует отметить, что наилучшие результаты приносит совместное использование методов прогнозирования первой и второй групп.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67188E-0758-42FF-8F2C-5489103BDAFA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4CEDCC-5996-451F-926B-796E8918DFC0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7CBEB7-F950-4D8F-8274-994F1488A169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22FBDD-B125-4217-A034-6B067552F4AB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D0D6FB-5EB3-4D6A-BCFE-E9AF25678359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Однако несомненно, что подобный прогноз может служить в качестве базы для планирования производственной, сбытовой или маркетинговой деятельности предприятия. При этом обоснованность прогноза будет прямо зависеть от периода времени: чем короче период прогнозирования, тем точнее прогноз и тем надежнее составленный на его основе план. 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240C49-F87D-4AEA-A1A5-CEC9CF637EDB}" type="slidenum">
              <a:rPr lang="ru-RU" altLang="ru-RU" sz="1200" smtClean="0"/>
              <a:pPr/>
              <a:t>15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могут быть уменьшены путем применения методов регрессионного анализа или экспоненциального сглаживания. </a:t>
            </a:r>
          </a:p>
          <a:p>
            <a:r>
              <a:rPr lang="ru-RU" altLang="ru-RU" dirty="0"/>
              <a:t>2 могут быть преодолены при помощи методов </a:t>
            </a:r>
            <a:r>
              <a:rPr lang="ru-RU" altLang="ru-RU" dirty="0" err="1"/>
              <a:t>Дельфи</a:t>
            </a:r>
            <a:r>
              <a:rPr lang="ru-RU" altLang="ru-RU" dirty="0"/>
              <a:t>, сценариев, математического моделирования. </a:t>
            </a:r>
          </a:p>
          <a:p>
            <a:r>
              <a:rPr lang="ru-RU" altLang="ru-RU" dirty="0"/>
              <a:t>3 так называемые форс-мажорные обстоятельства – практически непредсказуемы, и методов их уменьшения пока не имеется.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0C1393-7FCA-4F08-9122-AA5BA362D7E3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1)выражает экономические и социальные процессы расширенного воспроизводства, т.е. объект планирования;</a:t>
            </a:r>
          </a:p>
          <a:p>
            <a:r>
              <a:rPr lang="ru-RU" altLang="ru-RU" dirty="0"/>
              <a:t>2) отражает совокупность принципов и методов планирования, т.е. инструментарий познания и активного воздействия на социально – экономические процессы;</a:t>
            </a:r>
          </a:p>
          <a:p>
            <a:r>
              <a:rPr lang="ru-RU" altLang="ru-RU" dirty="0"/>
              <a:t>3)организационная, которая отражает структуру плановых органов и технологии разработки планов, т.е. субъект планирования.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477969-2DAD-427B-ABE8-D4257BC31669}" type="slidenum">
              <a:rPr lang="ru-RU" altLang="ru-RU" sz="1200" smtClean="0"/>
              <a:pPr/>
              <a:t>17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Плановая система предприятия состоит из отдельных планов по четко ограниченным направлениям деятельности и охватывает важнейшие участки работы предприятия с тем, чтобы ориентировать их на достижение поставленных целей.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02605F-C3E1-46AC-B5BC-C855D875C871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Цель: т.е. своевременно выявлять средства, альтернативы, а также шансы и риски достижения целей и выбирать соответствующие мероприятия.</a:t>
            </a:r>
          </a:p>
          <a:p>
            <a:r>
              <a:rPr lang="ru-RU" altLang="ru-RU" dirty="0"/>
              <a:t>Частные цели:</a:t>
            </a:r>
          </a:p>
          <a:p>
            <a:r>
              <a:rPr lang="ru-RU" altLang="ru-RU" dirty="0"/>
              <a:t>1 путем планирования цели более низкого порядка и действия как лиц, так и отделов согласуются с целями более высокого порядка;</a:t>
            </a:r>
          </a:p>
          <a:p>
            <a:r>
              <a:rPr lang="ru-RU" altLang="ru-RU" dirty="0"/>
              <a:t>2 планирование позволяет путем прогнозирования проблем своевременно принимать решения или превентивные меры;</a:t>
            </a:r>
          </a:p>
          <a:p>
            <a:r>
              <a:rPr lang="ru-RU" altLang="ru-RU" dirty="0"/>
              <a:t>3 при помощи планирования согласуют решения отдельных проблем и избегают этим их непредвиденного воздействия друг на друга, препятствующего их реализации;</a:t>
            </a:r>
          </a:p>
          <a:p>
            <a:r>
              <a:rPr lang="ru-RU" altLang="ru-RU" dirty="0"/>
              <a:t>4 в процессе планирования анализируются выявленные проблемы и исследуются те альтернативы, которые могут привести к решению проблем (достижению целей);</a:t>
            </a:r>
          </a:p>
          <a:p>
            <a:r>
              <a:rPr lang="ru-RU" altLang="ru-RU" dirty="0"/>
              <a:t>5 путем планирования становится возможным сравнивать желаемые параметры плана как с прогнозом, так и с фактически достигнутыми величинами (полученными величинами) и одновременно следить за предпосылками последующего планирования;</a:t>
            </a:r>
          </a:p>
          <a:p>
            <a:r>
              <a:rPr lang="ru-RU" altLang="ru-RU" dirty="0"/>
              <a:t>6 при помощи планирования можно соответствующим образом извещать сотрудников о целях, альтернативах, применении средств, ограничениях и сроках;</a:t>
            </a:r>
          </a:p>
          <a:p>
            <a:r>
              <a:rPr lang="ru-RU" altLang="ru-RU" dirty="0"/>
              <a:t>7 сотрудничество в процессе разработки плана, а также при согласовании плановых заданий позволяет стимулировать работу сотрудников по выполнению плана, т.е. стимулировать достижение производственных и личных целей.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37ACC7-A27F-4EA2-BA6A-46BF2D8C2DC6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Функция планирования служит основой для принятия управленческих решений и предусматривает выработку целей и задач управления производством, а также определения путей реализации планов для достижения поставленных целей.</a:t>
            </a:r>
          </a:p>
          <a:p>
            <a:r>
              <a:rPr lang="ru-RU" altLang="ru-RU" dirty="0"/>
              <a:t>Регулирование состоит в сохранении режима функционирования хозяйственной системы. В силу различных причин производство может отклоняться от заданных параметров. В этом случае путем регулирования устраняются отклонения и обеспечивается нормальное протекание производственных процессов.</a:t>
            </a:r>
          </a:p>
          <a:p>
            <a:r>
              <a:rPr lang="ru-RU" altLang="ru-RU" dirty="0"/>
              <a:t>Стимулирование - активизация трудовой и общественной деятельности работников на основе повышения творческого потенциала личности и коллектива. Достигается путем применения методов материального и морального стимулирования.</a:t>
            </a:r>
          </a:p>
          <a:p>
            <a:r>
              <a:rPr lang="ru-RU" altLang="ru-RU" dirty="0"/>
              <a:t>Контроль является средством осуществления обратных связей в системе управления. Посредством контроля проверяется выполнение принятых плановых решений и оцениваются последствия.</a:t>
            </a:r>
          </a:p>
          <a:p>
            <a:r>
              <a:rPr lang="ru-RU" altLang="ru-RU" dirty="0"/>
              <a:t>Организация - это деятельность, направленная на создание или развитие структуры хозяйственной системы (регламентацию отдельных элементов процесса управления, установление времени выполнения работ, состава исполнителей, прав, ответственности, технического и информационного обеспечения и т.п.).</a:t>
            </a: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F179A8-AA73-4C65-9CC7-A2F60501C9BA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особенно актуален в условиях рыночной системы хозяйствования, поскольку позволяет до минимума снизить влияние негативных внешних факторов или максимально использовать положительное их воздействие;</a:t>
            </a:r>
          </a:p>
          <a:p>
            <a:r>
              <a:rPr lang="ru-RU" altLang="ru-RU" dirty="0"/>
              <a:t>2 единство планов должно проявляться в общности целей и задач предприятия, а также взаимодействии всех подразделений на горизонтальном и вертикальном уровнях. Взаимосвязь между элементами системы осуществляется на основе координации на горизонтальном уровне и выражается в том, что деятельность ни одной части организации  не должна планироваться вне связи с планами отдельных единиц данного уровня.</a:t>
            </a:r>
          </a:p>
          <a:p>
            <a:r>
              <a:rPr lang="ru-RU" altLang="ru-RU" dirty="0"/>
              <a:t>3  на предприятии должны разрабатываться долгосрочные, среднесрочные и краткосрочные (годовые) планы. Среднесрочные и долгосрочные планы должны систематически пересматриваться и корректироваться с учетом изменившихся обстоятельств, а годовые планы должны вытекать из среднесрочных планов.</a:t>
            </a:r>
          </a:p>
          <a:p>
            <a:r>
              <a:rPr lang="ru-RU" altLang="ru-RU" dirty="0"/>
              <a:t>4  предполагает возможность корректировки установленных показателей и координации планово-экономической деятельности предприятия. Для этого при составлении планов в них должны закладываться определенные резервы и предусматриваться возможность внесения изменений. Однако следование данному принципу зачастую требует дополнительных затрат.</a:t>
            </a:r>
          </a:p>
          <a:p>
            <a:r>
              <a:rPr lang="ru-RU" altLang="ru-RU" dirty="0"/>
              <a:t>5 степень точности планов в условиях рыночной экономики возможна любая, но при обеспечении допустимой эффективности производства. Поэтому всякий план должен составляться с такой точностью, которую желает достичь само предприятие с учетом его финансового состояния и положения на рынке и многих других факторов.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75121E-7365-4687-93D9-43D96C350559}" type="slidenum">
              <a:rPr lang="ru-RU" altLang="ru-RU" sz="1200" smtClean="0"/>
              <a:pPr/>
              <a:t>22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6 каждый работник, получая максимум информации о предприятии, гораздо глубже постигает проблемы общефирменного значения, понимает свою роль в повышении эффективности деятельности всего предприятия. </a:t>
            </a:r>
            <a:r>
              <a:rPr lang="ru-RU" altLang="ru-RU" dirty="0" err="1"/>
              <a:t>Партисипативное</a:t>
            </a:r>
            <a:r>
              <a:rPr lang="ru-RU" altLang="ru-RU" dirty="0"/>
              <a:t> планирование, подкрепленное стимулированием наиболее отличившихся в нем работников, становится в современных условиях одним из важных факторов успешной работы предприятия.</a:t>
            </a:r>
          </a:p>
          <a:p>
            <a:r>
              <a:rPr lang="ru-RU" altLang="ru-RU" dirty="0"/>
              <a:t>7 кроме того, этот принцип означает, что в планах должны использоваться самые последние достижения в науке и технике, а также передовые методы работы отдельных предприятий, появившихся в мировом сообществе государств.</a:t>
            </a: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FAA82F-7BA6-46EF-8703-CC6B8DE543B1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достигается с помощью соблюдения 3-х условий: наличие общей цели, объединение частичных планов структурных подразделений в единый сводный план предприятия, включение в план всех факторов, которые могут иметь значение для принятия решений;</a:t>
            </a:r>
          </a:p>
          <a:p>
            <a:r>
              <a:rPr lang="ru-RU" altLang="ru-RU" dirty="0"/>
              <a:t>3 все должно быть взаимоувязано и взаимозависимо;</a:t>
            </a:r>
          </a:p>
          <a:p>
            <a:r>
              <a:rPr lang="ru-RU" altLang="ru-RU" dirty="0"/>
              <a:t>4 на всех этапах д. осуществляться выбор наиболее экономичных вариантов, т.е. обеспечивающих максимум прибыли при минимуме затрат;</a:t>
            </a:r>
          </a:p>
          <a:p>
            <a:r>
              <a:rPr lang="ru-RU" altLang="ru-RU" dirty="0"/>
              <a:t>5 достигается с помощью анализа динамики факторов внешней среды и их влияния на плановые показатели </a:t>
            </a:r>
          </a:p>
          <a:p>
            <a:r>
              <a:rPr lang="ru-RU" altLang="ru-RU" dirty="0"/>
              <a:t>6 соответствие плановых показателей реальной обстановке достигается увеличением числа учитываемых факторов, повышением точности прогнозирования в процессе планирования, достаточно точным моделированием реальных процессов;</a:t>
            </a:r>
          </a:p>
          <a:p>
            <a:r>
              <a:rPr lang="ru-RU" altLang="ru-RU" dirty="0"/>
              <a:t>7 объемы инвестиций </a:t>
            </a:r>
            <a:r>
              <a:rPr lang="ru-RU" altLang="ru-RU" dirty="0" err="1"/>
              <a:t>д.б</a:t>
            </a:r>
            <a:r>
              <a:rPr lang="ru-RU" altLang="ru-RU" dirty="0"/>
              <a:t>. увязаны с величиной имеющихся ресурсов и сроками выполнения проекта;</a:t>
            </a:r>
          </a:p>
          <a:p>
            <a:r>
              <a:rPr lang="ru-RU" altLang="ru-RU" dirty="0"/>
              <a:t>8 расходы на планирование д. соизмеряться с получаемыми от него выгодами, вклад планирования в </a:t>
            </a:r>
            <a:r>
              <a:rPr lang="ru-RU" altLang="ru-RU" dirty="0" err="1"/>
              <a:t>эфф-ть</a:t>
            </a:r>
            <a:r>
              <a:rPr lang="ru-RU" altLang="ru-RU" dirty="0"/>
              <a:t> определяется улучшением качества принимаемых решений;</a:t>
            </a:r>
          </a:p>
          <a:p>
            <a:r>
              <a:rPr lang="ru-RU" altLang="ru-RU" dirty="0"/>
              <a:t>9 обеспечение экономичности, безопасности и эргономичности выпускаемой продукции, социальное развитие коллектива;</a:t>
            </a:r>
          </a:p>
          <a:p>
            <a:r>
              <a:rPr lang="ru-RU" altLang="ru-RU" dirty="0"/>
              <a:t>10 неоднократная проработка уже составленных разделов плана.</a:t>
            </a: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8AC490-E4FC-473F-9274-3DD1BDBA6008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точное соответствие объективному состоянию отражаемого явления;</a:t>
            </a:r>
          </a:p>
          <a:p>
            <a:r>
              <a:rPr lang="ru-RU" altLang="ru-RU" dirty="0"/>
              <a:t>2 </a:t>
            </a:r>
            <a:r>
              <a:rPr lang="ru-RU" altLang="ru-RU" dirty="0" err="1"/>
              <a:t>измеряемость</a:t>
            </a:r>
            <a:r>
              <a:rPr lang="ru-RU" altLang="ru-RU" dirty="0"/>
              <a:t> и полная определенность;</a:t>
            </a:r>
          </a:p>
          <a:p>
            <a:r>
              <a:rPr lang="ru-RU" altLang="ru-RU" dirty="0"/>
              <a:t>3 полная характеристика существенных норм производства и сбыта продукции;</a:t>
            </a:r>
          </a:p>
          <a:p>
            <a:r>
              <a:rPr lang="ru-RU" altLang="ru-RU" dirty="0"/>
              <a:t>4 недопущение различных толкований;</a:t>
            </a:r>
          </a:p>
          <a:p>
            <a:r>
              <a:rPr lang="ru-RU" altLang="ru-RU" dirty="0"/>
              <a:t>5 адаптивность и способность к отражению всех изменений условий функционирования объекта планирования;</a:t>
            </a:r>
          </a:p>
          <a:p>
            <a:r>
              <a:rPr lang="ru-RU" altLang="ru-RU" dirty="0"/>
              <a:t>6 своевременное поступление к разработчику плана;</a:t>
            </a:r>
          </a:p>
          <a:p>
            <a:r>
              <a:rPr lang="ru-RU" altLang="ru-RU" dirty="0"/>
              <a:t>7 высокая информационная насыщенность;</a:t>
            </a:r>
          </a:p>
          <a:p>
            <a:r>
              <a:rPr lang="ru-RU" altLang="ru-RU" dirty="0"/>
              <a:t>8 минимальность затрат на сбор и обработку.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52F386-B28B-46EF-B1DA-2AF412C85876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в руб., т., м., человеко-часах;</a:t>
            </a:r>
          </a:p>
          <a:p>
            <a:r>
              <a:rPr lang="ru-RU" altLang="ru-RU" dirty="0"/>
              <a:t>2 например, повышение производительности труда, прирост эффективности, снижение затрат и др.;</a:t>
            </a:r>
          </a:p>
          <a:p>
            <a:r>
              <a:rPr lang="ru-RU" altLang="ru-RU" dirty="0"/>
              <a:t>К 3 и 4 Для сопоставления объемов однородных товаров различного качества  планах используют условно-натуральные показатели, в которых за условную единицу принимают 1 сорт (вид) данного товара, а все остальные приравнивают к нему с помощью переводных коэффициентов.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3D64ED-28E2-4CBD-BAE2-B4063A652816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Комплекс норм и нормативов составляет нормативную базу, состав и содержание которой меняется в зависимости от уровня планирования (народного хозяйства, отрасли, региона, предприятия).</a:t>
            </a:r>
          </a:p>
          <a:p>
            <a:r>
              <a:rPr lang="ru-RU" altLang="ru-RU" dirty="0"/>
              <a:t>Норматив характеризует степень использования ресурса или его удельного объема на определенную единицу измерения (объема работы, площади, техники, персонала и т.д.) и отражает уровень влияния на конечный результат.</a:t>
            </a:r>
          </a:p>
          <a:p>
            <a:r>
              <a:rPr lang="ru-RU" altLang="ru-RU" dirty="0"/>
              <a:t>Результаты хозяйственной деятельности напрямую зависят от существующей нормативной базы, которая должна учитывать требования техники безопасности, прогрессивности, обновления экологии, научной, технической, экономической и социальной обоснованности. С помощью системы норм и нормативов можно повысить эффективность управления производственной и финансово – экономической деятельностью.</a:t>
            </a:r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CF06E8-9575-4E7A-8585-C80520B7E974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1E9733-0BC7-4662-96B4-2140D14F6732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2 – машин, оборудования, инструментов, механизмов;</a:t>
            </a:r>
          </a:p>
          <a:p>
            <a:r>
              <a:rPr lang="ru-RU" altLang="ru-RU" dirty="0"/>
              <a:t>3 - длительность рабочего периода, времени обращения, объем незавершенного производства, запасы сырья, продолжительность освоения проектных мощностей и др.;</a:t>
            </a:r>
          </a:p>
          <a:p>
            <a:r>
              <a:rPr lang="ru-RU" altLang="ru-RU" dirty="0"/>
              <a:t>4 – соответствие стандартам;</a:t>
            </a:r>
          </a:p>
          <a:p>
            <a:r>
              <a:rPr lang="ru-RU" altLang="ru-RU" dirty="0"/>
              <a:t>6 1) количество рабочего времени на единицу продукции (работ, услуг);</a:t>
            </a:r>
          </a:p>
          <a:p>
            <a:r>
              <a:rPr lang="ru-RU" altLang="ru-RU" dirty="0"/>
              <a:t>2) количество работников соответствующей квалификации, необходимых для выполнения планируемого объема работ;</a:t>
            </a:r>
          </a:p>
          <a:p>
            <a:r>
              <a:rPr lang="ru-RU" altLang="ru-RU" dirty="0"/>
              <a:t>3) рабочее время для обслуживания объекта;</a:t>
            </a:r>
          </a:p>
          <a:p>
            <a:r>
              <a:rPr lang="ru-RU" altLang="ru-RU" dirty="0"/>
              <a:t>4) объем продукции (работ, услуг), который планируется выполнить в единицу времени;</a:t>
            </a:r>
          </a:p>
          <a:p>
            <a:r>
              <a:rPr lang="en-US" altLang="ru-RU" dirty="0"/>
              <a:t>5</a:t>
            </a:r>
            <a:r>
              <a:rPr lang="ru-RU" altLang="ru-RU" dirty="0"/>
              <a:t>) количество машин, оборудования или др. произв. объектов, которые закреплены за 1 работником.</a:t>
            </a:r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12C904-ABC0-4F9E-B510-8DD789492122}" type="slidenum">
              <a:rPr lang="ru-RU" altLang="ru-RU" sz="1200" smtClean="0"/>
              <a:pPr/>
              <a:t>29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1.1 непосредственное изучение и наблюдение в действующем производстве;</a:t>
            </a:r>
          </a:p>
          <a:p>
            <a:r>
              <a:rPr lang="ru-RU" altLang="ru-RU" dirty="0"/>
              <a:t>1.2 использование отраслевых норм и нормативов по элементам выполняемых работ и затрат ресурсов;</a:t>
            </a:r>
          </a:p>
          <a:p>
            <a:r>
              <a:rPr lang="ru-RU" altLang="ru-RU" dirty="0"/>
              <a:t>2.1 на основе личного опыта;</a:t>
            </a:r>
          </a:p>
          <a:p>
            <a:r>
              <a:rPr lang="ru-RU" altLang="ru-RU" dirty="0"/>
              <a:t>2.2 по фактическим данным;</a:t>
            </a:r>
          </a:p>
          <a:p>
            <a:r>
              <a:rPr lang="ru-RU" altLang="ru-RU" dirty="0"/>
              <a:t>2.3 сопоставление  с аналогами.</a:t>
            </a:r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C2EBF8-D28E-4D2A-A9B2-1BB5220891B7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1.1 При этом происходит обоснование и выбор оптимального объема производства с учетом требований рынка, имеющихся производственных, трудовых и финансовых ресурсов, состояния техники и экономики предприятия, наличия прогрессивной нормативной базы, определяются конечные финансово-экономические показатели в целом по предприятию. </a:t>
            </a:r>
          </a:p>
          <a:p>
            <a:r>
              <a:rPr lang="ru-RU" altLang="ru-RU" dirty="0"/>
              <a:t>1.2 доводя текущие плановые задания до подразделений предприятия с разбивкой по срокам, а также осуществляет регулирование и корректировку производственного процесса на уровне цехов, участков и рабочих мест.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368490-E034-464D-B994-34F386D3ADDF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Отнесение планирования к одному из этих видов в данном случае зависит от наличия достоверной информации о вероятности наступления того или иного события.</a:t>
            </a:r>
          </a:p>
          <a:p>
            <a:r>
              <a:rPr lang="ru-RU" altLang="ru-RU" dirty="0"/>
              <a:t>а) Данный вариант используется в тех случаях, когда существует 100-процентная гарантия в исходе событий, например, планирование контракта с многолетним, надежным партнером.</a:t>
            </a:r>
          </a:p>
          <a:p>
            <a:r>
              <a:rPr lang="ru-RU" altLang="ru-RU" dirty="0"/>
              <a:t>б) Этот вариант применяется в небольших или вновь созданных предприятиях, когда нет устоявшихся связей с партнерами и лицо, принимающее решения, действует на свой страх и риск, принимая на себя всю ответственность.</a:t>
            </a:r>
          </a:p>
          <a:p>
            <a:r>
              <a:rPr lang="ru-RU" altLang="ru-RU" dirty="0"/>
              <a:t>в) Подобный вариант занимает промежуточное положение между двумя вышеназванными: с одной стороны, он сталкивается с постоянной неопределенностью в деятельности предприятия, а с другой – учитывает возможные альтернативы действий в условиях неопределенности, тем самым увеличивая их предсказуемость.</a:t>
            </a: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6C7AFC-CD2A-4313-B9CD-502BBA14FFE4}" type="slidenum">
              <a:rPr lang="ru-RU" altLang="ru-RU" sz="1200" smtClean="0"/>
              <a:pPr/>
              <a:t>33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 Каждый из этих видов характеризуется своей системой плановых показателей, сроками выполнения работ, конечными или промежуточными результатами и т.д. </a:t>
            </a:r>
          </a:p>
          <a:p>
            <a:r>
              <a:rPr lang="ru-RU" altLang="ru-RU" dirty="0"/>
              <a:t>4 На уровне подразделений применяется цеховое либо межцеховое, а на нижнем уровне – участок, бригада, рабочее место – внутрицеховое, бригадное или производственное виды планирования.</a:t>
            </a:r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97D7E8-258F-4F6A-857D-081A8D549274}" type="slidenum">
              <a:rPr lang="ru-RU" altLang="ru-RU" sz="1200" smtClean="0"/>
              <a:pPr/>
              <a:t>34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5.1 которое предусматривает установление вышестоящим уровнем управления подчиненному предприятию плановых показателей по объему, номенклатуре и срокам выпуска продукции. </a:t>
            </a:r>
          </a:p>
          <a:p>
            <a:r>
              <a:rPr lang="ru-RU" altLang="ru-RU" dirty="0"/>
              <a:t>5.2 состоящее в том, что государство или вышестоящий орган управления регулирует деятельность предприятия посредством системы индикаторов, к которым относятся цены, тарифы, ставки налогов, уровень банковских процентных ставок, минимум заработной платы и ряд других;</a:t>
            </a:r>
          </a:p>
          <a:p>
            <a:r>
              <a:rPr lang="ru-RU" altLang="ru-RU" dirty="0"/>
              <a:t>5.3 основанное на взаимодействии спроса и предложения, цен на производимую продукцию.</a:t>
            </a:r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5E26B8-C82E-478F-A0BC-89A1377002ED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Долгосрочное планирование на российских предприятиях охватывает длительный период времени – 5-10 лет. Известно, что в ведущих зарубежных фирмах эта величина гораздо выше – порядка 20-50 лет. </a:t>
            </a:r>
          </a:p>
          <a:p>
            <a:r>
              <a:rPr lang="ru-RU" altLang="ru-RU" dirty="0"/>
              <a:t>Среднесрочное планирование конкретизирует цели, определенные долгосрочным планом. Оно рассчитано на более короткий отрезок времени – 3-5 лет.</a:t>
            </a:r>
          </a:p>
          <a:p>
            <a:r>
              <a:rPr lang="ru-RU" altLang="ru-RU" dirty="0"/>
              <a:t>Краткосрочное планирование, чаще называемое текущим, годовым, включает в себя разработку планов на год с последующей их детализацией по кварталам, месяцам, декадам или неделям.</a:t>
            </a:r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E13E85-27D1-4C7F-8DB0-D7C6CFAC4C88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7.1 Основой реактивного планирования выступает генетический подход, когда любая проблема рассматривается с точки зрения ее возникновения и прошлого развития.</a:t>
            </a:r>
          </a:p>
          <a:p>
            <a:r>
              <a:rPr lang="ru-RU" altLang="ru-RU" dirty="0"/>
              <a:t>7.2 Инактивное планирование характеризуется значительной инертностью, при которой состояние предприятия и существующие условия воспринимаются как удовлетворительные и обеспечиваются естественным путем, чуть ли не автоматически. Основной принцип такого планирования: «Планировать по минимуму, не нарушая естественного хода событий».</a:t>
            </a:r>
          </a:p>
          <a:p>
            <a:r>
              <a:rPr lang="ru-RU" altLang="ru-RU" dirty="0"/>
              <a:t>7.3 характеризуется стремлением быстрее приблизить будущее, зачастую игнорируя имеющийся опыт, первыми угадать вероятные направления изменений внешней среды.</a:t>
            </a:r>
          </a:p>
          <a:p>
            <a:r>
              <a:rPr lang="ru-RU" altLang="ru-RU" dirty="0"/>
              <a:t>7.4 В основе интерактивного планирования лежит предположение, что будущее предприятия подвластно контролю и в значительной мере является продуктом созидательного труда всех его сотрудников.</a:t>
            </a:r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B162D6-7003-4853-AC84-14FA61971D4F}" type="slidenum">
              <a:rPr lang="ru-RU" altLang="ru-RU" sz="1200" smtClean="0"/>
              <a:pPr/>
              <a:t>37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8 Первое связано с разработкой проектов планов, второе – с их окончательным согласованием и утверждением, после чего план вступает в законную силу. </a:t>
            </a:r>
          </a:p>
          <a:p>
            <a:r>
              <a:rPr lang="ru-RU" altLang="ru-RU" dirty="0"/>
              <a:t>9 При этом определяющее влияние на планирование оказывают применяемые методы, нормативная документация, сроки, уровни управления. Что касается последнего, то вполне очевиден укрупненный характер сводного плана предприятия и уточненный, детализированный план рабочего места или участка. </a:t>
            </a:r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2D40A0-0E1C-4B7B-BEC4-D0326DD7A57C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1) Подобное планирование обычно бывает краткосрочным. Его основная задача состоит в выборе необходимых средств и ресурсов для выполнения заданных объемов работы или стоящих оперативных задач.</a:t>
            </a:r>
          </a:p>
          <a:p>
            <a:r>
              <a:rPr lang="ru-RU" altLang="ru-RU" dirty="0"/>
              <a:t>2) К примеру, тактическая цель предприятия – завоевать лидерство на рынке в ближайшие пять лет может быть поставлена руководством предприятия перед отделом маркетинга. Отдел в этом случае должен разработать пятилетний план по сокращению разрыва между предприятием и существующим лидером на рынке. Далее выбираются необходимые средства достижения поставленных целей в будущем.</a:t>
            </a:r>
          </a:p>
          <a:p>
            <a:r>
              <a:rPr lang="ru-RU" altLang="ru-RU" dirty="0"/>
              <a:t>3) В качестве стратегических идеалов предприятие может выбрать экономический рост, непрерывное развитие человеческого потенциала, периодическое обновление выпускаемой продукции, выход на мировой рынок и т.д. Такое планирование, как правило, бывает долгосрочным.</a:t>
            </a:r>
          </a:p>
          <a:p>
            <a:r>
              <a:rPr lang="ru-RU" altLang="ru-RU" dirty="0"/>
              <a:t>4) Оно не имеет установленных границ или фиксированного горизонта. В таком планировании решающую роль играет правильный выбор идеала или миссии фирмы. Нормативное планирование распространяется на все внутренние и внешние взаимоотношения.</a:t>
            </a:r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7B0D6A-C771-4854-A49D-27E8276D706F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Этот метод может успешно применяться только, если используется прогрессивная нормативная база, т.е. когда нормы и нормативы пересмотрены с учетом планируемых мероприятий по внедрению новой техники и технологии, а также совершенствованию организации производства и труда. Недостатком данного метода является невозможность установления экономически обоснованных нормативов применительно ко всем сферам деятельности хозяйствующего субъекта.</a:t>
            </a:r>
          </a:p>
          <a:p>
            <a:r>
              <a:rPr lang="ru-RU" altLang="ru-RU" dirty="0"/>
              <a:t>2 Достоинство данного метода состоит в удобстве применения в случае отсутствия технико-экономических нормативов и наличия лишь косвенной взаимосвязи между показателями. Основным недостатком метода является высокий уровень субъективизма принятия решений, поскольку в основе метода лежат экспертные оценки.</a:t>
            </a:r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B45840-9BD4-47BF-A487-BE44C5C31AE0}" type="slidenum">
              <a:rPr lang="ru-RU" altLang="ru-RU" sz="1200" smtClean="0"/>
              <a:pPr/>
              <a:t>40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 Достоинством  метода является простота согласования взаимозависимых показателей с целью добиться их равновесия (баланса). Недостатки метода: сложно использовать для прогнозирования значений плановых показателей в быстро меняющихся условиях, так как метод ориентирован на относительно стабильную ситуацию.</a:t>
            </a:r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4F3BC0-DC3F-43EC-BF6F-CF2333B6BF39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Достоинства метода: удобство применения для прогнозирования динамики экономических показателей, описания взаимосвязей между различными технико-экономическими параметрами.</a:t>
            </a:r>
          </a:p>
          <a:p>
            <a:r>
              <a:rPr lang="ru-RU" altLang="ru-RU" dirty="0"/>
              <a:t>Недостатки метода: введение большого числа допущений может приводить к существенным отклонениям результатов моделирования от реальности; законы развития экономических систем, лежащие в основе построения модели, со временем могут меняться и влиять на степень адекватности модели.</a:t>
            </a:r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E68FDC-3C30-4501-AB81-7FCED50D48D4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5 Достоинства метода: позволяет сконцентрировать внимание на определенном направлении, облегчает контроль выполняемых работ, прозрачность их ресурсного обеспечения и четкий механизм ответственности.</a:t>
            </a:r>
          </a:p>
          <a:p>
            <a:r>
              <a:rPr lang="ru-RU" altLang="ru-RU" dirty="0"/>
              <a:t>Недостатки метода: невозможность разложения всей деятельности организации на программы и проекты ограничивает использование этого метода; более высокие расходы на разработку и реализацию программ в отличие от традиционных функциональных планов.</a:t>
            </a:r>
          </a:p>
          <a:p>
            <a:r>
              <a:rPr lang="ru-RU" altLang="ru-RU" dirty="0"/>
              <a:t>6 Достоинства метода заключаются в простоте использования в случае резкого изменения социально-экономических условий бизнеса – организация может сравнительно безболезненно переключиться с одного сценария на другой без пересчета всего комплекса плановых показателей.</a:t>
            </a:r>
          </a:p>
          <a:p>
            <a:r>
              <a:rPr lang="ru-RU" altLang="ru-RU" dirty="0"/>
              <a:t>Недостатки метода: велики затраты времени и средств на разработку комплекса сценарных планов.</a:t>
            </a:r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E1DEC3-CD06-4A28-BB34-A591AE2A7B1F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Блок 1. Процесс составления планов, или непосредственный процесс планирования, то есть принятие решений о будущих целях организации и способах их достижения. Результатом этого процесса является система планов предприятия, представленная блоком 4.</a:t>
            </a:r>
          </a:p>
          <a:p>
            <a:r>
              <a:rPr lang="ru-RU" altLang="ru-RU" dirty="0"/>
              <a:t>Блок 2. Деятельность по осуществлению плановых решений. Ее результатом являются показатели деятельности предприятия – блок 5.  Блок 3. Контроль результатов. Осуществляется сравнение полученных результатов с плановыми значениями показателей и на этой основе делается вывод об эффективности планового процесса. </a:t>
            </a:r>
          </a:p>
          <a:p>
            <a:r>
              <a:rPr lang="ru-RU" altLang="ru-RU" dirty="0"/>
              <a:t>Как видно из рис. 1, блоки соединяются между собой линиями прямой и обратной связи, иллюстрирующими, что процесс планирования носит непрерывный характер.  Таким образом, планирование на предприятии не просто последовательность действий по составлению планов и не процедура, смысл которой состоит в том, что одно событие должно непременно произойти вслед за другим.</a:t>
            </a:r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8A1F2F-2C16-482C-A7BF-E0DC52781D68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На малых предприятиях обычно нет разделения управленческих функций и высшие руководители самостоятельно определяют все детали планирования и организации производства.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На крупных и средних предприятиях все виды планов разрабатываются </a:t>
            </a:r>
            <a:r>
              <a:rPr lang="ru-RU" altLang="ru-RU" dirty="0" err="1"/>
              <a:t>децентрализованно</a:t>
            </a:r>
            <a:r>
              <a:rPr lang="ru-RU" altLang="ru-RU" dirty="0"/>
              <a:t> с учетом принятой организационной структуры.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разработанные на высшем уровне плановые стратегии в более детализированной и конкретной форме включаются в планы подразделений;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низшие организационные единицы составляют подробные планы, которые объединяются на верхней ступени, образуя общий единый план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объединяет 1 и 2 с учетом возможности встраивания более эффективных решений на основе информации подразделений.</a:t>
            </a:r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3D218A-2216-4B5F-9BA9-3B376F8D384E}" type="slidenum">
              <a:rPr lang="ru-RU" altLang="ru-RU" sz="1200" smtClean="0"/>
              <a:pPr/>
              <a:t>45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предприятие в целом, структурные подразделения или отдельные направления деятельности, определение общих целей, потенциала, программ и действий;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ответственные работники фирмы, специализированные функциональные службы, внешние консультанты или определенная их комбинация;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компьютерная техника, программное обеспечение;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одновременная разработка всех частных планов в единой модели или последовательное согласование частных планов и их объединение в общий проект;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традиционные приемы или специализированное программное обеспечение.</a:t>
            </a:r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BCBE62-F89D-4915-93E1-4E8FA8AC2781}" type="slidenum">
              <a:rPr lang="ru-RU" altLang="ru-RU" sz="1200" smtClean="0"/>
              <a:pPr/>
              <a:t>46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Совет директоров – принимает решения по наиболее важным вопросам стратегии и тактики планирования.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Отдел планирования – центральное звено аппарата управления. В его функции входит разработка текущих и перспективных планов, согласование их с производственными подразделениями, корректировка и уточнение плановых показателей, контроль за их выполнением и систематический анализ работы предприятия и его подразделений.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Менеджер по планированию намечает цели организации и определяет наилучшие способы их достижения, анализирует бюджеты, информацию о состоянии отрасли, имеющиеся и необходимые ресурсы.</a:t>
            </a:r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3A5F03-B091-4900-A3D5-0D3783552141}" type="slidenum">
              <a:rPr lang="ru-RU" altLang="ru-RU" sz="1200" smtClean="0"/>
              <a:pPr/>
              <a:t>47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1.1 подготовка предложений о порядке, сроках и участниках разработки  проектов планов, распределение производственной программы между цехами и службами предприятия, рассмотрение обоснований и расчетов проектов планов подразделений предприятия; обеспечение согласованности и взаимной увязки планов цехов и служб предприятия; составление проектов планов предприятия в целом;</a:t>
            </a:r>
          </a:p>
          <a:p>
            <a:r>
              <a:rPr lang="ru-RU" altLang="ru-RU" dirty="0"/>
              <a:t>1.2 доведение годовых и квартальных заданий цехам и службам по установленному перечню показателей; участие в разработке годовых, квартальных и месячных производственных программ вспомогательными и непроизводственными цехами; рассмотрение цеховых планов, их проверка, внесение необходимых коррективов;</a:t>
            </a:r>
          </a:p>
          <a:p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7BFDDE-14BA-48C2-93DF-03DCCAF3B5C7}" type="slidenum">
              <a:rPr lang="ru-RU" altLang="ru-RU" sz="1200" smtClean="0"/>
              <a:pPr/>
              <a:t>48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2.1 для рассмотрения проектов планов, итогов работы предприятия и цехов на постоянно действующем производственном совещании и заседаниях технико-экономического совета предприятия.</a:t>
            </a:r>
          </a:p>
          <a:p>
            <a:r>
              <a:rPr lang="ru-RU" altLang="ru-RU" dirty="0"/>
              <a:t>2.2 разработка системы хозрасчетных показателей цехов и служб в соответствии со спецификой их работы; контроль за внедрением и совершенствованием хозрасчета в подразделениях предприятия; участие в разработке положений по материальному стимулированию;</a:t>
            </a:r>
          </a:p>
          <a:p>
            <a:r>
              <a:rPr lang="ru-RU" altLang="ru-RU" dirty="0"/>
              <a:t>2.4 основных и оборотных фондов, материальных и трудовых ресурсов, по использованию всех резервов производства;</a:t>
            </a:r>
          </a:p>
          <a:p>
            <a:r>
              <a:rPr lang="ru-RU" altLang="ru-RU" dirty="0"/>
              <a:t>2.5 </a:t>
            </a:r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4E71E0-09B7-41A8-A1A3-71CA7DBCA1DB}" type="slidenum">
              <a:rPr lang="ru-RU" altLang="ru-RU" sz="1200" smtClean="0"/>
              <a:pPr/>
              <a:t>49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3.1 годовых, квартальных, месячных, декадных и суточных планов и заданий.</a:t>
            </a:r>
          </a:p>
          <a:p>
            <a:r>
              <a:rPr lang="ru-RU" altLang="ru-RU" dirty="0"/>
              <a:t>3.5 рационализаторских предложений и других организационно-технических мероприятий, направленных на повышение эффективности производства, надежности и качества продукции, развитие специализации и кооперирования, механизацию инженерного и управленческого труда.</a:t>
            </a:r>
          </a:p>
          <a:p>
            <a:r>
              <a:rPr lang="ru-RU" altLang="ru-RU" dirty="0"/>
              <a:t>3.6 из представителей различных подразделений предприятия;</a:t>
            </a:r>
          </a:p>
          <a:p>
            <a:r>
              <a:rPr lang="ru-RU" altLang="ru-RU" dirty="0"/>
              <a:t>3.7 сбор необходимых материалов, обобщение, подготовка и представление статистической отчетности; контроль за качеством всей статистической отчетности на предприятии; систематизация статистических материалов и составление справок по статистической отчетности.</a:t>
            </a:r>
          </a:p>
        </p:txBody>
      </p:sp>
      <p:sp>
        <p:nvSpPr>
          <p:cNvPr id="1034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951B33-4210-4F4F-8B63-D8EFC2FD9173}" type="slidenum">
              <a:rPr lang="ru-RU" altLang="ru-RU" sz="1200" smtClean="0"/>
              <a:pPr/>
              <a:t>50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4.1 по оперативно-производственному планированию (совместно с производственно-диспетчерскими службами предприятия); внутризаводскому хозяйственному расчету (совместно с главной бухгалтерией); учету и анализу результатов производственно-хозяйственной деятельности (совместно с главной бухгалтерией); расчетам экономической эффективности; статистической отчетности.</a:t>
            </a:r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ABD034-71C6-4627-B381-03225302179B}" type="slidenum">
              <a:rPr lang="ru-RU" altLang="ru-RU" sz="1200" smtClean="0"/>
              <a:pPr/>
              <a:t>51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9447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1906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25391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88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7300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157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55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85643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065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278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21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1938338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Методологические основы планирования в рыночной экономике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Кафедра менеджмента, ауд. 1532, т. 240</a:t>
            </a:r>
            <a:r>
              <a:rPr lang="en-US" altLang="ru-RU" sz="2400"/>
              <a:t>-</a:t>
            </a:r>
            <a:r>
              <a:rPr lang="ru-RU" altLang="ru-RU" sz="2400"/>
              <a:t>41-36</a:t>
            </a:r>
          </a:p>
          <a:p>
            <a:pPr eaLnBrk="1" hangingPunct="1"/>
            <a:endParaRPr lang="ru-RU" altLang="ru-RU" sz="2400"/>
          </a:p>
          <a:p>
            <a:pPr eaLnBrk="1" hangingPunct="1"/>
            <a:r>
              <a:rPr lang="ru-RU" altLang="ru-RU" sz="2400"/>
              <a:t>К.э.н., доцент Недолужко О.В.</a:t>
            </a:r>
          </a:p>
        </p:txBody>
      </p:sp>
      <p:sp>
        <p:nvSpPr>
          <p:cNvPr id="4102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3F4B1EC-1F2C-4255-B92A-AFAF6B3A7B24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Сущность прогнозирования.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Понятие планирования.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Принципы планирования.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Плановые показатели, нормы и нормативы.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Классификация видов планирования на предприятии.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Методы планирования на предприятии.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Организация планирования на предприятии.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E2D017-8B0E-4144-BC03-7F2E86BE5556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Планирование – это процесс подготовки управленческого решения, основанный на обработке исходной информации и включающий в себя выбор целей, определение средств и путей их достижения посредством сравнительной оценки альтернативных вариантов и принятия наиболее реального из них в ожидаемых условиях развития.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Прогнозирование в управленческом цикле предшествует планированию и ставит своей задачей научное предвидение развития производства, а также поиск решений, которые обеспечивают  развитие производства в оптимальном режиме.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Прогнозирование как понятие означает предвидение, опережающее отображение действительности. По характеру, тесноте связи с объектом прогноз находится между гипотезой и планом.</a:t>
            </a:r>
            <a:endParaRPr lang="en-US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		</a:t>
            </a:r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A064A5-4DCD-4AB2-9377-F9BA40CDE64C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341438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Т</a:t>
            </a:r>
            <a:r>
              <a:rPr lang="ru-RU" altLang="ru-RU" sz="2200"/>
              <a:t>ипы прогнозирования: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интуитивное прогнозирование.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  поисковое прогнозирование, базирующееся на имеющейся информации и движущееся от настоящего к будущему: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200"/>
              <a:t>	</a:t>
            </a:r>
            <a:r>
              <a:rPr lang="ru-RU" altLang="ru-RU" sz="2200"/>
              <a:t>а) экстраполятивное;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б) альтернативное;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нормативное прогнозирование - направленное на определение будущих целей и модификацию текущего развития предприятия с учетом имеющихся ресурсов.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C58ED34-8DD9-4155-BFF1-82BEAE625E42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1800" dirty="0"/>
              <a:t>		</a:t>
            </a:r>
            <a:r>
              <a:rPr lang="ru-RU" altLang="ru-RU" sz="2400" dirty="0"/>
              <a:t>Виды прогнозов: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1 По времени охвата: а) кратко-;  б) средне-;  в) долгосрочные.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2 По типам прогнозирования:  а) поисковые;  б) нормативные;  в) интуитивные.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3 По возможности воздействия предприятия на свое будущее: 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а) пассивные - исходящие из того, что предприятие не планирует воздействий на окружающую среду;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б) активные - предполагающие планирование действий предприятия на внешнюю среду;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41363E-93A5-4D7C-9C4A-19A8296F7128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1800" dirty="0"/>
              <a:t>	</a:t>
            </a:r>
            <a:r>
              <a:rPr lang="ru-RU" altLang="ru-RU" sz="2400" dirty="0"/>
              <a:t>Методы прогнозирования: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 Методы экспертных оценок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1)  индивидуальные: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а) метод сценариев;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б) метод интервью;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в) метод аналитических докладных записок;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2) коллективные: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а) метод комиссий;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б) метод «мозговой атаки» («</a:t>
            </a:r>
            <a:r>
              <a:rPr lang="ru-RU" altLang="ru-RU" sz="2400" dirty="0" err="1"/>
              <a:t>brеin</a:t>
            </a:r>
            <a:r>
              <a:rPr lang="ru-RU" altLang="ru-RU" sz="2400" dirty="0"/>
              <a:t> </a:t>
            </a:r>
            <a:r>
              <a:rPr lang="ru-RU" altLang="ru-RU" sz="2400" dirty="0" err="1"/>
              <a:t>storming</a:t>
            </a:r>
            <a:r>
              <a:rPr lang="ru-RU" altLang="ru-RU" sz="2400" dirty="0"/>
              <a:t>»);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в) метод </a:t>
            </a:r>
            <a:r>
              <a:rPr lang="ru-RU" altLang="ru-RU" sz="2400" dirty="0" err="1"/>
              <a:t>Дельфи</a:t>
            </a:r>
            <a:r>
              <a:rPr lang="ru-RU" altLang="ru-RU" sz="24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DAE82A-C9DC-4773-BCF0-C28FFB6EAEAD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sz="2400"/>
              <a:t>Метод сценариев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Под сценарием понимается описание событий и оценка показателей и характеристик во времени, позволяющие анализировать быстро меняющееся настоящее и будущее с учетом факторов, могущих повлиять на предполагаемые события.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Этапы составления сценария: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 Структурирование и формулировка вопроса.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2. Определение и группировка сфер влияния;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3. Установление показателей будущего развития критически важных факторов среды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4. Формирование и отбор согласующихся наборов предположений.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B50AB0F-4A18-4979-9687-42E812B8F118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sz="2400"/>
              <a:t>Этапы составления сценария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5. Составление намеченных показателей будущего состояния сфер влияния с предположениями об их развитии;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6 Введение в анализ разрушительных событий;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7 Установление последствий.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8. Принятие соответствующих мер.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D73576-4158-40E5-810B-1477819637BF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	 Методы прогнозирования (продолжение):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Б Экстраполяции трендов: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1) метод скользящего среднего - исходит из предположения, что величина прогнозируемого показателя на определенный период времени равняется среднему арифметическому значению суммы величин этого показателя за три предыдущих периода;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2) метод экспоненциального сглаживания - определяет величину прогнозируемого показателя на период t+1 в виде суммы его фактического значения за период t(</a:t>
            </a:r>
            <a:r>
              <a:rPr lang="ru-RU" altLang="ru-RU" sz="2200" dirty="0" err="1"/>
              <a:t>Xt</a:t>
            </a:r>
            <a:r>
              <a:rPr lang="ru-RU" altLang="ru-RU" sz="2200" dirty="0"/>
              <a:t>) и прогнозируемого на этот же период (</a:t>
            </a:r>
            <a:r>
              <a:rPr lang="ru-RU" altLang="ru-RU" sz="2200" dirty="0" err="1"/>
              <a:t>Ft</a:t>
            </a:r>
            <a:r>
              <a:rPr lang="ru-RU" altLang="ru-RU" sz="2200" dirty="0"/>
              <a:t>), скорректированного на величину специального поправочного коэффициента (α), т.е.: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.</a:t>
            </a:r>
          </a:p>
        </p:txBody>
      </p:sp>
      <p:pic>
        <p:nvPicPr>
          <p:cNvPr id="1843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3" t="63995" r="44501" b="27853"/>
          <a:stretch>
            <a:fillRect/>
          </a:stretch>
        </p:blipFill>
        <p:spPr bwMode="auto">
          <a:xfrm>
            <a:off x="2232025" y="5121275"/>
            <a:ext cx="39624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EEAEE-CCEC-4577-8118-8E48ACB7C30B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 Методы прогнозирования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В Регрессионного анализа - исследуется зависимость определенной величины от другой или нескольких.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200" dirty="0"/>
              <a:t>Рисунок 1 – Зависимость между объемами финансирования и продаж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Г Экономико-математического моделирования.</a:t>
            </a:r>
          </a:p>
        </p:txBody>
      </p:sp>
      <p:pic>
        <p:nvPicPr>
          <p:cNvPr id="2048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t="28397" r="22804" b="27853"/>
          <a:stretch>
            <a:fillRect/>
          </a:stretch>
        </p:blipFill>
        <p:spPr bwMode="auto">
          <a:xfrm>
            <a:off x="1908175" y="2457450"/>
            <a:ext cx="5430838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DD2911C-1A4A-43BF-BF29-9BE44947C5C9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Пример экономико-математического моделирования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Составить прогноз продажи телевизоров в г. Казани на 2016 г.  Исходные данные. В 2015 г. в городе проживает 1060 тыс. человек. Ежегодный прирост населения составляет 1,5%. По данным социологических обследований средний размер семьи – 3,4 чел. Средняя обеспеченность телевизорами – 64% нормы. Норма обеспеченности телевизорами 160 ед. на 100 семей. Средний срок службы телевизора – 12 лет. Ежегодный прирост обеспеченности телевизорами – 3,5%. Средняя цена телевизора в ценах 2015 года – 34,5 тыс. руб.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1BDD39-3C23-4600-A731-7FE633462081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Расчет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1)  Определяется число семей в г. Казани в 2015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1060 : 3,4 = 311,8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2) Рассчитывается количество телевизоров, имеющихся у населения в 2015 году: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 311,8 х 0,64 = 199,6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3) Определяется возможная обеспеченность телевизорами в 2015 г. под воздействием тенденции приближения обеспеченности ими к норме: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  199,6 х 1,035 = 206,6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4) Рассчитывается возможная обеспеченность телевизорами в 2016 г. под воздействием тенденции приближения обеспеченности ими к норме: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    199,6 х 1,035² = 213,8 (тыс. шт.).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9E69CD-4B96-4C7A-A728-355A71177F69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Расчет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5) Определяется возможное количество продаж телевизоров в 2016 г. под воздействием тенденции приближения обеспеченности ими к норме: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                                        213,8 - 206,6 = 7,2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6) Рассчитывается количество телевизоров, необходимых для замены приобретенных в 2003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а) наличие телевизоров на начало 2002 г.: 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                             1,035 =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откуда х = 132,1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б) продажа телевизоров в 2003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                                         132,1 х 3,5% : 100% = 4,6 (тыс. шт.).</a:t>
            </a:r>
          </a:p>
        </p:txBody>
      </p:sp>
      <p:pic>
        <p:nvPicPr>
          <p:cNvPr id="26630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1" t="41667" r="42972" b="47656"/>
          <a:stretch>
            <a:fillRect/>
          </a:stretch>
        </p:blipFill>
        <p:spPr bwMode="auto">
          <a:xfrm>
            <a:off x="3816350" y="4184650"/>
            <a:ext cx="9588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18D411E-6191-4F8E-945F-C3E453AA0E67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2263" y="836613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</a:t>
            </a:r>
            <a:r>
              <a:rPr lang="ru-RU" altLang="ru-RU" dirty="0"/>
              <a:t>Расчет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7) Спрос на телевизоры в 2015 г. с учетом обеспечения возросшего числа населения (семей) составит: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а) наличие семей в 2015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  311,8 х 1,015 = 316,5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б) наличие семей в 2016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316,5 х 1,015 = 321,2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в) прирост семей в 2015 г.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 321,2 - 316,5 = 4,7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г) спрос на телевизоры этой частью населения составит: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(4,7 х 1,035² х 0,64 х 160)/100 =5,2(тыс.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8)  Спрос на телевизоры в г. Казани в 2015 году составит: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а) в количественном выражении: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7,2 + 4,6 +5,2 = 17(тыс.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б) в стоимостном выражении ( в ценах 2014 г.):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 17,0 х 34,5 = 586,5 (млн. руб.).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DE093F0-9C64-41DF-B7DC-74707691F370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2263" y="836613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 Полученные значения прогноза спроса на телевизоры – величины вероятностные, поскольку на них окажут влияние такие факторы, как: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приобретение частью населения новых телевизоров ранее окончания срока службы старых;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изменения в численности населения, количественном составе семей, величине нормы обеспеченности населения телевизорами и т.п.;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появление на рынке телевизоров, поставляемых новыми фирмами( дистрибьютерами, реселлерами, дилерами и т.д.).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86BA37-CA2A-4BA3-A6E0-86FC2674FDC1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Ошибки прогнозирования: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1.   Простое перенесение данных из прошлого в будущее.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2.   Невозможность точного определения вероятности события и его воздействия на исследуемый объект.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3.   Непредвиденные трудности, влияющие на осуществление плана.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Применение перечисленных выше методов планирования и прогнозирования позволяет предприятию достаточно эффективно вести долгосрочное планирование развития потенциала предприятия.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30FC5F8-1432-4B1B-B609-513DC3D41228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Планирование – это процесс подготовки управленческого решения, основанный на обработке исходной информации и включающий в себя выбор целей, определение средств и путей их достижения посредством сравнительной оценки альтернативных вариантов и принятия наиболее реального из них в ожидаемых условиях развития.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В теории планирования выделяют 3 стороны: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1) социально-экономическая;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2) методологическая;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3) организационная.</a:t>
            </a:r>
            <a:endParaRPr lang="en-US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		</a:t>
            </a:r>
            <a:endParaRPr lang="ru-RU" alt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ADA387-5B64-4E51-8AE9-164A1BB0F294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Объектом планирования на предприятии является его деятельность: хозяйственная, социальная, финансовая  и экологическая.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Предметом планирования являются различные ресурсы предприятия. В области планирования выделяют следующие их виды: материальные, трудовые, финансовые, информация, время, предпринимательский талант. </a:t>
            </a:r>
            <a:endParaRPr lang="ru-RU" alt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9C023F5-C894-4A75-8BD9-29D3CD53EAD4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		</a:t>
            </a:r>
            <a:r>
              <a:rPr lang="ru-RU" altLang="ru-RU" sz="2200" dirty="0"/>
              <a:t>Высшая цель планирования состоит в том, чтобы быть действенным инструментом достижения целей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	Из этой главной цели вытекает ряд частных целей планирования:</a:t>
            </a:r>
          </a:p>
          <a:p>
            <a:r>
              <a:rPr lang="ru-RU" altLang="ru-RU" sz="2200" dirty="0"/>
              <a:t>		1 направленность целей;</a:t>
            </a:r>
          </a:p>
          <a:p>
            <a:r>
              <a:rPr lang="ru-RU" altLang="ru-RU" sz="2200" dirty="0"/>
              <a:t>		2 раннее предупреждение;</a:t>
            </a:r>
          </a:p>
          <a:p>
            <a:r>
              <a:rPr lang="ru-RU" altLang="ru-RU" sz="2200" dirty="0"/>
              <a:t>		3 координация частных планов;</a:t>
            </a:r>
          </a:p>
          <a:p>
            <a:r>
              <a:rPr lang="ru-RU" altLang="ru-RU" sz="2200" dirty="0"/>
              <a:t>		4 подготовка принятия решений;</a:t>
            </a:r>
          </a:p>
          <a:p>
            <a:r>
              <a:rPr lang="ru-RU" altLang="ru-RU" sz="2200" dirty="0"/>
              <a:t>		5 определение основных методов контроля;</a:t>
            </a:r>
          </a:p>
          <a:p>
            <a:r>
              <a:rPr lang="ru-RU" altLang="ru-RU" sz="2200" dirty="0"/>
              <a:t>		6 информирование сотрудников;</a:t>
            </a:r>
          </a:p>
          <a:p>
            <a:r>
              <a:rPr lang="ru-RU" altLang="ru-RU" sz="2200" dirty="0"/>
              <a:t>		7 мотивация сотрудников.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6AF3FD-4CF6-48C1-BC1F-EE82718F8776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		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1800" dirty="0"/>
              <a:t>Рисунок 2 – Связь планирования с функциями менеджмента</a:t>
            </a:r>
            <a:endParaRPr lang="ru-RU" altLang="ru-RU" dirty="0"/>
          </a:p>
        </p:txBody>
      </p:sp>
      <p:pic>
        <p:nvPicPr>
          <p:cNvPr id="4301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4" t="40193" r="29340" b="24374"/>
          <a:stretch>
            <a:fillRect/>
          </a:stretch>
        </p:blipFill>
        <p:spPr bwMode="auto">
          <a:xfrm>
            <a:off x="755650" y="1830388"/>
            <a:ext cx="7808913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800" b="1">
              <a:solidFill>
                <a:srgbClr val="0F2BEC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3414A6-6694-405D-BBA1-A403F0295E5D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794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dirty="0"/>
              <a:t>Рисунок 3 – Принципы планирования по </a:t>
            </a:r>
            <a:r>
              <a:rPr lang="ru-RU" altLang="ru-RU" sz="2400" dirty="0" err="1"/>
              <a:t>А.Файолю</a:t>
            </a:r>
            <a:r>
              <a:rPr lang="ru-RU" altLang="ru-RU" sz="2400" dirty="0"/>
              <a:t>		</a:t>
            </a:r>
            <a:endParaRPr lang="ru-RU" altLang="ru-RU" dirty="0"/>
          </a:p>
        </p:txBody>
      </p:sp>
      <p:pic>
        <p:nvPicPr>
          <p:cNvPr id="4506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1" t="35374" r="21185" b="19125"/>
          <a:stretch>
            <a:fillRect/>
          </a:stretch>
        </p:blipFill>
        <p:spPr bwMode="auto">
          <a:xfrm>
            <a:off x="635000" y="1736725"/>
            <a:ext cx="7680325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200"/>
          </a:p>
          <a:p>
            <a:pPr algn="ctr" eaLnBrk="1" hangingPunct="1"/>
            <a:r>
              <a:rPr lang="ru-RU" altLang="ru-RU" sz="2400"/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2E4CE66-BFDF-4E0C-AF9C-F9DE45D5D83F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60363" y="108902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	Принципы планирования по А. </a:t>
            </a:r>
            <a:r>
              <a:rPr lang="ru-RU" altLang="ru-RU" dirty="0" err="1"/>
              <a:t>Файолю</a:t>
            </a:r>
            <a:r>
              <a:rPr lang="ru-RU" altLang="ru-RU" dirty="0"/>
              <a:t>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Принцип необходимости предусматривает обязательное использование планов при выполнении любого вида трудовой деятельности.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Принцип единства означает, что разработка единого сводного плана предприятия должна быть тесно увязана с другими планами.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Принцип непрерывности заключается в том, что процессы планирования на предприятии неразрывно связаны с процессами управления и организации, и остановка любого из них приведет к прекращению деятельности всего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Принцип гибкости связан с предыдущим и заключается в придании планам и всему процессу планирования способности менять свою направленность в зависимости от появления непредвиденных обстоятельств.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Принцип точности предусматривает, что достоверность любого плана определяется целями и возможностями предприятия, а также временным интервалом планирования.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C172AA7-23A9-4EEF-A34E-DABA4C8C8FE3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1675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  <a:r>
              <a:rPr lang="ru-RU" altLang="ru-RU" sz="2200"/>
              <a:t>Позже Р. Акоффом был обоснован шестой принцип планирования – принцип участия, который характеризуется тем, что каждый работник предприятия, независимо от занимаемой должности и выполняемой работы, является участником плановой деятельности.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Также можно выделить принцип научности - означает, что планирование должно осуществляться на  научной основе, т.е. на достоверной информации и научно проверенных методах.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5081D04-BA48-4D7D-B93E-B153E3149263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31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54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7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400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72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44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16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88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Кроме перечисленных принципов, в науке и практике планирования широко известны следующие общеэкономические принципы: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 системность;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2 целенаправленность;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3 сочетание координации и интеграции;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4 оптимальность;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5 согласованность с внешней средой;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6 адекватность;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7 сбалансированность;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8 экономичность;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9 социальная ориентация;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10 итеративность и другие.	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2"/>
          <p:cNvSpPr>
            <a:spLocks noChangeShapeType="1"/>
          </p:cNvSpPr>
          <p:nvPr/>
        </p:nvSpPr>
        <p:spPr bwMode="auto">
          <a:xfrm>
            <a:off x="323850" y="8001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2F677A-9450-49CB-8922-B10E9B36F366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Показатель – это качественно определенная переменная величина, которой может соответствовать множество количественных значений.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Требования к показателям: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достоверность;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свойство меры;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достаточность;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однозначность;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5 гибкость;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6 оперативность;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7 лаконичность;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8 экономичность.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2"/>
          <p:cNvSpPr>
            <a:spLocks noChangeShapeType="1"/>
          </p:cNvSpPr>
          <p:nvPr/>
        </p:nvSpPr>
        <p:spPr bwMode="auto">
          <a:xfrm>
            <a:off x="323850" y="8001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22FDDC-D781-44AB-9345-94B8C618AD2C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 зависимости от содержания показатели подразделяются на следующие основные группы: количественные и качественные, натуральные и стоимостные.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Количественные показатели отражают объемы производства (численность работающих) в абсолютных величинах.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Качественные показатели – это относительные величины, выражающие соотношение между количественными показателями.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Натуральные показатели характеризуют материально-вещественное содержание плана предприятия и измеряются в специфических единицах, соответствующих особенностям каждого вида товара.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Стоимостные показатели позволяют соизмерять в денежном выражении любые виды продукции, работ или услуг.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2"/>
          <p:cNvSpPr>
            <a:spLocks noChangeShapeType="1"/>
          </p:cNvSpPr>
          <p:nvPr/>
        </p:nvSpPr>
        <p:spPr bwMode="auto">
          <a:xfrm>
            <a:off x="323850" y="8001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A939A5-E346-4008-99FD-679CCACB5F42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Система норм и нормативов – это комплекс научно – обоснованных материальных, трудовых и финансовых норм и нормативов, порядок и методы их формирования, обновления и использования при составлении планов, а также организации подготовки и контроля на всех уровнях плановой и прогнозной работы.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Норма – научно - обоснованная мера необходимых затрат ресурса в абсолютном измерении на изготовление единицы продукции заданного качества в условиях планируемого периода.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 случае невозможности установления взаимосвязи норм и объемов, применяются нормативы – относительные показатели использования средств производства при использовании современной техники и технологий, прогрессивной организации труда и высокой квалификации персонала.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Line 2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323850" y="-10001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5109D1-90D5-4EDB-B864-6A75C95845B7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Таблица 1 – Классификация норм и нормативов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  <p:pic>
        <p:nvPicPr>
          <p:cNvPr id="5837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8" t="28125" r="24944" b="15082"/>
          <a:stretch>
            <a:fillRect/>
          </a:stretch>
        </p:blipFill>
        <p:spPr bwMode="auto">
          <a:xfrm>
            <a:off x="490538" y="1233488"/>
            <a:ext cx="8042275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Line 2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23850" y="-10001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0FB175D-1BD0-4E1F-A1C2-71CA177013B2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Группы норм и нормативов: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удельные нормы затрат труда и материалов;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нормативы использования орудий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организационные нормативы;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нормы качества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5 нормы окупаемости затрат и прибыльности производства;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6 нормы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затрат времени;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численности;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времени обслуживания;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выработки;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обслуживания.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23850" y="-10001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A9D898-71B5-410D-8162-6BFA2D8B5291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Нормы и нормативы должны быть обоснованы технически, физиологически и экономически.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установления норм: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Аналитический: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1.1 исследовательский;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1.2 расчетный;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Суммарный: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2.1 опытный;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2.2 статистический;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2.3 сравнительный.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F6B6B1-E11A-42B9-A34D-6939A9D41BA5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Применение того или иного способа классификации зависит от: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1) характера детализации;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2) степени неопределенности в планировании;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3) содержания планов;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4) уровня управления;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5) методов обоснования;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6) горизонтов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7) ориентации идей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8) стадий разработки;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9) степени точности;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10) типов целей.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AFA00B-43B8-4E7D-9320-4FCA37FFC594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В зависимости от характера детализации принято различать два основных вида планирования: технико-экономическое и оперативно-производственное.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Технико-экономическое планирование предполагает разработку системы основных показателей развития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Оперативно-производственное планирование обеспечивает детализацию технико-экономических планов.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719BB8-832B-4020-A46F-B84D4BA3A8BF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В зависимости от степени неопределенности различают детерминированные и вероятностные виды планирования.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Если вероятность наступления события близка к 1, то планирование относится к детерминированному виду.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Вероятностное планирование полностью предсказать результат также не в состоянии, однако способно дать вполне объективную оценку вероятности его достижения.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В последние годы были разработаны варианты вероятностного планирования, которые повышают его достоверность. К ним относятся следующие: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а) планирование, основанное на системе жестких обязательств;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б) планирование под личную ответственность;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в) планирование, приспособленное к случайным обстоятельствам.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0CEDEB-479B-4993-AA07-BB29F2CF30C4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3 В зависимости от содержания планов внутрифирменное планирование классифицируется на следующие виды: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- организационно-технологическое;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социально-трудовое;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снабженческо-сбытовое;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финансово-инвестиционное; 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бизнес-планирование.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4 В зависимости от уровня управления планирование классифицируются по таким видам, как фирменное, корпоративное или заводское, которые относятся к предприятию в целом или к управленческому звену высшего уровня.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00F65F-9A32-4EA9-8E2A-6A3768A4807A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5 По методам обоснования принято выделять следующие виды планирования: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административное (централизованное, директивное);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индикативное;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рыночное самопланирование.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5FA125-CBEB-497E-B909-E6CB48D50844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6 Классификация видов планирования по длительности горизонта планирования предполагает его разделение на долго-, средне- и краткосрочное, что означает продолжительность периода времени, необходимого для выполнения плановых показателей.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8D9887-17C6-439B-9823-D1D82B422C08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7 Классификация видов планирования в зависимости от ориентации его идей в прошлое, настоящее или будущее предполагает наличие соответственно: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реактивного (нацеленного в прошлое),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инактивного (приспосабливающегося к настоящему),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 преактивного (устремленного в будущее),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 интерактивного (соединяющего в себе лучшие идеи предыдущих видов) планирования.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3033B0D-AE37-4B28-AF9D-03BAE9E641E1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8 Стадии разработки определяют классификацию видов планирования по двум группам: предварительное и окончательное.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9 Также по двум группам классифицируется планирование в зависимости от степени точности: укрупненное и уточненное.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10 Последняя из перечисленных выше классификационных групп предусматривает разделение планирования в зависимости от типов целей на такие его виды: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оперативное;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тактическое;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стратегическое;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нормативное.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CC3C13-6FE1-4B9B-B8CD-940624B50CF0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1) Оперативное планирование представляет собой выбор средств решения задач, которые поставлены, даны или установлены вышестоящим руководством, а также являются традиционными для предприятия.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2) Тактическое планирование заключается в обосновании задач и средств, необходимых для достижения заранее установленных или традиционных целей.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3) Стратегическое планирование  включает выбор и обоснование средств, задач и целей для достижения заданных или традиционных для предприятия идеалов.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4) Нормативное планирование требует открытого и обоснованного выбора средств, задач, целей и идеалов.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ED0AFC7-C6FB-4193-8801-065AAA1E4206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Нормативный метод -  на основе заранее установленных норм и технико-экономических нормативов рассчитывается потребность хозяйствующего субъекта в ресурсах и в их источниках.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Расчетно-аналитический - на основе анализа достигнутых величин показателей, принимаемых за базу, и индексов их изменения в плановом периоде рассчитываются плановые величины этих показателей.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6B1E89-F5DF-4615-9C6C-373A974C6E09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Балансовый метод заключается в том, что путем построения балансов достигается увязка имеющихся в наличии финансовых ресурсов и фактической потребности в них.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Виды балансов: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1) материальные (балансы топлива, электроэнергии, оборудования, строительных материалов и т.д.);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2) трудовые (баланс рабочего времени);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3) финансовые (баланс денежных доходов и расходов, бухгалтерский баланс, кассовый план и др.).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B28445-3561-402F-AE74-3CF3031BFB59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 Экономико-математическое моделирование заключается в установлении количественных взаимосвязей между показателями и факторами, их определяющими. Эта связь выражается через экономико-математическую модель.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Экономико-математическая модель представляет собой точное математическое описание экономического процесса, т.е. описание факторов, характеризующих структуру и закономерности изменения данного экономическою явления с помощью математических символов и приемов (уравнений, неравенств, таблиц, графиков и т.д.).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3553E8E-4F32-4A40-B543-FE759DE59471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5 Программно-целевой метод планирования предполагает: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- разработку экономической программы для достижения определенной цели,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оценку требуемых для этого ресурсов, установление сроков и ответственных лиц (например, программно-целевой метод планирования бюджета).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endParaRPr lang="ru-RU" altLang="ru-RU" sz="2400" dirty="0"/>
          </a:p>
          <a:p>
            <a:pPr indent="45720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6  Сценарное планирование – предполагает разработку нескольких (как правило, трех) сценариев развития экономической системы и расчет комплекса плановых показателей применительно к каждому сценарию.</a:t>
            </a:r>
          </a:p>
          <a:p>
            <a:pPr indent="0" algn="just" eaLnBrk="1" hangingPunct="1">
              <a:spcBef>
                <a:spcPct val="10000"/>
              </a:spcBef>
              <a:defRPr/>
            </a:pPr>
            <a:endParaRPr lang="ru-RU" altLang="ru-RU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0D3473-1070-4B2B-A076-F9EB923063FB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Рисунок 4 – Деятельность по планированию на предприятии</a:t>
            </a:r>
          </a:p>
        </p:txBody>
      </p:sp>
      <p:pic>
        <p:nvPicPr>
          <p:cNvPr id="9011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8" t="40897" r="17612" b="20515"/>
          <a:stretch>
            <a:fillRect/>
          </a:stretch>
        </p:blipFill>
        <p:spPr bwMode="auto">
          <a:xfrm>
            <a:off x="458788" y="1700213"/>
            <a:ext cx="8105775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Line 2"/>
          <p:cNvSpPr>
            <a:spLocks noChangeShapeType="1"/>
          </p:cNvSpPr>
          <p:nvPr/>
        </p:nvSpPr>
        <p:spPr bwMode="auto">
          <a:xfrm>
            <a:off x="323850" y="7651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1AE324-883B-497E-A663-81B23D73D1EC}" type="slidenum">
              <a:rPr lang="ru-RU" altLang="ru-RU" sz="1800"/>
              <a:pPr eaLnBrk="1" hangingPunct="1"/>
              <a:t>45</a:t>
            </a:fld>
            <a:endParaRPr lang="ru-RU" altLang="ru-RU" sz="1800"/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Организация планово-экономической работы предприятия зависит от его размера и типа.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Типы схем организации работ по составлению планов: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сверху вниз;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снизу вверх по иерархической структуре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круговым способом (встречное планирование).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Достоинства 3: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1) позволяет принимать обоснованные решения по нижестоящим целям с учетом вышестоящий целей (устранение недостатка 1);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2) позволяет обеспечить вклад в планирование всеми подразделениями объекта с учетом общего плана по предприятию (устранение недостатка 2).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4BEA56-3C58-43A9-ADD8-2B78F177E0E5}" type="slidenum">
              <a:rPr lang="ru-RU" altLang="ru-RU" sz="1800"/>
              <a:pPr eaLnBrk="1" hangingPunct="1"/>
              <a:t>46</a:t>
            </a:fld>
            <a:endParaRPr lang="ru-RU" altLang="ru-RU" sz="1800"/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Основные элементы организации планирования – предварительно определяют: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объекты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разработчиков плана;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средства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 порядок составления планов;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5 методы планирования.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0B52CE-6415-4024-8D27-A0797D585DF9}" type="slidenum">
              <a:rPr lang="ru-RU" altLang="ru-RU" sz="1800"/>
              <a:pPr eaLnBrk="1" hangingPunct="1"/>
              <a:t>47</a:t>
            </a:fld>
            <a:endParaRPr lang="ru-RU" altLang="ru-RU" sz="1800"/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0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dirty="0"/>
              <a:t>Рисунок 5 – Примерная организационная схема планово-экономической службы предприятия</a:t>
            </a:r>
          </a:p>
        </p:txBody>
      </p:sp>
      <p:pic>
        <p:nvPicPr>
          <p:cNvPr id="9626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24864" r="28152" b="14265"/>
          <a:stretch>
            <a:fillRect/>
          </a:stretch>
        </p:blipFill>
        <p:spPr bwMode="auto">
          <a:xfrm>
            <a:off x="1979613" y="1016000"/>
            <a:ext cx="5868987" cy="472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7FC3EEC-4A48-4C5E-821C-51CA417BDC09}" type="slidenum">
              <a:rPr lang="ru-RU" altLang="ru-RU" sz="1800"/>
              <a:pPr eaLnBrk="1" hangingPunct="1"/>
              <a:t>48</a:t>
            </a:fld>
            <a:endParaRPr lang="ru-RU" altLang="ru-RU" sz="1800"/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Основные функции планово-экономического отдела: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планирование: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1.1 организация и общее руководство разработкой проектов перспективных и текущих планов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1.2 планирование производственно-хозяйственной деятельности структурных подразделений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1.3 внесение корректировок в планы предприятия и отдельных подразделений.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F5918C-6267-4EC8-8E87-9AEB78D96989}" type="slidenum">
              <a:rPr lang="ru-RU" altLang="ru-RU" sz="1800"/>
              <a:pPr eaLnBrk="1" hangingPunct="1"/>
              <a:t>49</a:t>
            </a:fld>
            <a:endParaRPr lang="ru-RU" altLang="ru-RU" sz="1800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Основные функции планово-экономического отдела (продолжение):</a:t>
            </a:r>
          </a:p>
          <a:p>
            <a:r>
              <a:rPr lang="ru-RU" altLang="ru-RU" sz="2200"/>
              <a:t>2 организация планово-экономической работы</a:t>
            </a:r>
          </a:p>
          <a:p>
            <a:r>
              <a:rPr lang="ru-RU" altLang="ru-RU" sz="2200"/>
              <a:t>2.1. подготовка необходимых материалов.</a:t>
            </a:r>
          </a:p>
          <a:p>
            <a:r>
              <a:rPr lang="ru-RU" altLang="ru-RU" sz="2200"/>
              <a:t>2.2. организация хозрасчета на предприятии;</a:t>
            </a:r>
          </a:p>
          <a:p>
            <a:r>
              <a:rPr lang="ru-RU" altLang="ru-RU" sz="2200"/>
              <a:t>2.3 организация работы по нормированию и ценообразованию на предприятии;</a:t>
            </a:r>
          </a:p>
          <a:p>
            <a:r>
              <a:rPr lang="ru-RU" altLang="ru-RU" sz="2200"/>
              <a:t>2.4 организация разработки мероприятий по эффективному использованию производственных мощностей.</a:t>
            </a:r>
          </a:p>
          <a:p>
            <a:r>
              <a:rPr lang="ru-RU" altLang="ru-RU" sz="2200"/>
              <a:t>2.5. Организация разработки мероприятий по выполнению и перевыполнению установленных плановых заданий.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Line 2"/>
          <p:cNvSpPr>
            <a:spLocks noChangeShapeType="1"/>
          </p:cNvSpPr>
          <p:nvPr/>
        </p:nvSpPr>
        <p:spPr bwMode="auto">
          <a:xfrm>
            <a:off x="323850" y="65722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3A40FD-E3C8-46D7-8F2D-41E6F4C1434D}" type="slidenum">
              <a:rPr lang="ru-RU" altLang="ru-RU" sz="1800"/>
              <a:pPr eaLnBrk="1" hangingPunct="1"/>
              <a:t>50</a:t>
            </a:fld>
            <a:endParaRPr lang="ru-RU" altLang="ru-RU" sz="1800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320675" y="692150"/>
            <a:ext cx="8496300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Основные функции планово-экономического отдела (продолжение):</a:t>
            </a:r>
          </a:p>
          <a:p>
            <a:r>
              <a:rPr lang="ru-RU" altLang="ru-RU" b="1"/>
              <a:t>3 анализ и оперативно-статистический учет</a:t>
            </a:r>
            <a:endParaRPr lang="ru-RU" altLang="ru-RU"/>
          </a:p>
          <a:p>
            <a:r>
              <a:rPr lang="ru-RU" altLang="ru-RU"/>
              <a:t>3.1. контроль за выполнением цехами и службами предприятия планов и заданий.</a:t>
            </a:r>
          </a:p>
          <a:p>
            <a:r>
              <a:rPr lang="ru-RU" altLang="ru-RU"/>
              <a:t>3.2. организация и руководство работой по комплексному, экономическому анализу производственно-хозяйственной деятельности предприятия.</a:t>
            </a:r>
          </a:p>
          <a:p>
            <a:r>
              <a:rPr lang="ru-RU" altLang="ru-RU"/>
              <a:t>3.3. составление совместно с бухгалтерией пояснительной записки к годовому отчету, участие в балансовой комиссии по итогам деятельности предприятия.</a:t>
            </a:r>
          </a:p>
          <a:p>
            <a:r>
              <a:rPr lang="ru-RU" altLang="ru-RU"/>
              <a:t>3.4. представление необходимых обобщающих материалов и справок по результатам анализа производственно-хозяйственной деятельности предприятия.</a:t>
            </a:r>
          </a:p>
          <a:p>
            <a:r>
              <a:rPr lang="ru-RU" altLang="ru-RU"/>
              <a:t>3.5. Контроль за правильностью расчетов экономической эффективности внедрения новой техники,</a:t>
            </a:r>
          </a:p>
          <a:p>
            <a:r>
              <a:rPr lang="ru-RU" altLang="ru-RU"/>
              <a:t>3.6. Участие в организации постоянно действующих комплексных групп контрольно-ревизионной работы.</a:t>
            </a:r>
          </a:p>
          <a:p>
            <a:r>
              <a:rPr lang="ru-RU" altLang="ru-RU"/>
              <a:t>3.7. Организация статистической отчетности предприятия.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Line 2"/>
          <p:cNvSpPr>
            <a:spLocks noChangeShapeType="1"/>
          </p:cNvSpPr>
          <p:nvPr/>
        </p:nvSpPr>
        <p:spPr bwMode="auto">
          <a:xfrm>
            <a:off x="323850" y="65722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5DFFF0F-DB4B-4293-AFDE-5263FF890283}" type="slidenum">
              <a:rPr lang="ru-RU" altLang="ru-RU" sz="1800"/>
              <a:pPr eaLnBrk="1" hangingPunct="1"/>
              <a:t>51</a:t>
            </a:fld>
            <a:endParaRPr lang="ru-RU" altLang="ru-RU" sz="1800"/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320675" y="692150"/>
            <a:ext cx="8496300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Основные функции планово-экономического отдела (продолжение):</a:t>
            </a:r>
          </a:p>
          <a:p>
            <a:r>
              <a:rPr lang="ru-RU" altLang="ru-RU" sz="2200" b="1"/>
              <a:t>4 методологическая работа</a:t>
            </a:r>
            <a:endParaRPr lang="ru-RU" altLang="ru-RU" sz="2200"/>
          </a:p>
          <a:p>
            <a:r>
              <a:rPr lang="ru-RU" altLang="ru-RU" sz="2200"/>
              <a:t>4.1 Методическое руководство, разработка форм и документации, порядка и сроков проведения работ;</a:t>
            </a:r>
          </a:p>
          <a:p>
            <a:r>
              <a:rPr lang="ru-RU" altLang="ru-RU" sz="2200"/>
              <a:t>4.2 Изучение и распространение передового опыта планово-экономической работы, оперативного учета и анализа хозяйственной деятельности цехов и служб предприятия.</a:t>
            </a:r>
          </a:p>
          <a:p>
            <a:r>
              <a:rPr lang="ru-RU" altLang="ru-RU" sz="2200"/>
              <a:t>4.3. Организация экономической учебы в целях повышения квалификации работников всех экономических служб предприятия.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2" val="c7f6ec5a1ad08e9a32a9ce9c11f026ec7461647e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17461</TotalTime>
  <Words>5714</Words>
  <Application>Microsoft Office PowerPoint</Application>
  <PresentationFormat>Экран (4:3)</PresentationFormat>
  <Paragraphs>690</Paragraphs>
  <Slides>51</Slides>
  <Notes>47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Arial</vt:lpstr>
      <vt:lpstr>Arial Narrow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254</cp:revision>
  <dcterms:created xsi:type="dcterms:W3CDTF">2007-04-22T06:20:01Z</dcterms:created>
  <dcterms:modified xsi:type="dcterms:W3CDTF">2017-01-18T09:14:24Z</dcterms:modified>
</cp:coreProperties>
</file>