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7758113" y="1463675"/>
            <a:ext cx="16902113" cy="10795000"/>
            <a:chOff x="-4887" y="922"/>
            <a:chExt cx="10647" cy="6800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4887" y="922"/>
              <a:ext cx="8474" cy="680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4979 w 43200"/>
                <a:gd name="T3" fmla="*/ 266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843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429000" y="2085975"/>
            <a:ext cx="5638800" cy="1038225"/>
          </a:xfrm>
        </p:spPr>
        <p:txBody>
          <a:bodyPr lIns="92075" rIns="92075"/>
          <a:lstStyle>
            <a:lvl1pPr marL="0" indent="0">
              <a:lnSpc>
                <a:spcPct val="70000"/>
              </a:lnSpc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1295400" y="6365875"/>
            <a:ext cx="426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>
                <a:latin typeface="+mn-lt"/>
              </a:defRPr>
            </a:lvl2pPr>
          </a:lstStyle>
          <a:p>
            <a:pPr lvl="1">
              <a:defRPr/>
            </a:pPr>
            <a:fld id="{CF456849-ACE1-4980-81AC-B911D1B35AEB}" type="slidenum">
              <a:rPr lang="ru-RU"/>
              <a:pPr lvl="1"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FF0CDC6C-6643-439F-B6FC-B74512DA1129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609600"/>
            <a:ext cx="20193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2625" y="609600"/>
            <a:ext cx="5908675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6578F6BE-15A3-4B70-9392-D55BCF745050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A9A677BC-4513-4D50-8F8A-BAEDD88C6216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8490C93D-7A2C-463B-8B5A-5118F7897EAF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26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6534135D-D055-4549-8142-F37E2775D599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5EA787C5-7E01-4C24-AC7D-FBB9B4529D3A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1BA8D85F-A771-4F84-B906-4D0B0CB99A2D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B8C87CA2-7157-4A9C-80D9-6EAA7E54B0D6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8001B7BF-4546-4997-B1FE-0A19F0F1D20E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6D7E0F95-4721-45ED-9567-4D84A0D75D41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8405813" y="4763"/>
            <a:ext cx="17538701" cy="13690600"/>
            <a:chOff x="-5295" y="3"/>
            <a:chExt cx="11048" cy="8624"/>
          </a:xfrm>
        </p:grpSpPr>
        <p:sp>
          <p:nvSpPr>
            <p:cNvPr id="1741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412" name="Arc 4"/>
            <p:cNvSpPr>
              <a:spLocks/>
            </p:cNvSpPr>
            <p:nvPr/>
          </p:nvSpPr>
          <p:spPr bwMode="auto">
            <a:xfrm>
              <a:off x="-5295" y="3"/>
              <a:ext cx="10596" cy="862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741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2625" y="609600"/>
            <a:ext cx="8080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25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15188" y="6442075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625" y="6365875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99313" y="6148388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0" rIns="92075" bIns="0" numCol="1" anchor="b" anchorCtr="0" compatLnSpc="1">
            <a:prstTxWarp prst="textNoShape">
              <a:avLst/>
            </a:prstTxWarp>
          </a:bodyPr>
          <a:lstStyle>
            <a:lvl2pPr lvl="1" algn="r">
              <a:defRPr kumimoji="0" sz="1400">
                <a:latin typeface="+mj-lt"/>
              </a:defRPr>
            </a:lvl2pPr>
          </a:lstStyle>
          <a:p>
            <a:pPr lvl="1">
              <a:defRPr/>
            </a:pPr>
            <a:fld id="{AF179FA9-F86C-4FD8-B8B5-CFFB65C980B1}" type="slidenum">
              <a:rPr lang="ru-RU"/>
              <a:pPr lvl="1"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4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4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4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4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4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4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4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4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4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  <p:bldP spid="17414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4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7414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741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741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4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7414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741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741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4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7414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741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741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4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7414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741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741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4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7414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741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741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CCFF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682625" y="609600"/>
            <a:ext cx="8080375" cy="2962275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dirty="0" smtClean="0"/>
              <a:t>Тема 12. Научно-историческая и практическая ценность документа</a:t>
            </a:r>
            <a:r>
              <a:rPr lang="ru-RU" i="1" dirty="0" smtClean="0"/>
              <a:t/>
            </a:r>
            <a:br>
              <a:rPr lang="ru-RU" i="1" dirty="0" smtClean="0"/>
            </a:br>
            <a:endParaRPr lang="ru-RU" sz="3200" i="1" dirty="0" smtClean="0"/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3929063"/>
            <a:ext cx="8229600" cy="26685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>
                <a:latin typeface="Tahoma" pitchFamily="34" charset="0"/>
                <a:cs typeface="Tahoma" pitchFamily="34" charset="0"/>
              </a:rPr>
              <a:t>Преподаватель –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>
                <a:latin typeface="Tahoma" pitchFamily="34" charset="0"/>
                <a:cs typeface="Tahoma" pitchFamily="34" charset="0"/>
              </a:rPr>
              <a:t>           к.полит.н., доцент Н.А. Царева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>
                <a:latin typeface="Tahoma" pitchFamily="34" charset="0"/>
                <a:cs typeface="Tahoma" pitchFamily="34" charset="0"/>
              </a:rPr>
              <a:t>     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>
                <a:latin typeface="Tahoma" pitchFamily="34" charset="0"/>
                <a:cs typeface="Tahoma" pitchFamily="34" charset="0"/>
              </a:rPr>
              <a:t>           Кафедра ГТАП ИП ВГУЭС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i="1" smtClean="0"/>
              <a:t>	</a:t>
            </a:r>
            <a:endParaRPr lang="ru-RU" smtClean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ФЗ РФ от 26 декабря 1995 "Об акционерных обществах" установил</a:t>
            </a:r>
          </a:p>
        </p:txBody>
      </p:sp>
      <p:sp>
        <p:nvSpPr>
          <p:cNvPr id="22531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3200" dirty="0">
                <a:latin typeface="+mj-lt"/>
              </a:rPr>
              <a:t>обязанность акционерных обществ по хранению целого ряда документов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3200" dirty="0">
                <a:latin typeface="+mj-lt"/>
              </a:rPr>
              <a:t>устав,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3200" dirty="0">
                <a:latin typeface="+mj-lt"/>
              </a:rPr>
              <a:t>решение о создании общества,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3200" dirty="0">
                <a:latin typeface="+mj-lt"/>
              </a:rPr>
              <a:t>свидетельство о его регистрации,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3200" dirty="0">
                <a:latin typeface="+mj-lt"/>
              </a:rPr>
              <a:t>годовой финансовый отчет,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3200" dirty="0">
                <a:latin typeface="+mj-lt"/>
              </a:rPr>
              <a:t>документы бухучета,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3200" dirty="0">
                <a:latin typeface="+mj-lt"/>
              </a:rPr>
              <a:t>финансовой отчетности и др.</a:t>
            </a:r>
          </a:p>
        </p:txBody>
      </p:sp>
    </p:spTree>
  </p:cSld>
  <p:clrMapOvr>
    <a:masterClrMapping/>
  </p:clrMapOvr>
  <p:transition>
    <p:comb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4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ФЗ РФ от 21 ноября 1996 </a:t>
            </a:r>
            <a:endParaRPr kumimoji="0" lang="ru-RU" sz="40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kumimoji="0" lang="ru-RU" sz="4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"</a:t>
            </a:r>
            <a:r>
              <a:rPr kumimoji="0" lang="ru-RU" sz="4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О бухгалтерском учете РФ"</a:t>
            </a:r>
          </a:p>
        </p:txBody>
      </p:sp>
      <p:sp>
        <p:nvSpPr>
          <p:cNvPr id="23555" name="Rectangle 5"/>
          <p:cNvSpPr>
            <a:spLocks noChangeArrowheads="1"/>
          </p:cNvSpPr>
          <p:nvPr/>
        </p:nvSpPr>
        <p:spPr bwMode="auto">
          <a:xfrm>
            <a:off x="457200" y="2143125"/>
            <a:ext cx="8229600" cy="398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r>
              <a:rPr kumimoji="0" lang="ru-RU" sz="3600" dirty="0">
                <a:latin typeface="+mj-lt"/>
              </a:rPr>
              <a:t>не только обязал организации хранить первичные учетные документы, регистры бухучета и бухгалтерскую отчетность,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r>
              <a:rPr kumimoji="0" lang="ru-RU" sz="3600" dirty="0">
                <a:latin typeface="+mj-lt"/>
              </a:rPr>
              <a:t>но и установил срок их хранения - "не менее пяти лет". </a:t>
            </a:r>
          </a:p>
        </p:txBody>
      </p:sp>
    </p:spTree>
  </p:cSld>
  <p:clrMapOvr>
    <a:masterClrMapping/>
  </p:clrMapOvr>
  <p:transition>
    <p:comb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Устанавливаются следующие сроки временного хранения документов Архивного фонда РФ до их поступления в государственные и муниципальные архивы:</a:t>
            </a:r>
          </a:p>
        </p:txBody>
      </p:sp>
      <p:sp>
        <p:nvSpPr>
          <p:cNvPr id="24579" name="Rectangle 5"/>
          <p:cNvSpPr>
            <a:spLocks noChangeArrowheads="1"/>
          </p:cNvSpPr>
          <p:nvPr/>
        </p:nvSpPr>
        <p:spPr bwMode="auto">
          <a:xfrm>
            <a:off x="142875" y="1700213"/>
            <a:ext cx="8786813" cy="468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2000" dirty="0">
                <a:latin typeface="+mj-lt"/>
              </a:rPr>
              <a:t>1) для включенных в установленном порядке в состав Архивного фонда РФ документов федеральных органов государственной власти, иных государственных органов РФ - 15 лет;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2000" dirty="0">
                <a:latin typeface="+mj-lt"/>
              </a:rPr>
              <a:t>2) для документов органов государственной власти, иных госорганов субъектов РФ и организаций субъектов РФ - 10 лет;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2000" dirty="0">
                <a:latin typeface="+mj-lt"/>
              </a:rPr>
              <a:t>3) для документов органов местного самоуправления и муниципальных организаций - 5 лет;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2000" dirty="0">
                <a:latin typeface="+mj-lt"/>
              </a:rPr>
              <a:t>4) для отдельных видов архивных документов: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2000" dirty="0">
                <a:latin typeface="+mj-lt"/>
              </a:rPr>
              <a:t>а) записей актов гражданского состояния - 100 лет;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2000" dirty="0">
                <a:latin typeface="+mj-lt"/>
              </a:rPr>
              <a:t>б) документов по личному составу, записей нотариальных действий, хозяйственных книг  - 75 лет;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2000" dirty="0">
                <a:latin typeface="+mj-lt"/>
              </a:rPr>
              <a:t>в) проектной документации по капитальному строительству - 20 лет;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2000" dirty="0">
                <a:latin typeface="+mj-lt"/>
              </a:rPr>
              <a:t>г) технологической и конструкторской документации - 20 лет;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2000" dirty="0" err="1">
                <a:latin typeface="+mj-lt"/>
              </a:rPr>
              <a:t>д</a:t>
            </a:r>
            <a:r>
              <a:rPr kumimoji="0" lang="ru-RU" sz="2000" dirty="0">
                <a:latin typeface="+mj-lt"/>
              </a:rPr>
              <a:t>) патентов на изобретение, промышленный образец - 20 лет;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2000" dirty="0">
                <a:latin typeface="+mj-lt"/>
              </a:rPr>
              <a:t>е) научной документации - 15 лет;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2000" dirty="0">
                <a:latin typeface="+mj-lt"/>
              </a:rPr>
              <a:t>ж) кино- и фотодокументов - 5 лет;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2000" dirty="0" err="1">
                <a:latin typeface="+mj-lt"/>
              </a:rPr>
              <a:t>з</a:t>
            </a:r>
            <a:r>
              <a:rPr kumimoji="0" lang="ru-RU" sz="2000" dirty="0">
                <a:latin typeface="+mj-lt"/>
              </a:rPr>
              <a:t>) видео- и </a:t>
            </a:r>
            <a:r>
              <a:rPr kumimoji="0" lang="ru-RU" sz="2000" dirty="0" err="1">
                <a:latin typeface="+mj-lt"/>
              </a:rPr>
              <a:t>фонодокументов</a:t>
            </a:r>
            <a:r>
              <a:rPr kumimoji="0" lang="ru-RU" sz="2000" dirty="0">
                <a:latin typeface="+mj-lt"/>
              </a:rPr>
              <a:t> - 3 года.</a:t>
            </a:r>
          </a:p>
        </p:txBody>
      </p:sp>
    </p:spTree>
  </p:cSld>
  <p:clrMapOvr>
    <a:masterClrMapping/>
  </p:clrMapOvr>
  <p:transition>
    <p:comb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58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Для проведения экспертизы ценности документов следует использовать разработки </a:t>
            </a:r>
            <a:r>
              <a:rPr kumimoji="0" lang="ru-RU" sz="32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Росархива</a:t>
            </a:r>
            <a:r>
              <a:rPr kumimoji="0" lang="ru-RU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:</a:t>
            </a:r>
          </a:p>
        </p:txBody>
      </p:sp>
      <p:sp>
        <p:nvSpPr>
          <p:cNvPr id="25603" name="Rectangle 5"/>
          <p:cNvSpPr>
            <a:spLocks noChangeArrowheads="1"/>
          </p:cNvSpPr>
          <p:nvPr/>
        </p:nvSpPr>
        <p:spPr bwMode="auto">
          <a:xfrm>
            <a:off x="457200" y="2000250"/>
            <a:ext cx="8229600" cy="450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2800" dirty="0">
                <a:latin typeface="+mj-lt"/>
              </a:rPr>
              <a:t>Основные правила работы архивов организаций. - М., 2002.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2800" dirty="0">
                <a:latin typeface="+mj-lt"/>
              </a:rPr>
              <a:t>Основные положения Государственной системы ДОУ. - М., </a:t>
            </a:r>
            <a:r>
              <a:rPr kumimoji="0" lang="ru-RU" sz="2800" dirty="0" err="1">
                <a:latin typeface="+mj-lt"/>
              </a:rPr>
              <a:t>Главархив</a:t>
            </a:r>
            <a:r>
              <a:rPr kumimoji="0" lang="ru-RU" sz="2800" dirty="0">
                <a:latin typeface="+mj-lt"/>
              </a:rPr>
              <a:t> 1991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2800" dirty="0">
                <a:latin typeface="+mj-lt"/>
              </a:rPr>
              <a:t>Примерное положение о постоянно действующей экспертной комиссии организации. Утверждено приказом </a:t>
            </a:r>
            <a:r>
              <a:rPr kumimoji="0" lang="ru-RU" sz="2800" dirty="0" err="1">
                <a:latin typeface="+mj-lt"/>
              </a:rPr>
              <a:t>Росархива</a:t>
            </a:r>
            <a:r>
              <a:rPr kumimoji="0" lang="ru-RU" sz="2800" dirty="0">
                <a:latin typeface="+mj-lt"/>
              </a:rPr>
              <a:t> от 19.01.95 № 2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2800" dirty="0">
                <a:latin typeface="+mj-lt"/>
              </a:rPr>
              <a:t>Примерное положение о центральной экспертной комиссии (ЦЭК) министерства (ведомства) РФ. Утверждено приказом </a:t>
            </a:r>
            <a:r>
              <a:rPr kumimoji="0" lang="ru-RU" sz="2800" dirty="0" err="1">
                <a:latin typeface="+mj-lt"/>
              </a:rPr>
              <a:t>Росархива</a:t>
            </a:r>
            <a:r>
              <a:rPr kumimoji="0" lang="ru-RU" sz="2800" dirty="0">
                <a:latin typeface="+mj-lt"/>
              </a:rPr>
              <a:t> от 17.03.98 № 19 </a:t>
            </a:r>
          </a:p>
        </p:txBody>
      </p:sp>
    </p:spTree>
  </p:cSld>
  <p:clrMapOvr>
    <a:masterClrMapping/>
  </p:clrMapOvr>
  <p:transition>
    <p:comb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Вопросы для самопроверки знаний</a:t>
            </a:r>
          </a:p>
        </p:txBody>
      </p:sp>
      <p:sp>
        <p:nvSpPr>
          <p:cNvPr id="26627" name="Rectangle 5"/>
          <p:cNvSpPr>
            <a:spLocks noChangeArrowheads="1"/>
          </p:cNvSpPr>
          <p:nvPr/>
        </p:nvSpPr>
        <p:spPr bwMode="auto">
          <a:xfrm>
            <a:off x="457200" y="765175"/>
            <a:ext cx="8291513" cy="536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Tx/>
              <a:buAutoNum type="arabicPeriod"/>
            </a:pPr>
            <a:r>
              <a:rPr kumimoji="0" lang="ru-RU" sz="2800"/>
              <a:t>Какие стадии включает в себя полный цикл взаимодействия человека с документной средой? 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Tx/>
              <a:buAutoNum type="arabicPeriod"/>
            </a:pPr>
            <a:r>
              <a:rPr kumimoji="0" lang="ru-RU" sz="2800"/>
              <a:t>Что относится к критериям происхождения? 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Tx/>
              <a:buAutoNum type="arabicPeriod"/>
            </a:pPr>
            <a:r>
              <a:rPr kumimoji="0" lang="ru-RU" sz="2800"/>
              <a:t>Что относится к критериям содержания?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Tx/>
              <a:buAutoNum type="arabicPeriod"/>
            </a:pPr>
            <a:r>
              <a:rPr kumimoji="0" lang="ru-RU" sz="2800"/>
              <a:t>Что относится к критериям внешних особенностей?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Tx/>
              <a:buAutoNum type="arabicPeriod"/>
            </a:pPr>
            <a:r>
              <a:rPr kumimoji="0" lang="ru-RU" sz="2800"/>
              <a:t>Перечислите нормативные правовые акты на основе которых проводится экспертиза ценности документов.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Tx/>
              <a:buAutoNum type="arabicPeriod"/>
            </a:pPr>
            <a:r>
              <a:rPr kumimoji="0" lang="ru-RU" sz="2800"/>
              <a:t>Какие разработки Росархива используют для проведения экспертизы ценности документов?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Tx/>
              <a:buAutoNum type="arabicPeriod"/>
            </a:pPr>
            <a:endParaRPr kumimoji="0" lang="ru-RU" sz="2000"/>
          </a:p>
        </p:txBody>
      </p:sp>
      <p:sp>
        <p:nvSpPr>
          <p:cNvPr id="26628" name="Rectangle 6"/>
          <p:cNvSpPr>
            <a:spLocks noChangeArrowheads="1"/>
          </p:cNvSpPr>
          <p:nvPr/>
        </p:nvSpPr>
        <p:spPr bwMode="auto">
          <a:xfrm>
            <a:off x="8243888" y="765175"/>
            <a:ext cx="442912" cy="536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kumimoji="0" lang="ru-RU" sz="2800"/>
          </a:p>
        </p:txBody>
      </p:sp>
    </p:spTree>
  </p:cSld>
  <p:clrMapOvr>
    <a:masterClrMapping/>
  </p:clrMapOvr>
  <p:transition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609600"/>
            <a:ext cx="8080375" cy="819150"/>
          </a:xfrm>
        </p:spPr>
        <p:txBody>
          <a:bodyPr/>
          <a:lstStyle/>
          <a:p>
            <a:pPr>
              <a:defRPr/>
            </a:pPr>
            <a:r>
              <a:rPr lang="ru-RU" smtClean="0"/>
              <a:t>Содержание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2625" y="1981200"/>
            <a:ext cx="7772400" cy="3590925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ru-RU" sz="3600" i="1" dirty="0" smtClean="0">
                <a:latin typeface="+mj-lt"/>
              </a:rPr>
              <a:t>Определение ценности документов и документной информации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ru-RU" sz="3600" i="1" dirty="0" smtClean="0">
                <a:latin typeface="+mj-lt"/>
              </a:rPr>
              <a:t>Нормативно-методическая основа экспертизы ценности документов. </a:t>
            </a:r>
            <a:endParaRPr lang="ru-RU" sz="3600" b="1" dirty="0" smtClean="0">
              <a:latin typeface="+mj-lt"/>
            </a:endParaRP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ransition>
    <p:comb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88913"/>
            <a:ext cx="8080375" cy="633412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smtClean="0"/>
              <a:t>Рекомендуемая литература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052513"/>
            <a:ext cx="8713788" cy="54721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ru-RU" sz="2000" smtClean="0"/>
              <a:t>Делопроизводство: Учебник для вузов/ Под общ.ред. проф. Т.В. Кузнецовой. – М: МЦФЭР., 2004.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ru-RU" sz="2000" smtClean="0"/>
              <a:t>Организация работы с документами. Учебник для вузов. Под ред. В.А. Кудряева. – М., 2001.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ru-RU" sz="2000" smtClean="0"/>
              <a:t>Альбрехт Б.В. Методика и организация составления индивидуальной номенклатуры дел юридического лица // Секретарское дело. 2004. №10.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ru-RU" sz="2000" smtClean="0"/>
              <a:t>Альбрехт Б.В. Номенклатура дел и их роль в организации работы с документами юридических лиц разных форм собственности // Секретарское дело. 2004. №4.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ru-RU" sz="2000" smtClean="0"/>
              <a:t>Альбрехт Б.В. Создание архива фирмы // Секретарское дело. 2004. №11.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ru-RU" sz="2000" smtClean="0"/>
              <a:t>Афанасьева Л.П. Информационные технологии в архивах: комплектование и экспертиза ценности документов // Секретарское дело. 2004. №12.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ru-RU" sz="2000" smtClean="0"/>
              <a:t>Кузнецова Т.В. Положение о порядке и сроках хранения документов акционерного общества // Секретарское дело. 2004. №1.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ru-RU" sz="2000" smtClean="0"/>
              <a:t>Основные правила работы архивов организаций. - М., 2002. 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ru-RU" sz="2000" smtClean="0"/>
              <a:t>Примерное положение о постоянно действующей экспертной комиссии организации. Утверждено приказом Росархива от 19.01.95 № 2 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ru-RU" sz="2000" smtClean="0"/>
              <a:t>Примерное положение о центральной экспертной комиссии (ЦЭК) министерства (ведомства) РФ. Утв.приказом Росархива от 17.03.98 № 19 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endParaRPr lang="ru-RU" sz="1800" smtClean="0"/>
          </a:p>
        </p:txBody>
      </p:sp>
    </p:spTree>
  </p:cSld>
  <p:clrMapOvr>
    <a:masterClrMapping/>
  </p:clrMapOvr>
  <p:transition>
    <p:comb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kumimoji="0" lang="ru-RU" sz="28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457200" y="1773238"/>
            <a:ext cx="8229600" cy="435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endParaRPr kumimoji="0" lang="ru-RU" sz="280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 dirty="0" smtClean="0"/>
              <a:t>Полный цикл взаимодействия человека с документной средой включает стадии: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2625" y="2133600"/>
            <a:ext cx="7772400" cy="39624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>
                <a:latin typeface="+mj-lt"/>
              </a:rPr>
              <a:t>документирование, понимаемое как особыми способами удостоверенная фиксация информации на различных носителях;</a:t>
            </a:r>
          </a:p>
          <a:p>
            <a:pPr eaLnBrk="1" hangingPunct="1">
              <a:defRPr/>
            </a:pPr>
            <a:r>
              <a:rPr lang="ru-RU" sz="2800" dirty="0" smtClean="0">
                <a:latin typeface="+mj-lt"/>
              </a:rPr>
              <a:t>использование, включающее и учет документов в текущей деятельности граждан и организаций;</a:t>
            </a:r>
          </a:p>
          <a:p>
            <a:pPr eaLnBrk="1" hangingPunct="1">
              <a:defRPr/>
            </a:pPr>
            <a:r>
              <a:rPr lang="ru-RU" sz="2800" dirty="0" smtClean="0">
                <a:latin typeface="+mj-lt"/>
              </a:rPr>
              <a:t>хранение документов и сведений о них с целью последующего, возможно неоднократного, использования.</a:t>
            </a:r>
            <a:endParaRPr lang="ru-RU" dirty="0" smtClean="0">
              <a:latin typeface="+mj-lt"/>
            </a:endParaRPr>
          </a:p>
        </p:txBody>
      </p:sp>
    </p:spTree>
  </p:cSld>
  <p:clrMapOvr>
    <a:masterClrMapping/>
  </p:clrMapOvr>
  <p:transition>
    <p:comb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kumimoji="0" lang="ru-RU" sz="32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7411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endParaRPr kumimoji="0" lang="ru-RU" sz="320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>
          <a:xfrm>
            <a:off x="682625" y="609600"/>
            <a:ext cx="8080375" cy="874713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smtClean="0"/>
              <a:t>К критериям происхождения относятся: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latin typeface="+mj-lt"/>
              </a:rPr>
              <a:t>роль и место организации в системе государственного управления или конкретной отрасли, </a:t>
            </a:r>
          </a:p>
          <a:p>
            <a:pPr eaLnBrk="1" hangingPunct="1">
              <a:defRPr/>
            </a:pPr>
            <a:r>
              <a:rPr lang="ru-RU" dirty="0" smtClean="0">
                <a:latin typeface="+mj-lt"/>
              </a:rPr>
              <a:t>значимость выполняемых ею функций, </a:t>
            </a:r>
          </a:p>
          <a:p>
            <a:pPr eaLnBrk="1" hangingPunct="1">
              <a:defRPr/>
            </a:pPr>
            <a:r>
              <a:rPr lang="ru-RU" dirty="0" smtClean="0">
                <a:latin typeface="+mj-lt"/>
              </a:rPr>
              <a:t>значение физического лица в жизни общества, </a:t>
            </a:r>
          </a:p>
          <a:p>
            <a:pPr eaLnBrk="1" hangingPunct="1">
              <a:defRPr/>
            </a:pPr>
            <a:r>
              <a:rPr lang="ru-RU" dirty="0" smtClean="0">
                <a:latin typeface="+mj-lt"/>
              </a:rPr>
              <a:t>время и место образования документа.</a:t>
            </a:r>
          </a:p>
        </p:txBody>
      </p:sp>
    </p:spTree>
  </p:cSld>
  <p:clrMapOvr>
    <a:masterClrMapping/>
  </p:clrMapOvr>
  <p:transition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kumimoji="0" lang="ru-RU" sz="32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8435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endParaRPr kumimoji="0" lang="ru-RU" sz="3200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title"/>
          </p:nvPr>
        </p:nvSpPr>
        <p:spPr>
          <a:xfrm>
            <a:off x="682625" y="609600"/>
            <a:ext cx="8080375" cy="803275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dirty="0" smtClean="0"/>
              <a:t>К критериям содержания относятся: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latin typeface="+mj-lt"/>
              </a:rPr>
              <a:t>значимость события (явления), отраженного в документе, </a:t>
            </a:r>
          </a:p>
          <a:p>
            <a:pPr eaLnBrk="1" hangingPunct="1">
              <a:defRPr/>
            </a:pPr>
            <a:r>
              <a:rPr lang="ru-RU" dirty="0" smtClean="0">
                <a:latin typeface="+mj-lt"/>
              </a:rPr>
              <a:t>значение имеющейся в документе информации, </a:t>
            </a:r>
          </a:p>
          <a:p>
            <a:pPr eaLnBrk="1" hangingPunct="1">
              <a:defRPr/>
            </a:pPr>
            <a:r>
              <a:rPr lang="ru-RU" dirty="0" smtClean="0">
                <a:latin typeface="+mj-lt"/>
              </a:rPr>
              <a:t>повторение информации документа в других документах, </a:t>
            </a:r>
          </a:p>
          <a:p>
            <a:pPr eaLnBrk="1" hangingPunct="1">
              <a:defRPr/>
            </a:pPr>
            <a:r>
              <a:rPr lang="ru-RU" dirty="0" smtClean="0">
                <a:latin typeface="+mj-lt"/>
              </a:rPr>
              <a:t>вид документа, </a:t>
            </a:r>
          </a:p>
          <a:p>
            <a:pPr eaLnBrk="1" hangingPunct="1">
              <a:defRPr/>
            </a:pPr>
            <a:r>
              <a:rPr lang="ru-RU" dirty="0" smtClean="0">
                <a:latin typeface="+mj-lt"/>
              </a:rPr>
              <a:t>подлинность документа.</a:t>
            </a:r>
          </a:p>
        </p:txBody>
      </p:sp>
    </p:spTree>
  </p:cSld>
  <p:clrMapOvr>
    <a:masterClrMapping/>
  </p:clrMapOvr>
  <p:transition>
    <p:comb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kumimoji="0" lang="ru-RU" sz="32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9459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endParaRPr kumimoji="0" lang="ru-RU" sz="3200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3600" dirty="0" smtClean="0"/>
              <a:t>К критериям внешних особенностей относятся: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2625" y="2286000"/>
            <a:ext cx="7772400" cy="3810000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latin typeface="+mj-lt"/>
              </a:rPr>
              <a:t>форма фиксирования и передачи содержания, </a:t>
            </a:r>
          </a:p>
          <a:p>
            <a:pPr eaLnBrk="1" hangingPunct="1">
              <a:defRPr/>
            </a:pPr>
            <a:r>
              <a:rPr lang="ru-RU" sz="3600" dirty="0" smtClean="0">
                <a:latin typeface="+mj-lt"/>
              </a:rPr>
              <a:t>удостоверения, </a:t>
            </a:r>
          </a:p>
          <a:p>
            <a:pPr eaLnBrk="1" hangingPunct="1">
              <a:defRPr/>
            </a:pPr>
            <a:r>
              <a:rPr lang="ru-RU" sz="3600" dirty="0" smtClean="0">
                <a:latin typeface="+mj-lt"/>
              </a:rPr>
              <a:t>оформления документа, </a:t>
            </a:r>
          </a:p>
          <a:p>
            <a:pPr eaLnBrk="1" hangingPunct="1">
              <a:defRPr/>
            </a:pPr>
            <a:r>
              <a:rPr lang="ru-RU" sz="3600" dirty="0" smtClean="0">
                <a:latin typeface="+mj-lt"/>
              </a:rPr>
              <a:t>его физическое состояние.</a:t>
            </a:r>
          </a:p>
        </p:txBody>
      </p:sp>
    </p:spTree>
  </p:cSld>
  <p:clrMapOvr>
    <a:masterClrMapping/>
  </p:clrMapOvr>
  <p:transition>
    <p:comb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Экспертиза ценности документов проводится на основе:</a:t>
            </a:r>
          </a:p>
        </p:txBody>
      </p:sp>
      <p:sp>
        <p:nvSpPr>
          <p:cNvPr id="20483" name="Rectangle 5"/>
          <p:cNvSpPr>
            <a:spLocks noChangeArrowheads="1"/>
          </p:cNvSpPr>
          <p:nvPr/>
        </p:nvSpPr>
        <p:spPr bwMode="auto">
          <a:xfrm>
            <a:off x="457200" y="1428750"/>
            <a:ext cx="8229600" cy="469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3200" dirty="0">
                <a:latin typeface="+mj-lt"/>
              </a:rPr>
              <a:t>действующего законодательства и правовых актов РФ по архивному делу и документационному обеспечению управления;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3200" dirty="0">
                <a:latin typeface="+mj-lt"/>
              </a:rPr>
              <a:t>типовых и ведомственных перечней документов с указанием сроков их хранения, типовых и примерных номенклатур дел;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3200" dirty="0">
                <a:latin typeface="+mj-lt"/>
              </a:rPr>
              <a:t>нормативно-методических документов Федеральной архивной службы России и органов управления архивным делом субъектов РФ в области архивного дела.</a:t>
            </a:r>
          </a:p>
        </p:txBody>
      </p:sp>
    </p:spTree>
  </p:cSld>
  <p:clrMapOvr>
    <a:masterClrMapping/>
  </p:clrMapOvr>
  <p:transition>
    <p:comb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ФЗ №125 «Об архивном деле в РФ» ст.6</a:t>
            </a:r>
          </a:p>
        </p:txBody>
      </p:sp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250825" y="928688"/>
            <a:ext cx="8435975" cy="552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3200" dirty="0">
                <a:latin typeface="+mj-lt"/>
              </a:rPr>
              <a:t>Государственные органы, органы местного самоуправления, организации и граждане в целях обеспечения </a:t>
            </a:r>
            <a:r>
              <a:rPr kumimoji="0" lang="ru-RU" sz="3600" i="1" dirty="0">
                <a:solidFill>
                  <a:schemeClr val="tx2"/>
                </a:solidFill>
                <a:latin typeface="+mj-lt"/>
              </a:rPr>
              <a:t>единых принципов организации хранения</a:t>
            </a:r>
            <a:r>
              <a:rPr kumimoji="0" lang="ru-RU" sz="3600" dirty="0">
                <a:solidFill>
                  <a:schemeClr val="tx2"/>
                </a:solidFill>
                <a:latin typeface="+mj-lt"/>
              </a:rPr>
              <a:t>, </a:t>
            </a:r>
            <a:r>
              <a:rPr kumimoji="0" lang="ru-RU" sz="3600" i="1" dirty="0">
                <a:solidFill>
                  <a:schemeClr val="tx2"/>
                </a:solidFill>
                <a:latin typeface="+mj-lt"/>
              </a:rPr>
              <a:t>комплектования, учета и использования</a:t>
            </a:r>
            <a:r>
              <a:rPr kumimoji="0" lang="ru-RU" sz="3200" dirty="0">
                <a:solidFill>
                  <a:schemeClr val="tx2"/>
                </a:solidFill>
                <a:latin typeface="+mj-lt"/>
              </a:rPr>
              <a:t> </a:t>
            </a:r>
            <a:r>
              <a:rPr kumimoji="0" lang="ru-RU" sz="3200" dirty="0">
                <a:latin typeface="+mj-lt"/>
              </a:rPr>
              <a:t>архивных документов </a:t>
            </a:r>
            <a:r>
              <a:rPr kumimoji="0" lang="ru-RU" sz="3200" b="1" dirty="0">
                <a:solidFill>
                  <a:schemeClr val="tx2"/>
                </a:solidFill>
                <a:latin typeface="+mj-lt"/>
              </a:rPr>
              <a:t>руководствуются</a:t>
            </a:r>
            <a:r>
              <a:rPr kumimoji="0" lang="ru-RU" sz="3200" dirty="0">
                <a:latin typeface="+mj-lt"/>
              </a:rPr>
              <a:t> в работе с архивными документами законодательством РФ (в том числе правилами, установленными специально уполномоченным Правительством РФ федеральным органом исполнительной власти), законодательством субъектов РФ и муниципальными правовыми актами.</a:t>
            </a:r>
          </a:p>
        </p:txBody>
      </p:sp>
    </p:spTree>
  </p:cSld>
  <p:clrMapOvr>
    <a:masterClrMapping/>
  </p:clrMapOvr>
  <p:transition>
    <p:comb/>
  </p:transition>
</p:sld>
</file>

<file path=ppt/theme/theme1.xml><?xml version="1.0" encoding="utf-8"?>
<a:theme xmlns:a="http://schemas.openxmlformats.org/drawingml/2006/main" name="Training">
  <a:themeElements>
    <a:clrScheme name="Train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CCFF"/>
      </a:accent1>
      <a:accent2>
        <a:srgbClr val="FFFF00"/>
      </a:accent2>
      <a:accent3>
        <a:srgbClr val="AAAAFF"/>
      </a:accent3>
      <a:accent4>
        <a:srgbClr val="DADADA"/>
      </a:accent4>
      <a:accent5>
        <a:srgbClr val="AAE2FF"/>
      </a:accent5>
      <a:accent6>
        <a:srgbClr val="E7E700"/>
      </a:accent6>
      <a:hlink>
        <a:srgbClr val="FF0033"/>
      </a:hlink>
      <a:folHlink>
        <a:srgbClr val="3366FF"/>
      </a:folHlink>
    </a:clrScheme>
    <a:fontScheme name="Train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rain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CCFF"/>
        </a:accent1>
        <a:accent2>
          <a:srgbClr val="FFFF00"/>
        </a:accent2>
        <a:accent3>
          <a:srgbClr val="AAAAFF"/>
        </a:accent3>
        <a:accent4>
          <a:srgbClr val="DADADA"/>
        </a:accent4>
        <a:accent5>
          <a:srgbClr val="AAE2FF"/>
        </a:accent5>
        <a:accent6>
          <a:srgbClr val="E7E700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00CC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B9B9"/>
        </a:accent6>
        <a:hlink>
          <a:srgbClr val="CC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FFFF0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E7E700"/>
        </a:accent6>
        <a:hlink>
          <a:srgbClr val="6600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FFFF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E7E700"/>
        </a:accent6>
        <a:hlink>
          <a:srgbClr val="CC00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96</TotalTime>
  <Words>875</Words>
  <Application>Microsoft PowerPoint</Application>
  <PresentationFormat>Экран (4:3)</PresentationFormat>
  <Paragraphs>83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Times New Roman</vt:lpstr>
      <vt:lpstr>Arial</vt:lpstr>
      <vt:lpstr>Wingdings</vt:lpstr>
      <vt:lpstr>Calibri</vt:lpstr>
      <vt:lpstr>Tahoma</vt:lpstr>
      <vt:lpstr>Training</vt:lpstr>
      <vt:lpstr> Тема 12. Научно-историческая и практическая ценность документа </vt:lpstr>
      <vt:lpstr>Содержание </vt:lpstr>
      <vt:lpstr>Рекомендуемая литература</vt:lpstr>
      <vt:lpstr>Полный цикл взаимодействия человека с документной средой включает стадии:</vt:lpstr>
      <vt:lpstr>К критериям происхождения относятся:</vt:lpstr>
      <vt:lpstr>К критериям содержания относятся:</vt:lpstr>
      <vt:lpstr>К критериям внешних особенностей относятся: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Лекция 12. Научно-историческая и практическая ценность документа </dc:title>
  <dc:creator>Grig</dc:creator>
  <cp:lastModifiedBy>tsar</cp:lastModifiedBy>
  <cp:revision>27</cp:revision>
  <dcterms:created xsi:type="dcterms:W3CDTF">2006-01-08T05:16:46Z</dcterms:created>
  <dcterms:modified xsi:type="dcterms:W3CDTF">2007-11-20T23:22:12Z</dcterms:modified>
</cp:coreProperties>
</file>