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4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54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22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12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76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35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71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464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56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866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210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318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958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31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368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941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8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EB4563-50C8-4BE5-910C-030712B67EC3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376BCCA-A2A3-4A90-95F5-3C473B0DB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2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1657" y="2219474"/>
            <a:ext cx="7968343" cy="151553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4800" b="1" i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Домохозяйства как субъекты рыночных </a:t>
            </a:r>
            <a:r>
              <a:rPr lang="ru-RU" sz="4800" b="1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отношений.</a:t>
            </a:r>
            <a:endParaRPr lang="ru-RU" sz="4800" b="1" i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1657" y="4310739"/>
            <a:ext cx="7808686" cy="132080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Выполнила: студентка </a:t>
            </a:r>
            <a:r>
              <a:rPr lang="ru-RU" dirty="0"/>
              <a:t>1 </a:t>
            </a:r>
            <a:r>
              <a:rPr lang="ru-RU" dirty="0" smtClean="0"/>
              <a:t>курса</a:t>
            </a:r>
          </a:p>
          <a:p>
            <a:r>
              <a:rPr lang="ru-RU" dirty="0" smtClean="0"/>
              <a:t> </a:t>
            </a:r>
            <a:r>
              <a:rPr lang="ru-RU" dirty="0"/>
              <a:t>Гужвенко Анастасия Романовна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 группа: БСС-17-ИУ.</a:t>
            </a:r>
          </a:p>
        </p:txBody>
      </p:sp>
    </p:spTree>
    <p:extLst>
      <p:ext uri="{BB962C8B-B14F-4D97-AF65-F5344CB8AC3E}">
        <p14:creationId xmlns:p14="http://schemas.microsoft.com/office/powerpoint/2010/main" val="26753044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5400" b="1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Введение.</a:t>
            </a:r>
            <a:endParaRPr lang="ru-RU" sz="5400" b="1" i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i="1" u="sng" dirty="0" smtClean="0"/>
              <a:t>Домашнее </a:t>
            </a:r>
            <a:r>
              <a:rPr lang="ru-RU" b="1" i="1" u="sng" dirty="0"/>
              <a:t>хозяйство </a:t>
            </a:r>
            <a:r>
              <a:rPr lang="ru-RU" dirty="0"/>
              <a:t>(домохозяйство) является одним из субъектов рыночных отношений. Этот субъект рынка является чуть ли не самым важным и влиятельным на экономику в целом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i="1" u="sng" dirty="0"/>
              <a:t>Рынок</a:t>
            </a:r>
            <a:r>
              <a:rPr lang="ru-RU" dirty="0"/>
              <a:t> – это прежде всего конкуренция. Таким образом, в условиях рынка домохозяйства вынуждены вести борьбу за потребителя, но, в то же время нельзя работать себе в убыток, следовательно, приходится искать какие-то пути решения этой проблемы.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32457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b="1" i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Понятие </a:t>
            </a:r>
            <a:r>
              <a:rPr lang="ru-RU" b="1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домохозяйства.</a:t>
            </a:r>
            <a:endParaRPr lang="ru-RU" b="1" i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0376" y="3846051"/>
            <a:ext cx="11232107" cy="250015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Домашнее хозяйство – это экономическая единица в составе одного или нескольких человек. Она обеспечивает производство и воспроизводство человеческого капитала. Она самостоятельно принимает решения на потребительском рынке. Она является собственником какого-либо фактора производства (земля, капитал, рабочая сила). Стремится максимально удовлетворить свои потребности. Домохозяйством, кроме семей, могут называться и организации, которые занимаются производством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церковь, профсоюз, партия).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93" y="671660"/>
            <a:ext cx="3971997" cy="2161892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056" y="795202"/>
            <a:ext cx="2828925" cy="2038350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 prst="slope"/>
          </a:sp3d>
        </p:spPr>
      </p:pic>
    </p:spTree>
    <p:extLst>
      <p:ext uri="{BB962C8B-B14F-4D97-AF65-F5344CB8AC3E}">
        <p14:creationId xmlns:p14="http://schemas.microsoft.com/office/powerpoint/2010/main" val="4972987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66" y="1752606"/>
            <a:ext cx="10822674" cy="594809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slope"/>
            </a:sp3d>
          </a:bodyPr>
          <a:lstStyle/>
          <a:p>
            <a:r>
              <a:rPr lang="ru-RU" b="1" i="1" dirty="0">
                <a:ln/>
                <a:solidFill>
                  <a:schemeClr val="accent4"/>
                </a:solidFill>
              </a:rPr>
              <a:t>Основные признаки домохозяйства – это:</a:t>
            </a:r>
            <a:br>
              <a:rPr lang="ru-RU" b="1" i="1" dirty="0">
                <a:ln/>
                <a:solidFill>
                  <a:schemeClr val="accent4"/>
                </a:solidFill>
              </a:rPr>
            </a:br>
            <a:r>
              <a:rPr lang="ru-RU" b="1" i="1" dirty="0">
                <a:ln/>
                <a:solidFill>
                  <a:schemeClr val="accent4"/>
                </a:solidFill>
              </a:rPr>
              <a:t/>
            </a:r>
            <a:br>
              <a:rPr lang="ru-RU" b="1" i="1" dirty="0">
                <a:ln/>
                <a:solidFill>
                  <a:schemeClr val="accent4"/>
                </a:solidFill>
              </a:rPr>
            </a:br>
            <a:endParaRPr lang="ru-RU" b="1" i="1" dirty="0">
              <a:ln/>
              <a:solidFill>
                <a:schemeClr val="accent4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0732" y="1310982"/>
            <a:ext cx="8158690" cy="502158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dirty="0"/>
              <a:t>Совместное проживание и обустройство быта.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dirty="0"/>
              <a:t>Совместное ведение хозяйства.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dirty="0"/>
              <a:t>Обладание определёнными ресурсами.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dirty="0"/>
              <a:t>Самостоятельность в принятии хозяйственных решений.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dirty="0"/>
              <a:t>Стремление к максимальному удовлетворению потребностей.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dirty="0"/>
              <a:t>Также различают несколько видов домохозяйств, таких как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 smtClean="0"/>
              <a:t>       единичные </a:t>
            </a:r>
            <a:r>
              <a:rPr lang="ru-RU" dirty="0"/>
              <a:t>домохозяйства или просто домохозяйства.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873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7896" y="584236"/>
            <a:ext cx="8158690" cy="5789268"/>
          </a:xfrm>
        </p:spPr>
        <p:txBody>
          <a:bodyPr>
            <a:normAutofit fontScale="92500" lnSpcReduction="10000"/>
          </a:bodyPr>
          <a:lstStyle/>
          <a:p>
            <a:endParaRPr lang="ru-RU" b="1" i="1" u="sng" dirty="0" smtClean="0"/>
          </a:p>
          <a:p>
            <a:r>
              <a:rPr lang="ru-RU" b="1" i="1" u="sng" dirty="0" smtClean="0"/>
              <a:t>Единичные </a:t>
            </a:r>
            <a:r>
              <a:rPr lang="ru-RU" b="1" i="1" u="sng" dirty="0"/>
              <a:t>домохозяйства </a:t>
            </a:r>
            <a:r>
              <a:rPr lang="ru-RU" dirty="0"/>
              <a:t>образованы одиночками, отдельными или несколькими семьями , а также этими семьями совместно с одиночками. Единичные домохозяйства в РФ в своем составе насчитывают 139млн. человек, что составляет 94% всего населения страны.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i="1" u="sng" dirty="0"/>
              <a:t>Групповые домохозяйства </a:t>
            </a:r>
            <a:r>
              <a:rPr lang="ru-RU" dirty="0"/>
              <a:t>образованы постоянными или временными группами людей для совместной организации и обустройства своего быта в различных общежитиях и интернатах, в солдатских казармах, кельях монастырей и бараках исправительно-трудовых учреждений. Они в РФ объединяют 9млн. человек, или 6% всего населения страны.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101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024" y="1050876"/>
            <a:ext cx="11218459" cy="1022989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slope"/>
            </a:sp3d>
          </a:bodyPr>
          <a:lstStyle/>
          <a:p>
            <a:r>
              <a:rPr lang="ru-RU" sz="2800" b="1" i="1" dirty="0">
                <a:ln/>
                <a:solidFill>
                  <a:schemeClr val="accent4"/>
                </a:solidFill>
              </a:rPr>
              <a:t>Домашние хозяйства классифицируются по следующим признакам:</a:t>
            </a:r>
            <a:br>
              <a:rPr lang="ru-RU" sz="2800" b="1" i="1" dirty="0">
                <a:ln/>
                <a:solidFill>
                  <a:schemeClr val="accent4"/>
                </a:solidFill>
              </a:rPr>
            </a:br>
            <a:r>
              <a:rPr lang="ru-RU" sz="2800" b="1" i="1" dirty="0">
                <a:ln/>
                <a:solidFill>
                  <a:schemeClr val="accent4"/>
                </a:solidFill>
              </a:rPr>
              <a:t/>
            </a:r>
            <a:br>
              <a:rPr lang="ru-RU" sz="2800" b="1" i="1" dirty="0">
                <a:ln/>
                <a:solidFill>
                  <a:schemeClr val="accent4"/>
                </a:solidFill>
              </a:rPr>
            </a:br>
            <a:endParaRPr lang="ru-RU" sz="2800" b="1" i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024" y="1225689"/>
            <a:ext cx="1121845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/>
              <a:t>Территориально-региональная принадлежность</a:t>
            </a:r>
            <a:r>
              <a:rPr lang="ru-RU" dirty="0"/>
              <a:t> (местность, регион страны, природно-климатическая зона и т.п.).</a:t>
            </a:r>
          </a:p>
          <a:p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/>
              <a:t>Демографическая характеристика </a:t>
            </a:r>
            <a:r>
              <a:rPr lang="ru-RU" dirty="0"/>
              <a:t>(семейные и несемейные домохозяйства, число членов домохозяйства, половозрастные характеристики).</a:t>
            </a:r>
          </a:p>
          <a:p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/>
              <a:t>Имущественная характеристика </a:t>
            </a:r>
            <a:r>
              <a:rPr lang="ru-RU" dirty="0"/>
              <a:t>(характер жилья, число комнат, наличие автомобиля, дачи, земельного участка и т.п.).</a:t>
            </a:r>
          </a:p>
          <a:p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/>
              <a:t>Доходная характеристика </a:t>
            </a:r>
            <a:r>
              <a:rPr lang="ru-RU" dirty="0"/>
              <a:t>(среднедушевой доход, доходная группа, источники дохода и т.п.).</a:t>
            </a:r>
          </a:p>
          <a:p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/>
              <a:t>Экономическая характеристика </a:t>
            </a:r>
            <a:r>
              <a:rPr lang="ru-RU" dirty="0"/>
              <a:t>(занятость, отрасль производства, сектор экономики, тип предприятия, должность и т.п.).</a:t>
            </a:r>
          </a:p>
          <a:p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/>
              <a:t>Трудовой потенциал </a:t>
            </a:r>
            <a:r>
              <a:rPr lang="ru-RU" dirty="0"/>
              <a:t>(число трудоспособных, уровень образования, профессиональная подготовка и т.п</a:t>
            </a:r>
            <a:r>
              <a:rPr lang="ru-RU" dirty="0" smtClean="0"/>
              <a:t>.).</a:t>
            </a:r>
          </a:p>
          <a:p>
            <a:endParaRPr lang="ru-RU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/>
              <a:t>Социальный статус домохозяйства </a:t>
            </a:r>
            <a:r>
              <a:rPr lang="ru-RU" dirty="0"/>
              <a:t>(определяется по главе семьи или члену семьи, имеющему максимальный доход).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06864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358" y="947982"/>
            <a:ext cx="11232108" cy="1822514"/>
          </a:xfrm>
        </p:spPr>
        <p:txBody>
          <a:bodyPr>
            <a:noAutofit/>
          </a:bodyPr>
          <a:lstStyle/>
          <a:p>
            <a:r>
              <a:rPr lang="ru-RU" sz="2400" b="1" i="1" u="sng" dirty="0"/>
              <a:t>Домохозяйство</a:t>
            </a:r>
            <a:r>
              <a:rPr lang="ru-RU" sz="2400" dirty="0"/>
              <a:t> – один из важнейших рыночных институтов. Роль домашних хозяйств в развитии рыночных отношений относительно велика и определяется следующими моментами: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8358" y="1736409"/>
            <a:ext cx="11232108" cy="468118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Во-первых</a:t>
            </a:r>
            <a:r>
              <a:rPr lang="ru-RU" dirty="0"/>
              <a:t>, домохозяйства обеспечивают необходимый уровень потребительского спроса, без которого невозможно функционирование рыночного механизма.</a:t>
            </a:r>
          </a:p>
          <a:p>
            <a:endParaRPr lang="ru-RU" dirty="0"/>
          </a:p>
          <a:p>
            <a:r>
              <a:rPr lang="ru-RU" b="1" dirty="0"/>
              <a:t>Во-вторых</a:t>
            </a:r>
            <a:r>
              <a:rPr lang="ru-RU" dirty="0"/>
              <a:t>, сбережения домохозяйств являются источником накоплений и инвестиций, что очень важно в условиях развивающейся экономики.</a:t>
            </a:r>
          </a:p>
          <a:p>
            <a:endParaRPr lang="ru-RU" dirty="0"/>
          </a:p>
          <a:p>
            <a:r>
              <a:rPr lang="ru-RU" b="1" dirty="0"/>
              <a:t>В-третьих</a:t>
            </a:r>
            <a:r>
              <a:rPr lang="ru-RU" dirty="0"/>
              <a:t>, домохозяйства – это субъекты предложения на рынке факторов производства (предпринимательской способности и труда).</a:t>
            </a:r>
          </a:p>
          <a:p>
            <a:endParaRPr lang="ru-RU" dirty="0"/>
          </a:p>
          <a:p>
            <a:r>
              <a:rPr lang="ru-RU" b="1" dirty="0"/>
              <a:t>В-четвёртых</a:t>
            </a:r>
            <a:r>
              <a:rPr lang="ru-RU" dirty="0"/>
              <a:t>, именно домохозяйство – основа для формирования производства и реализации человеческого капитала.</a:t>
            </a:r>
          </a:p>
          <a:p>
            <a:endParaRPr lang="ru-RU" dirty="0"/>
          </a:p>
          <a:p>
            <a:r>
              <a:rPr lang="ru-RU" b="1" dirty="0"/>
              <a:t>В-пятых</a:t>
            </a:r>
            <a:r>
              <a:rPr lang="ru-RU" dirty="0"/>
              <a:t>, возможность домохозяйств налаживать семейный бизнес способствует не только росту личного благосостояния, но и развитию рыночной экономики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9156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1320" y="4050768"/>
            <a:ext cx="11204812" cy="1340098"/>
          </a:xfrm>
        </p:spPr>
        <p:txBody>
          <a:bodyPr>
            <a:normAutofit/>
          </a:bodyPr>
          <a:lstStyle/>
          <a:p>
            <a:r>
              <a:rPr lang="ru-RU" dirty="0"/>
              <a:t>В реальной (рыночной) экономике вся масса ресурсов составляет совокупный ресурсный рынок, состоящий, в свою очередь, из множества рынков конкретных ресурсов. Собственниками этих ресурсов считаются в основном домохозяйства.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128" y="652726"/>
            <a:ext cx="4371959" cy="2909340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831" y="652726"/>
            <a:ext cx="4089777" cy="2909340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 prst="slope"/>
          </a:sp3d>
        </p:spPr>
      </p:pic>
    </p:spTree>
    <p:extLst>
      <p:ext uri="{BB962C8B-B14F-4D97-AF65-F5344CB8AC3E}">
        <p14:creationId xmlns:p14="http://schemas.microsoft.com/office/powerpoint/2010/main" val="1503593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48" y="484737"/>
            <a:ext cx="11208436" cy="58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87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19" y="492789"/>
            <a:ext cx="11225559" cy="586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36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320" y="1007316"/>
            <a:ext cx="11204812" cy="1822514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slope"/>
            </a:sp3d>
          </a:bodyPr>
          <a:lstStyle/>
          <a:p>
            <a:r>
              <a:rPr lang="ru-RU" sz="3600" b="1" i="1" dirty="0">
                <a:ln/>
                <a:solidFill>
                  <a:schemeClr val="accent4"/>
                </a:solidFill>
              </a:rPr>
              <a:t>Если говорить конкретно, то взаимосвязь домохозяйств с фирмами и государством заключается в следующем:</a:t>
            </a:r>
            <a:r>
              <a:rPr lang="ru-RU" b="1" dirty="0">
                <a:ln/>
                <a:solidFill>
                  <a:schemeClr val="accent4"/>
                </a:solidFill>
              </a:rPr>
              <a:t/>
            </a:r>
            <a:br>
              <a:rPr lang="ru-RU" b="1" dirty="0">
                <a:ln/>
                <a:solidFill>
                  <a:schemeClr val="accent4"/>
                </a:solidFill>
              </a:rPr>
            </a:br>
            <a:r>
              <a:rPr lang="ru-RU" b="1" dirty="0">
                <a:ln/>
                <a:solidFill>
                  <a:schemeClr val="accent4"/>
                </a:solidFill>
              </a:rPr>
              <a:t/>
            </a:r>
            <a:br>
              <a:rPr lang="ru-RU" b="1" dirty="0">
                <a:ln/>
                <a:solidFill>
                  <a:schemeClr val="accent4"/>
                </a:solidFill>
              </a:rPr>
            </a:br>
            <a:endParaRPr lang="ru-RU" b="1" dirty="0">
              <a:ln/>
              <a:solidFill>
                <a:schemeClr val="accent4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1320" y="1684214"/>
            <a:ext cx="11204812" cy="4498221"/>
          </a:xfrm>
        </p:spPr>
        <p:txBody>
          <a:bodyPr>
            <a:normAutofit fontScale="92500"/>
          </a:bodyPr>
          <a:lstStyle/>
          <a:p>
            <a:r>
              <a:rPr lang="ru-RU" dirty="0"/>
              <a:t>1) Поставляют фирмам и государству производственные ресурсы: трудовые, природные, капитальные, предпринимательские способности.</a:t>
            </a:r>
          </a:p>
          <a:p>
            <a:endParaRPr lang="ru-RU" dirty="0"/>
          </a:p>
          <a:p>
            <a:r>
              <a:rPr lang="ru-RU" dirty="0"/>
              <a:t>2) Предъявляют спрос на потребительские товары и услуги, производимые фирмами и государственными предприятиями.</a:t>
            </a:r>
          </a:p>
          <a:p>
            <a:endParaRPr lang="ru-RU" dirty="0"/>
          </a:p>
          <a:p>
            <a:r>
              <a:rPr lang="ru-RU" dirty="0"/>
              <a:t>3) Пополняют доходную часть государственного бюджета посредством уплаты налогов и других видов обязательных платежей.</a:t>
            </a:r>
          </a:p>
          <a:p>
            <a:endParaRPr lang="ru-RU" dirty="0"/>
          </a:p>
          <a:p>
            <a:r>
              <a:rPr lang="ru-RU" dirty="0"/>
              <a:t>4) Предоставляют свои сбережения фирмам и государству для инвестирования в производство.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448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5067" y="3029803"/>
            <a:ext cx="8158690" cy="70909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5400" b="1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Заключение.</a:t>
            </a:r>
            <a:endParaRPr lang="ru-RU" sz="5400" b="1" i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967" y="3846051"/>
            <a:ext cx="11191164" cy="2527453"/>
          </a:xfrm>
        </p:spPr>
        <p:txBody>
          <a:bodyPr>
            <a:normAutofit/>
          </a:bodyPr>
          <a:lstStyle/>
          <a:p>
            <a:r>
              <a:rPr lang="ru-RU" dirty="0"/>
              <a:t>Проведенная работа привела к следующему выводу: в условиях кризиса домохозяйство выступает наиболее стабильным и способным к адаптации субъектом экономики, активно реализующим свои защитные механизмы. В обстановке выживания происходит мобилизация ресурсов домашних хозяйств для поддержания жизнедеятельности членов семьи и соответственно всех субъектов экономики.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79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b="1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Список литературы:</a:t>
            </a:r>
            <a:endParaRPr lang="ru-RU" b="1" i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1319" y="3846051"/>
            <a:ext cx="11204812" cy="2500158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dirty="0"/>
              <a:t>Гребнев Л.С., Нуреев Р.М. Экономика. Курс основ: Учебник. – М.: Вита-Пресс, 2000. – С.91-99.</a:t>
            </a:r>
          </a:p>
          <a:p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dirty="0"/>
              <a:t>Гальперин В.М. и др. Учебник: Микроэкономика. – СПб.: Экономическая школа, 1994. – 349 с.</a:t>
            </a:r>
          </a:p>
          <a:p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dirty="0"/>
              <a:t>Лившиц А.Я. Введение в рыночную экономику: Курс лекций. – М., 1991. – 248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440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345</TotalTime>
  <Words>751</Words>
  <Application>Microsoft Office PowerPoint</Application>
  <PresentationFormat>Широкоэкранный</PresentationFormat>
  <Paragraphs>71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Garamond</vt:lpstr>
      <vt:lpstr>Wingdings</vt:lpstr>
      <vt:lpstr>Натуральные материалы</vt:lpstr>
      <vt:lpstr>Домохозяйства как субъекты рыночных отношений.</vt:lpstr>
      <vt:lpstr>Введение.</vt:lpstr>
      <vt:lpstr>Понятие домохозяйства.</vt:lpstr>
      <vt:lpstr>Основные признаки домохозяйства – это:  </vt:lpstr>
      <vt:lpstr>Презентация PowerPoint</vt:lpstr>
      <vt:lpstr>Домашние хозяйства классифицируются по следующим признакам:  </vt:lpstr>
      <vt:lpstr>Домохозяйство – один из важнейших рыночных институтов. Роль домашних хозяйств в развитии рыночных отношений относительно велика и определяется следующими моментами:  </vt:lpstr>
      <vt:lpstr>Презентация PowerPoint</vt:lpstr>
      <vt:lpstr>Презентация PowerPoint</vt:lpstr>
      <vt:lpstr>Презентация PowerPoint</vt:lpstr>
      <vt:lpstr>Если говорить конкретно, то взаимосвязь домохозяйств с фирмами и государством заключается в следующем:  </vt:lpstr>
      <vt:lpstr>Заключение.</vt:lpstr>
      <vt:lpstr>Список литературы: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Домохозяйства как субъекты рыночных отношений.</dc:title>
  <dc:creator>RePack by Diakov</dc:creator>
  <cp:lastModifiedBy>RePack by Diakov</cp:lastModifiedBy>
  <cp:revision>11</cp:revision>
  <dcterms:created xsi:type="dcterms:W3CDTF">2018-01-28T12:34:32Z</dcterms:created>
  <dcterms:modified xsi:type="dcterms:W3CDTF">2018-01-29T08:44:43Z</dcterms:modified>
</cp:coreProperties>
</file>