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286" r:id="rId3"/>
    <p:sldId id="287" r:id="rId4"/>
    <p:sldId id="301" r:id="rId5"/>
    <p:sldId id="288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278" r:id="rId17"/>
    <p:sldId id="279" r:id="rId18"/>
    <p:sldId id="280" r:id="rId19"/>
    <p:sldId id="28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3"/>
    <p:penClr>
      <a:srgbClr val="FF0000"/>
    </p:penClr>
  </p:showPr>
  <p:clrMru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3" Type="http://schemas.openxmlformats.org/officeDocument/2006/relationships/slide" Target="slides/slide7.xml"/><Relationship Id="rId7" Type="http://schemas.openxmlformats.org/officeDocument/2006/relationships/slide" Target="slides/slide11.xml"/><Relationship Id="rId12" Type="http://schemas.openxmlformats.org/officeDocument/2006/relationships/slide" Target="slides/slide18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10.xml"/><Relationship Id="rId11" Type="http://schemas.openxmlformats.org/officeDocument/2006/relationships/slide" Target="slides/slide15.xml"/><Relationship Id="rId5" Type="http://schemas.openxmlformats.org/officeDocument/2006/relationships/slide" Target="slides/slide9.xml"/><Relationship Id="rId10" Type="http://schemas.openxmlformats.org/officeDocument/2006/relationships/slide" Target="slides/slide14.xml"/><Relationship Id="rId4" Type="http://schemas.openxmlformats.org/officeDocument/2006/relationships/slide" Target="slides/slide8.xml"/><Relationship Id="rId9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125953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BA553-86BF-40B8-BE26-A9C0713DD6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B65D2-733E-4601-B042-2732B05A4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86AC9-8401-455A-942D-4C3CA5ADC8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10E45-1FD8-4BBA-9062-8EC07D82F1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FA3A8-B06F-4283-8B5D-210DB4862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39838-6085-4EC9-9640-68EFA6AB1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71421-2B22-4FB4-B525-1579153536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E8EDF-7E30-4B99-8EC9-8BB0A4CB7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E23F6-9308-4A1A-B678-BC4BC5372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C926B-C2F9-4F92-9D51-31FF94011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1215B-B934-4452-9F81-BCCAA4D0D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F93C0479-24FC-487F-9533-D9654B3BA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3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4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7675" y="2079625"/>
            <a:ext cx="5888038" cy="1717675"/>
          </a:xfrm>
        </p:spPr>
        <p:txBody>
          <a:bodyPr>
            <a:spAutoFit/>
          </a:bodyPr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Тема 1.</a:t>
            </a:r>
            <a:b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Теоретические аспекты исторического познания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>
            <a:spAutoFit/>
          </a:bodyPr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Институт права</a:t>
            </a: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Кафедра теории и истории российского и зарубежного права</a:t>
            </a: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Тригуб Георгий Яковлевич, канд. ист. наук, доцент</a:t>
            </a: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2138" y="990600"/>
            <a:ext cx="57610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57200"/>
            <a:ext cx="8207375" cy="579438"/>
          </a:xfrm>
        </p:spPr>
        <p:txBody>
          <a:bodyPr anchor="t">
            <a:spAutoFit/>
          </a:bodyPr>
          <a:lstStyle/>
          <a:p>
            <a:pPr algn="ctr">
              <a:defRPr/>
            </a:pPr>
            <a:r>
              <a:rPr lang="ru-RU" sz="3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Предмет исторической науки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125538"/>
            <a:ext cx="8534400" cy="4327525"/>
          </a:xfr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buSzPct val="85000"/>
            </a:pPr>
            <a:r>
              <a:rPr lang="ru-RU" sz="2400" b="1" smtClean="0"/>
              <a:t>История</a:t>
            </a:r>
            <a:r>
              <a:rPr lang="ru-RU" sz="2400" smtClean="0"/>
              <a:t> (от греч. </a:t>
            </a:r>
            <a:r>
              <a:rPr lang="en-US" sz="2400" i="1" smtClean="0"/>
              <a:t>historia</a:t>
            </a:r>
            <a:r>
              <a:rPr lang="ru-RU" sz="2400" smtClean="0"/>
              <a:t> – рассказ о прошедшем, об узнанном) – это, во-первых, процесс развития природы и человечества, во-вторых, наука, изучающая этот про-цесс.</a:t>
            </a:r>
          </a:p>
          <a:p>
            <a:pPr algn="just">
              <a:lnSpc>
                <a:spcPct val="110000"/>
              </a:lnSpc>
              <a:buSzPct val="85000"/>
            </a:pPr>
            <a:r>
              <a:rPr lang="ru-RU" sz="2400" b="1" smtClean="0"/>
              <a:t>Предметом истории</a:t>
            </a:r>
            <a:r>
              <a:rPr lang="ru-RU" sz="2400" smtClean="0"/>
              <a:t> как науки является процесс развития человечества.</a:t>
            </a:r>
          </a:p>
          <a:p>
            <a:pPr algn="just">
              <a:lnSpc>
                <a:spcPct val="110000"/>
              </a:lnSpc>
              <a:buSzPct val="85000"/>
            </a:pPr>
            <a:r>
              <a:rPr lang="ru-RU" sz="2400" smtClean="0"/>
              <a:t>Основоположником истории как науки считается древ-негреческий историк </a:t>
            </a:r>
            <a:r>
              <a:rPr lang="ru-RU" sz="2400" b="1" smtClean="0"/>
              <a:t>Геродот</a:t>
            </a:r>
            <a:r>
              <a:rPr lang="ru-RU" sz="2400" smtClean="0"/>
              <a:t> (</a:t>
            </a:r>
            <a:r>
              <a:rPr lang="en-US" sz="2400" smtClean="0"/>
              <a:t>V</a:t>
            </a:r>
            <a:r>
              <a:rPr lang="ru-RU" sz="2400" smtClean="0"/>
              <a:t> в. до н.э.).</a:t>
            </a:r>
          </a:p>
          <a:p>
            <a:pPr algn="just">
              <a:lnSpc>
                <a:spcPct val="110000"/>
              </a:lnSpc>
              <a:buSzPct val="85000"/>
            </a:pPr>
            <a:r>
              <a:rPr lang="ru-RU" sz="2400" smtClean="0"/>
              <a:t>Основоположником российской исторической науки считается </a:t>
            </a:r>
            <a:r>
              <a:rPr lang="ru-RU" sz="2400" b="1" smtClean="0"/>
              <a:t>В.Н. Татищев</a:t>
            </a:r>
            <a:r>
              <a:rPr lang="ru-RU" sz="2400" smtClean="0"/>
              <a:t> (1686 – 1750).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57200"/>
            <a:ext cx="8207375" cy="968375"/>
          </a:xfrm>
        </p:spPr>
        <p:txBody>
          <a:bodyPr anchor="t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3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Основополагающие принципы исторической науки</a:t>
            </a:r>
          </a:p>
        </p:txBody>
      </p:sp>
      <p:sp>
        <p:nvSpPr>
          <p:cNvPr id="94212" name="Rectangle 5"/>
          <p:cNvSpPr>
            <a:spLocks noRot="1" noChangeArrowheads="1"/>
          </p:cNvSpPr>
          <p:nvPr/>
        </p:nvSpPr>
        <p:spPr bwMode="auto">
          <a:xfrm>
            <a:off x="304800" y="1504950"/>
            <a:ext cx="8540750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Принцип историзма</a:t>
            </a:r>
            <a:r>
              <a:rPr lang="ru-RU" sz="2400">
                <a:solidFill>
                  <a:srgbClr val="000066"/>
                </a:solidFill>
              </a:rPr>
              <a:t> – это принцип познания вещей и явлений в их становлении и развитии, в органической связи с порождающими их условиями. 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Принцип объективности</a:t>
            </a:r>
            <a:r>
              <a:rPr lang="ru-RU" sz="2400">
                <a:solidFill>
                  <a:srgbClr val="000066"/>
                </a:solidFill>
              </a:rPr>
              <a:t> – изучаемый объект необхо-димо рассматривать таким, каков он есть, независимо от мнения и желания субъекта.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55613"/>
            <a:ext cx="8229600" cy="579437"/>
          </a:xfrm>
          <a:noFill/>
        </p:spPr>
        <p:txBody>
          <a:bodyPr>
            <a:spAutoFit/>
          </a:bodyPr>
          <a:lstStyle/>
          <a:p>
            <a:pPr algn="ctr"/>
            <a:r>
              <a:rPr lang="ru-RU" sz="3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Функции исторической науки</a:t>
            </a:r>
          </a:p>
        </p:txBody>
      </p:sp>
      <p:sp>
        <p:nvSpPr>
          <p:cNvPr id="11469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125538"/>
            <a:ext cx="8424863" cy="5514975"/>
          </a:xfrm>
          <a:noFill/>
        </p:spPr>
        <p:txBody>
          <a:bodyPr lIns="0" rIns="0">
            <a:spAutoFit/>
          </a:bodyPr>
          <a:lstStyle/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200" b="1" smtClean="0"/>
              <a:t>Познавательная функция</a:t>
            </a:r>
            <a:r>
              <a:rPr lang="ru-RU" sz="2200" smtClean="0"/>
              <a:t> – выявление закономерностей исторического развития.</a:t>
            </a:r>
          </a:p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200" b="1" smtClean="0"/>
              <a:t>Воспитательная функция</a:t>
            </a:r>
            <a:r>
              <a:rPr lang="ru-RU" sz="2200" smtClean="0"/>
              <a:t> – формирование гражданских, нравственных ценностей и качеств.</a:t>
            </a:r>
          </a:p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200" b="1" smtClean="0"/>
              <a:t>Функция социальной памяти</a:t>
            </a:r>
            <a:r>
              <a:rPr lang="ru-RU" sz="2200" smtClean="0"/>
              <a:t> заключается в том, что исторические знания выступают в качестве способа иденти-фикации и ориентации общества и личности.</a:t>
            </a:r>
          </a:p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200" b="1" smtClean="0"/>
              <a:t>Прогностическая функция</a:t>
            </a:r>
            <a:r>
              <a:rPr lang="ru-RU" sz="2200" smtClean="0"/>
              <a:t> – «предвидение» будущего на основе анализа исторических событий прошлого и настоя-щего.</a:t>
            </a:r>
          </a:p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200" b="1" smtClean="0"/>
              <a:t>Рекомендательная функция</a:t>
            </a:r>
            <a:r>
              <a:rPr lang="ru-RU" sz="2200" smtClean="0"/>
              <a:t> заключается в том, что выявленные историей закономерности развития общества помогают выработать научно обоснованный политический курс, избежав ошибок прошлого.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6725" y="455613"/>
            <a:ext cx="8229600" cy="5794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Исторические источники</a:t>
            </a:r>
          </a:p>
        </p:txBody>
      </p:sp>
      <p:sp>
        <p:nvSpPr>
          <p:cNvPr id="9523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400550"/>
          </a:xfrm>
        </p:spPr>
        <p:txBody>
          <a:bodyPr>
            <a:spAutoFit/>
          </a:bodyPr>
          <a:lstStyle/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400" b="1" smtClean="0"/>
              <a:t>Исторические источники</a:t>
            </a:r>
            <a:r>
              <a:rPr lang="ru-RU" sz="2400" smtClean="0"/>
              <a:t> – любые артефакты жизнедеятельности человека.</a:t>
            </a:r>
          </a:p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400" b="1" smtClean="0"/>
              <a:t>Источниковедение</a:t>
            </a:r>
            <a:r>
              <a:rPr lang="ru-RU" sz="2400" smtClean="0"/>
              <a:t> – отрасль исторической науки, разрабатывающая теорию, методику и технику изу-чения исторических источников.</a:t>
            </a:r>
          </a:p>
          <a:p>
            <a:pPr marL="381000" indent="-381000" algn="just">
              <a:lnSpc>
                <a:spcPct val="110000"/>
              </a:lnSpc>
              <a:buSzPct val="85000"/>
            </a:pPr>
            <a:r>
              <a:rPr lang="ru-RU" sz="2400" smtClean="0"/>
              <a:t>Центральная тема источниковедения – </a:t>
            </a:r>
            <a:r>
              <a:rPr lang="ru-RU" sz="2400" b="1" smtClean="0"/>
              <a:t>критика источника</a:t>
            </a:r>
            <a:r>
              <a:rPr lang="ru-RU" sz="2400" smtClean="0"/>
              <a:t>. Различают критику, устанавливающую научно-историческую ценность </a:t>
            </a:r>
          </a:p>
          <a:p>
            <a:pPr marL="381000" indent="-381000">
              <a:lnSpc>
                <a:spcPct val="110000"/>
              </a:lnSpc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ru-RU" sz="2400" smtClean="0"/>
              <a:t>источника как факта;</a:t>
            </a:r>
          </a:p>
          <a:p>
            <a:pPr marL="381000" indent="-381000">
              <a:lnSpc>
                <a:spcPct val="110000"/>
              </a:lnSpc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ru-RU" sz="2400" smtClean="0"/>
              <a:t>показаний источника.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algn="ctr">
              <a:defRPr/>
            </a:pPr>
            <a:r>
              <a:rPr lang="ru-RU" sz="3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Классификация </a:t>
            </a:r>
            <a:br>
              <a:rPr lang="ru-RU" sz="3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исторических источников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4488"/>
            <a:ext cx="8229600" cy="4838700"/>
          </a:xfrm>
        </p:spPr>
        <p:txBody>
          <a:bodyPr/>
          <a:lstStyle/>
          <a:p>
            <a:pPr algn="just">
              <a:lnSpc>
                <a:spcPct val="110000"/>
              </a:lnSpc>
              <a:buSzPct val="85000"/>
              <a:buFont typeface="Wingdings" pitchFamily="2" charset="2"/>
              <a:buNone/>
            </a:pPr>
            <a:r>
              <a:rPr lang="ru-RU" sz="2400" smtClean="0"/>
              <a:t>	По типу фиксации информации выделяют следую-щие типы исторических источников:</a:t>
            </a:r>
          </a:p>
          <a:p>
            <a:pPr>
              <a:buSzPct val="85000"/>
            </a:pPr>
            <a:r>
              <a:rPr lang="ru-RU" sz="2400" smtClean="0"/>
              <a:t>письменные;</a:t>
            </a:r>
          </a:p>
          <a:p>
            <a:pPr>
              <a:buSzPct val="85000"/>
            </a:pPr>
            <a:r>
              <a:rPr lang="ru-RU" sz="2400" smtClean="0"/>
              <a:t>вещественные;</a:t>
            </a:r>
          </a:p>
          <a:p>
            <a:pPr>
              <a:buSzPct val="85000"/>
            </a:pPr>
            <a:r>
              <a:rPr lang="ru-RU" sz="2400" smtClean="0"/>
              <a:t>этнографические;</a:t>
            </a:r>
          </a:p>
          <a:p>
            <a:pPr>
              <a:buSzPct val="85000"/>
            </a:pPr>
            <a:r>
              <a:rPr lang="ru-RU" sz="2400" smtClean="0"/>
              <a:t>устные;</a:t>
            </a:r>
          </a:p>
          <a:p>
            <a:pPr>
              <a:buSzPct val="85000"/>
            </a:pPr>
            <a:r>
              <a:rPr lang="ru-RU" sz="2400" smtClean="0"/>
              <a:t>лингвистические;</a:t>
            </a:r>
          </a:p>
          <a:p>
            <a:pPr>
              <a:buSzPct val="85000"/>
            </a:pPr>
            <a:r>
              <a:rPr lang="ru-RU" sz="2400" smtClean="0"/>
              <a:t>фото- и кинодокументы;</a:t>
            </a:r>
          </a:p>
          <a:p>
            <a:pPr>
              <a:buSzPct val="85000"/>
            </a:pPr>
            <a:r>
              <a:rPr lang="ru-RU" sz="2400" smtClean="0"/>
              <a:t>фонодокументы;</a:t>
            </a:r>
          </a:p>
          <a:p>
            <a:pPr>
              <a:buSzPct val="85000"/>
            </a:pPr>
            <a:r>
              <a:rPr lang="ru-RU" sz="2400" smtClean="0"/>
              <a:t>изобразительные;</a:t>
            </a:r>
          </a:p>
          <a:p>
            <a:pPr>
              <a:buSzPct val="85000"/>
            </a:pPr>
            <a:r>
              <a:rPr lang="ru-RU" sz="2400" smtClean="0"/>
              <a:t>цифровые.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258888"/>
            <a:ext cx="8540750" cy="1296987"/>
          </a:xfr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buSzPct val="85000"/>
            </a:pPr>
            <a:r>
              <a:rPr lang="ru-RU" sz="2400" b="1" smtClean="0"/>
              <a:t>Методология</a:t>
            </a:r>
            <a:r>
              <a:rPr lang="ru-RU" sz="2400" smtClean="0"/>
              <a:t> – это теория научно-познавательной деятельности, направленная на изучение и разработку методов научного познания.</a:t>
            </a:r>
          </a:p>
        </p:txBody>
      </p:sp>
      <p:sp>
        <p:nvSpPr>
          <p:cNvPr id="31747" name="Rectangle 3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98307" name="Rectangle 4"/>
          <p:cNvSpPr>
            <a:spLocks noRot="1" noChangeArrowheads="1"/>
          </p:cNvSpPr>
          <p:nvPr/>
        </p:nvSpPr>
        <p:spPr bwMode="auto">
          <a:xfrm>
            <a:off x="304800" y="2732088"/>
            <a:ext cx="85407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</a:rPr>
              <a:t>	В современной исторической науке преобладают: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системный подход,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цивилизационный подход,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материалистический подход.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2771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Материалистический подход</a:t>
            </a:r>
          </a:p>
        </p:txBody>
      </p:sp>
      <p:sp>
        <p:nvSpPr>
          <p:cNvPr id="99331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Предложен </a:t>
            </a:r>
            <a:r>
              <a:rPr lang="ru-RU" sz="2400" b="1">
                <a:solidFill>
                  <a:srgbClr val="000066"/>
                </a:solidFill>
              </a:rPr>
              <a:t>К. Марксом и Ф. Энгельсом</a:t>
            </a:r>
            <a:r>
              <a:rPr lang="ru-RU" sz="2400">
                <a:solidFill>
                  <a:srgbClr val="000066"/>
                </a:solidFill>
              </a:rPr>
              <a:t> в </a:t>
            </a:r>
            <a:r>
              <a:rPr lang="ru-RU" sz="2400" b="1">
                <a:solidFill>
                  <a:srgbClr val="000066"/>
                </a:solidFill>
              </a:rPr>
              <a:t>середине </a:t>
            </a:r>
            <a:r>
              <a:rPr lang="en-US" sz="2400" b="1">
                <a:solidFill>
                  <a:srgbClr val="000066"/>
                </a:solidFill>
              </a:rPr>
              <a:t>XIX</a:t>
            </a:r>
            <a:r>
              <a:rPr lang="ru-RU" sz="2400" b="1">
                <a:solidFill>
                  <a:srgbClr val="000066"/>
                </a:solidFill>
              </a:rPr>
              <a:t> в. </a:t>
            </a:r>
            <a:endParaRPr lang="ru-RU" sz="2400">
              <a:solidFill>
                <a:srgbClr val="000066"/>
              </a:solidFill>
            </a:endParaRP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Базируется на </a:t>
            </a:r>
            <a:r>
              <a:rPr lang="ru-RU" sz="2400" b="1">
                <a:solidFill>
                  <a:srgbClr val="000066"/>
                </a:solidFill>
              </a:rPr>
              <a:t>четырёх основных принципах</a:t>
            </a:r>
            <a:r>
              <a:rPr lang="ru-RU" sz="2400">
                <a:solidFill>
                  <a:srgbClr val="000066"/>
                </a:solidFill>
              </a:rPr>
              <a:t>: 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принцип единства человечества и, следовательно, единства исторического процесса;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принцип исторической закономерности;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принцип детерминизма;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принцип прогресса.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3795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Материалистический подход</a:t>
            </a:r>
          </a:p>
        </p:txBody>
      </p:sp>
      <p:sp>
        <p:nvSpPr>
          <p:cNvPr id="100355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Базируется на </a:t>
            </a:r>
            <a:r>
              <a:rPr lang="ru-RU" sz="2400" b="1">
                <a:solidFill>
                  <a:srgbClr val="000066"/>
                </a:solidFill>
              </a:rPr>
              <a:t>формационном подходе</a:t>
            </a:r>
            <a:r>
              <a:rPr lang="ru-RU" sz="2400">
                <a:solidFill>
                  <a:srgbClr val="000066"/>
                </a:solidFill>
              </a:rPr>
              <a:t>, согласно ко-торому исторический процесс – смена общественно-экономических формаций, осуществляемая посредст-вом социальной революции. Основу формации состав-ляет тот или иной способ производства.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Насчитывается </a:t>
            </a:r>
            <a:r>
              <a:rPr lang="ru-RU" sz="2400" b="1">
                <a:solidFill>
                  <a:srgbClr val="000066"/>
                </a:solidFill>
              </a:rPr>
              <a:t>пять формаций </a:t>
            </a:r>
            <a:r>
              <a:rPr lang="ru-RU" sz="2400">
                <a:solidFill>
                  <a:srgbClr val="000066"/>
                </a:solidFill>
              </a:rPr>
              <a:t>(</a:t>
            </a:r>
            <a:r>
              <a:rPr lang="ru-RU" sz="2400" b="1">
                <a:solidFill>
                  <a:srgbClr val="000066"/>
                </a:solidFill>
              </a:rPr>
              <a:t>стадий</a:t>
            </a:r>
            <a:r>
              <a:rPr lang="ru-RU" sz="2400">
                <a:solidFill>
                  <a:srgbClr val="000066"/>
                </a:solidFill>
              </a:rPr>
              <a:t>):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первобытная, 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рабовладельческая,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феодальная,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капиталистическая,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коммунистическая.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4819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Материалистический подход</a:t>
            </a:r>
          </a:p>
        </p:txBody>
      </p:sp>
      <p:sp>
        <p:nvSpPr>
          <p:cNvPr id="101379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487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Недостатки</a:t>
            </a:r>
            <a:r>
              <a:rPr lang="ru-RU" sz="2400">
                <a:solidFill>
                  <a:srgbClr val="000066"/>
                </a:solidFill>
              </a:rPr>
              <a:t>: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предполагает однолинейный характер исторического развития;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создаёт определённые трудности в отражении много-образия, многовариантности исторического развития;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принижается человеческое, личностное содержание исторического процесса, духовных факторов истори-ческого развития;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абсолютизирует роль конфликтных отношений, в том числе насилия, в историческом процессе;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содержит элементы провиденциализма и социального утопизма.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5843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Материалистический подход</a:t>
            </a:r>
          </a:p>
        </p:txBody>
      </p:sp>
      <p:sp>
        <p:nvSpPr>
          <p:cNvPr id="102403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3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Своеобразной модификацией формационного подхода стала </a:t>
            </a:r>
            <a:r>
              <a:rPr lang="ru-RU" sz="2400" b="1">
                <a:solidFill>
                  <a:srgbClr val="000066"/>
                </a:solidFill>
              </a:rPr>
              <a:t>стадиальная теория</a:t>
            </a:r>
            <a:r>
              <a:rPr lang="ru-RU" sz="2400">
                <a:solidFill>
                  <a:srgbClr val="000066"/>
                </a:solidFill>
              </a:rPr>
              <a:t> исторического развития </a:t>
            </a:r>
            <a:br>
              <a:rPr lang="ru-RU" sz="2400">
                <a:solidFill>
                  <a:srgbClr val="000066"/>
                </a:solidFill>
              </a:rPr>
            </a:br>
            <a:r>
              <a:rPr lang="ru-RU" sz="2400">
                <a:solidFill>
                  <a:srgbClr val="000066"/>
                </a:solidFill>
              </a:rPr>
              <a:t>(</a:t>
            </a:r>
            <a:r>
              <a:rPr lang="ru-RU" sz="2400" b="1">
                <a:solidFill>
                  <a:srgbClr val="000066"/>
                </a:solidFill>
              </a:rPr>
              <a:t>Д. Гэлбрейт</a:t>
            </a:r>
            <a:r>
              <a:rPr lang="ru-RU" sz="2400">
                <a:solidFill>
                  <a:srgbClr val="000066"/>
                </a:solidFill>
              </a:rPr>
              <a:t>, </a:t>
            </a:r>
            <a:r>
              <a:rPr lang="ru-RU" sz="2400" b="1">
                <a:solidFill>
                  <a:srgbClr val="000066"/>
                </a:solidFill>
              </a:rPr>
              <a:t>середина </a:t>
            </a:r>
            <a:r>
              <a:rPr lang="en-US" sz="2400" b="1">
                <a:solidFill>
                  <a:srgbClr val="000066"/>
                </a:solidFill>
              </a:rPr>
              <a:t>XX</a:t>
            </a:r>
            <a:r>
              <a:rPr lang="ru-RU" sz="2400" b="1">
                <a:solidFill>
                  <a:srgbClr val="000066"/>
                </a:solidFill>
              </a:rPr>
              <a:t> в.</a:t>
            </a:r>
            <a:r>
              <a:rPr lang="ru-RU" sz="2400">
                <a:solidFill>
                  <a:srgbClr val="000066"/>
                </a:solidFill>
              </a:rPr>
              <a:t>): развитие человечества идёт от аграрного к индустриальному, а затем – к пост-индустриальному обществу.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6867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Цивилизационный подход</a:t>
            </a:r>
          </a:p>
        </p:txBody>
      </p:sp>
      <p:sp>
        <p:nvSpPr>
          <p:cNvPr id="103427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Разработан в </a:t>
            </a:r>
            <a:r>
              <a:rPr lang="ru-RU" sz="2400" b="1">
                <a:solidFill>
                  <a:srgbClr val="000066"/>
                </a:solidFill>
              </a:rPr>
              <a:t>конце </a:t>
            </a:r>
            <a:r>
              <a:rPr lang="en-US" sz="2400" b="1">
                <a:solidFill>
                  <a:srgbClr val="000066"/>
                </a:solidFill>
              </a:rPr>
              <a:t>XIX </a:t>
            </a:r>
            <a:r>
              <a:rPr lang="ru-RU" sz="2400" b="1">
                <a:solidFill>
                  <a:srgbClr val="000066"/>
                </a:solidFill>
              </a:rPr>
              <a:t>– </a:t>
            </a:r>
            <a:r>
              <a:rPr lang="en-US" sz="2400" b="1">
                <a:solidFill>
                  <a:srgbClr val="000066"/>
                </a:solidFill>
              </a:rPr>
              <a:t>XX </a:t>
            </a:r>
            <a:r>
              <a:rPr lang="ru-RU" sz="2400" b="1">
                <a:solidFill>
                  <a:srgbClr val="000066"/>
                </a:solidFill>
              </a:rPr>
              <a:t>вв.</a:t>
            </a:r>
            <a:r>
              <a:rPr lang="ru-RU" sz="2400">
                <a:solidFill>
                  <a:srgbClr val="000066"/>
                </a:solidFill>
              </a:rPr>
              <a:t> Н.Я. Данилевским, </a:t>
            </a:r>
            <a:br>
              <a:rPr lang="ru-RU" sz="2400">
                <a:solidFill>
                  <a:srgbClr val="000066"/>
                </a:solidFill>
              </a:rPr>
            </a:br>
            <a:r>
              <a:rPr lang="ru-RU" sz="2400">
                <a:solidFill>
                  <a:srgbClr val="000066"/>
                </a:solidFill>
              </a:rPr>
              <a:t>К.Н. Леонтьевым, А. Тойнби, О. Шпенглером.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Основной структурной единицей исторического процес-са признается цивилизация.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Сильные стороны</a:t>
            </a:r>
            <a:r>
              <a:rPr lang="ru-RU" sz="2400">
                <a:solidFill>
                  <a:srgbClr val="000066"/>
                </a:solidFill>
              </a:rPr>
              <a:t>: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универсальность данной методологии;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представление об истории как многолинейном, много-вариантном процессе;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целостность, единство человеческой истории;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отводится подобающая роль человеческому, духовно-нравственному и интеллектуальному факторам.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7891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Цивилизационный подход</a:t>
            </a:r>
          </a:p>
        </p:txBody>
      </p:sp>
      <p:sp>
        <p:nvSpPr>
          <p:cNvPr id="104451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Недостатки</a:t>
            </a:r>
            <a:r>
              <a:rPr lang="ru-RU" sz="2400">
                <a:solidFill>
                  <a:srgbClr val="000066"/>
                </a:solidFill>
              </a:rPr>
              <a:t>: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аморфность критериев выделения типов цивилизации;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трудности при анализе и оценке типов цивилизации;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отсутствие элемента причинности;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претензии, связанные с интерпретацией движущих сил исторического процесса, направления и смысла исто-рического развития.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8915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Системный подход</a:t>
            </a:r>
          </a:p>
        </p:txBody>
      </p:sp>
      <p:sp>
        <p:nvSpPr>
          <p:cNvPr id="105475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В основе лежит рассмотрение объекта как целостного множества элементов в совокупности отношений и связей между ними, то есть рассмотрение объекта как системы.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Основоположники</a:t>
            </a:r>
            <a:r>
              <a:rPr lang="ru-RU" sz="2400">
                <a:solidFill>
                  <a:srgbClr val="000066"/>
                </a:solidFill>
              </a:rPr>
              <a:t>: К.Л. фон Берталанфи, А.А. Богда-нов, Г. Саймон, П. Друкер.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Основные принципы</a:t>
            </a:r>
            <a:r>
              <a:rPr lang="ru-RU" sz="2400">
                <a:solidFill>
                  <a:srgbClr val="000066"/>
                </a:solidFill>
              </a:rPr>
              <a:t>: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целостность;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иерархичность строения;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структуризация;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множественность;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системность.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39939" name="Rectangle 3"/>
          <p:cNvSpPr>
            <a:spLocks noRot="1" noChangeArrowheads="1"/>
          </p:cNvSpPr>
          <p:nvPr/>
        </p:nvSpPr>
        <p:spPr bwMode="auto">
          <a:xfrm>
            <a:off x="468313" y="1052513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Методы исторического исследования</a:t>
            </a:r>
          </a:p>
        </p:txBody>
      </p:sp>
      <p:sp>
        <p:nvSpPr>
          <p:cNvPr id="106499" name="Rectangle 4"/>
          <p:cNvSpPr>
            <a:spLocks noRot="1" noChangeArrowheads="1"/>
          </p:cNvSpPr>
          <p:nvPr/>
        </p:nvSpPr>
        <p:spPr bwMode="auto">
          <a:xfrm>
            <a:off x="304800" y="1628775"/>
            <a:ext cx="85407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85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Методом</a:t>
            </a:r>
            <a:r>
              <a:rPr lang="ru-RU" sz="2400">
                <a:solidFill>
                  <a:srgbClr val="000066"/>
                </a:solidFill>
              </a:rPr>
              <a:t> в науке называют совокупность общих принципов, а также способов и приёмов познания. 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</a:rPr>
              <a:t>	К числу основных </a:t>
            </a:r>
            <a:r>
              <a:rPr lang="ru-RU" sz="2400" b="1">
                <a:solidFill>
                  <a:srgbClr val="000066"/>
                </a:solidFill>
              </a:rPr>
              <a:t>общеисторических (специально научных) методов</a:t>
            </a:r>
            <a:r>
              <a:rPr lang="ru-RU" sz="2400">
                <a:solidFill>
                  <a:srgbClr val="000066"/>
                </a:solidFill>
              </a:rPr>
              <a:t> научного исследования относятся: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историко-генетический,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историко-сравнительный,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историко-типологический,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историко-системный.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59395" name="Rectangle 3"/>
          <p:cNvSpPr>
            <a:spLocks noRot="1" noChangeArrowheads="1"/>
          </p:cNvSpPr>
          <p:nvPr/>
        </p:nvSpPr>
        <p:spPr bwMode="auto">
          <a:xfrm>
            <a:off x="468313" y="1049338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Методы исторического исследования</a:t>
            </a:r>
          </a:p>
        </p:txBody>
      </p:sp>
      <p:sp>
        <p:nvSpPr>
          <p:cNvPr id="107523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628775"/>
            <a:ext cx="8540750" cy="4108450"/>
          </a:xfr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SzPct val="85000"/>
            </a:pPr>
            <a:r>
              <a:rPr lang="ru-RU" sz="2400" b="1" smtClean="0"/>
              <a:t>Историко-генетический метод</a:t>
            </a:r>
            <a:r>
              <a:rPr lang="ru-RU" sz="2400" smtClean="0"/>
              <a:t> позволяет показать, как изучаемое явление зародилось, какие этапы в раз-витии прошло и каковы итоги его развития, позволяет показать причинно-следственные связи и закономер-ности исторического развития.</a:t>
            </a:r>
          </a:p>
          <a:p>
            <a:pPr algn="just" eaLnBrk="1" hangingPunct="1">
              <a:lnSpc>
                <a:spcPct val="120000"/>
              </a:lnSpc>
              <a:buSzPct val="85000"/>
            </a:pPr>
            <a:r>
              <a:rPr lang="ru-RU" sz="2400" b="1" smtClean="0"/>
              <a:t>Историко-сравнительный метод</a:t>
            </a:r>
            <a:r>
              <a:rPr lang="ru-RU" sz="2400" smtClean="0"/>
              <a:t> предполагает выяв-ление и изучение однопорядковых событий, явлений и процессов по их пространственно-временному сход-ству и различию.</a:t>
            </a:r>
            <a:endParaRPr lang="ru-RU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60419" name="Rectangle 3"/>
          <p:cNvSpPr>
            <a:spLocks noRot="1" noChangeArrowheads="1"/>
          </p:cNvSpPr>
          <p:nvPr/>
        </p:nvSpPr>
        <p:spPr bwMode="auto">
          <a:xfrm>
            <a:off x="468313" y="1049338"/>
            <a:ext cx="8207375" cy="519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Методы исторического исследования</a:t>
            </a:r>
          </a:p>
        </p:txBody>
      </p:sp>
      <p:sp>
        <p:nvSpPr>
          <p:cNvPr id="108547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628775"/>
            <a:ext cx="8540750" cy="4108450"/>
          </a:xfr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SzPct val="85000"/>
            </a:pPr>
            <a:r>
              <a:rPr lang="ru-RU" sz="2400" b="1" smtClean="0"/>
              <a:t>Историко-типологический метод</a:t>
            </a:r>
            <a:r>
              <a:rPr lang="ru-RU" sz="2400" smtClean="0"/>
              <a:t> дает возможность выявить общие, наиболее характерные признаки и стороны исследуемых явлений, процессов с целью их упорядочения. Типологизация, будучи по форме разно-видностью классификации, является методом сущност-ного анализа.</a:t>
            </a:r>
          </a:p>
          <a:p>
            <a:pPr algn="just" eaLnBrk="1" hangingPunct="1">
              <a:lnSpc>
                <a:spcPct val="120000"/>
              </a:lnSpc>
              <a:buSzPct val="85000"/>
            </a:pPr>
            <a:r>
              <a:rPr lang="ru-RU" sz="2400" b="1" smtClean="0"/>
              <a:t>Историко-системный метод</a:t>
            </a:r>
            <a:r>
              <a:rPr lang="ru-RU" sz="2400" smtClean="0"/>
              <a:t> – метод исторического исследования, устанавливающий взаимосвязи и взаи-модействия объектов в их историческом развитии.</a:t>
            </a:r>
            <a:endParaRPr lang="ru-RU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Rot="1" noChangeArrowheads="1"/>
          </p:cNvSpPr>
          <p:nvPr/>
        </p:nvSpPr>
        <p:spPr bwMode="auto">
          <a:xfrm>
            <a:off x="468313" y="4556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Методология исторической науки</a:t>
            </a:r>
          </a:p>
        </p:txBody>
      </p:sp>
      <p:sp>
        <p:nvSpPr>
          <p:cNvPr id="61443" name="Rectangle 3"/>
          <p:cNvSpPr>
            <a:spLocks noRot="1" noChangeArrowheads="1"/>
          </p:cNvSpPr>
          <p:nvPr/>
        </p:nvSpPr>
        <p:spPr bwMode="auto">
          <a:xfrm>
            <a:off x="468313" y="1049338"/>
            <a:ext cx="8207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Методы исторического исследования</a:t>
            </a:r>
          </a:p>
        </p:txBody>
      </p:sp>
      <p:sp>
        <p:nvSpPr>
          <p:cNvPr id="109571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628775"/>
            <a:ext cx="8540750" cy="3159125"/>
          </a:xfr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SzPct val="85000"/>
            </a:pPr>
            <a:r>
              <a:rPr lang="ru-RU" sz="2400" smtClean="0"/>
              <a:t>При использовании того или иного общеисторического метода применяются и другие </a:t>
            </a:r>
            <a:r>
              <a:rPr lang="ru-RU" sz="2400" b="1" smtClean="0"/>
              <a:t>общенаучные методы</a:t>
            </a:r>
            <a:r>
              <a:rPr lang="ru-RU" sz="2400" smtClean="0"/>
              <a:t> (анализ и синтез, индукция и дедукция, описание и измерение, объяснение и т.д.), которые выступают в качестве конкретных познавательных средств, необхо-димых для реализации подходов и принципов, лежа-щих в основе ведущего метода.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696</TotalTime>
  <Words>835</Words>
  <Application>Microsoft Office PowerPoint</Application>
  <PresentationFormat>Экран (4:3)</PresentationFormat>
  <Paragraphs>121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1. Теоретические аспекты исторического познания</vt:lpstr>
      <vt:lpstr>Предмет исторической науки</vt:lpstr>
      <vt:lpstr>Основополагающие принципы исторической науки</vt:lpstr>
      <vt:lpstr>Функции исторической науки</vt:lpstr>
      <vt:lpstr>Исторические источники</vt:lpstr>
      <vt:lpstr>Классификация  исторических источников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52</cp:revision>
  <dcterms:created xsi:type="dcterms:W3CDTF">2007-01-04T06:45:40Z</dcterms:created>
  <dcterms:modified xsi:type="dcterms:W3CDTF">2021-06-25T10:42:47Z</dcterms:modified>
</cp:coreProperties>
</file>