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66" r:id="rId2"/>
    <p:sldId id="257" r:id="rId3"/>
    <p:sldId id="274" r:id="rId4"/>
    <p:sldId id="273" r:id="rId5"/>
    <p:sldId id="272" r:id="rId6"/>
    <p:sldId id="271" r:id="rId7"/>
    <p:sldId id="270" r:id="rId8"/>
    <p:sldId id="269" r:id="rId9"/>
    <p:sldId id="268" r:id="rId10"/>
    <p:sldId id="265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94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5" Type="http://schemas.openxmlformats.org/officeDocument/2006/relationships/slide" Target="slides/slide5.xml"/><Relationship Id="rId10" Type="http://schemas.openxmlformats.org/officeDocument/2006/relationships/slide" Target="slides/slide10.xml"/><Relationship Id="rId4" Type="http://schemas.openxmlformats.org/officeDocument/2006/relationships/slide" Target="slides/slide4.xml"/><Relationship Id="rId9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1843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843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G0" fmla="+- 0 0 0"/>
                <a:gd name="G1" fmla="+- 21231 0 0"/>
                <a:gd name="G2" fmla="+- 21600 0 0"/>
                <a:gd name="T0" fmla="*/ 3977 w 21600"/>
                <a:gd name="T1" fmla="*/ 0 h 21231"/>
                <a:gd name="T2" fmla="*/ 21600 w 21600"/>
                <a:gd name="T3" fmla="*/ 21231 h 21231"/>
                <a:gd name="T4" fmla="*/ 0 w 21600"/>
                <a:gd name="T5" fmla="*/ 21231 h 2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843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8440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8441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1011FFC-8109-4C45-9075-0946A1CF962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EA8EBC-6855-4AB2-8DB4-45867228A28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379D29-9AB7-492A-BB93-9133EFEB3A1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525C4C-65EA-47F7-BA71-57194EFB103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ECC4DB-1A15-4A86-B0A9-842453624FA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47C7E4-D40E-4C58-8944-3EC40B8C4A5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1B9867-CDFB-4329-9F4B-17B7E70A469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1503B3-9CE8-4169-B1D5-3166D205DCC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49B140-3F07-47D5-8FB9-08BD4F52BFA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E33829-A66F-42EB-8964-F9647E5054A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893BF9-09B4-4D21-9C90-42D4FFE63EA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2D3F4E8-C423-46EB-8DF7-6728B4F16A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EAB551E-18A4-47A3-8BA8-6A513016D6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BAAC464-AC19-425E-B922-CFCB3DC358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>
            <a:grpSpLocks/>
          </p:cNvGrpSpPr>
          <p:nvPr/>
        </p:nvGrpSpPr>
        <p:grpSpPr bwMode="auto">
          <a:xfrm>
            <a:off x="0" y="1588"/>
            <a:ext cx="9132888" cy="6845300"/>
            <a:chOff x="0" y="1"/>
            <a:chExt cx="5753" cy="4312"/>
          </a:xfrm>
        </p:grpSpPr>
        <p:sp>
          <p:nvSpPr>
            <p:cNvPr id="17411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/>
              <a:ahLst/>
              <a:cxnLst>
                <a:cxn ang="0">
                  <a:pos x="1905" y="3312"/>
                </a:cxn>
                <a:cxn ang="0">
                  <a:pos x="2358" y="3313"/>
                </a:cxn>
                <a:cxn ang="0">
                  <a:pos x="2358" y="1437"/>
                </a:cxn>
                <a:cxn ang="0">
                  <a:pos x="0" y="0"/>
                </a:cxn>
                <a:cxn ang="0">
                  <a:pos x="201" y="150"/>
                </a:cxn>
                <a:cxn ang="0">
                  <a:pos x="366" y="279"/>
                </a:cxn>
                <a:cxn ang="0">
                  <a:pos x="552" y="441"/>
                </a:cxn>
                <a:cxn ang="0">
                  <a:pos x="732" y="612"/>
                </a:cxn>
                <a:cxn ang="0">
                  <a:pos x="996" y="903"/>
                </a:cxn>
                <a:cxn ang="0">
                  <a:pos x="1230" y="1212"/>
                </a:cxn>
                <a:cxn ang="0">
                  <a:pos x="1400" y="1482"/>
                </a:cxn>
                <a:cxn ang="0">
                  <a:pos x="1548" y="1761"/>
                </a:cxn>
                <a:cxn ang="0">
                  <a:pos x="1665" y="2040"/>
                </a:cxn>
                <a:cxn ang="0">
                  <a:pos x="1751" y="2295"/>
                </a:cxn>
                <a:cxn ang="0">
                  <a:pos x="1809" y="2511"/>
                </a:cxn>
                <a:cxn ang="0">
                  <a:pos x="1863" y="2778"/>
                </a:cxn>
                <a:cxn ang="0">
                  <a:pos x="1890" y="3012"/>
                </a:cxn>
                <a:cxn ang="0">
                  <a:pos x="1905" y="3312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412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741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B22922D-A5C9-478A-9838-EC33C29C61CC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741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04800"/>
            <a:ext cx="7391400" cy="1752600"/>
          </a:xfrm>
        </p:spPr>
        <p:txBody>
          <a:bodyPr/>
          <a:lstStyle/>
          <a:p>
            <a:r>
              <a:rPr lang="ru-RU" sz="2800" b="1">
                <a:solidFill>
                  <a:schemeClr val="tx1"/>
                </a:solidFill>
                <a:effectLst/>
              </a:rPr>
              <a:t>Владивостокский государственный университет экономики и сервиса</a:t>
            </a:r>
            <a:br>
              <a:rPr lang="ru-RU" sz="2800" b="1">
                <a:solidFill>
                  <a:schemeClr val="tx1"/>
                </a:solidFill>
                <a:effectLst/>
              </a:rPr>
            </a:br>
            <a:r>
              <a:rPr lang="ru-RU" sz="2400" b="1">
                <a:solidFill>
                  <a:schemeClr val="tx1"/>
                </a:solidFill>
                <a:effectLst/>
              </a:rPr>
              <a:t/>
            </a:r>
            <a:br>
              <a:rPr lang="ru-RU" sz="2400" b="1">
                <a:solidFill>
                  <a:schemeClr val="tx1"/>
                </a:solidFill>
                <a:effectLst/>
              </a:rPr>
            </a:br>
            <a:r>
              <a:rPr lang="ru-RU" sz="2800" b="1">
                <a:solidFill>
                  <a:schemeClr val="tx1"/>
                </a:solidFill>
                <a:effectLst/>
              </a:rPr>
              <a:t>Кафедра менеджмента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3" y="4581525"/>
            <a:ext cx="6381750" cy="1347788"/>
          </a:xfrm>
        </p:spPr>
        <p:txBody>
          <a:bodyPr/>
          <a:lstStyle/>
          <a:p>
            <a:r>
              <a:rPr lang="ru-RU" sz="2800" i="1" dirty="0"/>
              <a:t>Преподаватель:</a:t>
            </a:r>
          </a:p>
          <a:p>
            <a:r>
              <a:rPr lang="ru-RU" sz="2800" i="1" dirty="0" smtClean="0"/>
              <a:t>Копьёва Светлана Викторовна</a:t>
            </a:r>
            <a:endParaRPr lang="ru-RU" sz="2800" i="1" dirty="0"/>
          </a:p>
          <a:p>
            <a:r>
              <a:rPr lang="ru-RU" sz="2800" i="1" dirty="0" smtClean="0"/>
              <a:t>канд. </a:t>
            </a:r>
            <a:r>
              <a:rPr lang="ru-RU" sz="2800" i="1" dirty="0" err="1" smtClean="0"/>
              <a:t>экон</a:t>
            </a:r>
            <a:r>
              <a:rPr lang="ru-RU" sz="2800" i="1" dirty="0" smtClean="0"/>
              <a:t>. наук, доцент</a:t>
            </a:r>
            <a:endParaRPr lang="ru-RU" sz="2800" i="1" dirty="0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143000" y="2971800"/>
            <a:ext cx="68595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/>
            <a:r>
              <a:rPr lang="ru-RU" sz="4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Внешнеторговый менеджмент</a:t>
            </a:r>
            <a:endParaRPr lang="ru-RU" sz="4800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4341" name="Picture 5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7988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772400" cy="6096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1"/>
                </a:solidFill>
                <a:effectLst/>
              </a:rPr>
              <a:t>ЛЕКЦИЯ 1</a:t>
            </a:r>
            <a:endParaRPr lang="ru-RU" sz="36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981075"/>
            <a:ext cx="5832475" cy="5876925"/>
          </a:xfrm>
        </p:spPr>
        <p:txBody>
          <a:bodyPr/>
          <a:lstStyle/>
          <a:p>
            <a:r>
              <a:rPr lang="ru-RU" sz="2000" dirty="0" smtClean="0"/>
              <a:t>ПЛАН:</a:t>
            </a:r>
          </a:p>
          <a:p>
            <a:r>
              <a:rPr lang="ru-RU" sz="1800" dirty="0" smtClean="0"/>
              <a:t>Предмет</a:t>
            </a:r>
            <a:r>
              <a:rPr lang="ru-RU" sz="1800" dirty="0" smtClean="0"/>
              <a:t>, цель, задачи курса, место в системе научных знаний. Основные понятия и категории ВТМ. Их сущность и взаимосвязь. Концепции внешнеторговой </a:t>
            </a:r>
            <a:r>
              <a:rPr lang="ru-RU" sz="1800" dirty="0" smtClean="0"/>
              <a:t>деятельности </a:t>
            </a:r>
            <a:r>
              <a:rPr lang="ru-RU" sz="1800" dirty="0" smtClean="0"/>
              <a:t>и </a:t>
            </a:r>
            <a:r>
              <a:rPr lang="ru-RU" sz="1800" dirty="0" smtClean="0"/>
              <a:t>управления.</a:t>
            </a:r>
          </a:p>
          <a:p>
            <a:endParaRPr lang="ru-RU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000" dirty="0" smtClean="0"/>
              <a:t>КОНТРОЛЬНЫЕ ВОПРОСЫ ДЛЯ </a:t>
            </a:r>
          </a:p>
          <a:p>
            <a:r>
              <a:rPr lang="ru-RU" sz="2000" dirty="0" smtClean="0"/>
              <a:t>САМОСТОЯТЕЛЬНОЙ ОЦЕНКИ КАЧЕСТВА ОСВОЕНИЯ ДИСЦИПЛИНЫ:</a:t>
            </a:r>
          </a:p>
          <a:p>
            <a:r>
              <a:rPr lang="ru-RU" sz="1800" dirty="0" smtClean="0"/>
              <a:t>1. </a:t>
            </a:r>
            <a:r>
              <a:rPr lang="ru-RU" sz="1800" dirty="0" smtClean="0"/>
              <a:t>Основные понятия и категории ВТМ. Их сущность и взаимосвязь.</a:t>
            </a:r>
          </a:p>
          <a:p>
            <a:r>
              <a:rPr lang="ru-RU" sz="1800" dirty="0" smtClean="0"/>
              <a:t>2. Концепции внешнеторговой деятельности и управления, современные тенденции развития.</a:t>
            </a:r>
          </a:p>
          <a:p>
            <a:r>
              <a:rPr lang="ru-RU" sz="1800" dirty="0" smtClean="0"/>
              <a:t>3. Теории международной торговли и поведение фирмы относительно направлений деятельности, объемов и цен продукции, прогнозов.</a:t>
            </a:r>
          </a:p>
          <a:p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4" name="Picture 4" descr="Безымянный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1700213"/>
            <a:ext cx="3043238" cy="1806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126" name="Picture 6" descr="Untitled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772400" cy="6096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1"/>
                </a:solidFill>
                <a:effectLst/>
              </a:rPr>
              <a:t>ЛЕКЦИЯ 2</a:t>
            </a:r>
            <a:endParaRPr lang="ru-RU" sz="36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981075"/>
            <a:ext cx="5832475" cy="5876925"/>
          </a:xfrm>
        </p:spPr>
        <p:txBody>
          <a:bodyPr/>
          <a:lstStyle/>
          <a:p>
            <a:endParaRPr lang="ru-RU" sz="2000" dirty="0" smtClean="0"/>
          </a:p>
          <a:p>
            <a:r>
              <a:rPr lang="ru-RU" sz="2000" dirty="0" smtClean="0"/>
              <a:t>ПЛАН:</a:t>
            </a:r>
            <a:endParaRPr lang="ru-RU" sz="2000" dirty="0" smtClean="0"/>
          </a:p>
          <a:p>
            <a:r>
              <a:rPr lang="ru-RU" sz="2000" dirty="0" smtClean="0"/>
              <a:t>Классификация </a:t>
            </a:r>
            <a:r>
              <a:rPr lang="ru-RU" sz="2000" dirty="0" smtClean="0"/>
              <a:t>субъектов и видов их деятельности. Малые предприятия РФ в ВЭД. Роль союзов предпринимателей, торгово-промышленных палат (ТПП). </a:t>
            </a:r>
          </a:p>
          <a:p>
            <a:endParaRPr lang="ru-RU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000" dirty="0" smtClean="0"/>
              <a:t>КОНТРОЛЬНЫЕ ВОПРОСЫ ДЛЯ </a:t>
            </a:r>
          </a:p>
          <a:p>
            <a:r>
              <a:rPr lang="ru-RU" sz="2000" dirty="0" smtClean="0"/>
              <a:t>САМОСТОЯТЕЛЬНОЙ ОЦЕНКИ КАЧЕСТВА ОСВОЕНИЯ ДИСЦИПЛИНЫ:</a:t>
            </a:r>
          </a:p>
          <a:p>
            <a:r>
              <a:rPr lang="ru-RU" sz="2000" dirty="0" smtClean="0"/>
              <a:t>1. </a:t>
            </a:r>
            <a:r>
              <a:rPr lang="ru-RU" sz="2000" dirty="0" smtClean="0"/>
              <a:t>Субъекты ВТМ: их классификация и роль в ВТД. Малые предприятия РФ в ВЭД</a:t>
            </a:r>
          </a:p>
          <a:p>
            <a:r>
              <a:rPr lang="ru-RU" sz="2000" dirty="0" smtClean="0"/>
              <a:t>2. </a:t>
            </a:r>
            <a:r>
              <a:rPr lang="ru-RU" sz="2000" dirty="0" smtClean="0"/>
              <a:t>Субъекты ВТМ: . Характеристика и роль союзов предпринимателей, торгово-промышленных палат в развитии экспорта.</a:t>
            </a:r>
          </a:p>
          <a:p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4" name="Picture 4" descr="Безымянный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1700213"/>
            <a:ext cx="3043238" cy="1806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126" name="Picture 6" descr="Untitled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772400" cy="6096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1"/>
                </a:solidFill>
                <a:effectLst/>
              </a:rPr>
              <a:t>ЛЕКЦИЯ 3</a:t>
            </a:r>
            <a:endParaRPr lang="ru-RU" sz="36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981075"/>
            <a:ext cx="5832475" cy="5876925"/>
          </a:xfrm>
        </p:spPr>
        <p:txBody>
          <a:bodyPr/>
          <a:lstStyle/>
          <a:p>
            <a:endParaRPr lang="ru-RU" sz="1600" dirty="0" smtClean="0"/>
          </a:p>
          <a:p>
            <a:r>
              <a:rPr lang="ru-RU" sz="1800" i="1" dirty="0" smtClean="0"/>
              <a:t>ПЛАН:</a:t>
            </a:r>
            <a:endParaRPr lang="ru-RU" sz="1800" i="1" dirty="0" smtClean="0"/>
          </a:p>
          <a:p>
            <a:r>
              <a:rPr lang="ru-RU" sz="1600" dirty="0" smtClean="0"/>
              <a:t>ВТД </a:t>
            </a:r>
            <a:r>
              <a:rPr lang="ru-RU" sz="1600" dirty="0" smtClean="0"/>
              <a:t>– основной вид ВЭД, ее структура. Товарная номенклатура ВТД России и Гармонизированная система описания и кодирования товаров.  Внешнеторговые экономические операции и сделки: их виды, классификация, организация</a:t>
            </a:r>
            <a:endParaRPr lang="ru-RU" sz="16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000" dirty="0" smtClean="0"/>
              <a:t>КОНТРОЛЬНЫЕ ВОПРОСЫ ДЛЯ </a:t>
            </a:r>
          </a:p>
          <a:p>
            <a:r>
              <a:rPr lang="ru-RU" sz="2000" dirty="0" smtClean="0"/>
              <a:t>САМОСТОЯТЕЛЬНОЙ ОЦЕНКИ КАЧЕСТВА ОСВОЕНИЯ ДИСЦИПЛИНЫ:</a:t>
            </a:r>
          </a:p>
          <a:p>
            <a:r>
              <a:rPr lang="ru-RU" sz="1600" dirty="0" smtClean="0"/>
              <a:t>ВТД – основной вид ВЭД.  Структура внешнеторговой деятельности. Товарная номенклатура внешнеторговой деятельности России и Гармонизированная система описания и кодирования товаров.</a:t>
            </a:r>
          </a:p>
          <a:p>
            <a:r>
              <a:rPr lang="ru-RU" sz="1600" dirty="0" smtClean="0"/>
              <a:t> </a:t>
            </a:r>
            <a:r>
              <a:rPr lang="ru-RU" sz="1600" dirty="0" smtClean="0"/>
              <a:t>Внешнеторговые экономические операции и сделки: их виды, классификация, организация.</a:t>
            </a:r>
          </a:p>
          <a:p>
            <a:r>
              <a:rPr lang="ru-RU" sz="1600" dirty="0" smtClean="0"/>
              <a:t> </a:t>
            </a:r>
            <a:r>
              <a:rPr lang="ru-RU" sz="1600" dirty="0" smtClean="0"/>
              <a:t>Влияние субсидий и таможенных тарифов на результаты</a:t>
            </a:r>
          </a:p>
          <a:p>
            <a:r>
              <a:rPr lang="ru-RU" sz="1600" dirty="0" smtClean="0"/>
              <a:t>экспортных и импортных операций фирмы</a:t>
            </a:r>
          </a:p>
          <a:p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4" name="Picture 4" descr="Безымянный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1700213"/>
            <a:ext cx="3043238" cy="1806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126" name="Picture 6" descr="Untitled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772400" cy="6096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1"/>
                </a:solidFill>
                <a:effectLst/>
              </a:rPr>
              <a:t>ЛЕКЦИЯ 4</a:t>
            </a:r>
            <a:endParaRPr lang="ru-RU" sz="36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981075"/>
            <a:ext cx="5832475" cy="5876925"/>
          </a:xfrm>
        </p:spPr>
        <p:txBody>
          <a:bodyPr/>
          <a:lstStyle/>
          <a:p>
            <a:endParaRPr lang="ru-RU" sz="2000" dirty="0" smtClean="0"/>
          </a:p>
          <a:p>
            <a:r>
              <a:rPr lang="ru-RU" sz="2000" dirty="0" smtClean="0"/>
              <a:t>ПЛАН:</a:t>
            </a:r>
          </a:p>
          <a:p>
            <a:r>
              <a:rPr lang="ru-RU" sz="2000" dirty="0" smtClean="0"/>
              <a:t>Правовые</a:t>
            </a:r>
            <a:r>
              <a:rPr lang="ru-RU" sz="2000" dirty="0" smtClean="0"/>
              <a:t>, политические, экономические среды. Государственное и международное  регулирование ВТД. мировая финансовая </a:t>
            </a:r>
            <a:r>
              <a:rPr lang="ru-RU" sz="2000" dirty="0" smtClean="0"/>
              <a:t>среда</a:t>
            </a:r>
          </a:p>
          <a:p>
            <a:endParaRPr lang="ru-RU" sz="2000" dirty="0" smtClean="0"/>
          </a:p>
          <a:p>
            <a:r>
              <a:rPr lang="ru-RU" sz="2000" dirty="0" smtClean="0"/>
              <a:t>КОНТРОЛЬНЫЕ </a:t>
            </a:r>
            <a:r>
              <a:rPr lang="ru-RU" sz="2000" dirty="0" smtClean="0"/>
              <a:t>ВОПРОСЫ ДЛЯ </a:t>
            </a:r>
          </a:p>
          <a:p>
            <a:r>
              <a:rPr lang="ru-RU" sz="2000" dirty="0" smtClean="0"/>
              <a:t>САМОСТОЯТЕЛЬНОЙ ОЦЕНКИ КАЧЕСТВА ОСВОЕНИЯ ДИСЦИПЛИНЫ</a:t>
            </a:r>
            <a:r>
              <a:rPr lang="ru-RU" sz="2000" dirty="0" smtClean="0"/>
              <a:t>:</a:t>
            </a:r>
          </a:p>
          <a:p>
            <a:endParaRPr lang="ru-RU" sz="2000" dirty="0" smtClean="0"/>
          </a:p>
          <a:p>
            <a:r>
              <a:rPr lang="ru-RU" sz="2000" dirty="0" smtClean="0"/>
              <a:t>Внешняя среда ВТД. Правовые, политические, экономические среды. </a:t>
            </a:r>
          </a:p>
          <a:p>
            <a:r>
              <a:rPr lang="ru-RU" sz="2000" dirty="0" smtClean="0"/>
              <a:t> </a:t>
            </a:r>
            <a:r>
              <a:rPr lang="ru-RU" sz="2000" dirty="0" smtClean="0"/>
              <a:t>Государственное и международное  регулирование ВТД. мировая финансовая среда.</a:t>
            </a:r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4" name="Picture 4" descr="Безымянный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1700213"/>
            <a:ext cx="3043238" cy="1806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126" name="Picture 6" descr="Untitled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772400" cy="6096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1"/>
                </a:solidFill>
                <a:effectLst/>
              </a:rPr>
              <a:t>ЛЕКЦИЯ 5</a:t>
            </a:r>
            <a:endParaRPr lang="ru-RU" sz="36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981075"/>
            <a:ext cx="5832475" cy="5876925"/>
          </a:xfrm>
        </p:spPr>
        <p:txBody>
          <a:bodyPr/>
          <a:lstStyle/>
          <a:p>
            <a:r>
              <a:rPr lang="ru-RU" sz="2000" dirty="0" smtClean="0"/>
              <a:t>ПЛАН:</a:t>
            </a:r>
          </a:p>
          <a:p>
            <a:r>
              <a:rPr lang="ru-RU" sz="2000" dirty="0" smtClean="0"/>
              <a:t>Человеческая и культурная среды ВТД, Факторы. влияющие на внутреннюю среду: физические особенности людей, специфические характеристики поведения, национальные и международные различия. </a:t>
            </a:r>
          </a:p>
          <a:p>
            <a:endParaRPr lang="ru-RU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000" dirty="0" smtClean="0"/>
              <a:t>КОНТРОЛЬНЫЕ ВОПРОСЫ ДЛЯ </a:t>
            </a:r>
          </a:p>
          <a:p>
            <a:r>
              <a:rPr lang="ru-RU" sz="2000" dirty="0" smtClean="0"/>
              <a:t>САМОСТОЯТЕЛЬНОЙ ОЦЕНКИ КАЧЕСТВА ОСВОЕНИЯ ДИСЦИПЛИНЫ:</a:t>
            </a:r>
          </a:p>
          <a:p>
            <a:r>
              <a:rPr lang="ru-RU" sz="2000" dirty="0" smtClean="0"/>
              <a:t>Внутренняя среда ВТД. Человеческая и культурная среды ВТД. </a:t>
            </a:r>
          </a:p>
          <a:p>
            <a:r>
              <a:rPr lang="ru-RU" sz="2000" dirty="0" smtClean="0"/>
              <a:t> </a:t>
            </a:r>
            <a:r>
              <a:rPr lang="ru-RU" sz="2000" dirty="0" smtClean="0"/>
              <a:t>Факторы. влияющие на внутреннюю среду: физические особенности людей, специфические характеристики поведения, национальные и международные различия.</a:t>
            </a:r>
          </a:p>
          <a:p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4" name="Picture 4" descr="Безымянный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1700213"/>
            <a:ext cx="3043238" cy="1806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126" name="Picture 6" descr="Untitled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772400" cy="6096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1"/>
                </a:solidFill>
                <a:effectLst/>
              </a:rPr>
              <a:t>ЛЕКЦИЯ 6</a:t>
            </a:r>
            <a:endParaRPr lang="ru-RU" sz="36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981075"/>
            <a:ext cx="5832475" cy="5876925"/>
          </a:xfrm>
        </p:spPr>
        <p:txBody>
          <a:bodyPr/>
          <a:lstStyle/>
          <a:p>
            <a:r>
              <a:rPr lang="ru-RU" sz="2000" dirty="0" smtClean="0"/>
              <a:t>ПЛАН</a:t>
            </a:r>
          </a:p>
          <a:p>
            <a:r>
              <a:rPr lang="ru-RU" sz="1600" dirty="0" smtClean="0"/>
              <a:t>Подготовка российской фирмы к ВЭД. Функции предприятий по развитию ВЭД. Стратегическое планирование ВТД. Организационное и коммуникативное построение фирмы – участника ВЭД. Типы организационных структур управления и их характеристика. Примеры международной деятельности внутри компании. стратегического планирования ВЭД. Развитие персонала, требования к личным качествам специалиста ВЭД.</a:t>
            </a:r>
          </a:p>
          <a:p>
            <a:r>
              <a:rPr lang="ru-RU" sz="2000" dirty="0" smtClean="0"/>
              <a:t>КОНТРОЛЬНЫЕ </a:t>
            </a:r>
            <a:r>
              <a:rPr lang="ru-RU" sz="2000" dirty="0" smtClean="0"/>
              <a:t>ВОПРОСЫ ДЛЯ </a:t>
            </a:r>
          </a:p>
          <a:p>
            <a:r>
              <a:rPr lang="ru-RU" sz="2000" dirty="0" smtClean="0"/>
              <a:t>САМОСТОЯТЕЛЬНОЙ ОЦЕНКИ КАЧЕСТВА ОСВОЕНИЯ ДИСЦИПЛИНЫ:</a:t>
            </a:r>
          </a:p>
          <a:p>
            <a:r>
              <a:rPr lang="ru-RU" sz="1400" dirty="0" smtClean="0"/>
              <a:t> </a:t>
            </a:r>
            <a:r>
              <a:rPr lang="ru-RU" sz="1400" dirty="0" smtClean="0"/>
              <a:t>Управление ВТД на предприятии. Подготовка российской фирмы к ВЭД. Основные препятствия международной деятельности фирмы за рубежом.</a:t>
            </a:r>
          </a:p>
          <a:p>
            <a:r>
              <a:rPr lang="ru-RU" sz="1400" dirty="0" smtClean="0"/>
              <a:t> </a:t>
            </a:r>
            <a:r>
              <a:rPr lang="ru-RU" sz="1400" dirty="0" smtClean="0"/>
              <a:t>Функции предприятий по развитию ВЭД . Стратегическое планирование </a:t>
            </a:r>
            <a:r>
              <a:rPr lang="ru-RU" sz="1400" dirty="0" err="1" smtClean="0"/>
              <a:t>ВТД.Организационное</a:t>
            </a:r>
            <a:r>
              <a:rPr lang="ru-RU" sz="1400" dirty="0" smtClean="0"/>
              <a:t> и коммуникативное построение внешнеторговой фирмы (предприятия-участника ВЭД).</a:t>
            </a:r>
          </a:p>
          <a:p>
            <a:r>
              <a:rPr lang="ru-RU" sz="1400" dirty="0" smtClean="0"/>
              <a:t> </a:t>
            </a:r>
            <a:r>
              <a:rPr lang="ru-RU" sz="1400" dirty="0" smtClean="0"/>
              <a:t>Развитие персонала </a:t>
            </a:r>
            <a:r>
              <a:rPr lang="ru-RU" sz="1400" dirty="0" err="1" smtClean="0"/>
              <a:t>внешне-экономической</a:t>
            </a:r>
            <a:r>
              <a:rPr lang="ru-RU" sz="1400" dirty="0" smtClean="0"/>
              <a:t> организации. Требования к личным качествам специалиста ВЭД.</a:t>
            </a:r>
          </a:p>
          <a:p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4" name="Picture 4" descr="Безымянный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1700213"/>
            <a:ext cx="3043238" cy="1806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126" name="Picture 6" descr="Untitled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772400" cy="6096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1"/>
                </a:solidFill>
                <a:effectLst/>
              </a:rPr>
              <a:t>ЛЕКЦИЯ 7</a:t>
            </a:r>
            <a:endParaRPr lang="ru-RU" sz="36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981075"/>
            <a:ext cx="5832475" cy="5876925"/>
          </a:xfrm>
        </p:spPr>
        <p:txBody>
          <a:bodyPr/>
          <a:lstStyle/>
          <a:p>
            <a:r>
              <a:rPr lang="ru-RU" sz="2000" i="1" dirty="0" smtClean="0"/>
              <a:t>ПЛАН</a:t>
            </a:r>
            <a:r>
              <a:rPr lang="ru-RU" sz="2000" dirty="0" smtClean="0"/>
              <a:t>:</a:t>
            </a:r>
          </a:p>
          <a:p>
            <a:r>
              <a:rPr lang="ru-RU" sz="1600" dirty="0" smtClean="0"/>
              <a:t>Договоры. контракты: сущность, виды и механизм действия. Внешнеторговый контракт купли-продажи; содержание разделов, типовые формы. Особенности транспортных условий поставки товаров и перемещения их через границу. Базисные условия поставки ИНКОТЕРМС: формирование цен товаров, перевозка, переход рисков, право собственности. </a:t>
            </a:r>
            <a:r>
              <a:rPr lang="ru-RU" sz="1600" dirty="0" err="1" smtClean="0"/>
              <a:t>Предконтрактная</a:t>
            </a:r>
            <a:r>
              <a:rPr lang="ru-RU" sz="1600" dirty="0" smtClean="0"/>
              <a:t> работа на предприятии. Основные этапы международной коммерческой сделки.</a:t>
            </a:r>
          </a:p>
          <a:p>
            <a:r>
              <a:rPr lang="ru-RU" sz="2000" i="1" dirty="0" smtClean="0"/>
              <a:t>КОНТРОЛЬНЫЕ </a:t>
            </a:r>
            <a:r>
              <a:rPr lang="ru-RU" sz="2000" i="1" dirty="0" smtClean="0"/>
              <a:t>ВОПРОСЫ ДЛЯ </a:t>
            </a:r>
          </a:p>
          <a:p>
            <a:r>
              <a:rPr lang="ru-RU" sz="2000" i="1" dirty="0" smtClean="0"/>
              <a:t>САМОСТОЯТЕЛЬНОЙ ОЦЕНКИ КАЧЕСТВА ОСВОЕНИЯ ДИСЦИПЛИНЫ:</a:t>
            </a:r>
          </a:p>
          <a:p>
            <a:r>
              <a:rPr lang="ru-RU" sz="1400" dirty="0" smtClean="0"/>
              <a:t>Международные  договоры, контракты и их исполнение</a:t>
            </a:r>
            <a:r>
              <a:rPr lang="ru-RU" sz="1400" i="1" dirty="0" smtClean="0"/>
              <a:t>.</a:t>
            </a:r>
            <a:r>
              <a:rPr lang="ru-RU" sz="1400" dirty="0" smtClean="0"/>
              <a:t> Внешнеторговый контракт купли-продажи; содержание разделов, типовые формы.</a:t>
            </a:r>
          </a:p>
          <a:p>
            <a:r>
              <a:rPr lang="ru-RU" sz="1400" dirty="0" smtClean="0"/>
              <a:t> </a:t>
            </a:r>
            <a:r>
              <a:rPr lang="ru-RU" sz="1400" dirty="0" smtClean="0"/>
              <a:t>Роль торгово-посреднических звеньев. Особенности транспортных условий поставки.</a:t>
            </a:r>
          </a:p>
          <a:p>
            <a:r>
              <a:rPr lang="ru-RU" sz="1400" dirty="0" smtClean="0"/>
              <a:t> Особенности транспортных условий поставки товаров и перемещения их через границу.</a:t>
            </a:r>
          </a:p>
          <a:p>
            <a:r>
              <a:rPr lang="ru-RU" sz="1400" dirty="0" smtClean="0"/>
              <a:t> </a:t>
            </a:r>
            <a:r>
              <a:rPr lang="ru-RU" sz="1400" dirty="0" smtClean="0"/>
              <a:t> </a:t>
            </a:r>
            <a:r>
              <a:rPr lang="ru-RU" sz="1400" dirty="0" smtClean="0"/>
              <a:t>Базисные условия поставки ИНКОТЕРМС: формирование цен товаров, перевозка, переход рисков, право собственности.</a:t>
            </a:r>
          </a:p>
          <a:p>
            <a:endParaRPr lang="ru-RU" sz="1400" dirty="0" smtClean="0"/>
          </a:p>
          <a:p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4" name="Picture 4" descr="Безымянный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1700213"/>
            <a:ext cx="3043238" cy="1806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126" name="Picture 6" descr="Untitled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772400" cy="6096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1"/>
                </a:solidFill>
                <a:effectLst/>
              </a:rPr>
              <a:t>ЛЕКЦИЯ 8</a:t>
            </a:r>
            <a:endParaRPr lang="ru-RU" sz="36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981075"/>
            <a:ext cx="5832475" cy="5876925"/>
          </a:xfrm>
        </p:spPr>
        <p:txBody>
          <a:bodyPr/>
          <a:lstStyle/>
          <a:p>
            <a:r>
              <a:rPr lang="ru-RU" sz="2000" i="1" dirty="0" smtClean="0"/>
              <a:t>ПЛАН</a:t>
            </a:r>
          </a:p>
          <a:p>
            <a:r>
              <a:rPr lang="ru-RU" sz="1600" dirty="0" smtClean="0"/>
              <a:t>Оценка эффективности ВТД предприятия: стратегические и текущие показатели. Расчет экономического эффекта и эффективности экспорта, импорта, экспортно-импортных товарообменных операций. Интегральный экономический эффект.</a:t>
            </a:r>
          </a:p>
          <a:p>
            <a:endParaRPr lang="ru-RU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000" i="1" dirty="0" smtClean="0"/>
              <a:t>КОНТРОЛЬНЫЕ ВОПРОСЫ ДЛЯ </a:t>
            </a:r>
          </a:p>
          <a:p>
            <a:r>
              <a:rPr lang="ru-RU" sz="2000" i="1" dirty="0" smtClean="0"/>
              <a:t>САМОСТОЯТЕЛЬНОЙ ОЦЕНКИ КАЧЕСТВА ОСВОЕНИЯ ДИСЦИПЛИНЫ:</a:t>
            </a:r>
          </a:p>
          <a:p>
            <a:r>
              <a:rPr lang="ru-RU" sz="1400" dirty="0" smtClean="0"/>
              <a:t>Экономическая эффективность управления ВТД. Оценка эффективности ВЭД предприятия: текущие и стратегические показатели.</a:t>
            </a:r>
          </a:p>
          <a:p>
            <a:r>
              <a:rPr lang="ru-RU" sz="1400" dirty="0" smtClean="0"/>
              <a:t>Конкурентоспособность </a:t>
            </a:r>
            <a:r>
              <a:rPr lang="ru-RU" sz="1400" dirty="0" smtClean="0"/>
              <a:t>предприятий и их продукции на внешнем рынке.</a:t>
            </a:r>
          </a:p>
          <a:p>
            <a:r>
              <a:rPr lang="ru-RU" sz="1400" dirty="0" smtClean="0"/>
              <a:t>Расчет </a:t>
            </a:r>
            <a:r>
              <a:rPr lang="ru-RU" sz="1400" dirty="0" smtClean="0"/>
              <a:t>экономического эффекта и эффективности экспорта</a:t>
            </a:r>
          </a:p>
          <a:p>
            <a:r>
              <a:rPr lang="ru-RU" sz="1400" dirty="0" smtClean="0"/>
              <a:t>Расчет </a:t>
            </a:r>
            <a:r>
              <a:rPr lang="ru-RU" sz="1400" dirty="0" smtClean="0"/>
              <a:t>экономического эффекта и эффективности импорта</a:t>
            </a:r>
          </a:p>
          <a:p>
            <a:r>
              <a:rPr lang="ru-RU" sz="1400" dirty="0" smtClean="0"/>
              <a:t> </a:t>
            </a:r>
            <a:r>
              <a:rPr lang="ru-RU" sz="1400" dirty="0" smtClean="0"/>
              <a:t>Информационное обеспечение ВЭД, источники коммерческой</a:t>
            </a:r>
          </a:p>
          <a:p>
            <a:r>
              <a:rPr lang="ru-RU" sz="1400" dirty="0" smtClean="0"/>
              <a:t>информации. Постоянные публикации. Использование баз данных</a:t>
            </a:r>
          </a:p>
          <a:p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4" name="Picture 4" descr="Безымянный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1700213"/>
            <a:ext cx="3043238" cy="1806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126" name="Picture 6" descr="Untitled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066800"/>
            <a:ext cx="5486400" cy="3200400"/>
          </a:xfrm>
        </p:spPr>
        <p:txBody>
          <a:bodyPr/>
          <a:lstStyle/>
          <a:p>
            <a:pPr algn="l"/>
            <a:r>
              <a:rPr lang="ru-RU" sz="6000" i="1">
                <a:solidFill>
                  <a:schemeClr val="folHlink"/>
                </a:solidFill>
              </a:rPr>
              <a:t>УСПЕХОВ </a:t>
            </a:r>
            <a:br>
              <a:rPr lang="ru-RU" sz="6000" i="1">
                <a:solidFill>
                  <a:schemeClr val="folHlink"/>
                </a:solidFill>
              </a:rPr>
            </a:br>
            <a:r>
              <a:rPr lang="ru-RU" sz="6000" i="1">
                <a:solidFill>
                  <a:schemeClr val="folHlink"/>
                </a:solidFill>
              </a:rPr>
              <a:t>	И УДАЧИ </a:t>
            </a:r>
            <a:br>
              <a:rPr lang="ru-RU" sz="6000" i="1">
                <a:solidFill>
                  <a:schemeClr val="folHlink"/>
                </a:solidFill>
              </a:rPr>
            </a:br>
            <a:r>
              <a:rPr lang="ru-RU" sz="6000" i="1">
                <a:solidFill>
                  <a:schemeClr val="folHlink"/>
                </a:solidFill>
              </a:rPr>
              <a:t>		ВСЕМ!!! </a:t>
            </a:r>
          </a:p>
        </p:txBody>
      </p:sp>
      <p:pic>
        <p:nvPicPr>
          <p:cNvPr id="13317" name="Picture 5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  <p:pic>
        <p:nvPicPr>
          <p:cNvPr id="13318" name="Picture 6" descr="C:\Users\1\Desktop\Documents\Розалия\Мои рисунки\PicsDesktop.net_136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861048"/>
            <a:ext cx="2553296" cy="23985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Синий обелиск">
  <a:themeElements>
    <a:clrScheme name="Синий обелиск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Синий обелиск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Синий обелиск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иний обелиск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иний обелиск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иний обелиск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иний обелиск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Designs\Синий обелиск.pot</Template>
  <TotalTime>145</TotalTime>
  <Words>733</Words>
  <Application>Microsoft Office PowerPoint</Application>
  <PresentationFormat>Экран (4:3)</PresentationFormat>
  <Paragraphs>81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Синий обелиск</vt:lpstr>
      <vt:lpstr>Владивостокский государственный университет экономики и сервиса  Кафедра менеджмента</vt:lpstr>
      <vt:lpstr>ЛЕКЦИЯ 1</vt:lpstr>
      <vt:lpstr>ЛЕКЦИЯ 2</vt:lpstr>
      <vt:lpstr>ЛЕКЦИЯ 3</vt:lpstr>
      <vt:lpstr>ЛЕКЦИЯ 4</vt:lpstr>
      <vt:lpstr>ЛЕКЦИЯ 5</vt:lpstr>
      <vt:lpstr>ЛЕКЦИЯ 6</vt:lpstr>
      <vt:lpstr>ЛЕКЦИЯ 7</vt:lpstr>
      <vt:lpstr>ЛЕКЦИЯ 8</vt:lpstr>
      <vt:lpstr>УСПЕХОВ   И УДАЧИ    ВСЕМ!!!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</dc:creator>
  <cp:lastModifiedBy>1</cp:lastModifiedBy>
  <cp:revision>20</cp:revision>
  <dcterms:created xsi:type="dcterms:W3CDTF">1601-01-01T00:00:00Z</dcterms:created>
  <dcterms:modified xsi:type="dcterms:W3CDTF">2013-03-21T10:43:48Z</dcterms:modified>
</cp:coreProperties>
</file>