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8" r:id="rId2"/>
    <p:sldId id="268" r:id="rId3"/>
    <p:sldId id="274" r:id="rId4"/>
    <p:sldId id="294" r:id="rId5"/>
    <p:sldId id="322" r:id="rId6"/>
    <p:sldId id="293" r:id="rId7"/>
    <p:sldId id="321" r:id="rId8"/>
    <p:sldId id="292" r:id="rId9"/>
    <p:sldId id="291" r:id="rId10"/>
    <p:sldId id="290" r:id="rId11"/>
    <p:sldId id="289" r:id="rId12"/>
    <p:sldId id="288" r:id="rId13"/>
    <p:sldId id="287" r:id="rId14"/>
    <p:sldId id="286" r:id="rId15"/>
    <p:sldId id="285" r:id="rId16"/>
    <p:sldId id="284" r:id="rId17"/>
    <p:sldId id="283" r:id="rId18"/>
    <p:sldId id="282" r:id="rId19"/>
    <p:sldId id="281" r:id="rId20"/>
    <p:sldId id="280" r:id="rId21"/>
    <p:sldId id="279" r:id="rId22"/>
    <p:sldId id="278" r:id="rId23"/>
    <p:sldId id="277" r:id="rId24"/>
    <p:sldId id="276" r:id="rId25"/>
    <p:sldId id="302" r:id="rId26"/>
    <p:sldId id="301" r:id="rId27"/>
    <p:sldId id="300" r:id="rId28"/>
    <p:sldId id="299" r:id="rId29"/>
    <p:sldId id="298" r:id="rId30"/>
    <p:sldId id="320" r:id="rId31"/>
    <p:sldId id="297" r:id="rId32"/>
    <p:sldId id="296" r:id="rId33"/>
    <p:sldId id="310" r:id="rId34"/>
    <p:sldId id="309" r:id="rId35"/>
    <p:sldId id="308" r:id="rId36"/>
    <p:sldId id="307" r:id="rId37"/>
    <p:sldId id="306" r:id="rId38"/>
    <p:sldId id="305" r:id="rId39"/>
    <p:sldId id="304" r:id="rId40"/>
    <p:sldId id="303" r:id="rId41"/>
    <p:sldId id="315" r:id="rId42"/>
    <p:sldId id="314" r:id="rId43"/>
    <p:sldId id="313" r:id="rId44"/>
    <p:sldId id="312" r:id="rId45"/>
    <p:sldId id="311" r:id="rId46"/>
    <p:sldId id="319" r:id="rId47"/>
    <p:sldId id="263" r:id="rId48"/>
    <p:sldId id="273" r:id="rId49"/>
    <p:sldId id="270" r:id="rId50"/>
    <p:sldId id="271" r:id="rId51"/>
  </p:sldIdLst>
  <p:sldSz cx="9144000" cy="6858000" type="screen4x3"/>
  <p:notesSz cx="6858000" cy="9144000"/>
  <p:custDataLst>
    <p:tags r:id="rId5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 useTimings="0">
    <p:present/>
    <p:sldAll/>
    <p:penClr>
      <a:srgbClr val="FF0000"/>
    </p:penClr>
  </p:showPr>
  <p:clrMru>
    <a:srgbClr val="0000CC"/>
    <a:srgbClr val="B2B2B2"/>
    <a:srgbClr val="33CC33"/>
    <a:srgbClr val="FFCC00"/>
    <a:srgbClr val="00DCDC"/>
    <a:srgbClr val="0064EB"/>
    <a:srgbClr val="3333FF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146" autoAdjust="0"/>
    <p:restoredTop sz="82676" autoAdjust="0"/>
  </p:normalViewPr>
  <p:slideViewPr>
    <p:cSldViewPr>
      <p:cViewPr varScale="1">
        <p:scale>
          <a:sx n="113" d="100"/>
          <a:sy n="113" d="100"/>
        </p:scale>
        <p:origin x="-108" y="-126"/>
      </p:cViewPr>
      <p:guideLst>
        <p:guide orient="horz" pos="2432"/>
        <p:guide orient="horz" pos="3974"/>
        <p:guide orient="horz" pos="890"/>
        <p:guide orient="horz" pos="709"/>
        <p:guide orient="horz" pos="527"/>
        <p:guide orient="horz" pos="346"/>
        <p:guide pos="204"/>
        <p:guide pos="5556"/>
        <p:guide pos="2880"/>
        <p:guide pos="2744"/>
        <p:guide pos="3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6DDCDA-1A81-44BA-A935-85250C9571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65BDB-C9E2-4B22-B173-A0673CB7C8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23741"/>
            </a:gs>
            <a:gs pos="100000">
              <a:srgbClr val="230F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Untitled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40675" y="6381750"/>
            <a:ext cx="879475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323850" y="3159125"/>
            <a:ext cx="8496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FFFF00"/>
                </a:solidFill>
              </a:rPr>
              <a:t>ТЕМА 11.</a:t>
            </a:r>
            <a:r>
              <a:rPr lang="ru-RU" sz="4000" b="1"/>
              <a:t> </a:t>
            </a:r>
            <a:r>
              <a:rPr lang="ru-RU" sz="4000" b="1">
                <a:solidFill>
                  <a:srgbClr val="FFFF00"/>
                </a:solidFill>
              </a:rPr>
              <a:t>Общероссийские классификаторы информации </a:t>
            </a:r>
            <a:r>
              <a:rPr lang="ru-RU" sz="400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323850" y="549275"/>
            <a:ext cx="84963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Кафедра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ГТАП Институт права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r>
              <a:rPr lang="ru-RU" sz="2400">
                <a:solidFill>
                  <a:schemeClr val="bg1"/>
                </a:solidFill>
              </a:rPr>
              <a:t>Преподаватель –</a:t>
            </a:r>
          </a:p>
          <a:p>
            <a:r>
              <a:rPr lang="ru-RU" sz="2400">
                <a:solidFill>
                  <a:schemeClr val="bg1"/>
                </a:solidFill>
              </a:rPr>
              <a:t>                              к.полит.наук, доцент Н.А.Царева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>
                <a:solidFill>
                  <a:srgbClr val="FFFF00"/>
                </a:solidFill>
              </a:rPr>
              <a:t>ОК 026-95  Общероссийский классификатор информации об общероссийских классификаторах</a:t>
            </a:r>
            <a:endParaRPr lang="ru-RU" sz="2800" b="1">
              <a:solidFill>
                <a:srgbClr val="FFFF00"/>
              </a:solidFill>
            </a:endParaRPr>
          </a:p>
          <a:p>
            <a:pPr algn="ctr"/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497D0CA8-4654-405A-AD98-ED7751318BFD}" type="slidenum">
              <a:rPr lang="ru-RU">
                <a:solidFill>
                  <a:schemeClr val="bg1"/>
                </a:solidFill>
              </a:rPr>
              <a:pPr/>
              <a:t>10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336550" y="90963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323850" y="1092200"/>
            <a:ext cx="8496300" cy="5216525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800">
                <a:solidFill>
                  <a:schemeClr val="bg1"/>
                </a:solidFill>
              </a:rPr>
              <a:t>Объектами классификации являются </a:t>
            </a:r>
            <a:r>
              <a:rPr lang="ru-RU" sz="2800">
                <a:solidFill>
                  <a:srgbClr val="FFFF00"/>
                </a:solidFill>
              </a:rPr>
              <a:t>общероссийские классификаторы ТЭСИ</a:t>
            </a:r>
            <a:r>
              <a:rPr lang="ru-RU" sz="2800">
                <a:solidFill>
                  <a:schemeClr val="bg1"/>
                </a:solidFill>
              </a:rPr>
              <a:t>, входящие в состав ЕСКК, принятые Ростехрегулированием и прошедшие государственную регистрацию.</a:t>
            </a:r>
          </a:p>
          <a:p>
            <a:r>
              <a:rPr lang="ru-RU" sz="2800">
                <a:solidFill>
                  <a:schemeClr val="bg1"/>
                </a:solidFill>
              </a:rPr>
              <a:t>В ОКОК приведены: 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полное наименование ОК; 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цифровой трехзначный код, присвоенный классификатору по порядковой системе кодирования; 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год принятия классификатора; 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дата введения классификатора; 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организации, ответственные за разработку и ведение классификаторов.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1 группа – социальная информация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C59C8062-9DCA-497A-B96A-B681B5902850}" type="slidenum">
              <a:rPr lang="ru-RU">
                <a:solidFill>
                  <a:schemeClr val="bg1"/>
                </a:solidFill>
              </a:rPr>
              <a:pPr/>
              <a:t>11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336550" y="65405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323850" y="836613"/>
            <a:ext cx="8496300" cy="54721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</a:pPr>
            <a:r>
              <a:rPr lang="ru-RU" sz="2800">
                <a:solidFill>
                  <a:srgbClr val="FFFF00"/>
                </a:solidFill>
              </a:rPr>
              <a:t>Общероссийский классификатор </a:t>
            </a:r>
            <a:r>
              <a:rPr lang="ru-RU" sz="2800" b="1">
                <a:solidFill>
                  <a:srgbClr val="FFFF00"/>
                </a:solidFill>
              </a:rPr>
              <a:t>информации о</a:t>
            </a:r>
            <a:r>
              <a:rPr lang="en-US" sz="2800" b="1">
                <a:solidFill>
                  <a:srgbClr val="FFFF00"/>
                </a:solidFill>
              </a:rPr>
              <a:t> </a:t>
            </a:r>
            <a:r>
              <a:rPr lang="ru-RU" sz="2800" b="1">
                <a:solidFill>
                  <a:srgbClr val="FFFF00"/>
                </a:solidFill>
              </a:rPr>
              <a:t>населении</a:t>
            </a:r>
            <a:r>
              <a:rPr lang="ru-RU" sz="2800">
                <a:solidFill>
                  <a:srgbClr val="FFFF00"/>
                </a:solidFill>
              </a:rPr>
              <a:t> (ОКИН) ОК 018-95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800">
                <a:solidFill>
                  <a:schemeClr val="bg1"/>
                </a:solidFill>
              </a:rPr>
              <a:t>предназначен для использования при сборе, обработке и анализе демографической, социальной и экономической информации о населении, решения задач учета, анализа и подготовки кадров предприятиями, учреждениями и организациями всех форм собственности, министерствами и ведомствами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1 группа – социальная информация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DDD9336C-BF64-4707-A0E8-62BAA232621E}" type="slidenum">
              <a:rPr lang="ru-RU">
                <a:solidFill>
                  <a:schemeClr val="bg1"/>
                </a:solidFill>
              </a:rPr>
              <a:pPr/>
              <a:t>12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336550" y="65405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323850" y="836613"/>
            <a:ext cx="8496300" cy="54721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rgbClr val="FFFF00"/>
                </a:solidFill>
              </a:rPr>
              <a:t>Общероссийский классификатор </a:t>
            </a:r>
            <a:r>
              <a:rPr lang="ru-RU" sz="2400" b="1">
                <a:solidFill>
                  <a:srgbClr val="FFFF00"/>
                </a:solidFill>
              </a:rPr>
              <a:t>информации по социальной защите населения </a:t>
            </a:r>
            <a:r>
              <a:rPr lang="ru-RU" sz="2400">
                <a:solidFill>
                  <a:srgbClr val="FFFF00"/>
                </a:solidFill>
              </a:rPr>
              <a:t> ОК 003-99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предназначен </a:t>
            </a:r>
            <a:r>
              <a:rPr lang="ru-RU" sz="2400" i="1">
                <a:solidFill>
                  <a:schemeClr val="bg1"/>
                </a:solidFill>
              </a:rPr>
              <a:t>для решения задач</a:t>
            </a:r>
            <a:r>
              <a:rPr lang="ru-RU" sz="2400">
                <a:solidFill>
                  <a:schemeClr val="bg1"/>
                </a:solidFill>
              </a:rPr>
              <a:t> в областях: рациональной организации пенсионного обеспечения граждан, социальной защиты граждан, подвергшихся воздействию радиации вследствие чернобыльской катастрофы или других причин, упрощения процедур назначения пособий по социальному обеспечению и  предоставления льгот инвалидам, ветеранам и другим категориям граждан, нуждающихся в социальной защите, социального обслуживания граждан, автоматизации определения и регулирования состава и содержания государственных минимальных социальных стандартов, устанавливающих минимально необходимый уровень социальных гарантий граждан.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1 группа – социальная информация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BB8857C4-CF27-4E23-B75D-C9118F0FECB1}" type="slidenum">
              <a:rPr lang="ru-RU">
                <a:solidFill>
                  <a:schemeClr val="bg1"/>
                </a:solidFill>
              </a:rPr>
              <a:pPr/>
              <a:t>13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336550" y="65405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23850" y="836613"/>
            <a:ext cx="8496300" cy="54721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</a:pPr>
            <a:r>
              <a:rPr lang="ru-RU" sz="2400" i="1">
                <a:solidFill>
                  <a:srgbClr val="FFFF00"/>
                </a:solidFill>
              </a:rPr>
              <a:t>Объектами классификации</a:t>
            </a:r>
            <a:r>
              <a:rPr lang="ru-RU" sz="2400">
                <a:solidFill>
                  <a:srgbClr val="FFFF00"/>
                </a:solidFill>
              </a:rPr>
              <a:t> в ОКИСЗН </a:t>
            </a:r>
            <a:r>
              <a:rPr lang="ru-RU" sz="2400">
                <a:solidFill>
                  <a:schemeClr val="bg1"/>
                </a:solidFill>
              </a:rPr>
              <a:t>являются виды пенсий, пособий, условия  назначения  пенсии,  размеры пенсий, трудовой стаж и его исчисления, исчисление пенсии и заработка, надбавки к пенсиям и др.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Классификатор имеет </a:t>
            </a:r>
            <a:r>
              <a:rPr lang="ru-RU" sz="2400" i="1">
                <a:solidFill>
                  <a:srgbClr val="FFFF00"/>
                </a:solidFill>
              </a:rPr>
              <a:t>фасетную (списочную) структуру</a:t>
            </a:r>
            <a:r>
              <a:rPr lang="ru-RU" sz="2400">
                <a:solidFill>
                  <a:schemeClr val="bg1"/>
                </a:solidFill>
              </a:rPr>
              <a:t>. Количество фасетов и их содержание определено условиями и нормами, предусмотренными действующим законодательством РФ по социальной защите населения.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Фасетам присвоены </a:t>
            </a:r>
            <a:r>
              <a:rPr lang="ru-RU" sz="2400" i="1">
                <a:solidFill>
                  <a:srgbClr val="FFFF00"/>
                </a:solidFill>
              </a:rPr>
              <a:t>четырехзначные коды</a:t>
            </a:r>
            <a:r>
              <a:rPr lang="ru-RU" sz="2400">
                <a:solidFill>
                  <a:srgbClr val="FFFF00"/>
                </a:solidFill>
              </a:rPr>
              <a:t> с 6680 по 6958</a:t>
            </a:r>
            <a:r>
              <a:rPr lang="ru-RU" sz="2400">
                <a:solidFill>
                  <a:schemeClr val="bg1"/>
                </a:solidFill>
              </a:rPr>
              <a:t>, серия которых выбрана с учетом преемственности с ранее действовавшим ОК в данной области. Позиции внутри  фасетов  кодируются  с использованием порядкового метода кодирования.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1 группа – социальная информация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68A445E3-5B7D-4678-B09C-29D29700C96E}" type="slidenum">
              <a:rPr lang="ru-RU">
                <a:solidFill>
                  <a:schemeClr val="bg1"/>
                </a:solidFill>
              </a:rPr>
              <a:pPr/>
              <a:t>14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336550" y="65405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323850" y="836613"/>
            <a:ext cx="8496300" cy="54721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rgbClr val="FFFF00"/>
                </a:solidFill>
              </a:rPr>
              <a:t>ОКИСЗН </a:t>
            </a:r>
            <a:r>
              <a:rPr lang="ru-RU" sz="2800">
                <a:solidFill>
                  <a:schemeClr val="bg1"/>
                </a:solidFill>
              </a:rPr>
              <a:t>Структурно классификатор разделен на  пять  разделов:  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Ø"/>
            </a:pPr>
            <a:r>
              <a:rPr lang="ru-RU" sz="2800">
                <a:solidFill>
                  <a:schemeClr val="bg1"/>
                </a:solidFill>
              </a:rPr>
              <a:t>пенсионное обеспечение   граждан;   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Ø"/>
            </a:pPr>
            <a:r>
              <a:rPr lang="ru-RU" sz="2800">
                <a:solidFill>
                  <a:schemeClr val="bg1"/>
                </a:solidFill>
              </a:rPr>
              <a:t>социальная защита граждан, подвергшихся воздействию радиации  вследствие  чернобыльской  катастрофы  или  иных причин;   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Ø"/>
            </a:pPr>
            <a:r>
              <a:rPr lang="ru-RU" sz="2800">
                <a:solidFill>
                  <a:schemeClr val="bg1"/>
                </a:solidFill>
              </a:rPr>
              <a:t>пособия  и  льготы;  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Ø"/>
            </a:pPr>
            <a:r>
              <a:rPr lang="ru-RU" sz="2800">
                <a:solidFill>
                  <a:schemeClr val="bg1"/>
                </a:solidFill>
              </a:rPr>
              <a:t>социальное  обслуживание;  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Ø"/>
            </a:pPr>
            <a:r>
              <a:rPr lang="ru-RU" sz="2800">
                <a:solidFill>
                  <a:schemeClr val="bg1"/>
                </a:solidFill>
              </a:rPr>
              <a:t>минимальные социальные гарантии.    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800">
                <a:solidFill>
                  <a:schemeClr val="bg1"/>
                </a:solidFill>
              </a:rPr>
              <a:t>При создании классификатора использованы правовые акты по социальной защите населения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>
                <a:solidFill>
                  <a:srgbClr val="FFFF00"/>
                </a:solidFill>
              </a:rPr>
              <a:t>2</a:t>
            </a:r>
            <a:r>
              <a:rPr lang="ru-RU" sz="3200">
                <a:solidFill>
                  <a:schemeClr val="bg1"/>
                </a:solidFill>
              </a:rPr>
              <a:t> </a:t>
            </a:r>
            <a:r>
              <a:rPr lang="ru-RU" sz="3200">
                <a:solidFill>
                  <a:srgbClr val="FFFF00"/>
                </a:solidFill>
              </a:rPr>
              <a:t>– информация по описанию организации экономики </a:t>
            </a:r>
            <a:endParaRPr lang="ru-RU" sz="32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BA26C1FF-330A-4A0E-887A-EAEBCB237544}" type="slidenum">
              <a:rPr lang="ru-RU">
                <a:solidFill>
                  <a:schemeClr val="bg1"/>
                </a:solidFill>
              </a:rPr>
              <a:pPr/>
              <a:t>15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336550" y="98266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323850" y="1055688"/>
            <a:ext cx="8629650" cy="525303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400">
                <a:solidFill>
                  <a:srgbClr val="FFFF00"/>
                </a:solidFill>
              </a:rPr>
              <a:t>Общероссийский классификатор </a:t>
            </a:r>
            <a:r>
              <a:rPr lang="ru-RU" sz="2400" b="1">
                <a:solidFill>
                  <a:srgbClr val="FFFF00"/>
                </a:solidFill>
              </a:rPr>
              <a:t>предприятий и</a:t>
            </a:r>
            <a:r>
              <a:rPr lang="en-US" sz="2400" b="1">
                <a:solidFill>
                  <a:srgbClr val="FFFF00"/>
                </a:solidFill>
              </a:rPr>
              <a:t> </a:t>
            </a:r>
            <a:r>
              <a:rPr lang="ru-RU" sz="2400" b="1">
                <a:solidFill>
                  <a:srgbClr val="FFFF00"/>
                </a:solidFill>
              </a:rPr>
              <a:t>организаций</a:t>
            </a:r>
            <a:r>
              <a:rPr lang="ru-RU" sz="2400">
                <a:solidFill>
                  <a:srgbClr val="FFFF00"/>
                </a:solidFill>
              </a:rPr>
              <a:t> (ОКПО) </a:t>
            </a:r>
            <a:r>
              <a:rPr lang="ru-RU" sz="2400">
                <a:solidFill>
                  <a:schemeClr val="bg1"/>
                </a:solidFill>
              </a:rPr>
              <a:t>предназначен для: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обеспечения единого государственного учета предприятий и организаций в РФ;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обеспечения совместимости и сопоставимости значений различных социально-экономических показателей при информационном взаимодействии с органами федеральной и территориальной власти и управления;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организации нормативно-справочной информации, используемой в регистрах, базах данных, комплексах автоматизированной обработки информации;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обеспечения единых принципов идентификации хозяйствующих субъектов при их взаимодействии в рамках информационного пространства СНГ.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2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– информация по описанию организации экономики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1592D67D-5987-441A-A316-AA1F1CE7D4ED}" type="slidenum">
              <a:rPr lang="ru-RU">
                <a:solidFill>
                  <a:schemeClr val="bg1"/>
                </a:solidFill>
              </a:rPr>
              <a:pPr/>
              <a:t>16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336550" y="112871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323850" y="1201738"/>
            <a:ext cx="8496300" cy="510698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400">
                <a:solidFill>
                  <a:schemeClr val="bg1"/>
                </a:solidFill>
              </a:rPr>
              <a:t>Коды </a:t>
            </a:r>
            <a:r>
              <a:rPr lang="ru-RU" sz="2400">
                <a:solidFill>
                  <a:srgbClr val="FFFF00"/>
                </a:solidFill>
              </a:rPr>
              <a:t>ОКПО </a:t>
            </a:r>
            <a:r>
              <a:rPr lang="ru-RU" sz="2400">
                <a:solidFill>
                  <a:schemeClr val="bg1"/>
                </a:solidFill>
              </a:rPr>
              <a:t>подлежат обязательному применению в унифицированных формах документов, а также при обмене информацией на машинных носителях</a:t>
            </a:r>
          </a:p>
          <a:p>
            <a:pPr hangingPunct="0"/>
            <a:endParaRPr lang="ru-RU" sz="2400">
              <a:solidFill>
                <a:srgbClr val="FFFF00"/>
              </a:solidFill>
            </a:endParaRPr>
          </a:p>
          <a:p>
            <a:pPr hangingPunct="0"/>
            <a:r>
              <a:rPr lang="ru-RU" sz="2400">
                <a:solidFill>
                  <a:srgbClr val="FFFF00"/>
                </a:solidFill>
              </a:rPr>
              <a:t>Объектами ОКПО </a:t>
            </a:r>
            <a:r>
              <a:rPr lang="ru-RU" sz="2400">
                <a:solidFill>
                  <a:schemeClr val="bg1"/>
                </a:solidFill>
              </a:rPr>
              <a:t>являются: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предприятия, организации, учреждения и объединения независимо от их форм собственности, включая предприятия с иностранными инвестициями, учреждения Банка России и кредитные организации, общественные объединения и другие юридические лица;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полные товарищества;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филиалы, представительства, отделения и другие обособленные подразделения предприятий и организаций.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2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– информация по описанию организации экономики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0C938828-5FEB-4AC4-B0BC-D65E73A5E882}" type="slidenum">
              <a:rPr lang="ru-RU">
                <a:solidFill>
                  <a:schemeClr val="bg1"/>
                </a:solidFill>
              </a:rPr>
              <a:pPr/>
              <a:t>17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300038" y="112871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336550" y="1165225"/>
            <a:ext cx="8496300" cy="5472113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400">
                <a:solidFill>
                  <a:srgbClr val="FFFF00"/>
                </a:solidFill>
              </a:rPr>
              <a:t>Общероссийский классификатор </a:t>
            </a:r>
            <a:r>
              <a:rPr lang="ru-RU" sz="2400" b="1">
                <a:solidFill>
                  <a:srgbClr val="FFFF00"/>
                </a:solidFill>
              </a:rPr>
              <a:t>форм собственности </a:t>
            </a:r>
          </a:p>
          <a:p>
            <a:pPr hangingPunct="0"/>
            <a:r>
              <a:rPr lang="ru-RU" sz="2400">
                <a:solidFill>
                  <a:srgbClr val="FFFF00"/>
                </a:solidFill>
              </a:rPr>
              <a:t>ОК 027-99 (ОКФС) </a:t>
            </a:r>
            <a:r>
              <a:rPr lang="ru-RU" sz="2400">
                <a:solidFill>
                  <a:schemeClr val="bg1"/>
                </a:solidFill>
              </a:rPr>
              <a:t>предназначен для: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формирования информационных ресурсов, регистров, реестров и кадастров, содержащих сведения о субъектах гражданского права;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решения аналитических задач в области статистики, в системе налогообложения и других сферах экономики, связанных с управлением и распоряжением имуществом;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обеспечения совместимости информационных систем, проведения автоматизированной обработки технико-экономической и социальной информации;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анализа и прогнозирования социально-экономических процессов, разработки рекомендаций по регулированию экономики.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2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– информация по описанию организации экономики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9382A46-3D50-48FC-948A-EBFD4C32CAA3}" type="slidenum">
              <a:rPr lang="ru-RU">
                <a:solidFill>
                  <a:schemeClr val="bg1"/>
                </a:solidFill>
              </a:rPr>
              <a:pPr/>
              <a:t>18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336550" y="112871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323850" y="1274763"/>
            <a:ext cx="8496300" cy="503396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400" i="1">
                <a:solidFill>
                  <a:srgbClr val="FFFF00"/>
                </a:solidFill>
              </a:rPr>
              <a:t>Объектами классификации</a:t>
            </a:r>
            <a:r>
              <a:rPr lang="ru-RU" sz="2400">
                <a:solidFill>
                  <a:srgbClr val="FFFF00"/>
                </a:solidFill>
              </a:rPr>
              <a:t> ОКФС </a:t>
            </a:r>
            <a:r>
              <a:rPr lang="ru-RU" sz="2400">
                <a:solidFill>
                  <a:schemeClr val="bg1"/>
                </a:solidFill>
              </a:rPr>
              <a:t>являются формы собственности, установленные Конституцией РФ, Гражданским кодексом РФ, а также федеральными законами.</a:t>
            </a:r>
          </a:p>
          <a:p>
            <a:pPr hangingPunct="0"/>
            <a:r>
              <a:rPr lang="ru-RU" sz="2000">
                <a:solidFill>
                  <a:schemeClr val="bg1"/>
                </a:solidFill>
              </a:rPr>
              <a:t>Под</a:t>
            </a:r>
            <a:r>
              <a:rPr lang="ru-RU" sz="2000" b="1" i="1">
                <a:solidFill>
                  <a:schemeClr val="bg1"/>
                </a:solidFill>
              </a:rPr>
              <a:t> </a:t>
            </a:r>
            <a:r>
              <a:rPr lang="ru-RU" sz="2000" b="1" i="1">
                <a:solidFill>
                  <a:srgbClr val="FFFF00"/>
                </a:solidFill>
              </a:rPr>
              <a:t>формой собственности</a:t>
            </a:r>
            <a:r>
              <a:rPr lang="ru-RU" sz="2000">
                <a:solidFill>
                  <a:srgbClr val="FFFF00"/>
                </a:solidFill>
              </a:rPr>
              <a:t> </a:t>
            </a:r>
            <a:r>
              <a:rPr lang="ru-RU" sz="2000">
                <a:solidFill>
                  <a:schemeClr val="bg1"/>
                </a:solidFill>
              </a:rPr>
              <a:t>понимаются законодательно урегулированные имущественные отношения, характеризующие закрепление имущества за определенным собственником на праве собственности.</a:t>
            </a:r>
          </a:p>
          <a:p>
            <a:pPr hangingPunct="0"/>
            <a:r>
              <a:rPr lang="ru-RU" sz="2000">
                <a:solidFill>
                  <a:schemeClr val="bg1"/>
                </a:solidFill>
              </a:rPr>
              <a:t>Собственниками имущества могут быть граждане и юридические лица, а также РФ, субъекты РФ</a:t>
            </a:r>
            <a:r>
              <a:rPr lang="en-US" sz="2000">
                <a:solidFill>
                  <a:schemeClr val="bg1"/>
                </a:solidFill>
              </a:rPr>
              <a:t> </a:t>
            </a:r>
            <a:r>
              <a:rPr lang="ru-RU" sz="2000">
                <a:solidFill>
                  <a:schemeClr val="bg1"/>
                </a:solidFill>
              </a:rPr>
              <a:t>— республики, края, области, города федерального значения, автономная область, городские и сельские поселения и другие муниципальные образования. В РФ признаются частная, государственная, муниципальная и иные формы собственности. В ОКФС формы собственности классифицируются в зависимости от типа собственника</a:t>
            </a:r>
            <a:r>
              <a:rPr lang="ru-RU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2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– информация по описанию организации экономики</a:t>
            </a: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35C1480-46DC-45BE-A605-B1D70D75C0B0}" type="slidenum">
              <a:rPr lang="ru-RU">
                <a:solidFill>
                  <a:schemeClr val="bg1"/>
                </a:solidFill>
              </a:rPr>
              <a:pPr/>
              <a:t>19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336550" y="105568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323850" y="1238250"/>
            <a:ext cx="8496300" cy="5070475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400">
                <a:solidFill>
                  <a:srgbClr val="FFFF00"/>
                </a:solidFill>
              </a:rPr>
              <a:t>Общероссийский классификатор </a:t>
            </a:r>
            <a:r>
              <a:rPr lang="ru-RU" sz="2400" b="1">
                <a:solidFill>
                  <a:srgbClr val="FFFF00"/>
                </a:solidFill>
              </a:rPr>
              <a:t>организационно-правовых форм </a:t>
            </a:r>
            <a:r>
              <a:rPr lang="ru-RU" sz="2400">
                <a:solidFill>
                  <a:srgbClr val="FFFF00"/>
                </a:solidFill>
              </a:rPr>
              <a:t>ОК 028-99  ОКОПФ </a:t>
            </a:r>
            <a:r>
              <a:rPr lang="ru-RU" sz="2400">
                <a:solidFill>
                  <a:schemeClr val="bg1"/>
                </a:solidFill>
              </a:rPr>
              <a:t>предназначен для: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формирования информационных ресурсов, регистров, реестров и кадастров, содержащих сведения о хозяйствующих субъектах;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решения аналитических задач в области статистики, в системе налогообложения и других сферах экономики, связанных с управлением и распоряжением имуществом;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обеспечения совместимости информационных систем, проведения автоматизированной обработки ТЭСИ;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анализа и прогнозирования социально-экономических процессов, разработки рекомендаций по регулированию экономики.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Содержание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BCBE4BA6-05F3-418B-A517-6D8917174D7A}" type="slidenum">
              <a:rPr lang="ru-RU">
                <a:solidFill>
                  <a:schemeClr val="bg1"/>
                </a:solidFill>
              </a:rPr>
              <a:pPr/>
              <a:t>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Учебный </a:t>
            </a:r>
            <a:r>
              <a:rPr lang="ru-RU" sz="2400" dirty="0">
                <a:solidFill>
                  <a:schemeClr val="bg1"/>
                </a:solidFill>
              </a:rPr>
              <a:t>материал</a:t>
            </a: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 dirty="0">
                <a:solidFill>
                  <a:schemeClr val="bg1"/>
                </a:solidFill>
              </a:rPr>
              <a:t>Вопросы для самопроверки</a:t>
            </a: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 dirty="0">
                <a:solidFill>
                  <a:schemeClr val="bg1"/>
                </a:solidFill>
              </a:rPr>
              <a:t>Рекомендуемая литература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2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– информация по описанию организации экономики</a:t>
            </a: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C2EAFC4A-8E5A-4C69-91FE-ECFDF9D4671B}" type="slidenum">
              <a:rPr lang="ru-RU">
                <a:solidFill>
                  <a:schemeClr val="bg1"/>
                </a:solidFill>
              </a:rPr>
              <a:pPr/>
              <a:t>20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300038" y="10922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323850" y="1165225"/>
            <a:ext cx="8496300" cy="514350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400">
                <a:solidFill>
                  <a:srgbClr val="FFFF00"/>
                </a:solidFill>
              </a:rPr>
              <a:t>Объектами классификации ОКОПФ </a:t>
            </a:r>
            <a:r>
              <a:rPr lang="ru-RU" sz="2400">
                <a:solidFill>
                  <a:schemeClr val="bg1"/>
                </a:solidFill>
              </a:rPr>
              <a:t>являются организационно-правовые формы хозяйствующих субъектов, установленные Гражданским кодексом РФ,  федеральными законами.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Под </a:t>
            </a:r>
            <a:r>
              <a:rPr lang="ru-RU" sz="2400">
                <a:solidFill>
                  <a:srgbClr val="FFFF00"/>
                </a:solidFill>
              </a:rPr>
              <a:t>организационно-правовой формой </a:t>
            </a:r>
            <a:r>
              <a:rPr lang="ru-RU" sz="2400">
                <a:solidFill>
                  <a:schemeClr val="bg1"/>
                </a:solidFill>
              </a:rPr>
              <a:t>понимается способ закрепления и использования имущества хозяйствующим субъектом и вытекающие из этого его правовое положение и цели предпринимательской деятельности.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В ОКОПФ выделены </a:t>
            </a:r>
            <a:r>
              <a:rPr lang="ru-RU" sz="2400">
                <a:solidFill>
                  <a:srgbClr val="FFFF00"/>
                </a:solidFill>
              </a:rPr>
              <a:t>три основные классификационные группировки</a:t>
            </a:r>
            <a:r>
              <a:rPr lang="ru-RU" sz="2400">
                <a:solidFill>
                  <a:schemeClr val="bg1"/>
                </a:solidFill>
              </a:rPr>
              <a:t>: </a:t>
            </a:r>
          </a:p>
          <a:p>
            <a:pPr hangingPunct="0"/>
            <a:r>
              <a:rPr lang="ru-RU" sz="2000">
                <a:solidFill>
                  <a:schemeClr val="bg1"/>
                </a:solidFill>
              </a:rPr>
              <a:t>юридические лица, являющиеся коммерческими организациями; </a:t>
            </a:r>
          </a:p>
          <a:p>
            <a:pPr hangingPunct="0"/>
            <a:r>
              <a:rPr lang="ru-RU" sz="2000">
                <a:solidFill>
                  <a:schemeClr val="bg1"/>
                </a:solidFill>
              </a:rPr>
              <a:t>юридические лица, являющиеся некоммерческими организациями; </a:t>
            </a:r>
          </a:p>
          <a:p>
            <a:pPr hangingPunct="0"/>
            <a:r>
              <a:rPr lang="ru-RU" sz="2000">
                <a:solidFill>
                  <a:schemeClr val="bg1"/>
                </a:solidFill>
              </a:rPr>
              <a:t>организации без прав юридического лица, индивидуальные предприниматели, и определен состав относящихся к ним позиций.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2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– информация по описанию организации экономики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40B4DF0-B7D5-4211-BDE4-27D7D8974BDF}" type="slidenum">
              <a:rPr lang="ru-RU">
                <a:solidFill>
                  <a:schemeClr val="bg1"/>
                </a:solidFill>
              </a:rPr>
              <a:pPr/>
              <a:t>21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336550" y="10922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323850" y="1274763"/>
            <a:ext cx="8496300" cy="503396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800">
                <a:solidFill>
                  <a:srgbClr val="FFFF00"/>
                </a:solidFill>
              </a:rPr>
              <a:t>Общероссийский классификатор </a:t>
            </a:r>
            <a:r>
              <a:rPr lang="ru-RU" sz="2800" b="1">
                <a:solidFill>
                  <a:srgbClr val="FFFF00"/>
                </a:solidFill>
              </a:rPr>
              <a:t>органов государственной власти и управления (ОКОГУ)</a:t>
            </a:r>
            <a:r>
              <a:rPr lang="ru-RU" sz="2800">
                <a:solidFill>
                  <a:schemeClr val="bg1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предназначен для решения следующих задач: </a:t>
            </a:r>
          </a:p>
          <a:p>
            <a:r>
              <a:rPr lang="ru-RU" sz="2400">
                <a:solidFill>
                  <a:schemeClr val="bg1"/>
                </a:solidFill>
              </a:rPr>
              <a:t>-   упорядочения и систематизации информации об органах государственной власти и управления;</a:t>
            </a:r>
          </a:p>
          <a:p>
            <a:r>
              <a:rPr lang="ru-RU" sz="2400">
                <a:solidFill>
                  <a:schemeClr val="bg1"/>
                </a:solidFill>
              </a:rPr>
              <a:t>-   характеристики ведомственной принадлежности, административной и организационной подчиненности хозяйствующих объектов, в частности для их идентификации в Едином государственном регистре предприятий и организаций;</a:t>
            </a:r>
          </a:p>
          <a:p>
            <a:r>
              <a:rPr lang="ru-RU" sz="2400">
                <a:solidFill>
                  <a:schemeClr val="bg1"/>
                </a:solidFill>
              </a:rPr>
              <a:t>-   проведения статистического учета, обеспечения государственных статистических наблюдений.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2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– информация по описанию организации экономики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3CEAD5CF-950E-424A-AD1B-E0AC79C7777D}" type="slidenum">
              <a:rPr lang="ru-RU">
                <a:solidFill>
                  <a:schemeClr val="bg1"/>
                </a:solidFill>
              </a:rPr>
              <a:pPr/>
              <a:t>22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336550" y="105568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323850" y="1165225"/>
            <a:ext cx="8496300" cy="514350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400">
                <a:solidFill>
                  <a:srgbClr val="FFFF00"/>
                </a:solidFill>
              </a:rPr>
              <a:t>Объектами классификации в ОКОГУ </a:t>
            </a:r>
            <a:r>
              <a:rPr lang="ru-RU" sz="2400">
                <a:solidFill>
                  <a:schemeClr val="bg1"/>
                </a:solidFill>
              </a:rPr>
              <a:t>являются: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федеральные органы представительной (законодательной), исполнительной и судебной власти;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органы государственной власти субъектов РФ;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органы местного самоуправления;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объединения предприятий и организаций, выполняющие важные функции в экономике.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А также добровольные объединения (ассоциации) экономического взаимодействия субъектов РФ, органов местного самоуправления; 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общественные объединения и религиозные организации; 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межгосударственные органы управления, в т.ч. образованные в рамках СНГ.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2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– информация по описанию организации экономики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2623A31C-DF52-411D-9CDB-65C4ED914699}" type="slidenum">
              <a:rPr lang="ru-RU">
                <a:solidFill>
                  <a:schemeClr val="bg1"/>
                </a:solidFill>
              </a:rPr>
              <a:pPr/>
              <a:t>23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263525" y="10922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300038" y="1128713"/>
            <a:ext cx="8556625" cy="5070475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Структурно ОКОГУ состоит из двух разделов. </a:t>
            </a:r>
          </a:p>
          <a:p>
            <a:r>
              <a:rPr lang="ru-RU" sz="2400">
                <a:solidFill>
                  <a:schemeClr val="bg1"/>
                </a:solidFill>
              </a:rPr>
              <a:t>Каждый из разделов имеет </a:t>
            </a:r>
            <a:r>
              <a:rPr lang="ru-RU" sz="2400" i="1">
                <a:solidFill>
                  <a:srgbClr val="FFFF00"/>
                </a:solidFill>
              </a:rPr>
              <a:t>двухблочную структуру</a:t>
            </a:r>
            <a:r>
              <a:rPr lang="ru-RU" sz="2400">
                <a:solidFill>
                  <a:schemeClr val="bg1"/>
                </a:solidFill>
              </a:rPr>
              <a:t>: </a:t>
            </a:r>
          </a:p>
          <a:p>
            <a:pPr>
              <a:buFont typeface="Wingdings" pitchFamily="2" charset="2"/>
              <a:buChar char="q"/>
            </a:pPr>
            <a:r>
              <a:rPr lang="ru-RU" sz="2400">
                <a:solidFill>
                  <a:schemeClr val="bg1"/>
                </a:solidFill>
              </a:rPr>
              <a:t>блок идентификации</a:t>
            </a:r>
          </a:p>
          <a:p>
            <a:pPr>
              <a:buFont typeface="Wingdings" pitchFamily="2" charset="2"/>
              <a:buChar char="q"/>
            </a:pPr>
            <a:r>
              <a:rPr lang="ru-RU" sz="2400">
                <a:solidFill>
                  <a:schemeClr val="bg1"/>
                </a:solidFill>
              </a:rPr>
              <a:t>блок наименований. </a:t>
            </a:r>
          </a:p>
          <a:p>
            <a:r>
              <a:rPr lang="ru-RU" sz="2400">
                <a:solidFill>
                  <a:schemeClr val="bg1"/>
                </a:solidFill>
              </a:rPr>
              <a:t>Блоки построены на основе </a:t>
            </a:r>
            <a:r>
              <a:rPr lang="ru-RU" sz="2400" i="1">
                <a:solidFill>
                  <a:srgbClr val="FFFF00"/>
                </a:solidFill>
              </a:rPr>
              <a:t>иерархического</a:t>
            </a:r>
            <a:r>
              <a:rPr lang="ru-RU" sz="2400">
                <a:solidFill>
                  <a:srgbClr val="FFFF00"/>
                </a:solidFill>
              </a:rPr>
              <a:t> метода классификации и последовательного метода кодирования</a:t>
            </a:r>
            <a:r>
              <a:rPr lang="ru-RU" sz="2400">
                <a:solidFill>
                  <a:schemeClr val="bg1"/>
                </a:solidFill>
              </a:rPr>
              <a:t>. </a:t>
            </a:r>
          </a:p>
          <a:p>
            <a:r>
              <a:rPr lang="ru-RU" sz="2400">
                <a:solidFill>
                  <a:schemeClr val="bg1"/>
                </a:solidFill>
              </a:rPr>
              <a:t>Идентификационный код включает пять цифровых знаков. Контрольное число не введено в структуру.</a:t>
            </a:r>
          </a:p>
          <a:p>
            <a:r>
              <a:rPr lang="ru-RU" sz="2400">
                <a:solidFill>
                  <a:schemeClr val="bg1"/>
                </a:solidFill>
              </a:rPr>
              <a:t>В первый раздел ОКОГУ включены органы государственной власти, а также объединения предприятий и организаций. На первой ступени классификации выделены 4 класса: </a:t>
            </a:r>
          </a:p>
          <a:p>
            <a:r>
              <a:rPr lang="ru-RU">
                <a:solidFill>
                  <a:schemeClr val="bg1"/>
                </a:solidFill>
              </a:rPr>
              <a:t>10000 - Федеральные органы государственной власти; </a:t>
            </a:r>
          </a:p>
          <a:p>
            <a:r>
              <a:rPr lang="ru-RU">
                <a:solidFill>
                  <a:schemeClr val="bg1"/>
                </a:solidFill>
              </a:rPr>
              <a:t>20000 - Органы государственной власти субъектов РФ; </a:t>
            </a:r>
          </a:p>
          <a:p>
            <a:r>
              <a:rPr lang="ru-RU">
                <a:solidFill>
                  <a:schemeClr val="bg1"/>
                </a:solidFill>
              </a:rPr>
              <a:t>30000 - Органы местного самоуправления; </a:t>
            </a:r>
          </a:p>
          <a:p>
            <a:r>
              <a:rPr lang="ru-RU">
                <a:solidFill>
                  <a:schemeClr val="bg1"/>
                </a:solidFill>
              </a:rPr>
              <a:t>40000 - Объединения предприятий и организаций</a:t>
            </a:r>
            <a:r>
              <a:rPr lang="ru-RU" sz="2000">
                <a:solidFill>
                  <a:schemeClr val="bg1"/>
                </a:solidFill>
              </a:rPr>
              <a:t>.</a:t>
            </a:r>
            <a:endParaRPr lang="ru-RU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2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– информация по описанию организации экономики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FFB5480A-57AD-42F4-8179-142CB15A2744}" type="slidenum">
              <a:rPr lang="ru-RU">
                <a:solidFill>
                  <a:schemeClr val="bg1"/>
                </a:solidFill>
              </a:rPr>
              <a:pPr/>
              <a:t>24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373063" y="105568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323850" y="1165225"/>
            <a:ext cx="8496300" cy="514350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000">
                <a:solidFill>
                  <a:srgbClr val="FFFF00"/>
                </a:solidFill>
              </a:rPr>
              <a:t>Общероссийский классификатор </a:t>
            </a:r>
            <a:r>
              <a:rPr lang="ru-RU" sz="2000" b="1">
                <a:solidFill>
                  <a:srgbClr val="FFFF00"/>
                </a:solidFill>
              </a:rPr>
              <a:t>экономических регионов</a:t>
            </a:r>
            <a:r>
              <a:rPr lang="ru-RU" sz="2000">
                <a:solidFill>
                  <a:srgbClr val="FFFF00"/>
                </a:solidFill>
              </a:rPr>
              <a:t> ОК 024-95 </a:t>
            </a:r>
          </a:p>
          <a:p>
            <a:pPr hangingPunct="0"/>
            <a:r>
              <a:rPr lang="ru-RU" sz="2000">
                <a:solidFill>
                  <a:srgbClr val="FFFF00"/>
                </a:solidFill>
              </a:rPr>
              <a:t>ОКЭР </a:t>
            </a:r>
            <a:r>
              <a:rPr lang="ru-RU" sz="2000">
                <a:solidFill>
                  <a:schemeClr val="bg1"/>
                </a:solidFill>
              </a:rPr>
              <a:t>представляет собой систематизированный перечень региональных экономических группировок объектов административно-территориального деления России. </a:t>
            </a:r>
          </a:p>
          <a:p>
            <a:pPr hangingPunct="0"/>
            <a:r>
              <a:rPr lang="ru-RU" sz="2000">
                <a:solidFill>
                  <a:schemeClr val="bg1"/>
                </a:solidFill>
              </a:rPr>
              <a:t>Предназначен для информационного обеспечения при решении задач:</a:t>
            </a:r>
          </a:p>
          <a:p>
            <a:pPr hangingPunct="0"/>
            <a:r>
              <a:rPr lang="ru-RU" sz="2000">
                <a:solidFill>
                  <a:schemeClr val="bg1"/>
                </a:solidFill>
              </a:rPr>
              <a:t>—	анализ, прогнозирование и регулирование территориального размещения производительных сил страны, экономических взаимоотношений субъектов РФ между собой и с федеральными органами государственной власти, формирование и совершенствование региональной и социально-экономической политики;</a:t>
            </a:r>
          </a:p>
          <a:p>
            <a:pPr hangingPunct="0"/>
            <a:r>
              <a:rPr lang="ru-RU" sz="2000">
                <a:solidFill>
                  <a:schemeClr val="bg1"/>
                </a:solidFill>
              </a:rPr>
              <a:t>—	оценка и упорядочение межрегиональных экономических и культурных связей и решение других проблем, связанных с регулированием социально-экономического развития и согласованием экономических интересов регионов России;</a:t>
            </a:r>
          </a:p>
          <a:p>
            <a:pPr hangingPunct="0"/>
            <a:r>
              <a:rPr lang="ru-RU" sz="2000">
                <a:solidFill>
                  <a:schemeClr val="bg1"/>
                </a:solidFill>
              </a:rPr>
              <a:t>—	координация финансово-хозяйственной и социально-культурной деятельности в регионах страны.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2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– информация по описанию организации экономики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38CF38CD-5472-4CDC-944B-E8ED4B3F0B4F}" type="slidenum">
              <a:rPr lang="ru-RU">
                <a:solidFill>
                  <a:schemeClr val="bg1"/>
                </a:solidFill>
              </a:rPr>
              <a:pPr/>
              <a:t>25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336550" y="112871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323850" y="1457325"/>
            <a:ext cx="8496300" cy="485140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</a:pPr>
            <a:r>
              <a:rPr lang="ru-RU" sz="2800">
                <a:solidFill>
                  <a:srgbClr val="FFFF00"/>
                </a:solidFill>
              </a:rPr>
              <a:t>Объектами классификации в ОКЭР </a:t>
            </a:r>
            <a:r>
              <a:rPr lang="ru-RU" sz="2800">
                <a:solidFill>
                  <a:schemeClr val="bg1"/>
                </a:solidFill>
              </a:rPr>
              <a:t>являются различные виды экономических регионов.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800">
                <a:solidFill>
                  <a:schemeClr val="bg1"/>
                </a:solidFill>
              </a:rPr>
              <a:t>Под </a:t>
            </a:r>
            <a:r>
              <a:rPr lang="ru-RU" sz="2800">
                <a:solidFill>
                  <a:srgbClr val="FFFF00"/>
                </a:solidFill>
              </a:rPr>
              <a:t>экономическим регионом </a:t>
            </a:r>
            <a:r>
              <a:rPr lang="ru-RU" sz="2800">
                <a:solidFill>
                  <a:schemeClr val="bg1"/>
                </a:solidFill>
              </a:rPr>
              <a:t>понимается совокупность объектов административно-территориального деления страны, обладающих рядом общих природно-экономических признаков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2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– информация по описанию организации экономики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95F01955-7DF6-44D9-9A1C-C7F4AA46E1F9}" type="slidenum">
              <a:rPr lang="ru-RU">
                <a:solidFill>
                  <a:schemeClr val="bg1"/>
                </a:solidFill>
              </a:rPr>
              <a:pPr/>
              <a:t>26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336550" y="105568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323850" y="1128713"/>
            <a:ext cx="8496300" cy="51800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400">
                <a:solidFill>
                  <a:srgbClr val="FFFF00"/>
                </a:solidFill>
              </a:rPr>
              <a:t>Общероссийский классификатор объектов административно-территориального деления ОК 019-95 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ОКАТО предназначен для обеспечения достоверности, сопоставимости и автоматизированной обработки информации в разрезах административно-территориального деления в таких сферах, как статистика, экономика и другие.</a:t>
            </a:r>
          </a:p>
          <a:p>
            <a:pPr hangingPunct="0"/>
            <a:endParaRPr lang="ru-RU" sz="2400">
              <a:solidFill>
                <a:srgbClr val="FFFF00"/>
              </a:solidFill>
            </a:endParaRPr>
          </a:p>
          <a:p>
            <a:pPr hangingPunct="0"/>
            <a:r>
              <a:rPr lang="ru-RU" sz="2400">
                <a:solidFill>
                  <a:srgbClr val="FFFF00"/>
                </a:solidFill>
              </a:rPr>
              <a:t>Объектами классификации </a:t>
            </a:r>
            <a:r>
              <a:rPr lang="ru-RU" sz="2400">
                <a:solidFill>
                  <a:schemeClr val="bg1"/>
                </a:solidFill>
              </a:rPr>
              <a:t>в ОКАТО являются: республики; края; области; города федерального значения; автономная область; автономные округа; районы; города; внутригородские районы, округа города; поселки городского типа; сельсоветы; сельские населенные пункты.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600">
                <a:solidFill>
                  <a:srgbClr val="FFFF00"/>
                </a:solidFill>
              </a:rPr>
              <a:t>2</a:t>
            </a:r>
            <a:r>
              <a:rPr lang="ru-RU" sz="2600">
                <a:solidFill>
                  <a:schemeClr val="bg1"/>
                </a:solidFill>
              </a:rPr>
              <a:t> </a:t>
            </a:r>
            <a:r>
              <a:rPr lang="ru-RU" sz="2600">
                <a:solidFill>
                  <a:srgbClr val="FFFF00"/>
                </a:solidFill>
              </a:rPr>
              <a:t>– информация по описанию организации экономики </a:t>
            </a:r>
            <a:endParaRPr lang="ru-RU" sz="2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E95DB59E-2E58-48F7-A1E4-8E11B24952B3}" type="slidenum">
              <a:rPr lang="ru-RU">
                <a:solidFill>
                  <a:schemeClr val="bg1"/>
                </a:solidFill>
              </a:rPr>
              <a:pPr/>
              <a:t>27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263525" y="39846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7" name="Text Box 7"/>
          <p:cNvSpPr txBox="1">
            <a:spLocks noChangeArrowheads="1"/>
          </p:cNvSpPr>
          <p:nvPr/>
        </p:nvSpPr>
        <p:spPr bwMode="auto">
          <a:xfrm>
            <a:off x="323850" y="544513"/>
            <a:ext cx="8496300" cy="57642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400">
                <a:solidFill>
                  <a:schemeClr val="bg1"/>
                </a:solidFill>
              </a:rPr>
              <a:t>В </a:t>
            </a:r>
            <a:r>
              <a:rPr lang="ru-RU" sz="2400">
                <a:solidFill>
                  <a:srgbClr val="FFFF00"/>
                </a:solidFill>
              </a:rPr>
              <a:t>ОКАТО</a:t>
            </a:r>
            <a:r>
              <a:rPr lang="ru-RU" sz="2400">
                <a:solidFill>
                  <a:schemeClr val="bg1"/>
                </a:solidFill>
              </a:rPr>
              <a:t> принята </a:t>
            </a:r>
            <a:r>
              <a:rPr lang="ru-RU" sz="2400" i="1">
                <a:solidFill>
                  <a:srgbClr val="FFFF00"/>
                </a:solidFill>
              </a:rPr>
              <a:t>иерархическая система</a:t>
            </a:r>
            <a:r>
              <a:rPr lang="ru-RU" sz="2400">
                <a:solidFill>
                  <a:srgbClr val="FFFF00"/>
                </a:solidFill>
              </a:rPr>
              <a:t> классификации</a:t>
            </a:r>
            <a:r>
              <a:rPr lang="ru-RU" sz="2400">
                <a:solidFill>
                  <a:schemeClr val="bg1"/>
                </a:solidFill>
              </a:rPr>
              <a:t>.</a:t>
            </a:r>
          </a:p>
          <a:p>
            <a:pPr hangingPunct="0"/>
            <a:r>
              <a:rPr lang="ru-RU" sz="2000">
                <a:solidFill>
                  <a:schemeClr val="bg1"/>
                </a:solidFill>
              </a:rPr>
              <a:t>Все множество объектов административно-территориального деления подразделяется на группы согласно территориальному делению, и эти группы располагаются по трем уровням классификации в соответствии с административной подчиненностью, причем в каждый уровень включаются объекты, непосредственно подчиненные объектам предыдущего уровня.</a:t>
            </a:r>
          </a:p>
          <a:p>
            <a:pPr hangingPunct="0"/>
            <a:r>
              <a:rPr lang="ru-RU" sz="2000">
                <a:solidFill>
                  <a:srgbClr val="FFFF00"/>
                </a:solidFill>
              </a:rPr>
              <a:t>Первый уровень </a:t>
            </a:r>
            <a:r>
              <a:rPr lang="ru-RU" sz="2000">
                <a:solidFill>
                  <a:schemeClr val="bg1"/>
                </a:solidFill>
              </a:rPr>
              <a:t>классификации включает объекты федерального значения.</a:t>
            </a:r>
          </a:p>
          <a:p>
            <a:pPr hangingPunct="0"/>
            <a:r>
              <a:rPr lang="ru-RU" sz="2000">
                <a:solidFill>
                  <a:schemeClr val="bg1"/>
                </a:solidFill>
              </a:rPr>
              <a:t>Ко </a:t>
            </a:r>
            <a:r>
              <a:rPr lang="ru-RU" sz="2000">
                <a:solidFill>
                  <a:srgbClr val="FFFF00"/>
                </a:solidFill>
              </a:rPr>
              <a:t>второму уровню </a:t>
            </a:r>
            <a:r>
              <a:rPr lang="ru-RU" sz="2000">
                <a:solidFill>
                  <a:schemeClr val="bg1"/>
                </a:solidFill>
              </a:rPr>
              <a:t>классификации относятся: автономные округа, входящие в состав края или области; районы республики, края, области, автономной области, автономного округа, входящего в состав РФ, внутригородские районы, округа города федерального значения; города республиканского, краевого, областного подчинения.</a:t>
            </a:r>
          </a:p>
          <a:p>
            <a:pPr hangingPunct="0"/>
            <a:r>
              <a:rPr lang="ru-RU" sz="2000">
                <a:solidFill>
                  <a:schemeClr val="bg1"/>
                </a:solidFill>
              </a:rPr>
              <a:t>К </a:t>
            </a:r>
            <a:r>
              <a:rPr lang="ru-RU" sz="2000">
                <a:solidFill>
                  <a:srgbClr val="FFFF00"/>
                </a:solidFill>
              </a:rPr>
              <a:t>третьему уровню </a:t>
            </a:r>
            <a:r>
              <a:rPr lang="ru-RU" sz="2000">
                <a:solidFill>
                  <a:schemeClr val="bg1"/>
                </a:solidFill>
              </a:rPr>
              <a:t>классификации относятся: внутригородские районы, округа города республиканского, краевого, областного подчинения; города районного подчинения; поселки городского типа районного подчинения; сельсоветы.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>
                <a:solidFill>
                  <a:srgbClr val="FFFF00"/>
                </a:solidFill>
              </a:rPr>
              <a:t>Общероссийского классификатора </a:t>
            </a:r>
            <a:r>
              <a:rPr lang="ru-RU" sz="2800" b="1">
                <a:solidFill>
                  <a:srgbClr val="FFFF00"/>
                </a:solidFill>
              </a:rPr>
              <a:t>территорий муниципальных образований (ОКТМО</a:t>
            </a:r>
            <a:r>
              <a:rPr lang="ru-RU" sz="2800">
                <a:solidFill>
                  <a:srgbClr val="FFFF00"/>
                </a:solidFill>
              </a:rPr>
              <a:t>).</a:t>
            </a:r>
            <a:endParaRPr lang="ru-RU" b="1">
              <a:solidFill>
                <a:srgbClr val="FFFF00"/>
              </a:solidFill>
            </a:endParaRP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0732E52B-5A8C-4BF4-9207-6B4F629CF2AB}" type="slidenum">
              <a:rPr lang="ru-RU">
                <a:solidFill>
                  <a:schemeClr val="bg1"/>
                </a:solidFill>
              </a:rPr>
              <a:pPr/>
              <a:t>28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9700" name="Rectangle 6"/>
          <p:cNvSpPr>
            <a:spLocks noChangeArrowheads="1"/>
          </p:cNvSpPr>
          <p:nvPr/>
        </p:nvSpPr>
        <p:spPr bwMode="auto">
          <a:xfrm>
            <a:off x="300038" y="90963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323850" y="1092200"/>
            <a:ext cx="8496300" cy="5216525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ОКТМО предназначен для обеспечения систематизации и однозначной идентификации на всей территории РФ муниципальных образований с отражением структуры и уровней территориальной организации местного самоуправления для решения задач сбора, автоматизированной обработки, представления и анализа информации в разрезе муниципальных образований в различных областях экономики, включая статистику, прогнозирование, налогообложение.</a:t>
            </a:r>
          </a:p>
          <a:p>
            <a:r>
              <a:rPr lang="ru-RU" sz="2400">
                <a:solidFill>
                  <a:srgbClr val="FFFF00"/>
                </a:solidFill>
              </a:rPr>
              <a:t>Объектами классификации </a:t>
            </a:r>
            <a:r>
              <a:rPr lang="ru-RU" sz="2400">
                <a:solidFill>
                  <a:schemeClr val="bg1"/>
                </a:solidFill>
              </a:rPr>
              <a:t>являются территории МО:</a:t>
            </a:r>
          </a:p>
          <a:p>
            <a:r>
              <a:rPr lang="ru-RU" sz="2400">
                <a:solidFill>
                  <a:schemeClr val="bg1"/>
                </a:solidFill>
              </a:rPr>
              <a:t>- </a:t>
            </a:r>
            <a:r>
              <a:rPr lang="ru-RU">
                <a:solidFill>
                  <a:schemeClr val="bg1"/>
                </a:solidFill>
              </a:rPr>
              <a:t>муниципальных районов;</a:t>
            </a:r>
          </a:p>
          <a:p>
            <a:r>
              <a:rPr lang="ru-RU">
                <a:solidFill>
                  <a:schemeClr val="bg1"/>
                </a:solidFill>
              </a:rPr>
              <a:t>- городских округов;</a:t>
            </a:r>
          </a:p>
          <a:p>
            <a:r>
              <a:rPr lang="ru-RU">
                <a:solidFill>
                  <a:schemeClr val="bg1"/>
                </a:solidFill>
              </a:rPr>
              <a:t>- внутригородских территорий городов федерал.значения;</a:t>
            </a:r>
          </a:p>
          <a:p>
            <a:r>
              <a:rPr lang="ru-RU">
                <a:solidFill>
                  <a:schemeClr val="bg1"/>
                </a:solidFill>
              </a:rPr>
              <a:t>- городских поселений;</a:t>
            </a:r>
          </a:p>
          <a:p>
            <a:r>
              <a:rPr lang="ru-RU">
                <a:solidFill>
                  <a:schemeClr val="bg1"/>
                </a:solidFill>
              </a:rPr>
              <a:t>- сельских поселений</a:t>
            </a:r>
            <a:r>
              <a:rPr lang="ru-RU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600">
                <a:solidFill>
                  <a:srgbClr val="FFFF00"/>
                </a:solidFill>
              </a:rPr>
              <a:t>2</a:t>
            </a:r>
            <a:r>
              <a:rPr lang="ru-RU" sz="2600">
                <a:solidFill>
                  <a:schemeClr val="bg1"/>
                </a:solidFill>
              </a:rPr>
              <a:t> </a:t>
            </a:r>
            <a:r>
              <a:rPr lang="ru-RU" sz="2600">
                <a:solidFill>
                  <a:srgbClr val="FFFF00"/>
                </a:solidFill>
              </a:rPr>
              <a:t>– информация по описанию организации экономики </a:t>
            </a:r>
            <a:endParaRPr lang="ru-RU" sz="2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8E5DEB9E-0218-40E7-B349-D47E0A358EDD}" type="slidenum">
              <a:rPr lang="ru-RU">
                <a:solidFill>
                  <a:schemeClr val="bg1"/>
                </a:solidFill>
              </a:rPr>
              <a:pPr/>
              <a:t>29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724" name="Rectangle 6"/>
          <p:cNvSpPr>
            <a:spLocks noChangeArrowheads="1"/>
          </p:cNvSpPr>
          <p:nvPr/>
        </p:nvSpPr>
        <p:spPr bwMode="auto">
          <a:xfrm>
            <a:off x="300038" y="47148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25" name="Text Box 7"/>
          <p:cNvSpPr txBox="1">
            <a:spLocks noChangeArrowheads="1"/>
          </p:cNvSpPr>
          <p:nvPr/>
        </p:nvSpPr>
        <p:spPr bwMode="auto">
          <a:xfrm>
            <a:off x="323850" y="617538"/>
            <a:ext cx="8496300" cy="569118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В ОКТМО используется </a:t>
            </a:r>
            <a:r>
              <a:rPr lang="ru-RU" sz="2400">
                <a:solidFill>
                  <a:srgbClr val="FFFF00"/>
                </a:solidFill>
              </a:rPr>
              <a:t>иерархический метод </a:t>
            </a:r>
            <a:r>
              <a:rPr lang="ru-RU" sz="2400">
                <a:solidFill>
                  <a:schemeClr val="bg1"/>
                </a:solidFill>
              </a:rPr>
              <a:t>классификации. Множество объектов классификации подразделяется на группировки, располагаемые на трех ступеням классификации.</a:t>
            </a:r>
          </a:p>
          <a:p>
            <a:r>
              <a:rPr lang="ru-RU" sz="2400">
                <a:solidFill>
                  <a:schemeClr val="bg1"/>
                </a:solidFill>
              </a:rPr>
              <a:t>Первая ступень классификации включает группировки муниципальных образований субъектов РФ. Этим группировкам в ОКАТО соответствуют объекты федерального значения.</a:t>
            </a:r>
          </a:p>
          <a:p>
            <a:r>
              <a:rPr lang="ru-RU" sz="2400">
                <a:solidFill>
                  <a:schemeClr val="bg1"/>
                </a:solidFill>
              </a:rPr>
              <a:t>Ко второй ступени классификации относятся:</a:t>
            </a:r>
          </a:p>
          <a:p>
            <a:r>
              <a:rPr lang="ru-RU" sz="2400">
                <a:solidFill>
                  <a:schemeClr val="bg1"/>
                </a:solidFill>
              </a:rPr>
              <a:t>- </a:t>
            </a:r>
            <a:r>
              <a:rPr lang="ru-RU" sz="2000">
                <a:solidFill>
                  <a:schemeClr val="bg1"/>
                </a:solidFill>
              </a:rPr>
              <a:t>муниципальные районы;</a:t>
            </a:r>
          </a:p>
          <a:p>
            <a:r>
              <a:rPr lang="ru-RU" sz="2000">
                <a:solidFill>
                  <a:schemeClr val="bg1"/>
                </a:solidFill>
              </a:rPr>
              <a:t>- городские округа;</a:t>
            </a:r>
          </a:p>
          <a:p>
            <a:r>
              <a:rPr lang="ru-RU" sz="2000">
                <a:solidFill>
                  <a:schemeClr val="bg1"/>
                </a:solidFill>
              </a:rPr>
              <a:t>- внутригородские территории городов федерального значения. </a:t>
            </a:r>
          </a:p>
          <a:p>
            <a:r>
              <a:rPr lang="ru-RU" sz="2400">
                <a:solidFill>
                  <a:schemeClr val="bg1"/>
                </a:solidFill>
              </a:rPr>
              <a:t>К третьей ступени классификации относятся:</a:t>
            </a:r>
          </a:p>
          <a:p>
            <a:r>
              <a:rPr lang="ru-RU" sz="2400">
                <a:solidFill>
                  <a:schemeClr val="bg1"/>
                </a:solidFill>
              </a:rPr>
              <a:t>- </a:t>
            </a:r>
            <a:r>
              <a:rPr lang="ru-RU" sz="2000">
                <a:solidFill>
                  <a:schemeClr val="bg1"/>
                </a:solidFill>
              </a:rPr>
              <a:t>городские поселения;</a:t>
            </a:r>
          </a:p>
          <a:p>
            <a:r>
              <a:rPr lang="ru-RU" sz="2000">
                <a:solidFill>
                  <a:schemeClr val="bg1"/>
                </a:solidFill>
              </a:rPr>
              <a:t>- сельские поселения.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Общероссийские классификаторы информации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95925D6-B18E-432F-BD69-D2689BB570C5}" type="slidenum">
              <a:rPr lang="ru-RU">
                <a:solidFill>
                  <a:schemeClr val="bg1"/>
                </a:solidFill>
              </a:rPr>
              <a:pPr/>
              <a:t>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36550" y="10922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300038" y="1201738"/>
            <a:ext cx="8496300" cy="5070475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имеют двоякое применение: </a:t>
            </a:r>
          </a:p>
          <a:p>
            <a:r>
              <a:rPr lang="ru-RU" sz="2400">
                <a:solidFill>
                  <a:schemeClr val="bg1"/>
                </a:solidFill>
              </a:rPr>
              <a:t>Первое — для </a:t>
            </a:r>
            <a:r>
              <a:rPr lang="ru-RU" sz="2800" i="1">
                <a:solidFill>
                  <a:srgbClr val="FFFF00"/>
                </a:solidFill>
              </a:rPr>
              <a:t>ручного проставления кодов</a:t>
            </a:r>
            <a:r>
              <a:rPr lang="ru-RU" sz="2400" i="1">
                <a:solidFill>
                  <a:schemeClr val="bg1"/>
                </a:solidFill>
              </a:rPr>
              <a:t> в документах, </a:t>
            </a:r>
            <a:r>
              <a:rPr lang="ru-RU" sz="2400">
                <a:solidFill>
                  <a:schemeClr val="bg1"/>
                </a:solidFill>
              </a:rPr>
              <a:t>в соответствии с инструкцией в специально отведенные места, в зоны постоянных и переменных признаков документа</a:t>
            </a:r>
            <a:r>
              <a:rPr lang="ru-RU" sz="2400" i="1">
                <a:solidFill>
                  <a:schemeClr val="bg1"/>
                </a:solidFill>
              </a:rPr>
              <a:t>. </a:t>
            </a:r>
            <a:r>
              <a:rPr lang="ru-RU" sz="2400">
                <a:solidFill>
                  <a:schemeClr val="bg1"/>
                </a:solidFill>
              </a:rPr>
              <a:t>В этом случае классификаторы оформляются в виде справочников и используются для подготовки первичных и сводных документов к машинной обработке. </a:t>
            </a:r>
          </a:p>
          <a:p>
            <a:r>
              <a:rPr lang="ru-RU" sz="2400">
                <a:solidFill>
                  <a:schemeClr val="bg1"/>
                </a:solidFill>
              </a:rPr>
              <a:t>Второе – </a:t>
            </a:r>
            <a:r>
              <a:rPr lang="ru-RU" sz="2800" i="1">
                <a:solidFill>
                  <a:srgbClr val="FFFF00"/>
                </a:solidFill>
              </a:rPr>
              <a:t>хранение всех классификаторов в памяти машины, на машинных носителях в банке данных, в качестве словарного фонда или условно постоянной информации.</a:t>
            </a:r>
            <a:endParaRPr lang="ru-RU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600">
                <a:solidFill>
                  <a:srgbClr val="FFFF00"/>
                </a:solidFill>
              </a:rPr>
              <a:t>2</a:t>
            </a:r>
            <a:r>
              <a:rPr lang="ru-RU" sz="2600">
                <a:solidFill>
                  <a:schemeClr val="bg1"/>
                </a:solidFill>
              </a:rPr>
              <a:t> </a:t>
            </a:r>
            <a:r>
              <a:rPr lang="ru-RU" sz="2600">
                <a:solidFill>
                  <a:srgbClr val="FFFF00"/>
                </a:solidFill>
              </a:rPr>
              <a:t>– информация по описанию организации экономики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F9FE6118-9F17-4385-93F2-8150D3DFFAF2}" type="slidenum">
              <a:rPr lang="ru-RU">
                <a:solidFill>
                  <a:schemeClr val="bg1"/>
                </a:solidFill>
              </a:rPr>
              <a:pPr/>
              <a:t>30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1748" name="Rectangle 6"/>
          <p:cNvSpPr>
            <a:spLocks noChangeArrowheads="1"/>
          </p:cNvSpPr>
          <p:nvPr/>
        </p:nvSpPr>
        <p:spPr bwMode="auto">
          <a:xfrm>
            <a:off x="336550" y="36195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323850" y="581025"/>
            <a:ext cx="8496300" cy="572770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Структурно позиции классификатора состоят из 3-х блоков:</a:t>
            </a:r>
          </a:p>
          <a:p>
            <a:r>
              <a:rPr lang="ru-RU" sz="2000">
                <a:solidFill>
                  <a:schemeClr val="bg1"/>
                </a:solidFill>
              </a:rPr>
              <a:t>- блок идентификации объектов классификации;</a:t>
            </a:r>
          </a:p>
          <a:p>
            <a:r>
              <a:rPr lang="ru-RU" sz="2000">
                <a:solidFill>
                  <a:schemeClr val="bg1"/>
                </a:solidFill>
              </a:rPr>
              <a:t>- блок наименования объектов классификации;</a:t>
            </a:r>
          </a:p>
          <a:p>
            <a:r>
              <a:rPr lang="ru-RU" sz="2000">
                <a:solidFill>
                  <a:schemeClr val="bg1"/>
                </a:solidFill>
              </a:rPr>
              <a:t>- блок дополнительных данных.</a:t>
            </a:r>
          </a:p>
          <a:p>
            <a:r>
              <a:rPr lang="ru-RU" sz="2000">
                <a:solidFill>
                  <a:schemeClr val="bg1"/>
                </a:solidFill>
              </a:rPr>
              <a:t>Блок идентификации объектов классификации включает 8-значные цифровые коды и их контрольные числа (КЧ).</a:t>
            </a:r>
          </a:p>
          <a:p>
            <a:r>
              <a:rPr lang="ru-RU" sz="2000">
                <a:solidFill>
                  <a:schemeClr val="bg1"/>
                </a:solidFill>
              </a:rPr>
              <a:t>Код строится с использованием серийно-порядкового, последовательного и параллельного методов кодирования.</a:t>
            </a:r>
          </a:p>
          <a:p>
            <a:r>
              <a:rPr lang="ru-RU" sz="2400">
                <a:solidFill>
                  <a:schemeClr val="bg1"/>
                </a:solidFill>
              </a:rPr>
              <a:t>Формула структуры кода в ОКТМО:</a:t>
            </a:r>
          </a:p>
          <a:p>
            <a:r>
              <a:rPr lang="ru-RU" sz="2000">
                <a:solidFill>
                  <a:schemeClr val="bg1"/>
                </a:solidFill>
              </a:rPr>
              <a:t>ХХ ХХХ ХХХ, где:</a:t>
            </a:r>
          </a:p>
          <a:p>
            <a:r>
              <a:rPr lang="ru-RU" sz="2000">
                <a:solidFill>
                  <a:schemeClr val="bg1"/>
                </a:solidFill>
              </a:rPr>
              <a:t>1, 2 знаки идентифицируют объекты классификации первой ступени классификации;</a:t>
            </a:r>
          </a:p>
          <a:p>
            <a:r>
              <a:rPr lang="ru-RU" sz="2000">
                <a:solidFill>
                  <a:schemeClr val="bg1"/>
                </a:solidFill>
              </a:rPr>
              <a:t>3 – 5 знаки идентифицируют объекты классификации второй ступени классификации;</a:t>
            </a:r>
          </a:p>
          <a:p>
            <a:r>
              <a:rPr lang="ru-RU" sz="2000">
                <a:solidFill>
                  <a:schemeClr val="bg1"/>
                </a:solidFill>
              </a:rPr>
              <a:t>6 – 8 знаки идентифицируют объекты классификации третьей ступени классификации;</a:t>
            </a:r>
          </a:p>
          <a:p>
            <a:r>
              <a:rPr lang="ru-RU" sz="2000">
                <a:solidFill>
                  <a:schemeClr val="bg1"/>
                </a:solidFill>
              </a:rPr>
              <a:t>Контрольное число для кода рассчитывается по действующей методике расчета и применения контрольных чисел.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117475" y="0"/>
            <a:ext cx="9026525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>
                <a:solidFill>
                  <a:srgbClr val="FFFF00"/>
                </a:solidFill>
              </a:rPr>
              <a:t>3 группа – информация о продукции, видах экономической деятельности и оказываемых услугах </a:t>
            </a:r>
            <a:endParaRPr lang="ru-RU" b="1">
              <a:solidFill>
                <a:srgbClr val="FFFF00"/>
              </a:solidFill>
            </a:endParaRPr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AA2F55AF-08DA-48CD-994D-C9C5B53026B4}" type="slidenum">
              <a:rPr lang="ru-RU">
                <a:solidFill>
                  <a:schemeClr val="bg1"/>
                </a:solidFill>
              </a:rPr>
              <a:pPr/>
              <a:t>31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2772" name="Rectangle 6"/>
          <p:cNvSpPr>
            <a:spLocks noChangeArrowheads="1"/>
          </p:cNvSpPr>
          <p:nvPr/>
        </p:nvSpPr>
        <p:spPr bwMode="auto">
          <a:xfrm>
            <a:off x="153988" y="83661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73" name="Text Box 7"/>
          <p:cNvSpPr txBox="1">
            <a:spLocks noChangeArrowheads="1"/>
          </p:cNvSpPr>
          <p:nvPr/>
        </p:nvSpPr>
        <p:spPr bwMode="auto">
          <a:xfrm>
            <a:off x="323850" y="909638"/>
            <a:ext cx="8496300" cy="539908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400">
                <a:solidFill>
                  <a:srgbClr val="FFFF00"/>
                </a:solidFill>
              </a:rPr>
              <a:t>Общероссийский классификатор </a:t>
            </a:r>
            <a:r>
              <a:rPr lang="ru-RU" sz="2400" b="1">
                <a:solidFill>
                  <a:srgbClr val="FFFF00"/>
                </a:solidFill>
              </a:rPr>
              <a:t>видов экономической деятельности, продукции и услуг </a:t>
            </a:r>
            <a:r>
              <a:rPr lang="ru-RU" sz="2400">
                <a:solidFill>
                  <a:srgbClr val="FFFF00"/>
                </a:solidFill>
              </a:rPr>
              <a:t>ОК 004-93 ОКДП </a:t>
            </a:r>
            <a:r>
              <a:rPr lang="ru-RU" sz="2400">
                <a:solidFill>
                  <a:schemeClr val="bg1"/>
                </a:solidFill>
              </a:rPr>
              <a:t>предназначен в качестве единого языка общения производителей и потребителей продукции и услуг для описания и регулирования национальной экономики РФ.</a:t>
            </a:r>
          </a:p>
          <a:p>
            <a:r>
              <a:rPr lang="ru-RU" sz="2000">
                <a:solidFill>
                  <a:schemeClr val="bg1"/>
                </a:solidFill>
              </a:rPr>
              <a:t>ОКДП обеспечивает информационную поддержку решения задач:</a:t>
            </a:r>
          </a:p>
          <a:p>
            <a:pPr>
              <a:buFont typeface="Wingdings" pitchFamily="2" charset="2"/>
              <a:buChar char="ü"/>
            </a:pPr>
            <a:r>
              <a:rPr lang="ru-RU" sz="2200">
                <a:solidFill>
                  <a:schemeClr val="bg1"/>
                </a:solidFill>
              </a:rPr>
              <a:t>организации "горизонтальных" связей в производственной сфере между производителями и потребителями продукции и услуг; </a:t>
            </a:r>
          </a:p>
          <a:p>
            <a:pPr>
              <a:buFont typeface="Wingdings" pitchFamily="2" charset="2"/>
              <a:buChar char="ü"/>
            </a:pPr>
            <a:r>
              <a:rPr lang="ru-RU" sz="2200">
                <a:solidFill>
                  <a:schemeClr val="bg1"/>
                </a:solidFill>
              </a:rPr>
              <a:t>предоставления информации об отечественной продукции на рынках зарубежных стран посредством ее перекодировки через соответствующие переходные ключи; </a:t>
            </a:r>
          </a:p>
          <a:p>
            <a:pPr>
              <a:buFont typeface="Wingdings" pitchFamily="2" charset="2"/>
              <a:buChar char="ü"/>
            </a:pPr>
            <a:r>
              <a:rPr lang="ru-RU" sz="2200">
                <a:solidFill>
                  <a:schemeClr val="bg1"/>
                </a:solidFill>
              </a:rPr>
              <a:t>создания информационных систем для обеспечения функционирования бирж и торговых домов с выходом на международные электронные системы передачи данных, действующие в рамках комплекса стандартов ISO ЭДИФАКТ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>
                <a:solidFill>
                  <a:srgbClr val="FFFF00"/>
                </a:solidFill>
              </a:rPr>
              <a:t>3 группа – информация о продукции, видах экономической деятельности и оказываемых услугах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B6078643-BA59-4649-8300-A68D7B9B8FF6}" type="slidenum">
              <a:rPr lang="ru-RU">
                <a:solidFill>
                  <a:schemeClr val="bg1"/>
                </a:solidFill>
              </a:rPr>
              <a:pPr/>
              <a:t>32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3796" name="Rectangle 6"/>
          <p:cNvSpPr>
            <a:spLocks noChangeArrowheads="1"/>
          </p:cNvSpPr>
          <p:nvPr/>
        </p:nvSpPr>
        <p:spPr bwMode="auto">
          <a:xfrm>
            <a:off x="300038" y="83661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323850" y="982663"/>
            <a:ext cx="8496300" cy="532606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 i="1">
                <a:solidFill>
                  <a:schemeClr val="bg1"/>
                </a:solidFill>
              </a:rPr>
              <a:t>Объекты классификации</a:t>
            </a:r>
            <a:r>
              <a:rPr lang="ru-RU" sz="2400">
                <a:solidFill>
                  <a:schemeClr val="bg1"/>
                </a:solidFill>
              </a:rPr>
              <a:t> ОКДП - продукция и услуги - в свою очередь являются основными классификационными признаками предприятий. </a:t>
            </a:r>
          </a:p>
          <a:p>
            <a:r>
              <a:rPr lang="ru-RU" sz="2400">
                <a:solidFill>
                  <a:schemeClr val="bg1"/>
                </a:solidFill>
              </a:rPr>
              <a:t>Совместное использование при описании предприятий кодов ОКПО, кодов территорий и населенных пунктов по ОКАТО. </a:t>
            </a:r>
          </a:p>
          <a:p>
            <a:r>
              <a:rPr lang="ru-RU" sz="2400">
                <a:solidFill>
                  <a:schemeClr val="bg1"/>
                </a:solidFill>
              </a:rPr>
              <a:t>Введение кодов ОКДП в утвержденные на государственном уровне первичные регистрационные документы предприятий, а также в квартальные и годовые формы их финансово-бухгалтерской отчетности позволяет увязать адресно-справочные реквизиты предприятий с видами производимой и потребляемой продукцией, предоставляемыми и потребляемыми услугами.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117475" y="0"/>
            <a:ext cx="90265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>
                <a:solidFill>
                  <a:srgbClr val="FFFF00"/>
                </a:solidFill>
              </a:rPr>
              <a:t>3 группа – информация о продукции, видах экономической деятельности и оказываемых услугах</a:t>
            </a:r>
            <a:endParaRPr lang="ru-RU" b="1">
              <a:solidFill>
                <a:srgbClr val="0F2BEC"/>
              </a:solidFill>
            </a:endParaRP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3B75B160-FE93-4376-A7DD-55C10077A7DD}" type="slidenum">
              <a:rPr lang="ru-RU">
                <a:solidFill>
                  <a:schemeClr val="bg1"/>
                </a:solidFill>
              </a:rPr>
              <a:pPr/>
              <a:t>33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4820" name="Rectangle 6"/>
          <p:cNvSpPr>
            <a:spLocks noChangeArrowheads="1"/>
          </p:cNvSpPr>
          <p:nvPr/>
        </p:nvSpPr>
        <p:spPr bwMode="auto">
          <a:xfrm>
            <a:off x="336550" y="90963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323850" y="982663"/>
            <a:ext cx="8496300" cy="532606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в ОКДП использована </a:t>
            </a:r>
            <a:r>
              <a:rPr lang="ru-RU" sz="2400" b="1" i="1">
                <a:solidFill>
                  <a:srgbClr val="FFFF00"/>
                </a:solidFill>
              </a:rPr>
              <a:t>комбинированная (иерархически-фасетная) классификационная</a:t>
            </a:r>
            <a:r>
              <a:rPr lang="ru-RU" sz="2400">
                <a:solidFill>
                  <a:srgbClr val="FFFF00"/>
                </a:solidFill>
              </a:rPr>
              <a:t> структура</a:t>
            </a:r>
            <a:r>
              <a:rPr lang="ru-RU" sz="2400">
                <a:solidFill>
                  <a:schemeClr val="bg1"/>
                </a:solidFill>
              </a:rPr>
              <a:t>. Кодирование классов и подклассов продукции и услуг (часть II) осуществляется по иерархической схеме, а видов продукции и услуг (часть III) - по фасетной схеме.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Позволяет более полно использовать все отведенное в пределах семи разрядов кодовое пространство.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Такая схема обеспечивает большую устойчивость структуры ОКДП в процессе его ведения.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Сами же фасеты, в большинстве случаев, строятся по иерархическому принципу </a:t>
            </a:r>
            <a:r>
              <a:rPr lang="ru-RU" sz="2000">
                <a:solidFill>
                  <a:schemeClr val="bg1"/>
                </a:solidFill>
              </a:rPr>
              <a:t>с введением головной позиции в список до десяти наименований, которая индексируется кодом с цифрой "0" в последнем разряде. Для индексирования кодовой позиции со словами "прочая", "прочее", "прочие", "прочий" используется цифра "9" в последнем разряде.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>
                <a:solidFill>
                  <a:srgbClr val="FFFF00"/>
                </a:solidFill>
              </a:rPr>
              <a:t>3 группа – информация о продукции, видах экономической деятельности и оказываемых услугах</a:t>
            </a:r>
            <a:endParaRPr lang="ru-RU" sz="28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E01FDC89-8CF0-450B-AC02-AA22DE729A0F}" type="slidenum">
              <a:rPr lang="ru-RU">
                <a:solidFill>
                  <a:schemeClr val="bg1"/>
                </a:solidFill>
              </a:rPr>
              <a:pPr/>
              <a:t>34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5844" name="Rectangle 6"/>
          <p:cNvSpPr>
            <a:spLocks noChangeArrowheads="1"/>
          </p:cNvSpPr>
          <p:nvPr/>
        </p:nvSpPr>
        <p:spPr bwMode="auto">
          <a:xfrm>
            <a:off x="300038" y="90963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5" name="Text Box 7"/>
          <p:cNvSpPr txBox="1">
            <a:spLocks noChangeArrowheads="1"/>
          </p:cNvSpPr>
          <p:nvPr/>
        </p:nvSpPr>
        <p:spPr bwMode="auto">
          <a:xfrm>
            <a:off x="323850" y="1019175"/>
            <a:ext cx="8666163" cy="52895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400">
                <a:solidFill>
                  <a:srgbClr val="FFFF00"/>
                </a:solidFill>
              </a:rPr>
              <a:t>Общероссийский классификатор продукции ОКП ОК 005-93 </a:t>
            </a:r>
            <a:r>
              <a:rPr lang="ru-RU" sz="2000">
                <a:solidFill>
                  <a:schemeClr val="bg1"/>
                </a:solidFill>
              </a:rPr>
              <a:t>предназначен для обеспечения достоверности, сопоставимости и автоматизированной обработки информации о продукции в таких сферах деятельности, как стандартизация, статистика, экономика и другие.</a:t>
            </a:r>
          </a:p>
          <a:p>
            <a:pPr hangingPunct="0"/>
            <a:r>
              <a:rPr lang="ru-RU" sz="2000">
                <a:solidFill>
                  <a:schemeClr val="bg1"/>
                </a:solidFill>
              </a:rPr>
              <a:t>ОКП представляет собой систематизированный свод кодов и наименований группировок продукции, построенных по </a:t>
            </a:r>
            <a:r>
              <a:rPr lang="ru-RU" sz="2000">
                <a:solidFill>
                  <a:srgbClr val="FFFF00"/>
                </a:solidFill>
              </a:rPr>
              <a:t>иерархической системе </a:t>
            </a:r>
            <a:r>
              <a:rPr lang="ru-RU" sz="2000">
                <a:solidFill>
                  <a:schemeClr val="bg1"/>
                </a:solidFill>
              </a:rPr>
              <a:t>классификации. </a:t>
            </a:r>
          </a:p>
          <a:p>
            <a:pPr hangingPunct="0"/>
            <a:r>
              <a:rPr lang="ru-RU">
                <a:solidFill>
                  <a:schemeClr val="bg1"/>
                </a:solidFill>
              </a:rPr>
              <a:t>Классификатор используется при решении задач 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каталогизации продукции, включая разработку каталогов и систематизацию в них продукции по важнейшим технико-экономическим признакам; при сертификации продукции в соответствии с группами однородной продукции, построенными на основе группировок ОКП; 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для статистического анализа производства, реализации и использования продукции на макроэкономическом, региональном и отраслевом уровнях; 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для структуризации промышленно-экономической информации по видам выпускаемой предприятиями продукции с целью проведения маркетинговых исследований и осуществления снабженческо-сбытовых операций.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>
                <a:solidFill>
                  <a:srgbClr val="FFFF00"/>
                </a:solidFill>
              </a:rPr>
              <a:t>3 группа – информация о продукции, видах экономической деятельности и оказываемых услугах</a:t>
            </a:r>
            <a:endParaRPr lang="ru-RU" sz="28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0A77D79C-F0C2-4376-A84B-7C4D738102F7}" type="slidenum">
              <a:rPr lang="ru-RU">
                <a:solidFill>
                  <a:schemeClr val="bg1"/>
                </a:solidFill>
              </a:rPr>
              <a:pPr/>
              <a:t>35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6868" name="Rectangle 6"/>
          <p:cNvSpPr>
            <a:spLocks noChangeArrowheads="1"/>
          </p:cNvSpPr>
          <p:nvPr/>
        </p:nvSpPr>
        <p:spPr bwMode="auto">
          <a:xfrm>
            <a:off x="336550" y="83661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323850" y="982663"/>
            <a:ext cx="8496300" cy="532606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В ОКП предусмотрена </a:t>
            </a:r>
            <a:r>
              <a:rPr lang="ru-RU" sz="2400" i="1">
                <a:solidFill>
                  <a:srgbClr val="FFFF00"/>
                </a:solidFill>
              </a:rPr>
              <a:t>пятиступенчатая иерархическая</a:t>
            </a:r>
            <a:r>
              <a:rPr lang="ru-RU" sz="2400">
                <a:solidFill>
                  <a:srgbClr val="FFFF00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классификация с цифровой десятичной системой кодирования. </a:t>
            </a:r>
          </a:p>
          <a:p>
            <a:r>
              <a:rPr lang="ru-RU" sz="2400">
                <a:solidFill>
                  <a:schemeClr val="bg1"/>
                </a:solidFill>
              </a:rPr>
              <a:t>На каждой ступени классификации деление осуществлено по наиболее значимым экономическим и техническим классификационным признакам. </a:t>
            </a:r>
          </a:p>
          <a:p>
            <a:r>
              <a:rPr lang="ru-RU" sz="2000">
                <a:solidFill>
                  <a:schemeClr val="bg1"/>
                </a:solidFill>
              </a:rPr>
              <a:t>На первой ступени классификации - классы продукции (ХХ 0000), </a:t>
            </a:r>
          </a:p>
          <a:p>
            <a:r>
              <a:rPr lang="ru-RU" sz="2000">
                <a:solidFill>
                  <a:schemeClr val="bg1"/>
                </a:solidFill>
              </a:rPr>
              <a:t>на второй - подклассы (ХХ Х000), </a:t>
            </a:r>
          </a:p>
          <a:p>
            <a:r>
              <a:rPr lang="ru-RU" sz="2000">
                <a:solidFill>
                  <a:schemeClr val="bg1"/>
                </a:solidFill>
              </a:rPr>
              <a:t>на третьей - группы (ХХ ХХ00), </a:t>
            </a:r>
          </a:p>
          <a:p>
            <a:r>
              <a:rPr lang="ru-RU" sz="2000">
                <a:solidFill>
                  <a:schemeClr val="bg1"/>
                </a:solidFill>
              </a:rPr>
              <a:t>на четвёртой - подгруппы (ХХ ХХХ0)</a:t>
            </a:r>
          </a:p>
          <a:p>
            <a:r>
              <a:rPr lang="ru-RU" sz="2000">
                <a:solidFill>
                  <a:schemeClr val="bg1"/>
                </a:solidFill>
              </a:rPr>
              <a:t>на пятой - виды продукции (ХХ ХХХХ). </a:t>
            </a:r>
          </a:p>
          <a:p>
            <a:r>
              <a:rPr lang="ru-RU" sz="2000">
                <a:solidFill>
                  <a:schemeClr val="bg1"/>
                </a:solidFill>
              </a:rPr>
              <a:t>Коды 2-5-разрядных группировок продукции дополнены нулями до 6 разрядов и записываются с интервалом между вторым и третьим разрядами. </a:t>
            </a:r>
          </a:p>
          <a:p>
            <a:r>
              <a:rPr lang="ru-RU" sz="2000">
                <a:solidFill>
                  <a:schemeClr val="bg1"/>
                </a:solidFill>
              </a:rPr>
              <a:t>Классификация продукции в ОКП может быть завершена на третьей, четвёртой или пятой ступенях классификационного деления.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>
                <a:solidFill>
                  <a:srgbClr val="FFFF00"/>
                </a:solidFill>
              </a:rPr>
              <a:t>3 группа – информация о продукции, видах экономической деятельности и оказываемых услугах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789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C79D4D04-EF3B-4F6E-8CB3-ED12559140CD}" type="slidenum">
              <a:rPr lang="ru-RU">
                <a:solidFill>
                  <a:schemeClr val="bg1"/>
                </a:solidFill>
              </a:rPr>
              <a:pPr/>
              <a:t>36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300038" y="83661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3" name="Text Box 7"/>
          <p:cNvSpPr txBox="1">
            <a:spLocks noChangeArrowheads="1"/>
          </p:cNvSpPr>
          <p:nvPr/>
        </p:nvSpPr>
        <p:spPr bwMode="auto">
          <a:xfrm>
            <a:off x="300038" y="946150"/>
            <a:ext cx="8653462" cy="5326063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400">
                <a:solidFill>
                  <a:srgbClr val="FFFF00"/>
                </a:solidFill>
              </a:rPr>
              <a:t>Общероссийский классификатор услуг населению </a:t>
            </a:r>
          </a:p>
          <a:p>
            <a:pPr hangingPunct="0"/>
            <a:r>
              <a:rPr lang="ru-RU" sz="2400">
                <a:solidFill>
                  <a:srgbClr val="FFFF00"/>
                </a:solidFill>
              </a:rPr>
              <a:t>ОК 002-93 </a:t>
            </a:r>
            <a:r>
              <a:rPr lang="ru-RU" sz="2400">
                <a:solidFill>
                  <a:schemeClr val="bg1"/>
                </a:solidFill>
              </a:rPr>
              <a:t>разработан для решения следующих задач:</a:t>
            </a:r>
          </a:p>
          <a:p>
            <a:pPr hangingPunct="0"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развития и совершенствования стандартизации в сфере услуг населению;</a:t>
            </a:r>
          </a:p>
          <a:p>
            <a:pPr hangingPunct="0"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осуществления сертификации услуг с целью обеспечения безопасности жизни, здоровья потребителей;</a:t>
            </a:r>
          </a:p>
          <a:p>
            <a:pPr hangingPunct="0"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учета и прогнозирования объемов реализации услуг населению;</a:t>
            </a:r>
          </a:p>
          <a:p>
            <a:pPr hangingPunct="0"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изучения спроса населения на услуги;</a:t>
            </a:r>
          </a:p>
          <a:p>
            <a:pPr hangingPunct="0"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гармонизации классификации услуг населению с международными классификациями.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Объектами классификации являются услуги населению, </a:t>
            </a:r>
            <a:r>
              <a:rPr lang="ru-RU" sz="2000">
                <a:solidFill>
                  <a:schemeClr val="bg1"/>
                </a:solidFill>
              </a:rPr>
              <a:t>оказываемые предприятиями и организациями различных ОПФ собственности и гражданами-индивидуалами, использующими различные формы и методы обслуживания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>
                <a:solidFill>
                  <a:srgbClr val="FFFF00"/>
                </a:solidFill>
              </a:rPr>
              <a:t>3 группа – информация о продукции, видах экономической деятельности и оказываемых услугах</a:t>
            </a:r>
            <a:endParaRPr lang="ru-RU" sz="28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AD8D33D1-7E71-478D-9E75-DCF06282166A}" type="slidenum">
              <a:rPr lang="ru-RU">
                <a:solidFill>
                  <a:schemeClr val="bg1"/>
                </a:solidFill>
              </a:rPr>
              <a:pPr/>
              <a:t>37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8916" name="Rectangle 6"/>
          <p:cNvSpPr>
            <a:spLocks noChangeArrowheads="1"/>
          </p:cNvSpPr>
          <p:nvPr/>
        </p:nvSpPr>
        <p:spPr bwMode="auto">
          <a:xfrm>
            <a:off x="336550" y="87312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323850" y="982663"/>
            <a:ext cx="8496300" cy="532606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>
              <a:solidFill>
                <a:srgbClr val="FFFF00"/>
              </a:solidFill>
            </a:endParaRPr>
          </a:p>
          <a:p>
            <a:r>
              <a:rPr lang="ru-RU" sz="2400">
                <a:solidFill>
                  <a:srgbClr val="FFFF00"/>
                </a:solidFill>
              </a:rPr>
              <a:t>Общероссийский классификатор </a:t>
            </a:r>
            <a:r>
              <a:rPr lang="ru-RU" sz="2400" b="1">
                <a:solidFill>
                  <a:srgbClr val="FFFF00"/>
                </a:solidFill>
              </a:rPr>
              <a:t>видов экономической деятельности (ОКВЭД)</a:t>
            </a:r>
            <a:endParaRPr lang="ru-RU" sz="2400">
              <a:solidFill>
                <a:srgbClr val="FFFF00"/>
              </a:solidFill>
            </a:endParaRPr>
          </a:p>
          <a:p>
            <a:r>
              <a:rPr lang="ru-RU" sz="2400" i="1">
                <a:solidFill>
                  <a:srgbClr val="FFFF00"/>
                </a:solidFill>
              </a:rPr>
              <a:t>Объектами классификации</a:t>
            </a:r>
            <a:r>
              <a:rPr lang="ru-RU" sz="2400">
                <a:solidFill>
                  <a:srgbClr val="FFFF00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являются виды экономической деятельности субъектов хозяйственной деятельности (хозяйствующих субъектов) с однопрофильной и многопрофильной деятельностью, характеризующихся различной степенью хозяйственной обособленности, мерой самостоятельности. </a:t>
            </a:r>
          </a:p>
          <a:p>
            <a:r>
              <a:rPr lang="ru-RU" sz="2400">
                <a:solidFill>
                  <a:schemeClr val="bg1"/>
                </a:solidFill>
              </a:rPr>
              <a:t>В классификации видов экономической деятельности заложен принцип распределения хозяйствующих субъектов по признаку добывающих, обрабатывающих и предоставляющих услуги.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4 группа – информация о природных и трудовых ресурсах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586FA978-EA32-44FA-83F8-35A76C5AC2E8}" type="slidenum">
              <a:rPr lang="ru-RU">
                <a:solidFill>
                  <a:schemeClr val="bg1"/>
                </a:solidFill>
              </a:rPr>
              <a:pPr/>
              <a:t>38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9940" name="Rectangle 6"/>
          <p:cNvSpPr>
            <a:spLocks noChangeArrowheads="1"/>
          </p:cNvSpPr>
          <p:nvPr/>
        </p:nvSpPr>
        <p:spPr bwMode="auto">
          <a:xfrm>
            <a:off x="409575" y="105568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323850" y="1201738"/>
            <a:ext cx="8496300" cy="510698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 b="1">
                <a:solidFill>
                  <a:srgbClr val="FFFF00"/>
                </a:solidFill>
              </a:rPr>
              <a:t>Общероссийский классификатор специальностей по образованию ОК 009-2003</a:t>
            </a:r>
            <a:r>
              <a:rPr lang="ru-RU" sz="2400">
                <a:solidFill>
                  <a:schemeClr val="bg1"/>
                </a:solidFill>
              </a:rPr>
              <a:t> предназначен для использования в процессе автоматизированной обработки и обмена информацией на всех установленных государством образовательных уровнях в Российской Федерации с охватом как государственных, так и негосударственных образовательных учреждений при решении следующих основных задач:</a:t>
            </a:r>
          </a:p>
          <a:p>
            <a:r>
              <a:rPr lang="ru-RU" sz="2400">
                <a:solidFill>
                  <a:schemeClr val="bg1"/>
                </a:solidFill>
              </a:rPr>
              <a:t>- </a:t>
            </a:r>
            <a:r>
              <a:rPr lang="ru-RU" sz="2000">
                <a:solidFill>
                  <a:schemeClr val="bg1"/>
                </a:solidFill>
              </a:rPr>
              <a:t>определение прогнозной потребности, регулирование приема и выпуска специалистов;</a:t>
            </a:r>
          </a:p>
          <a:p>
            <a:r>
              <a:rPr lang="ru-RU" sz="2000">
                <a:solidFill>
                  <a:schemeClr val="bg1"/>
                </a:solidFill>
              </a:rPr>
              <a:t>- регламентация лицензионной деятельности и статистического учета в образовании;</a:t>
            </a:r>
          </a:p>
          <a:p>
            <a:r>
              <a:rPr lang="ru-RU" sz="2000">
                <a:solidFill>
                  <a:schemeClr val="bg1"/>
                </a:solidFill>
              </a:rPr>
              <a:t>- интеграция системы высшего профессионального образования и среднего профессионального образования РФ в международное образовательное пространство.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4 – информация о природных и трудовых ресурсах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569D6F9D-D0B1-4601-8D1A-26296C38FC8A}" type="slidenum">
              <a:rPr lang="ru-RU">
                <a:solidFill>
                  <a:schemeClr val="bg1"/>
                </a:solidFill>
              </a:rPr>
              <a:pPr/>
              <a:t>39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40964" name="Rectangle 6"/>
          <p:cNvSpPr>
            <a:spLocks noChangeArrowheads="1"/>
          </p:cNvSpPr>
          <p:nvPr/>
        </p:nvSpPr>
        <p:spPr bwMode="auto">
          <a:xfrm>
            <a:off x="336550" y="10922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65" name="Text Box 7"/>
          <p:cNvSpPr txBox="1">
            <a:spLocks noChangeArrowheads="1"/>
          </p:cNvSpPr>
          <p:nvPr/>
        </p:nvSpPr>
        <p:spPr bwMode="auto">
          <a:xfrm>
            <a:off x="323850" y="1311275"/>
            <a:ext cx="8496300" cy="49974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000">
                <a:solidFill>
                  <a:srgbClr val="FFFF00"/>
                </a:solidFill>
              </a:rPr>
              <a:t>Общероссийский классификатор специальностей по образованию </a:t>
            </a:r>
          </a:p>
          <a:p>
            <a:r>
              <a:rPr lang="ru-RU" sz="2400">
                <a:solidFill>
                  <a:schemeClr val="bg1"/>
                </a:solidFill>
              </a:rPr>
              <a:t>Структурное описание объекта классификации включает:</a:t>
            </a:r>
          </a:p>
          <a:p>
            <a:r>
              <a:rPr lang="ru-RU" sz="2400">
                <a:solidFill>
                  <a:schemeClr val="bg1"/>
                </a:solidFill>
              </a:rPr>
              <a:t>- блок идентификации;</a:t>
            </a:r>
          </a:p>
          <a:p>
            <a:r>
              <a:rPr lang="ru-RU" sz="2400">
                <a:solidFill>
                  <a:schemeClr val="bg1"/>
                </a:solidFill>
              </a:rPr>
              <a:t>- блок наименования;</a:t>
            </a:r>
          </a:p>
          <a:p>
            <a:r>
              <a:rPr lang="ru-RU" sz="2400">
                <a:solidFill>
                  <a:schemeClr val="bg1"/>
                </a:solidFill>
              </a:rPr>
              <a:t>- блок дополнительных классификационных признаков.</a:t>
            </a:r>
          </a:p>
          <a:p>
            <a:r>
              <a:rPr lang="ru-RU" sz="2400">
                <a:solidFill>
                  <a:schemeClr val="bg1"/>
                </a:solidFill>
              </a:rPr>
              <a:t>Блок идентификации ОКСО строится с использованием иерархического метода классификации и последовательного метода кодирования.</a:t>
            </a:r>
          </a:p>
          <a:p>
            <a:r>
              <a:rPr lang="ru-RU" sz="2400">
                <a:solidFill>
                  <a:schemeClr val="bg1"/>
                </a:solidFill>
              </a:rPr>
              <a:t>Три уровня иерархической классификации объектов выделяют:</a:t>
            </a:r>
          </a:p>
          <a:p>
            <a:r>
              <a:rPr lang="ru-RU" sz="2400">
                <a:solidFill>
                  <a:schemeClr val="bg1"/>
                </a:solidFill>
              </a:rPr>
              <a:t>- укрупненные группы специальностей и направлений подготовки;</a:t>
            </a:r>
          </a:p>
          <a:p>
            <a:r>
              <a:rPr lang="ru-RU" sz="2400">
                <a:solidFill>
                  <a:schemeClr val="bg1"/>
                </a:solidFill>
              </a:rPr>
              <a:t>- направления подготовки;</a:t>
            </a:r>
          </a:p>
          <a:p>
            <a:r>
              <a:rPr lang="ru-RU" sz="2400">
                <a:solidFill>
                  <a:schemeClr val="bg1"/>
                </a:solidFill>
              </a:rPr>
              <a:t>- специальности.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Общероссийские классификаторы информации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1E2EDEBF-1336-4775-BA81-87AC1131CC47}" type="slidenum">
              <a:rPr lang="ru-RU">
                <a:solidFill>
                  <a:schemeClr val="bg1"/>
                </a:solidFill>
              </a:rPr>
              <a:pPr/>
              <a:t>4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63525" y="116522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323850" y="1238250"/>
            <a:ext cx="8496300" cy="5070475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кроме основной функции стандартного языка формализованного описания данных в информационном обеспечении управления, выполняют следующие функции: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– быть самостоятельными массивами справочной информации по основным объектам экономики;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– служить системой идентификаторов для обозначения объектов экономики;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– быть основой построения структур различного рода информационно-поисковых систем, баз и банков данных;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– являться средством унификации управленческой документации и технико-экономических и социальных показателей;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– служить </a:t>
            </a:r>
            <a:r>
              <a:rPr lang="ru-RU" sz="2400">
                <a:solidFill>
                  <a:srgbClr val="FFFF00"/>
                </a:solidFill>
              </a:rPr>
              <a:t>инструментом стандартизации информационного обеспечения управления</a:t>
            </a:r>
            <a:r>
              <a:rPr lang="ru-RU" sz="240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5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группа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– информация </a:t>
            </a:r>
          </a:p>
          <a:p>
            <a:pPr algn="ctr"/>
            <a:r>
              <a:rPr lang="ru-RU" sz="3600">
                <a:solidFill>
                  <a:srgbClr val="FFFF00"/>
                </a:solidFill>
              </a:rPr>
              <a:t>о финансово-кредитной сфере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8CA15D90-3D4E-4346-B7A5-5B00BA55EFBF}" type="slidenum">
              <a:rPr lang="ru-RU">
                <a:solidFill>
                  <a:schemeClr val="bg1"/>
                </a:solidFill>
              </a:rPr>
              <a:pPr/>
              <a:t>40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300038" y="105568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989" name="Text Box 7"/>
          <p:cNvSpPr txBox="1">
            <a:spLocks noChangeArrowheads="1"/>
          </p:cNvSpPr>
          <p:nvPr/>
        </p:nvSpPr>
        <p:spPr bwMode="auto">
          <a:xfrm>
            <a:off x="323850" y="1347788"/>
            <a:ext cx="8496300" cy="496093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400">
                <a:solidFill>
                  <a:srgbClr val="FFFF00"/>
                </a:solidFill>
              </a:rPr>
              <a:t>Общероссийский классификатор </a:t>
            </a:r>
            <a:r>
              <a:rPr lang="ru-RU" sz="2400" b="1">
                <a:solidFill>
                  <a:srgbClr val="FFFF00"/>
                </a:solidFill>
              </a:rPr>
              <a:t>валют</a:t>
            </a:r>
            <a:r>
              <a:rPr lang="ru-RU" sz="2400">
                <a:solidFill>
                  <a:srgbClr val="FFFF00"/>
                </a:solidFill>
              </a:rPr>
              <a:t> </a:t>
            </a:r>
            <a:r>
              <a:rPr lang="ru-RU" sz="2400" b="1">
                <a:solidFill>
                  <a:srgbClr val="FFFF00"/>
                </a:solidFill>
              </a:rPr>
              <a:t>(ОКВ) </a:t>
            </a:r>
            <a:r>
              <a:rPr lang="ru-RU" sz="2400">
                <a:solidFill>
                  <a:srgbClr val="FFFF00"/>
                </a:solidFill>
              </a:rPr>
              <a:t>ОК 014-94 </a:t>
            </a:r>
            <a:r>
              <a:rPr lang="ru-RU" sz="2400">
                <a:solidFill>
                  <a:schemeClr val="bg1"/>
                </a:solidFill>
              </a:rPr>
              <a:t>построен на основе Международного стандарта ИСО 4217-94 “Коды для представления валют и фондов”.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ОКВ используют при прогнозировании внешних экономических связей, учете валютных поступлений и платежей, бухгалтерском и статистическом учете, оперативной отчетности по операциям, связанным с международными расчетами, контроле за соблюдением договорной и платежной дисциплины.</a:t>
            </a:r>
          </a:p>
          <a:p>
            <a:pPr hangingPunct="0"/>
            <a:endParaRPr lang="ru-RU" sz="2400">
              <a:solidFill>
                <a:srgbClr val="FFFF00"/>
              </a:solidFill>
            </a:endParaRPr>
          </a:p>
          <a:p>
            <a:pPr hangingPunct="0"/>
            <a:r>
              <a:rPr lang="ru-RU" sz="2400">
                <a:solidFill>
                  <a:srgbClr val="FFFF00"/>
                </a:solidFill>
              </a:rPr>
              <a:t>Объектами классификации </a:t>
            </a:r>
            <a:r>
              <a:rPr lang="ru-RU" sz="2400">
                <a:solidFill>
                  <a:schemeClr val="bg1"/>
                </a:solidFill>
              </a:rPr>
              <a:t>ОКВ являются национальные валюты</a:t>
            </a:r>
            <a:r>
              <a:rPr lang="en-US" sz="2400">
                <a:solidFill>
                  <a:schemeClr val="bg1"/>
                </a:solidFill>
              </a:rPr>
              <a:t> </a:t>
            </a:r>
            <a:r>
              <a:rPr lang="ru-RU" sz="2400">
                <a:solidFill>
                  <a:schemeClr val="bg1"/>
                </a:solidFill>
              </a:rPr>
              <a:t>— денежные единицы стран мира и территорий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>
                <a:solidFill>
                  <a:srgbClr val="FFFF00"/>
                </a:solidFill>
              </a:rPr>
              <a:t>6 – информация об управленческой документации, показателях и единицах измерения</a:t>
            </a:r>
            <a:endParaRPr lang="ru-RU" sz="28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4301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2F4F5C5-ACB2-416C-B473-794F82B65130}" type="slidenum">
              <a:rPr lang="ru-RU">
                <a:solidFill>
                  <a:schemeClr val="bg1"/>
                </a:solidFill>
              </a:rPr>
              <a:pPr/>
              <a:t>41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43012" name="Rectangle 6"/>
          <p:cNvSpPr>
            <a:spLocks noChangeArrowheads="1"/>
          </p:cNvSpPr>
          <p:nvPr/>
        </p:nvSpPr>
        <p:spPr bwMode="auto">
          <a:xfrm>
            <a:off x="300038" y="83661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13" name="Text Box 7"/>
          <p:cNvSpPr txBox="1">
            <a:spLocks noChangeArrowheads="1"/>
          </p:cNvSpPr>
          <p:nvPr/>
        </p:nvSpPr>
        <p:spPr bwMode="auto">
          <a:xfrm>
            <a:off x="323850" y="1055688"/>
            <a:ext cx="8496300" cy="525303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800">
                <a:solidFill>
                  <a:srgbClr val="FFFF00"/>
                </a:solidFill>
              </a:rPr>
              <a:t>Общероссийский классификатор </a:t>
            </a:r>
            <a:r>
              <a:rPr lang="ru-RU" sz="2800" b="1">
                <a:solidFill>
                  <a:srgbClr val="FFFF00"/>
                </a:solidFill>
              </a:rPr>
              <a:t>управленческой документации (ОКУД)</a:t>
            </a:r>
            <a:r>
              <a:rPr lang="ru-RU" sz="2800">
                <a:solidFill>
                  <a:srgbClr val="FFFF00"/>
                </a:solidFill>
              </a:rPr>
              <a:t> </a:t>
            </a:r>
            <a:r>
              <a:rPr lang="ru-RU" sz="2800">
                <a:solidFill>
                  <a:schemeClr val="bg1"/>
                </a:solidFill>
              </a:rPr>
              <a:t>является составной частью ЕСКК ТЭСИ и охватывает унифицированные системы документации и формы документов, разрешенных к применению в экономике. ОКУД предназначен для решения следующих задач:</a:t>
            </a:r>
          </a:p>
          <a:p>
            <a:endParaRPr lang="ru-RU" sz="280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  регистрации форм документов; 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 упорядочения информационных потоков; 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 сокращения количества применяемых форм; 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 исключения из обращения неунифицированных форм документов.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>
                <a:solidFill>
                  <a:srgbClr val="FFFF00"/>
                </a:solidFill>
              </a:rPr>
              <a:t>6 – информация об управленческой документации, показателях и единицах измерения</a:t>
            </a:r>
            <a:endParaRPr lang="ru-RU" sz="28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4403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8E5C73A0-CC68-497E-A5FF-87F1EFF18FD4}" type="slidenum">
              <a:rPr lang="ru-RU">
                <a:solidFill>
                  <a:schemeClr val="bg1"/>
                </a:solidFill>
              </a:rPr>
              <a:pPr/>
              <a:t>42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44036" name="Rectangle 6"/>
          <p:cNvSpPr>
            <a:spLocks noChangeArrowheads="1"/>
          </p:cNvSpPr>
          <p:nvPr/>
        </p:nvSpPr>
        <p:spPr bwMode="auto">
          <a:xfrm>
            <a:off x="336550" y="90963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323850" y="1128713"/>
            <a:ext cx="8496300" cy="51800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 i="1">
                <a:solidFill>
                  <a:srgbClr val="FFFF00"/>
                </a:solidFill>
              </a:rPr>
              <a:t>Объектами классификации</a:t>
            </a:r>
            <a:r>
              <a:rPr lang="ru-RU" sz="2400">
                <a:solidFill>
                  <a:srgbClr val="FFFF00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в ОКУД являются общероссийские (межотраслевые, межведомственные) унифицированные формы документов, утверждаемые министерствами (ведомствами) РФ - разработчиками УСД. 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r>
              <a:rPr lang="ru-RU" sz="2400">
                <a:solidFill>
                  <a:schemeClr val="bg1"/>
                </a:solidFill>
              </a:rPr>
              <a:t>Код унифицированной формы документов состоит из </a:t>
            </a:r>
            <a:r>
              <a:rPr lang="ru-RU" sz="2400" i="1">
                <a:solidFill>
                  <a:schemeClr val="bg1"/>
                </a:solidFill>
              </a:rPr>
              <a:t>семи цифровых</a:t>
            </a:r>
            <a:r>
              <a:rPr lang="ru-RU" sz="2400">
                <a:solidFill>
                  <a:schemeClr val="bg1"/>
                </a:solidFill>
              </a:rPr>
              <a:t> десятичных знаков и </a:t>
            </a:r>
            <a:r>
              <a:rPr lang="ru-RU" sz="2400" i="1">
                <a:solidFill>
                  <a:schemeClr val="bg1"/>
                </a:solidFill>
              </a:rPr>
              <a:t>контрольного числа</a:t>
            </a:r>
            <a:r>
              <a:rPr lang="ru-RU" sz="2400">
                <a:solidFill>
                  <a:schemeClr val="bg1"/>
                </a:solidFill>
              </a:rPr>
              <a:t> (КЧ). В ОКУД принята </a:t>
            </a:r>
            <a:r>
              <a:rPr lang="ru-RU" sz="2400" i="1">
                <a:solidFill>
                  <a:srgbClr val="FFFF00"/>
                </a:solidFill>
              </a:rPr>
              <a:t>иерархическая классификация </a:t>
            </a:r>
            <a:r>
              <a:rPr lang="ru-RU" sz="2400">
                <a:solidFill>
                  <a:schemeClr val="bg1"/>
                </a:solidFill>
              </a:rPr>
              <a:t>с тремя ступенями. </a:t>
            </a:r>
          </a:p>
          <a:p>
            <a:r>
              <a:rPr lang="ru-RU" sz="2400">
                <a:solidFill>
                  <a:schemeClr val="bg1"/>
                </a:solidFill>
              </a:rPr>
              <a:t>Каждая позиция классификатора состоит из двух блоков: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solidFill>
                  <a:schemeClr val="bg1"/>
                </a:solidFill>
              </a:rPr>
              <a:t>блока идентификации;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solidFill>
                  <a:schemeClr val="bg1"/>
                </a:solidFill>
              </a:rPr>
              <a:t>блока наименований объекта классификации.</a:t>
            </a:r>
          </a:p>
          <a:p>
            <a:r>
              <a:rPr lang="ru-RU" sz="2400">
                <a:solidFill>
                  <a:schemeClr val="bg1"/>
                </a:solidFill>
              </a:rPr>
              <a:t>Идентификация унифицированной формы проводится через классификацию.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7 – информация о стандартах и технологических процессах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E515188A-84A7-4507-9CD3-3841EBE9E60A}" type="slidenum">
              <a:rPr lang="ru-RU">
                <a:solidFill>
                  <a:schemeClr val="bg1"/>
                </a:solidFill>
              </a:rPr>
              <a:pPr/>
              <a:t>43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45060" name="Rectangle 6"/>
          <p:cNvSpPr>
            <a:spLocks noChangeArrowheads="1"/>
          </p:cNvSpPr>
          <p:nvPr/>
        </p:nvSpPr>
        <p:spPr bwMode="auto">
          <a:xfrm>
            <a:off x="336550" y="112871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323850" y="1238250"/>
            <a:ext cx="8496300" cy="5070475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rgbClr val="FFFF00"/>
                </a:solidFill>
              </a:rPr>
              <a:t>Общероссийский классификатор </a:t>
            </a:r>
            <a:r>
              <a:rPr lang="ru-RU" sz="2400" b="1">
                <a:solidFill>
                  <a:srgbClr val="FFFF00"/>
                </a:solidFill>
              </a:rPr>
              <a:t>стандартов (ОКС)</a:t>
            </a:r>
            <a:r>
              <a:rPr lang="ru-RU" sz="2400">
                <a:solidFill>
                  <a:srgbClr val="FFFF00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разработан на основе Международного классификатора стандартов (МКС) в 1993 году. ОКС предназначен для использования при построении каталогов, указателей, тематических перечней и автоматизированных баз данных по нормативным документам и их гармонизации с системами международных, региональных и национальных стандартов и других нормативных документов.</a:t>
            </a:r>
          </a:p>
          <a:p>
            <a:r>
              <a:rPr lang="ru-RU" sz="2400" i="1">
                <a:solidFill>
                  <a:srgbClr val="FFFF00"/>
                </a:solidFill>
              </a:rPr>
              <a:t>Объектами классификации</a:t>
            </a:r>
            <a:r>
              <a:rPr lang="ru-RU" sz="2400">
                <a:solidFill>
                  <a:srgbClr val="FFFF00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в ОКС являются стандарты, другие нормативные документы по стандартизации и технические условия. Классификатор устанавливает коды и наименования классификационных группировок.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7 – информация о стандартах и технологических процессах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35783804-CFA9-4C0C-B3CB-2F304C17925E}" type="slidenum">
              <a:rPr lang="ru-RU">
                <a:solidFill>
                  <a:schemeClr val="bg1"/>
                </a:solidFill>
              </a:rPr>
              <a:pPr/>
              <a:t>44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46084" name="Rectangle 6"/>
          <p:cNvSpPr>
            <a:spLocks noChangeArrowheads="1"/>
          </p:cNvSpPr>
          <p:nvPr/>
        </p:nvSpPr>
        <p:spPr bwMode="auto">
          <a:xfrm>
            <a:off x="336550" y="10922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85" name="Text Box 7"/>
          <p:cNvSpPr txBox="1">
            <a:spLocks noChangeArrowheads="1"/>
          </p:cNvSpPr>
          <p:nvPr/>
        </p:nvSpPr>
        <p:spPr bwMode="auto">
          <a:xfrm>
            <a:off x="323850" y="1347788"/>
            <a:ext cx="8496300" cy="496093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</a:pPr>
            <a:r>
              <a:rPr lang="ru-RU" sz="2800">
                <a:solidFill>
                  <a:schemeClr val="bg1"/>
                </a:solidFill>
              </a:rPr>
              <a:t>Структурно ОКС состоит из </a:t>
            </a:r>
            <a:r>
              <a:rPr lang="ru-RU" sz="2800" i="1">
                <a:solidFill>
                  <a:schemeClr val="bg1"/>
                </a:solidFill>
              </a:rPr>
              <a:t>двух блоков</a:t>
            </a:r>
            <a:r>
              <a:rPr lang="ru-RU" sz="2800">
                <a:solidFill>
                  <a:schemeClr val="bg1"/>
                </a:solidFill>
              </a:rPr>
              <a:t>: 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q"/>
            </a:pPr>
            <a:r>
              <a:rPr lang="ru-RU" sz="2800">
                <a:solidFill>
                  <a:schemeClr val="bg1"/>
                </a:solidFill>
              </a:rPr>
              <a:t>    идентификации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q"/>
            </a:pPr>
            <a:r>
              <a:rPr lang="ru-RU" sz="2800">
                <a:solidFill>
                  <a:schemeClr val="bg1"/>
                </a:solidFill>
              </a:rPr>
              <a:t>    наименований.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Блок идентификации построен на основе </a:t>
            </a:r>
            <a:r>
              <a:rPr lang="ru-RU" sz="2400">
                <a:solidFill>
                  <a:srgbClr val="FFFF00"/>
                </a:solidFill>
              </a:rPr>
              <a:t>иерархического метода</a:t>
            </a:r>
            <a:r>
              <a:rPr lang="ru-RU" sz="2400">
                <a:solidFill>
                  <a:schemeClr val="bg1"/>
                </a:solidFill>
              </a:rPr>
              <a:t> классификации и </a:t>
            </a:r>
            <a:r>
              <a:rPr lang="ru-RU" sz="2400">
                <a:solidFill>
                  <a:srgbClr val="FFFF00"/>
                </a:solidFill>
              </a:rPr>
              <a:t>последовательного метода </a:t>
            </a:r>
            <a:r>
              <a:rPr lang="ru-RU" sz="2400">
                <a:solidFill>
                  <a:schemeClr val="bg1"/>
                </a:solidFill>
              </a:rPr>
              <a:t>кодирования. Код включает семь цифровых знаков и имеет следующую структуру: ХХ XXX ХХ,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где 1 и 2-й знаки - класс,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3-5-й знаки - подкласс,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6 и 7-й знаки - группа.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В идентификационном коде ставятся точки между вторым и третьим, пятым и шестым знаками. </a:t>
            </a:r>
            <a:endParaRPr lang="ru-RU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8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группа –</a:t>
            </a:r>
            <a:r>
              <a:rPr lang="ru-RU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rgbClr val="FFFF00"/>
                </a:solidFill>
              </a:rPr>
              <a:t>прочие виды ТЭСИ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8F8CB185-7A8E-47C6-BCFD-625ACB618C60}" type="slidenum">
              <a:rPr lang="ru-RU">
                <a:solidFill>
                  <a:schemeClr val="bg1"/>
                </a:solidFill>
              </a:rPr>
              <a:pPr/>
              <a:t>45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47108" name="Rectangle 6"/>
          <p:cNvSpPr>
            <a:spLocks noChangeArrowheads="1"/>
          </p:cNvSpPr>
          <p:nvPr/>
        </p:nvSpPr>
        <p:spPr bwMode="auto">
          <a:xfrm>
            <a:off x="336550" y="65405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09" name="Text Box 7"/>
          <p:cNvSpPr txBox="1">
            <a:spLocks noChangeArrowheads="1"/>
          </p:cNvSpPr>
          <p:nvPr/>
        </p:nvSpPr>
        <p:spPr bwMode="auto">
          <a:xfrm>
            <a:off x="323850" y="836613"/>
            <a:ext cx="8496300" cy="54721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rgbClr val="FFFF00"/>
                </a:solidFill>
              </a:rPr>
              <a:t>Общероссийский классификатор</a:t>
            </a:r>
            <a:r>
              <a:rPr lang="ru-RU" sz="2400" b="1">
                <a:solidFill>
                  <a:srgbClr val="FFFF00"/>
                </a:solidFill>
              </a:rPr>
              <a:t> стран мира</a:t>
            </a:r>
            <a:r>
              <a:rPr lang="ru-RU" sz="2400">
                <a:solidFill>
                  <a:srgbClr val="FFFF00"/>
                </a:solidFill>
              </a:rPr>
              <a:t> ОК 025-95 (ОКСМ) </a:t>
            </a:r>
            <a:r>
              <a:rPr lang="ru-RU" sz="2400">
                <a:solidFill>
                  <a:schemeClr val="bg1"/>
                </a:solidFill>
              </a:rPr>
              <a:t>предназначен для идентификации стран и может использоваться в процессе обмена информацией при решении задач международных экономических, научных, культурных, спортивных связей. </a:t>
            </a:r>
          </a:p>
          <a:p>
            <a:r>
              <a:rPr lang="ru-RU" sz="2400">
                <a:solidFill>
                  <a:schemeClr val="bg1"/>
                </a:solidFill>
              </a:rPr>
              <a:t>В основу ОКСМ положен международный стандарт ИСО 3166-93 "Коды для представления названий стран", разработанный Международной организацией по стандартизации (ИСО). </a:t>
            </a:r>
          </a:p>
          <a:p>
            <a:r>
              <a:rPr lang="ru-RU" sz="2400" i="1">
                <a:solidFill>
                  <a:schemeClr val="bg1"/>
                </a:solidFill>
              </a:rPr>
              <a:t> </a:t>
            </a:r>
            <a:r>
              <a:rPr lang="ru-RU" sz="2400" i="1">
                <a:solidFill>
                  <a:srgbClr val="FFFF00"/>
                </a:solidFill>
              </a:rPr>
              <a:t>Объектами классификации</a:t>
            </a:r>
            <a:r>
              <a:rPr lang="ru-RU" sz="2400">
                <a:solidFill>
                  <a:srgbClr val="FFFF00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ОКСМ являются суверенные государства или любые другие территории, имеющие политические, экономические, географические или исторические особенности и представляющие интерес с точки зрения внешнеторговых операций, транспортных перевозок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8 группа – прочие виды ТЭСИ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4813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1D969DB1-4BFB-4AE4-B4C9-9A464D11371B}" type="slidenum">
              <a:rPr lang="ru-RU">
                <a:solidFill>
                  <a:schemeClr val="bg1"/>
                </a:solidFill>
              </a:rPr>
              <a:pPr/>
              <a:t>46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48132" name="Rectangle 6"/>
          <p:cNvSpPr>
            <a:spLocks noChangeArrowheads="1"/>
          </p:cNvSpPr>
          <p:nvPr/>
        </p:nvSpPr>
        <p:spPr bwMode="auto">
          <a:xfrm>
            <a:off x="336550" y="65405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3" name="Text Box 7"/>
          <p:cNvSpPr txBox="1">
            <a:spLocks noChangeArrowheads="1"/>
          </p:cNvSpPr>
          <p:nvPr/>
        </p:nvSpPr>
        <p:spPr bwMode="auto">
          <a:xfrm>
            <a:off x="323850" y="836613"/>
            <a:ext cx="8496300" cy="54721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Структурно классификатор состоит из блоков: </a:t>
            </a:r>
          </a:p>
          <a:p>
            <a:pPr>
              <a:buFont typeface="Wingdings" pitchFamily="2" charset="2"/>
              <a:buChar char="q"/>
            </a:pPr>
            <a:r>
              <a:rPr lang="ru-RU" sz="2400">
                <a:solidFill>
                  <a:schemeClr val="bg1"/>
                </a:solidFill>
              </a:rPr>
              <a:t>цифровой идентификации; </a:t>
            </a:r>
          </a:p>
          <a:p>
            <a:pPr>
              <a:buFont typeface="Wingdings" pitchFamily="2" charset="2"/>
              <a:buChar char="q"/>
            </a:pPr>
            <a:r>
              <a:rPr lang="ru-RU" sz="2400">
                <a:solidFill>
                  <a:schemeClr val="bg1"/>
                </a:solidFill>
              </a:rPr>
              <a:t>наименования стран; </a:t>
            </a:r>
          </a:p>
          <a:p>
            <a:pPr>
              <a:buFont typeface="Wingdings" pitchFamily="2" charset="2"/>
              <a:buChar char="q"/>
            </a:pPr>
            <a:r>
              <a:rPr lang="ru-RU" sz="2400">
                <a:solidFill>
                  <a:schemeClr val="bg1"/>
                </a:solidFill>
              </a:rPr>
              <a:t>буквенной идентификации (код альфа-2, код альфа-3). </a:t>
            </a:r>
            <a:endParaRPr lang="ru-RU">
              <a:solidFill>
                <a:schemeClr val="bg1"/>
              </a:solidFill>
            </a:endParaRPr>
          </a:p>
          <a:p>
            <a:r>
              <a:rPr lang="ru-RU" sz="2000">
                <a:solidFill>
                  <a:schemeClr val="bg1"/>
                </a:solidFill>
              </a:rPr>
              <a:t>Блок цифровой идентификации построен с использованием </a:t>
            </a:r>
            <a:r>
              <a:rPr lang="ru-RU" sz="2000">
                <a:solidFill>
                  <a:srgbClr val="FFFF00"/>
                </a:solidFill>
              </a:rPr>
              <a:t>порядкового метода </a:t>
            </a:r>
            <a:r>
              <a:rPr lang="ru-RU" sz="2000">
                <a:solidFill>
                  <a:schemeClr val="bg1"/>
                </a:solidFill>
              </a:rPr>
              <a:t>кодирования с применением трех цифровых десятичных знаков. </a:t>
            </a:r>
          </a:p>
          <a:p>
            <a:r>
              <a:rPr lang="ru-RU" sz="2000">
                <a:solidFill>
                  <a:schemeClr val="bg1"/>
                </a:solidFill>
              </a:rPr>
              <a:t>Блок наименования состоит из краткого и полного официального наименования страны (территории). </a:t>
            </a:r>
          </a:p>
          <a:p>
            <a:r>
              <a:rPr lang="ru-RU" sz="2000">
                <a:solidFill>
                  <a:schemeClr val="bg1"/>
                </a:solidFill>
              </a:rPr>
              <a:t>Блок буквенной идентификации стран представляет собой двухзначный (альфа-2) и трехзначный (альфа-3) коды, знаками которых являются буквы латинского алфавита. </a:t>
            </a:r>
          </a:p>
          <a:p>
            <a:r>
              <a:rPr lang="ru-RU" sz="2000">
                <a:solidFill>
                  <a:schemeClr val="bg1"/>
                </a:solidFill>
              </a:rPr>
              <a:t>Трехбуквенные коды применяются в особых случаях, определяемых компетентными организациями. Цифровой код имеет преимущество перед буквенным кодом, заключающееся в том, что на него не влияют изменения в наименованиях стран, которые могут повлечь за собой изменения кода альфа-2 и альфа-3.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Вопросы для самопроверки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1AFB5FA5-9E69-4AF7-900E-3F40E0BD2E44}" type="slidenum">
              <a:rPr lang="ru-RU">
                <a:solidFill>
                  <a:schemeClr val="bg1"/>
                </a:solidFill>
              </a:rPr>
              <a:pPr/>
              <a:t>47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323850" y="800100"/>
            <a:ext cx="8496300" cy="5508625"/>
          </a:xfrm>
          <a:prstGeom prst="rect">
            <a:avLst/>
          </a:prstGeom>
          <a:noFill/>
          <a:ln w="317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000" dirty="0">
                <a:solidFill>
                  <a:schemeClr val="bg1"/>
                </a:solidFill>
              </a:rPr>
              <a:t>Охарактеризуйте общероссийские классификаторы информации по социальной защите населения.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000" dirty="0">
                <a:solidFill>
                  <a:schemeClr val="bg1"/>
                </a:solidFill>
              </a:rPr>
              <a:t>Охарактеризуйте общероссийские классификаторы информации по описанию организации экономики.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000" dirty="0">
                <a:solidFill>
                  <a:schemeClr val="bg1"/>
                </a:solidFill>
              </a:rPr>
              <a:t>Охарактеризуйте общероссийские классификаторы информации о продукции, видах экономической деятельности и оказываемых услугах.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000" dirty="0">
                <a:solidFill>
                  <a:schemeClr val="bg1"/>
                </a:solidFill>
              </a:rPr>
              <a:t>Охарактеризуйте общероссийские классификаторы информации о природных и трудовых ресурсах.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000" dirty="0">
                <a:solidFill>
                  <a:schemeClr val="bg1"/>
                </a:solidFill>
              </a:rPr>
              <a:t>Охарактеризуйте общероссийские классификаторы информации о финансово-кредитной сфере.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000" dirty="0">
                <a:solidFill>
                  <a:schemeClr val="bg1"/>
                </a:solidFill>
              </a:rPr>
              <a:t>Охарактеризуйте общероссийские классификаторы информации об управленческой документации, показателях и единицах измерения.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000" dirty="0">
                <a:solidFill>
                  <a:schemeClr val="bg1"/>
                </a:solidFill>
              </a:rPr>
              <a:t>Охарактеризуйте общероссийские классификаторы информации о стандартах и технологических процессах.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000" dirty="0">
                <a:solidFill>
                  <a:schemeClr val="bg1"/>
                </a:solidFill>
              </a:rPr>
              <a:t>Охарактеризуйте общероссийские классификаторы прочих видов информации. </a:t>
            </a:r>
          </a:p>
          <a:p>
            <a:pPr marL="274638" indent="-274638">
              <a:spcBef>
                <a:spcPct val="10000"/>
              </a:spcBef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9157" name="Rectangle 6"/>
          <p:cNvSpPr>
            <a:spLocks noChangeArrowheads="1"/>
          </p:cNvSpPr>
          <p:nvPr/>
        </p:nvSpPr>
        <p:spPr bwMode="auto">
          <a:xfrm>
            <a:off x="190500" y="61753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Задания для самопроверки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C4E4D0C6-67E1-41F0-ACA0-7DD6F862CED9}" type="slidenum">
              <a:rPr lang="ru-RU">
                <a:solidFill>
                  <a:schemeClr val="bg1"/>
                </a:solidFill>
              </a:rPr>
              <a:pPr/>
              <a:t>48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Составьте сравнительную таблицу классификаторов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r>
              <a:rPr lang="ru-RU" sz="2400"/>
              <a:t> </a:t>
            </a:r>
          </a:p>
          <a:p>
            <a:r>
              <a:rPr lang="ru-RU" sz="2400"/>
              <a:t> </a:t>
            </a:r>
          </a:p>
          <a:p>
            <a:r>
              <a:rPr lang="ru-RU" sz="2400"/>
              <a:t> </a:t>
            </a:r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82600" y="2114550"/>
          <a:ext cx="8142396" cy="20523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57066"/>
                <a:gridCol w="1357066"/>
                <a:gridCol w="1357066"/>
                <a:gridCol w="1357066"/>
                <a:gridCol w="1357066"/>
                <a:gridCol w="135706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 smtClean="0">
                          <a:solidFill>
                            <a:schemeClr val="tx2"/>
                          </a:solidFill>
                        </a:rPr>
                        <a:t>Классифи-катор</a:t>
                      </a:r>
                      <a:endParaRPr lang="ru-RU" sz="1600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Группа </a:t>
                      </a:r>
                      <a:r>
                        <a:rPr lang="ru-RU" sz="1600" dirty="0" err="1" smtClean="0">
                          <a:solidFill>
                            <a:schemeClr val="tx2"/>
                          </a:solidFill>
                        </a:rPr>
                        <a:t>классифи-каторов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 по ОКОК </a:t>
                      </a:r>
                    </a:p>
                    <a:p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Объекты </a:t>
                      </a:r>
                      <a:r>
                        <a:rPr lang="ru-RU" sz="1600" dirty="0" err="1" smtClean="0">
                          <a:solidFill>
                            <a:schemeClr val="tx2"/>
                          </a:solidFill>
                        </a:rPr>
                        <a:t>классифи-кации</a:t>
                      </a:r>
                      <a:endParaRPr lang="ru-RU" sz="1600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Метод </a:t>
                      </a:r>
                      <a:r>
                        <a:rPr lang="ru-RU" sz="1600" dirty="0" err="1" smtClean="0">
                          <a:solidFill>
                            <a:schemeClr val="tx2"/>
                          </a:solidFill>
                        </a:rPr>
                        <a:t>классифи-кации</a:t>
                      </a:r>
                      <a:endParaRPr lang="ru-RU" sz="1600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Метод </a:t>
                      </a:r>
                      <a:r>
                        <a:rPr lang="ru-RU" sz="1600" dirty="0" err="1" smtClean="0">
                          <a:solidFill>
                            <a:schemeClr val="tx2"/>
                          </a:solidFill>
                        </a:rPr>
                        <a:t>кодирова-ния</a:t>
                      </a:r>
                      <a:endParaRPr lang="ru-RU" sz="1600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Длина кода</a:t>
                      </a:r>
                    </a:p>
                    <a:p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Рекомендуемая литература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2B3D8AFC-FC57-472D-883B-B29B479E61A9}" type="slidenum">
              <a:rPr lang="ru-RU">
                <a:solidFill>
                  <a:schemeClr val="bg1"/>
                </a:solidFill>
              </a:rPr>
              <a:pPr/>
              <a:t>49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274638" indent="-274638">
              <a:spcBef>
                <a:spcPct val="10000"/>
              </a:spcBef>
              <a:buClr>
                <a:srgbClr val="FFFF00"/>
              </a:buClr>
              <a:buFont typeface="Symbol" pitchFamily="18" charset="2"/>
              <a:buChar char="¨"/>
            </a:pPr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51205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06" name="Прямоугольник 5"/>
          <p:cNvSpPr>
            <a:spLocks noChangeArrowheads="1"/>
          </p:cNvSpPr>
          <p:nvPr/>
        </p:nvSpPr>
        <p:spPr bwMode="auto">
          <a:xfrm>
            <a:off x="482600" y="1274763"/>
            <a:ext cx="817880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Информационные технологии управления / Под ред. Г.А. Титоренко.—М.: ЮНИТИ-ДАНА: 2002.—280с. 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Костров А.В. Основы информационного менеджмента.—М.: Финансы и статистика: 2003.—336 с. 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Степанова Е.Е., Хмелевская Н.В. Информационное обеспечение управленческой деятельности. —М.: Форум : ИНФРА-М: 2004.—154 с.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Делопроизводство: Учебник / Под ред. Т.В. Кузнецовой.—М.: Изд-во МЦФЭР: 2004.—544с. 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Копылов В.А. Информационное право. М., 2003.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Кузнецов В.А. Информационно-аналитическое обеспечение государственного и муниципального управления в Дальневосточном федеральном округе: [монография]/ —Хабаровск: Изд-во ДВАГС, 2005.—224 с.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Организация работы с документами. Учебник для вузов. Под ред. В.А. Кудряева. – М., 2001. 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Основы информационной безопасности: учебное пособие: [теория и практика] / авт. : Е. Б. Белов, В. П. Лось, Р. В. Мещеряков, А. А. Шелупанов.—М.: Горячая линия-Телеком, 2006.—544.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153988" y="0"/>
            <a:ext cx="883602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>
                <a:solidFill>
                  <a:srgbClr val="FFFF00"/>
                </a:solidFill>
              </a:rPr>
              <a:t>Общероссийские классификаторы (ОК) информации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883FC72B-946F-4A80-9A44-272624749F36}" type="slidenum">
              <a:rPr lang="ru-RU">
                <a:solidFill>
                  <a:schemeClr val="bg1"/>
                </a:solidFill>
              </a:rPr>
              <a:pPr/>
              <a:t>5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300038" y="43497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323850" y="581025"/>
            <a:ext cx="8666163" cy="572770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стандартов (ОКС) ОК (МК (ИСО / ИНФКО МКС) 001-96) 001-2000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услуг населению (ОКУН) ОК 002-93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информации по социальной защите населения (ОКИСЗН) ОК 003-99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видов экономической деятельности, продукции и услуг (ОКДП) ОК 004-93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продукции (ОКП) ОК 005-93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органов государственной власти и управления (ОКОГУ) ОК 006-93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предприятий и организаций (ОКПО) ОК 007-93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специальностей по образованию (ОКСО) ОК 009-2003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занятий (ОКЗ) ОК 010-93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управленческой документации (ОКУД) ОК 011-93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изделий и конструкторских документов (ОКЕСКД) ОК 012-93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основных фондов (ОКОФ) ОК 013-94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валют (ОКВ) ОК(МК(ИСО4217) 003-97)014-2000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единиц измерения (ОКЕИ) ОК015-94(МК002-97)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профессий рабочих, должностей служащих и тарифных разрядов (ОКПДТР) ОК 016-94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специальностей высшей научной квалификации (ОКСВНК) ОК 017-94</a:t>
            </a:r>
          </a:p>
          <a:p>
            <a:pPr marL="342900" indent="-342900">
              <a:spcBef>
                <a:spcPct val="10000"/>
              </a:spcBef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30401766-3874-4754-92F0-E4BB50F03C12}" type="slidenum">
              <a:rPr lang="ru-RU">
                <a:solidFill>
                  <a:schemeClr val="bg1"/>
                </a:solidFill>
              </a:rPr>
              <a:pPr/>
              <a:t>50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52227" name="Text Box 4"/>
          <p:cNvSpPr txBox="1">
            <a:spLocks noChangeArrowheads="1"/>
          </p:cNvSpPr>
          <p:nvPr/>
        </p:nvSpPr>
        <p:spPr bwMode="auto">
          <a:xfrm>
            <a:off x="323850" y="3860800"/>
            <a:ext cx="84963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 b="1">
                <a:solidFill>
                  <a:schemeClr val="bg1"/>
                </a:solidFill>
              </a:rPr>
              <a:t>Использование материалов презентации</a:t>
            </a: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endParaRPr lang="ru-RU" sz="1200">
              <a:solidFill>
                <a:schemeClr val="bg1"/>
              </a:solidFill>
            </a:endParaRP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>
                <a:solidFill>
                  <a:schemeClr val="bg1"/>
                </a:solidFill>
              </a:rPr>
              <a:t>Использование данной презентации, может осуществляться только при условии соблюдения требований законов  РФ об авторском праве и интеллектуальной собственности, а также с учетом требований настоящего Заявления.</a:t>
            </a: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endParaRPr lang="ru-RU" sz="1200">
              <a:solidFill>
                <a:schemeClr val="bg1"/>
              </a:solidFill>
            </a:endParaRP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>
                <a:solidFill>
                  <a:schemeClr val="bg1"/>
                </a:solidFill>
              </a:rPr>
              <a:t>Презентация является собственностью авторов. Разрешается распечатывать копию любой части презентации для личного некоммерческого использования, однако не допускается распечатывать какую-либо часть презентации с любой иной целью или по каким-либо причинам вносить изменения в любую часть презентации. Использование любой части презентации в другом произведении, как в печатной, электронной, так и иной форме, а также использование любой части презентации в другой презентации посредством ссылки или иным образом допускается только после получения письменного согласия авторов.</a:t>
            </a:r>
          </a:p>
        </p:txBody>
      </p:sp>
      <p:sp>
        <p:nvSpPr>
          <p:cNvPr id="52228" name="Rectangle 5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>
                <a:solidFill>
                  <a:srgbClr val="FFFF00"/>
                </a:solidFill>
              </a:rPr>
              <a:t>Общероссийские классификаторы информации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1D7C97A8-0971-41DC-B02F-8FAB66A663A3}" type="slidenum">
              <a:rPr lang="ru-RU">
                <a:solidFill>
                  <a:schemeClr val="bg1"/>
                </a:solidFill>
              </a:rPr>
              <a:pPr/>
              <a:t>6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300038" y="43497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190500" y="508000"/>
            <a:ext cx="8836025" cy="5800725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информации о населении (ОКИН) ОК 018-95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объектов административно-территориального деления (ОКАТО) ОК 019-95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ОК деталей, изготавливаемых сваркой, пайкой, склеиванием и термической резкой (ОКД) ОК 020-95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ОК технологический классификатор деталей машиностроения и приборостроения (ОТКД) ОК021-95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ОК технологический классификатор сборочных единиц машиностроения и приборостроения (ОТКСЕ) ОК 022-95 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начального профессионального образования (ОКНПО) ОК 023-95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экономических регионов (ОКЭР) ОК 024-95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стран мира (ОКСМ) ОК(МК(ИСО3166) 004-97) 025-2001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информации об </a:t>
            </a:r>
            <a:r>
              <a:rPr lang="ru-RU" sz="2000" dirty="0" err="1">
                <a:solidFill>
                  <a:schemeClr val="bg1"/>
                </a:solidFill>
              </a:rPr>
              <a:t>ОК-рах</a:t>
            </a:r>
            <a:r>
              <a:rPr lang="ru-RU" sz="2000" dirty="0">
                <a:solidFill>
                  <a:schemeClr val="bg1"/>
                </a:solidFill>
              </a:rPr>
              <a:t> (ОКОК) ОК 026-2002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Общероссийский классификатор форм собственности (ОКФС) ОК 027-99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организационно-правовых форм (ОКОПФ) ОК 028-99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видов экономической </a:t>
            </a:r>
            <a:r>
              <a:rPr lang="ru-RU" sz="2000" dirty="0" err="1">
                <a:solidFill>
                  <a:schemeClr val="bg1"/>
                </a:solidFill>
              </a:rPr>
              <a:t>деят-ти</a:t>
            </a:r>
            <a:r>
              <a:rPr lang="ru-RU" sz="2000" dirty="0">
                <a:solidFill>
                  <a:schemeClr val="bg1"/>
                </a:solidFill>
              </a:rPr>
              <a:t> (ОКВЭД) ОК 029-2001 (КДЕС Ред1)</a:t>
            </a: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гидроэнергетических ресурсов (ОКГР) ОК 030-2002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ОК видов грузов, упаковки и упаковочных материалов (ОКВГУМ) ОК 031-2002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ОК полезных ископаемых и подземных вод (</a:t>
            </a:r>
            <a:r>
              <a:rPr lang="ru-RU" dirty="0" err="1">
                <a:solidFill>
                  <a:schemeClr val="bg1"/>
                </a:solidFill>
              </a:rPr>
              <a:t>ОКПИи</a:t>
            </a:r>
            <a:r>
              <a:rPr lang="ru-RU" dirty="0">
                <a:solidFill>
                  <a:schemeClr val="bg1"/>
                </a:solidFill>
              </a:rPr>
              <a:t> ПВ) ОК 032-2002</a:t>
            </a:r>
            <a:endParaRPr lang="ru-RU" sz="20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sz="2000" dirty="0">
                <a:solidFill>
                  <a:schemeClr val="bg1"/>
                </a:solidFill>
              </a:rPr>
              <a:t>ОК территорий муниципальных образований (ОКТМО) ОК 033-2005</a:t>
            </a:r>
          </a:p>
          <a:p>
            <a:pPr marL="342900" indent="-342900">
              <a:spcBef>
                <a:spcPct val="10000"/>
              </a:spcBef>
              <a:defRPr/>
            </a:pP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Общероссийские классификаторы информации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842ED6A7-D888-42FC-A230-1F1AC95C1CEF}" type="slidenum">
              <a:rPr lang="ru-RU">
                <a:solidFill>
                  <a:schemeClr val="bg1"/>
                </a:solidFill>
              </a:rPr>
              <a:pPr/>
              <a:t>7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336550" y="13843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323850" y="2005013"/>
            <a:ext cx="8496300" cy="43037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В утвержденном Госстандартом РФ в декабре 1995 года </a:t>
            </a:r>
            <a:r>
              <a:rPr lang="ru-RU" sz="2800">
                <a:solidFill>
                  <a:srgbClr val="FFFF00"/>
                </a:solidFill>
              </a:rPr>
              <a:t>Общероссийском классификаторе </a:t>
            </a:r>
            <a:r>
              <a:rPr lang="ru-RU" sz="2800" b="1">
                <a:solidFill>
                  <a:srgbClr val="FFFF00"/>
                </a:solidFill>
              </a:rPr>
              <a:t>информации об общероссийских классификаторах</a:t>
            </a:r>
            <a:r>
              <a:rPr lang="ru-RU" sz="2800">
                <a:solidFill>
                  <a:srgbClr val="FFFF00"/>
                </a:solidFill>
              </a:rPr>
              <a:t> (</a:t>
            </a:r>
            <a:r>
              <a:rPr lang="ru-RU" sz="2800" b="1">
                <a:solidFill>
                  <a:srgbClr val="FFFF00"/>
                </a:solidFill>
              </a:rPr>
              <a:t>ОКОК</a:t>
            </a:r>
            <a:r>
              <a:rPr lang="ru-RU" sz="2800">
                <a:solidFill>
                  <a:srgbClr val="FFFF00"/>
                </a:solidFill>
              </a:rPr>
              <a:t>) </a:t>
            </a:r>
            <a:r>
              <a:rPr lang="ru-RU" sz="2400">
                <a:solidFill>
                  <a:schemeClr val="bg1"/>
                </a:solidFill>
              </a:rPr>
              <a:t>все общероссийские классификаторы были распределены на </a:t>
            </a:r>
            <a:r>
              <a:rPr lang="ru-RU" sz="2800" i="1">
                <a:solidFill>
                  <a:srgbClr val="FFFF00"/>
                </a:solidFill>
              </a:rPr>
              <a:t>восемь групп</a:t>
            </a:r>
            <a:r>
              <a:rPr lang="ru-RU" sz="2800">
                <a:solidFill>
                  <a:srgbClr val="FFFF00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в зависимости от вида информации, на которую они разработаны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 i="1">
                <a:solidFill>
                  <a:srgbClr val="FFFF00"/>
                </a:solidFill>
              </a:rPr>
              <a:t>Восемь групп</a:t>
            </a:r>
            <a:r>
              <a:rPr lang="ru-RU" sz="3600">
                <a:solidFill>
                  <a:srgbClr val="FFFF00"/>
                </a:solidFill>
              </a:rPr>
              <a:t> </a:t>
            </a:r>
            <a:r>
              <a:rPr lang="ru-RU" sz="3600" i="1">
                <a:solidFill>
                  <a:srgbClr val="FFFF00"/>
                </a:solidFill>
              </a:rPr>
              <a:t>ОК</a:t>
            </a:r>
            <a:endParaRPr lang="ru-RU" sz="3600" b="1" i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BA63FAEC-ADC1-4E3E-8D32-FA854F843E1B}" type="slidenum">
              <a:rPr lang="ru-RU">
                <a:solidFill>
                  <a:schemeClr val="bg1"/>
                </a:solidFill>
              </a:rPr>
              <a:pPr/>
              <a:t>8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336550" y="65405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323850" y="836613"/>
            <a:ext cx="8496300" cy="54721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rgbClr val="FFFF00"/>
                </a:solidFill>
              </a:rPr>
              <a:t>1</a:t>
            </a:r>
            <a:r>
              <a:rPr lang="ru-RU" sz="2400">
                <a:solidFill>
                  <a:schemeClr val="bg1"/>
                </a:solidFill>
              </a:rPr>
              <a:t> – социальная информация;</a:t>
            </a:r>
            <a:r>
              <a:rPr lang="ru-RU" sz="2400" b="1">
                <a:solidFill>
                  <a:schemeClr val="bg1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ОКИН, ОКИСЗН</a:t>
            </a:r>
          </a:p>
          <a:p>
            <a:r>
              <a:rPr lang="ru-RU" sz="2400">
                <a:solidFill>
                  <a:srgbClr val="FFFF00"/>
                </a:solidFill>
              </a:rPr>
              <a:t>2</a:t>
            </a:r>
            <a:r>
              <a:rPr lang="ru-RU" sz="2400">
                <a:solidFill>
                  <a:schemeClr val="bg1"/>
                </a:solidFill>
              </a:rPr>
              <a:t> – информация по описанию организации экономики; ОКПО, ОКФС, ОКОПФ, ОКОГУ, ОКЭР, ОКАТО, ОКТМО</a:t>
            </a:r>
          </a:p>
          <a:p>
            <a:r>
              <a:rPr lang="ru-RU" sz="2400">
                <a:solidFill>
                  <a:srgbClr val="FFFF00"/>
                </a:solidFill>
              </a:rPr>
              <a:t>3</a:t>
            </a:r>
            <a:r>
              <a:rPr lang="ru-RU" sz="2400">
                <a:solidFill>
                  <a:schemeClr val="bg1"/>
                </a:solidFill>
              </a:rPr>
              <a:t> – информация о продукции, видах экономической деятельности и оказываемых услугах; ОКДП, ОКП, ОКУН, ОКВЭД</a:t>
            </a:r>
          </a:p>
          <a:p>
            <a:r>
              <a:rPr lang="ru-RU" sz="2400">
                <a:solidFill>
                  <a:srgbClr val="FFFF00"/>
                </a:solidFill>
              </a:rPr>
              <a:t>4</a:t>
            </a:r>
            <a:r>
              <a:rPr lang="ru-RU" sz="2400">
                <a:solidFill>
                  <a:schemeClr val="bg1"/>
                </a:solidFill>
              </a:rPr>
              <a:t> – информация о природных и трудовых ресурсах; ОКСО, ОКЗ, ОКПДТР, ОКСВНК</a:t>
            </a:r>
          </a:p>
          <a:p>
            <a:r>
              <a:rPr lang="ru-RU" sz="2400">
                <a:solidFill>
                  <a:srgbClr val="FFFF00"/>
                </a:solidFill>
              </a:rPr>
              <a:t>5</a:t>
            </a:r>
            <a:r>
              <a:rPr lang="ru-RU" sz="2400">
                <a:solidFill>
                  <a:schemeClr val="bg1"/>
                </a:solidFill>
              </a:rPr>
              <a:t> – информация о финансово-кредитной сфере;</a:t>
            </a:r>
            <a:r>
              <a:rPr lang="ru-RU" sz="2400" b="1">
                <a:solidFill>
                  <a:schemeClr val="bg1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ОКВ, ОКИДО, ОКПлО</a:t>
            </a:r>
          </a:p>
          <a:p>
            <a:r>
              <a:rPr lang="ru-RU" sz="2400">
                <a:solidFill>
                  <a:srgbClr val="FFFF00"/>
                </a:solidFill>
              </a:rPr>
              <a:t>6</a:t>
            </a:r>
            <a:r>
              <a:rPr lang="ru-RU" sz="2400">
                <a:solidFill>
                  <a:schemeClr val="bg1"/>
                </a:solidFill>
              </a:rPr>
              <a:t> – информация об управленческой документации, показателях и единицах измерения; ОКУД, ОКТЭСП, ОКЕИ</a:t>
            </a:r>
          </a:p>
          <a:p>
            <a:r>
              <a:rPr lang="ru-RU" sz="2400">
                <a:solidFill>
                  <a:srgbClr val="FFFF00"/>
                </a:solidFill>
              </a:rPr>
              <a:t>7</a:t>
            </a:r>
            <a:r>
              <a:rPr lang="ru-RU" sz="2400">
                <a:solidFill>
                  <a:schemeClr val="bg1"/>
                </a:solidFill>
              </a:rPr>
              <a:t> – информация о стандартах и технологических процессах; ОКС</a:t>
            </a:r>
          </a:p>
          <a:p>
            <a:r>
              <a:rPr lang="ru-RU" sz="2400">
                <a:solidFill>
                  <a:srgbClr val="FFFF00"/>
                </a:solidFill>
              </a:rPr>
              <a:t>8</a:t>
            </a:r>
            <a:r>
              <a:rPr lang="ru-RU" sz="2400">
                <a:solidFill>
                  <a:schemeClr val="bg1"/>
                </a:solidFill>
              </a:rPr>
              <a:t> – прочие виды ТЭСИ.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>
                <a:solidFill>
                  <a:srgbClr val="FFFF00"/>
                </a:solidFill>
              </a:rPr>
              <a:t>ОК 026-95  Общероссийский классификатор информации об общероссийских классификаторах</a:t>
            </a:r>
            <a:endParaRPr lang="ru-RU" sz="3600" b="1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3B418905-CF07-43C8-AE68-E1E59AA6B3F1}" type="slidenum">
              <a:rPr lang="ru-RU">
                <a:solidFill>
                  <a:schemeClr val="bg1"/>
                </a:solidFill>
              </a:rPr>
              <a:pPr/>
              <a:t>9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300038" y="98266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323850" y="1201738"/>
            <a:ext cx="8496300" cy="510698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hangingPunct="0"/>
            <a:r>
              <a:rPr lang="ru-RU" sz="2400">
                <a:solidFill>
                  <a:schemeClr val="bg1"/>
                </a:solidFill>
              </a:rPr>
              <a:t>входит в состав ЕСКК ТЭСИ РФ и предназначен для: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обеспечения функционирования и взаимодействия автоматизированного банка данных общероссийских классификаторов ВНИИКИ Госстандарта России с автоматизированными банками и автоматизированными системами обработки информации;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обеспечения единства организации информационных массивов по общероссийским классификаторам в автоматизированных системах обработки информации;</a:t>
            </a:r>
          </a:p>
          <a:p>
            <a:pPr hangingPunct="0"/>
            <a:r>
              <a:rPr lang="ru-RU" sz="2400">
                <a:solidFill>
                  <a:schemeClr val="bg1"/>
                </a:solidFill>
              </a:rPr>
              <a:t>—	упорядочения информации в ЕСКК, контроля за составом общероссийских классификаторов и исключения дублирования различных 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TAG_VCONFIG" val="PD94bWwgdmVyc2lvbj0iMS4wIiBlbmNvZGluZz0iVVRGLTgiPz4NCjxjb25maWd1cmF0aW9u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+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+DQoJCTx1aXRleHQgbmFtZT0iVEFCX09VVExJTkUiIHZhbHVlPSJPdXRsaW5lIi8+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+DQoJCTx1aXRleHQgbmFtZT0iU0xJREVfTk9URVMiIHZhbHVlPSJTbGlkZSBOb3R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TaG93IHNpZGViYXIgdG8gcGFydGljaXBhbnRzIi8+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RpYXBvc2l0aXZlICVuIi8+DQoJCTwhLS0gc3Vic3RpdHV0aW9uOiAlbiA9PSBzbGlkZSBudW1iZXIgLS0+DQoJCTwhLS0gc3Vic3RpdHV0aW9uOiAldCA9PSB0b3RhbCBzbGlkZSBjb3VudCAtLT4NCgkJPHVpdGV4dCBuYW1lPSJTQ1JVQkJBUlNUQVRVU19TTElERUlORk8iIHZhbHVlPSJEaWFwb3NpdGl2ZSAlbiAvICV0IHwgIi8+DQoJCTx1aXRleHQgbmFtZT0iU0NSVUJCQVJTVEFUVVNfU1RPUFBFRCIgdmFsdWU9IkFycsOqdMOpZSIvPg0KCQk8dWl0ZXh0IG5hbWU9IlNDUlVCQkFSU1RBVFVTX1BMQVlJTkciIHZhbHVlPSJMZWN0dXJlIi8+DQoJCTx1aXRleHQgbmFtZT0iU0NSVUJCQVJTVEFUVVNfTk9BVURJTyIgdmFsdWU9IlBhcyBkZSBzb24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+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+DQoJCTwhLS0gc3Vic3RpdHV0aW9uOiAlcCA9PSBjdXJyZW50IHNwZWFrZXIncyB0aXRsZSAtLT4NCgkJPHVpdGV4dCBuYW1lPSJCSU9XSU5fVElUTEUiIHZhbHVlPSJCaW8gOiAlcCIvPg0KCQk8dWl0ZXh0IG5hbWU9IkJJT0JUTl9USVRMRSIgdmFsdWU9IkJpbyA6Ii8+DQoJCTx1aXRleHQgbmFtZT0iRElWSURFUkJUTl9USVRMRSIgdmFsdWU9InwiLz4NCgkJPHVpdGV4dCBuYW1lPSJDT05UQUNUQlROX1RJVExFIiB2YWx1ZT0iQ29udGFjdCIvPg0KCQk8dWl0ZXh0IG5hbWU9IlRBQl9PVVRMSU5FIiB2YWx1ZT0iUGxhbiIvPg0KCQk8dWl0ZXh0IG5hbWU9IlRBQl9USFVNQiIgdmFsdWU9IiBNaW5pYXR1cmUiLz4NCgkJPHVpdGV4dCBuYW1lPSJUQUJfTk9URVMiIHZhbHVlPSJOb3RlcyIvPg0KCQk8dWl0ZXh0IG5hbWU9IlRBQl9TRUFSQ0giIHZhbHVlPSIgQ2hlcmNoZXI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Tm90ZXMgZGVzIGRpYXBvc2l0aXZ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250cmVyIGwnZW5jYWRyw6kgYXV4IHBhcnRpY2lwYW50cyIvPg0KCQk8dWl0ZXh0IG5hbWU9Ik1VVEUiIHZhbHVlPSJNdWV0Ii8+DQoJCTx1aXRleHQgbmFtZT0iRE9DV1JBUF9USVRMRSIgdmFsdWU9IlBpw6hjZSBqb2ludGUgUHJlc2VudGVyIi8+DQoJCTx1aXRleHQgbmFtZT0iRE9DV1JBUF9NU0ciIHZhbHVlPSJFbnJlZ2lzdHJlciBzdXIgbW9uIG9yZGluYXRldXIiLz4NCgkJPHVpdGV4dCBuYW1lPSJET0NXUkFQX1BST01QVCIgdmFsdWU9IkNsaXF1ZXIgcG91ciB0w6lsw6ljaGFyZ2VyIi8+DQoJPC9sYW5ndWFnZT4NCgk8bGFuZ3VhZ2UgaWQ9Imph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TE9BRElORyIgdmFsdWU9IuODreODvOODieS4rSIvPg0KCQk8dWl0ZXh0IG5hbWU9IlNDUlVCQkFSU1RBVFVTX0JVRkZFUklORyIgdmFsdWU9IuODkOODg+ODleOCoeS4rSIvPg0KCQk8dWl0ZXh0IG5hbWU9IlNDUlVCQkFSU1RBVFVTX1FVRVNUSU9OIiB2YWx1ZT0i6LOq5ZWP44Gr562U44GI44Gm5LiL44GV44GEIi8+DQoJCTx1aXRleHQgbmFtZT0iU0NSVUJCQVJTVEFUVVNfUkVWSUVXUVVJWiIgdmFsdWU9IuOCr+OCpOOCuuOCkuODrOODk+ODpeODvOOBl+OBpuOBhOOBvuOBmSIvPg0KCQk8IS0tIHN1YnN0aXR1dGlvbjogJW0gPT0gbWludXRlcyByZW1haW5pbmcgLS0+DQoJCTwhLS0gc3Vic3RpdHV0aW9uOiAlcyA9PSBzZWNvbmRzIHJlbWFpbmluZyAtLT4NCgkJPHVpdGV4dCBuYW1lPSJFTEFQU0VEIiB2YWx1ZT0i5q6L44KKIDogJW0g5YiGICVzIOenkiIvPg0KCQk8dWl0ZXh0IG5hbWU9Ik5PVEZPVU5EIiB2YWx1ZT0i5L2V44KC6KaL44Gk44GL44KK44G+44Gb44KTIi8+DQoJCTx1aXRleHQgbmFtZT0iQVRUQUNITUVOVFMiIHZhbHVlPSLmt7vku5giLz4NCgkJPCEtLSBzdWJzdGl0dXRpb246ICVwID09IGN1cnJlbnQgc3BlYWtlcidzIHRpdGxlIC0tPg0KCQk8dWl0ZXh0IG5hbWU9IkJJT1dJTl9USVRMRSIgdmFsdWU9Iue1jOattCA6ICVwIi8+DQoJCTx1aXRleHQgbmFtZT0iQklPQlROX1RJVExFIiB2YWx1ZT0i57WM5q20Ii8+DQoJCTx1aXRleHQgbmFtZT0iRElWSURFUkJUTl9USVRMRSIgdmFsdWU9InwiLz4NCgkJPHVpdGV4dCBuYW1lPSJDT05UQUNUQlROX1RJVExFIiB2YWx1ZT0i44GK5ZWP44GE5ZCI44KP44Gb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+C5Yqg6ICF44Gr6KaL44Gb44KLIi8+DQoJCTx1aXRleHQgbmFtZT0iTVVURSIgdmFsdWU9IuODn+ODpeODvOODiCIvPg0KCQk8dWl0ZXh0IG5hbWU9IkRPQ1dSQVBfVElUTEUiIHZhbHVlPSJQcmVzZW50ZXIg5re75LuY44OV44Kh44Kk44OrIi8+DQoJCTx1aXRleHQgbmFtZT0iRE9DV1JBUF9NU0ciIHZhbHVlPSLjg57jgqTjgrPjg7Pjg5Tjg6Xjg7zjgr/jgavkv53lrZgiLz4NCgkJPHVpdGV4dCBuYW1lPSJET0NXUkFQX1BST01QVCIgdmFsdWU9IuOCr+ODquODg+OCr+OBl+OBpuODgOOCpuODs+ODreODvOODiSIvPg0KCTwvbGFuZ3VhZ2U+DQoJPGxhbmd1YWdlIGlkPSJrby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x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PVVRMSU5FIiB2YWx1ZT0i6rCc7JqUIi8+DQoJCTx1aXRleHQgbmFtZT0iVEFCX1RIVU1CIiB2YWx1ZT0i7LaV7IaM7YyQIi8+DQoJCTx1aXRleHQgbmFtZT0iVEFCX05PVEVTIiB2YWx1ZT0i64W47Yq4Ii8+DQoJCTx1aXRleHQgbmFtZT0iVEFCX1NFQVJDSCIgdmFsdWU9IuqygOyDiSIvPg0KCQk8dWl0ZXh0IG5hbWU9IlNMSURFX0hFQURJTkciIHZhbHVlPSLsiqzrnbzsnbTrk5wg7KCc66qpIi8+DQoJCTx1aXRleHQgbmFtZT0iRFVSQVRJT05fSEVBRElORyIgdmFsdWU9IuyerOyDneyLnOqwhCIvPg0KCQk8dWl0ZXh0IG5hbWU9IlNFQVJDSF9IRUFESU5HIiB2YWx1ZT0i7YWN7Iqk7Yq4IOqygOyDiToiLz4NCgkJPHVpdGV4dCBuYW1lPSJUSFVNQl9IRUFESU5HIiB2YWx1ZT0i7Iqs65287J2065OcIi8+DQoJCTx1aXRleHQgbmFtZT0iVEhVTUJfSU5GTyIgdmFsdWU9IuygnOuqqS/snqzsg53si5zqsIQiLz4NCgkJPHVpdGV4dCBuYW1lPSJBVFRBQ0hOQU1FX0hFQURJTkciIHZhbHVlPSLtjIzsnbwg7J2066aEIi8+DQoJCTx1aXRleHQgbmFtZT0iQVRUQUNIU0laRV9IRUFESU5HIiB2YWx1ZT0i7YGs6riwIi8+DQoJCTx1aXRleHQgbmFtZT0iU0xJREVfTk9URVMiIHZhbHVlPSLsiqzrnbzsnbTrk5wg64W47Yq4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+DQoJCTx1aXRleHQgbmFtZT0iRE9DV1JBUF9QUk9NUFQiIHZhbHVlPSLtgbTrpq3tlZjsl6wg64uk7Jq066Gc65OcIi8+DQoJPC9sYW5ndWFnZT4NCjwvY29uZmlndXJhdGlvbj4NCg=="/>
  <p:tag name="MMPROD_UIDATA" val="&lt;database version=&quot;6.0&quot;&gt;&lt;object type=&quot;1&quot; unique_id=&quot;10001&quot;&gt;&lt;property id=&quot;20139&quot; value=&quot;%n. %s&quot;/&gt;&lt;property id=&quot;20141&quot; value=&quot;01 lecture template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1&quot;/&gt;&lt;property id=&quot;20181&quot; value=&quot;1&quot;/&gt;&lt;property id=&quot;20191&quot; value=&quot;http://connectpro60727338.acrobat.com&quot;/&gt;&lt;property id=&quot;20192&quot; value=&quot;http://connectpro60727338.acrobat.com&quot;/&gt;&lt;property id=&quot;20193&quot; value=&quot;0&quot;/&gt;&lt;property id=&quot;20250&quot; value=&quot;6&quot;/&gt;&lt;property id=&quot;20251&quot; value=&quot;0&quot;/&gt;&lt;property id=&quot;20259&quot; value=&quot;0&quot;/&gt;&lt;property id=&quot;20262&quot; value=&quot;731685214&quot;/&gt;&lt;object type=&quot;4&quot; unique_id=&quot;10424&quot;&gt;&lt;/object&gt;&lt;object type=&quot;8&quot; unique_id=&quot;10425&quot;&gt;&lt;/object&gt;&lt;object type=&quot;2&quot; unique_id=&quot;10426&quot;&gt;&lt;object type=&quot;3&quot; unique_id=&quot;10427&quot;&gt;&lt;property id=&quot;20148&quot; value=&quot;5&quot;/&gt;&lt;property id=&quot;20300&quot; value=&quot;Slide 1&quot;/&gt;&lt;property id=&quot;20303&quot; value=&quot;-1&quot;/&gt;&lt;property id=&quot;20307&quot; value=&quot;258&quot;/&gt;&lt;property id=&quot;20309&quot; value=&quot;-1&quot;/&gt;&lt;/object&gt;&lt;object type=&quot;3&quot; unique_id=&quot;10430&quot;&gt;&lt;property id=&quot;20148&quot; value=&quot;5&quot;/&gt;&lt;property id=&quot;20300&quot; value=&quot;Slide 2&quot;/&gt;&lt;property id=&quot;20303&quot; value=&quot;-1&quot;/&gt;&lt;property id=&quot;20307&quot; value=&quot;267&quot;/&gt;&lt;property id=&quot;20309&quot; value=&quot;-1&quot;/&gt;&lt;/object&gt;&lt;object type=&quot;3&quot; unique_id=&quot;10431&quot;&gt;&lt;property id=&quot;20148&quot; value=&quot;5&quot;/&gt;&lt;property id=&quot;20300&quot; value=&quot;Slide 3&quot;/&gt;&lt;property id=&quot;20303&quot; value=&quot;-1&quot;/&gt;&lt;property id=&quot;20307&quot; value=&quot;268&quot;/&gt;&lt;property id=&quot;20309&quot; value=&quot;-1&quot;/&gt;&lt;/object&gt;&lt;object type=&quot;3&quot; unique_id=&quot;10432&quot;&gt;&lt;property id=&quot;20148&quot; value=&quot;5&quot;/&gt;&lt;property id=&quot;20300&quot; value=&quot;Slide 4&quot;/&gt;&lt;property id=&quot;20303&quot; value=&quot;-1&quot;/&gt;&lt;property id=&quot;20307&quot; value=&quot;269&quot;/&gt;&lt;property id=&quot;20309&quot; value=&quot;-1&quot;/&gt;&lt;/object&gt;&lt;object type=&quot;3&quot; unique_id=&quot;10433&quot;&gt;&lt;property id=&quot;20148&quot; value=&quot;5&quot;/&gt;&lt;property id=&quot;20300&quot; value=&quot;Slide 5&quot;/&gt;&lt;property id=&quot;20303&quot; value=&quot;-1&quot;/&gt;&lt;property id=&quot;20307&quot; value=&quot;257&quot;/&gt;&lt;property id=&quot;20309&quot; value=&quot;-1&quot;/&gt;&lt;/object&gt;&lt;object type=&quot;3&quot; unique_id=&quot;10434&quot;&gt;&lt;property id=&quot;20148&quot; value=&quot;5&quot;/&gt;&lt;property id=&quot;20300&quot; value=&quot;Slide 6&quot;/&gt;&lt;property id=&quot;20303&quot; value=&quot;-1&quot;/&gt;&lt;property id=&quot;20307&quot; value=&quot;256&quot;/&gt;&lt;property id=&quot;20309&quot; value=&quot;-1&quot;/&gt;&lt;/object&gt;&lt;object type=&quot;3&quot; unique_id=&quot;10435&quot;&gt;&lt;property id=&quot;20148&quot; value=&quot;5&quot;/&gt;&lt;property id=&quot;20300&quot; value=&quot;Slide 7&quot;/&gt;&lt;property id=&quot;20303&quot; value=&quot;-1&quot;/&gt;&lt;property id=&quot;20307&quot; value=&quot;264&quot;/&gt;&lt;property id=&quot;20309&quot; value=&quot;-1&quot;/&gt;&lt;/object&gt;&lt;object type=&quot;3&quot; unique_id=&quot;10436&quot;&gt;&lt;property id=&quot;20148&quot; value=&quot;5&quot;/&gt;&lt;property id=&quot;20300&quot; value=&quot;Slide 8&quot;/&gt;&lt;property id=&quot;20303&quot; value=&quot;-1&quot;/&gt;&lt;property id=&quot;20307&quot; value=&quot;259&quot;/&gt;&lt;property id=&quot;20309&quot; value=&quot;-1&quot;/&gt;&lt;/object&gt;&lt;object type=&quot;3&quot; unique_id=&quot;10437&quot;&gt;&lt;property id=&quot;20148&quot; value=&quot;5&quot;/&gt;&lt;property id=&quot;20300&quot; value=&quot;Slide 10&quot;/&gt;&lt;property id=&quot;20303&quot; value=&quot;-1&quot;/&gt;&lt;property id=&quot;20307&quot; value=&quot;265&quot;/&gt;&lt;property id=&quot;20309&quot; value=&quot;-1&quot;/&gt;&lt;/object&gt;&lt;object type=&quot;3&quot; unique_id=&quot;10438&quot;&gt;&lt;property id=&quot;20148&quot; value=&quot;5&quot;/&gt;&lt;property id=&quot;20300&quot; value=&quot;Slide 11&quot;/&gt;&lt;property id=&quot;20303&quot; value=&quot;-1&quot;/&gt;&lt;property id=&quot;20307&quot; value=&quot;266&quot;/&gt;&lt;property id=&quot;20309&quot; value=&quot;-1&quot;/&gt;&lt;/object&gt;&lt;object type=&quot;3&quot; unique_id=&quot;10439&quot;&gt;&lt;property id=&quot;20148&quot; value=&quot;5&quot;/&gt;&lt;property id=&quot;20300&quot; value=&quot;Slide 12&quot;/&gt;&lt;property id=&quot;20303&quot; value=&quot;-1&quot;/&gt;&lt;property id=&quot;20307&quot; value=&quot;262&quot;/&gt;&lt;property id=&quot;20309&quot; value=&quot;-1&quot;/&gt;&lt;/object&gt;&lt;object type=&quot;3&quot; unique_id=&quot;10440&quot;&gt;&lt;property id=&quot;20148&quot; value=&quot;5&quot;/&gt;&lt;property id=&quot;20300&quot; value=&quot;Slide 13&quot;/&gt;&lt;property id=&quot;20303&quot; value=&quot;-1&quot;/&gt;&lt;property id=&quot;20307&quot; value=&quot;263&quot;/&gt;&lt;property id=&quot;20309&quot; value=&quot;-1&quot;/&gt;&lt;/object&gt;&lt;object type=&quot;3&quot; unique_id=&quot;10441&quot;&gt;&lt;property id=&quot;20148&quot; value=&quot;5&quot;/&gt;&lt;property id=&quot;20300&quot; value=&quot;Slide 15&quot;/&gt;&lt;property id=&quot;20303&quot; value=&quot;-1&quot;/&gt;&lt;property id=&quot;20307&quot; value=&quot;270&quot;/&gt;&lt;property id=&quot;20309&quot; value=&quot;-1&quot;/&gt;&lt;/object&gt;&lt;object type=&quot;3&quot; unique_id=&quot;10541&quot;&gt;&lt;property id=&quot;20148&quot; value=&quot;5&quot;/&gt;&lt;property id=&quot;20300&quot; value=&quot;Slide 16&quot;/&gt;&lt;property id=&quot;20307&quot; value=&quot;271&quot;/&gt;&lt;property id=&quot;20309&quot; value=&quot;-1&quot;/&gt;&lt;/object&gt;&lt;object type=&quot;3&quot; unique_id=&quot;11959&quot;&gt;&lt;property id=&quot;20148&quot; value=&quot;5&quot;/&gt;&lt;property id=&quot;20300&quot; value=&quot;Slide 9&quot;/&gt;&lt;property id=&quot;20307&quot; value=&quot;272&quot;/&gt;&lt;/object&gt;&lt;object type=&quot;3&quot; unique_id=&quot;11978&quot;&gt;&lt;property id=&quot;20148&quot; value=&quot;5&quot;/&gt;&lt;property id=&quot;20300&quot; value=&quot;Slide 14&quot;/&gt;&lt;property id=&quot;20307&quot; value=&quot;273&quot;/&gt;&lt;/object&gt;&lt;/object&gt;&lt;/object&gt;&lt;/database&gt;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6">
      <a:dk1>
        <a:srgbClr val="000000"/>
      </a:dk1>
      <a:lt1>
        <a:srgbClr val="FFFFFF"/>
      </a:lt1>
      <a:dk2>
        <a:srgbClr val="333399"/>
      </a:dk2>
      <a:lt2>
        <a:srgbClr val="808080"/>
      </a:lt2>
      <a:accent1>
        <a:srgbClr val="FFFFFF"/>
      </a:accent1>
      <a:accent2>
        <a:srgbClr val="0F2BEC"/>
      </a:accent2>
      <a:accent3>
        <a:srgbClr val="FFFFFF"/>
      </a:accent3>
      <a:accent4>
        <a:srgbClr val="000000"/>
      </a:accent4>
      <a:accent5>
        <a:srgbClr val="FFFFFF"/>
      </a:accent5>
      <a:accent6>
        <a:srgbClr val="0C26D6"/>
      </a:accent6>
      <a:hlink>
        <a:srgbClr val="000000"/>
      </a:hlink>
      <a:folHlink>
        <a:srgbClr val="29292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6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0F2BE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C26D6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3876</Words>
  <Application>Microsoft Office PowerPoint</Application>
  <PresentationFormat>Экран (4:3)</PresentationFormat>
  <Paragraphs>404</Paragraphs>
  <Slides>50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4" baseType="lpstr">
      <vt:lpstr>Arial</vt:lpstr>
      <vt:lpstr>Wingdings</vt:lpstr>
      <vt:lpstr>Symbol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</vt:vector>
  </TitlesOfParts>
  <Company>OPITUP VVSU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Template </dc:title>
  <dc:creator>S.V.Ryzhkov</dc:creator>
  <cp:lastModifiedBy>tsar</cp:lastModifiedBy>
  <cp:revision>188</cp:revision>
  <dcterms:created xsi:type="dcterms:W3CDTF">2007-04-22T06:20:01Z</dcterms:created>
  <dcterms:modified xsi:type="dcterms:W3CDTF">2007-12-18T08:50:02Z</dcterms:modified>
</cp:coreProperties>
</file>