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73" r:id="rId5"/>
    <p:sldId id="266" r:id="rId6"/>
    <p:sldId id="270" r:id="rId7"/>
    <p:sldId id="271" r:id="rId8"/>
    <p:sldId id="275" r:id="rId9"/>
    <p:sldId id="274" r:id="rId10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3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175491"/>
            <a:ext cx="8839200" cy="6548582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The Nominative With  The Infinitive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(Complex Subject)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     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                                              </a:t>
            </a:r>
            <a:r>
              <a:rPr lang="en-US" sz="2400" dirty="0" err="1" smtClean="0"/>
              <a:t>Danilina</a:t>
            </a:r>
            <a:r>
              <a:rPr lang="en-US" sz="2400" dirty="0" smtClean="0"/>
              <a:t> E.K.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399" y="129309"/>
            <a:ext cx="8839201" cy="6539345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Fears are growing here for a lone climber missing for the past 48 hours. </a:t>
            </a:r>
            <a:r>
              <a:rPr lang="en-US" sz="2800" b="1" dirty="0" smtClean="0"/>
              <a:t>Jamie </a:t>
            </a:r>
            <a:r>
              <a:rPr lang="en-US" sz="2800" b="1" dirty="0" err="1" smtClean="0"/>
              <a:t>Biddals</a:t>
            </a:r>
            <a:r>
              <a:rPr lang="en-US" sz="2800" dirty="0" smtClean="0"/>
              <a:t>, 32, from New Zealand, </a:t>
            </a:r>
            <a:r>
              <a:rPr lang="en-US" sz="2800" u="sng" dirty="0" smtClean="0"/>
              <a:t>is</a:t>
            </a:r>
            <a:r>
              <a:rPr lang="en-US" sz="2800" dirty="0" smtClean="0"/>
              <a:t> </a:t>
            </a:r>
            <a:r>
              <a:rPr lang="en-US" sz="2800" u="sng" dirty="0" smtClean="0"/>
              <a:t>known</a:t>
            </a:r>
            <a:r>
              <a:rPr lang="en-US" sz="2800" dirty="0" smtClean="0"/>
              <a:t> </a:t>
            </a:r>
            <a:r>
              <a:rPr lang="en-US" sz="2800" b="1" dirty="0" smtClean="0"/>
              <a:t>to have left </a:t>
            </a:r>
            <a:r>
              <a:rPr lang="en-US" sz="2800" dirty="0" smtClean="0"/>
              <a:t>Kathmandu alone six days ago but has not been seen since. </a:t>
            </a:r>
            <a:r>
              <a:rPr lang="en-US" sz="2800" b="1" dirty="0" smtClean="0"/>
              <a:t>He</a:t>
            </a:r>
            <a:r>
              <a:rPr lang="en-US" sz="2800" dirty="0" smtClean="0"/>
              <a:t> </a:t>
            </a:r>
            <a:r>
              <a:rPr lang="en-US" sz="2800" u="sng" dirty="0" smtClean="0"/>
              <a:t>is thought </a:t>
            </a:r>
            <a:r>
              <a:rPr lang="en-US" sz="2800" b="1" dirty="0" smtClean="0"/>
              <a:t>to have </a:t>
            </a:r>
            <a:r>
              <a:rPr lang="en-US" sz="2800" dirty="0" smtClean="0"/>
              <a:t>only a small amount of food and </a:t>
            </a:r>
            <a:r>
              <a:rPr lang="en-US" sz="2800" b="1" dirty="0" smtClean="0"/>
              <a:t>he</a:t>
            </a:r>
            <a:r>
              <a:rPr lang="en-US" sz="2800" dirty="0" smtClean="0"/>
              <a:t> </a:t>
            </a:r>
            <a:r>
              <a:rPr lang="en-US" sz="2800" u="sng" dirty="0" smtClean="0"/>
              <a:t>is believed </a:t>
            </a:r>
            <a:r>
              <a:rPr lang="en-US" sz="2800" b="1" dirty="0" smtClean="0"/>
              <a:t>to be wearing </a:t>
            </a:r>
            <a:r>
              <a:rPr lang="en-US" sz="2800" dirty="0" smtClean="0"/>
              <a:t>only lightweight climbing clothes. As for equipment, </a:t>
            </a:r>
            <a:r>
              <a:rPr lang="en-US" sz="2800" b="1" dirty="0" smtClean="0"/>
              <a:t>he</a:t>
            </a:r>
            <a:r>
              <a:rPr lang="en-US" sz="2800" dirty="0" smtClean="0"/>
              <a:t> </a:t>
            </a:r>
            <a:r>
              <a:rPr lang="en-US" sz="2800" u="sng" dirty="0" smtClean="0"/>
              <a:t>is</a:t>
            </a:r>
            <a:r>
              <a:rPr lang="en-US" sz="2800" dirty="0" smtClean="0"/>
              <a:t> </a:t>
            </a:r>
            <a:r>
              <a:rPr lang="en-US" sz="2800" u="sng" dirty="0" smtClean="0"/>
              <a:t>known</a:t>
            </a:r>
            <a:r>
              <a:rPr lang="en-US" sz="2800" dirty="0" smtClean="0"/>
              <a:t> </a:t>
            </a:r>
            <a:r>
              <a:rPr lang="en-US" sz="2800" b="1" dirty="0" smtClean="0"/>
              <a:t>to</a:t>
            </a:r>
            <a:r>
              <a:rPr lang="en-US" sz="2800" dirty="0" smtClean="0"/>
              <a:t> </a:t>
            </a:r>
            <a:r>
              <a:rPr lang="en-US" sz="2800" b="1" dirty="0" smtClean="0"/>
              <a:t>be</a:t>
            </a:r>
            <a:r>
              <a:rPr lang="en-US" sz="2800" dirty="0" smtClean="0"/>
              <a:t> </a:t>
            </a:r>
            <a:r>
              <a:rPr lang="en-US" sz="2800" b="1" dirty="0" smtClean="0"/>
              <a:t>carrying</a:t>
            </a:r>
            <a:r>
              <a:rPr lang="en-US" sz="2800" dirty="0" smtClean="0"/>
              <a:t> a small rucksack and a lightweight tent. </a:t>
            </a:r>
            <a:r>
              <a:rPr lang="en-US" sz="2800" b="1" dirty="0" smtClean="0"/>
              <a:t>He</a:t>
            </a:r>
            <a:r>
              <a:rPr lang="en-US" sz="2800" dirty="0" smtClean="0"/>
              <a:t> </a:t>
            </a:r>
            <a:r>
              <a:rPr lang="en-US" sz="2800" u="sng" dirty="0" smtClean="0"/>
              <a:t>is said </a:t>
            </a:r>
            <a:r>
              <a:rPr lang="en-US" sz="2800" b="1" dirty="0" smtClean="0"/>
              <a:t>to</a:t>
            </a:r>
            <a:r>
              <a:rPr lang="en-US" sz="2800" dirty="0" smtClean="0"/>
              <a:t> </a:t>
            </a:r>
            <a:r>
              <a:rPr lang="en-US" sz="2800" b="1" dirty="0" smtClean="0"/>
              <a:t>have</a:t>
            </a:r>
            <a:r>
              <a:rPr lang="en-US" sz="2800" dirty="0" smtClean="0"/>
              <a:t> </a:t>
            </a:r>
            <a:r>
              <a:rPr lang="en-US" sz="2800" b="1" dirty="0" smtClean="0"/>
              <a:t>been</a:t>
            </a:r>
            <a:r>
              <a:rPr lang="en-US" sz="2800" dirty="0" smtClean="0"/>
              <a:t> </a:t>
            </a:r>
            <a:r>
              <a:rPr lang="en-US" sz="2800" b="1" dirty="0" smtClean="0"/>
              <a:t>heading</a:t>
            </a:r>
            <a:r>
              <a:rPr lang="en-US" sz="2800" dirty="0" smtClean="0"/>
              <a:t> for an old base camp. The weather has deteriorated during the last 48 hours, and </a:t>
            </a:r>
            <a:r>
              <a:rPr lang="en-US" sz="2800" b="1" dirty="0" smtClean="0"/>
              <a:t>he</a:t>
            </a:r>
            <a:r>
              <a:rPr lang="en-US" sz="2800" dirty="0" smtClean="0"/>
              <a:t> </a:t>
            </a:r>
            <a:r>
              <a:rPr lang="en-US" sz="2800" u="sng" dirty="0" smtClean="0"/>
              <a:t>is thought </a:t>
            </a:r>
            <a:r>
              <a:rPr lang="en-US" sz="2800" b="1" dirty="0" smtClean="0"/>
              <a:t>to</a:t>
            </a:r>
            <a:r>
              <a:rPr lang="en-US" sz="2800" dirty="0" smtClean="0"/>
              <a:t> </a:t>
            </a:r>
            <a:r>
              <a:rPr lang="en-US" sz="2800" b="1" dirty="0" smtClean="0"/>
              <a:t>have</a:t>
            </a:r>
            <a:r>
              <a:rPr lang="en-US" sz="2800" dirty="0" smtClean="0"/>
              <a:t> </a:t>
            </a:r>
            <a:r>
              <a:rPr lang="en-US" sz="2800" b="1" dirty="0" smtClean="0"/>
              <a:t>been</a:t>
            </a:r>
            <a:r>
              <a:rPr lang="en-US" sz="2800" dirty="0" smtClean="0"/>
              <a:t> </a:t>
            </a:r>
            <a:r>
              <a:rPr lang="en-US" sz="2800" b="1" dirty="0" smtClean="0"/>
              <a:t>trying</a:t>
            </a:r>
            <a:r>
              <a:rPr lang="en-US" sz="2800" dirty="0" smtClean="0"/>
              <a:t> to get to the camp when a severe blizzard started. </a:t>
            </a:r>
            <a:r>
              <a:rPr lang="en-US" sz="2800" b="1" dirty="0" smtClean="0"/>
              <a:t>Jamie</a:t>
            </a:r>
            <a:r>
              <a:rPr lang="en-US" sz="2800" dirty="0" smtClean="0"/>
              <a:t> </a:t>
            </a:r>
            <a:r>
              <a:rPr lang="en-US" sz="2800" u="sng" dirty="0" smtClean="0"/>
              <a:t>is considered</a:t>
            </a:r>
            <a:r>
              <a:rPr lang="en-US" sz="2800" dirty="0" smtClean="0"/>
              <a:t> </a:t>
            </a:r>
            <a:r>
              <a:rPr lang="en-US" sz="2800" b="1" dirty="0" smtClean="0"/>
              <a:t>to</a:t>
            </a:r>
            <a:r>
              <a:rPr lang="en-US" sz="2800" dirty="0" smtClean="0"/>
              <a:t> </a:t>
            </a:r>
            <a:r>
              <a:rPr lang="en-US" sz="2800" b="1" dirty="0" smtClean="0"/>
              <a:t>be</a:t>
            </a:r>
            <a:r>
              <a:rPr lang="en-US" sz="2800" dirty="0" smtClean="0"/>
              <a:t> one of the best climbers in the world but there are still fears for his safety in these conditions.</a:t>
            </a:r>
            <a:endParaRPr lang="ru-RU" sz="2800" dirty="0" smtClean="0"/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Complex Subject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638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                             </a:t>
            </a:r>
            <a:r>
              <a:rPr lang="en-US" sz="5400" dirty="0" smtClean="0"/>
              <a:t>+                 +                    </a:t>
            </a:r>
          </a:p>
          <a:p>
            <a:pPr>
              <a:buNone/>
            </a:pPr>
            <a:endParaRPr lang="en-US" sz="5400" dirty="0" smtClean="0"/>
          </a:p>
          <a:p>
            <a:pPr>
              <a:buNone/>
            </a:pPr>
            <a:endParaRPr lang="en-US" sz="5400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8600" y="2057400"/>
            <a:ext cx="25146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Noun or Pronoun</a:t>
            </a:r>
            <a:endParaRPr lang="ru-RU" sz="3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52800" y="2057400"/>
            <a:ext cx="25146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Predicate </a:t>
            </a:r>
            <a:endParaRPr lang="ru-RU" sz="4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77000" y="2057400"/>
            <a:ext cx="2514600" cy="9143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infinitive</a:t>
            </a:r>
            <a:endParaRPr lang="ru-RU" sz="440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695448"/>
              </p:ext>
            </p:extLst>
          </p:nvPr>
        </p:nvGraphicFramePr>
        <p:xfrm>
          <a:off x="304800" y="4267200"/>
          <a:ext cx="8610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200"/>
                <a:gridCol w="2870200"/>
                <a:gridCol w="2870200"/>
              </a:tblGrid>
              <a:tr h="18288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He 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ru-RU" sz="2400" dirty="0" smtClean="0"/>
                        <a:t>Он,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en-US" sz="2400" dirty="0" smtClean="0"/>
                        <a:t>is known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ru-RU" sz="2400" dirty="0" smtClean="0"/>
                        <a:t>как известно,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to have left alone.</a:t>
                      </a:r>
                      <a:endParaRPr lang="ru-RU" sz="2400" dirty="0" smtClean="0"/>
                    </a:p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уехал один.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33845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Сложное подлежащее (</a:t>
            </a:r>
            <a:r>
              <a:rPr lang="ru-RU" sz="2800" dirty="0" err="1" smtClean="0"/>
              <a:t>Complex</a:t>
            </a:r>
            <a:r>
              <a:rPr lang="ru-RU" sz="2800" dirty="0" smtClean="0"/>
              <a:t> Subject) </a:t>
            </a:r>
            <a:r>
              <a:rPr lang="ru-RU" sz="2800" b="1" dirty="0" smtClean="0"/>
              <a:t>состоит из </a:t>
            </a:r>
            <a:r>
              <a:rPr lang="ru-RU" sz="2800" i="1" dirty="0" smtClean="0"/>
              <a:t>подлежащего</a:t>
            </a:r>
            <a:r>
              <a:rPr lang="ru-RU" sz="2800" dirty="0" smtClean="0"/>
              <a:t> (существительное или местоимение </a:t>
            </a:r>
            <a:r>
              <a:rPr lang="ru-RU" sz="2800" i="1" dirty="0" smtClean="0"/>
              <a:t>в именительном падеже</a:t>
            </a:r>
            <a:r>
              <a:rPr lang="ru-RU" sz="2800" dirty="0" smtClean="0"/>
              <a:t>), </a:t>
            </a:r>
            <a:r>
              <a:rPr lang="ru-RU" sz="2800" i="1" dirty="0" smtClean="0"/>
              <a:t>составного глагольного сказуемого</a:t>
            </a:r>
            <a:r>
              <a:rPr lang="ru-RU" sz="2800" dirty="0" smtClean="0"/>
              <a:t>: первая часть – глагол в пассивном/активном залоге, вторая часть – инфинитив.</a:t>
            </a:r>
            <a:endParaRPr lang="en-US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ru-RU" sz="2800" dirty="0" smtClean="0"/>
              <a:t>Предложения с субъектным инфинитивным оборотом </a:t>
            </a:r>
            <a:r>
              <a:rPr lang="ru-RU" sz="2800" b="1" dirty="0" smtClean="0"/>
              <a:t>соответствуют русским неопределенно-личным предложениям, </a:t>
            </a:r>
            <a:r>
              <a:rPr lang="ru-RU" sz="2800" dirty="0" smtClean="0"/>
              <a:t>например, «говорят, что…», «думают, что…», «сообщается, что…», «известно, что…» и т.д.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504010"/>
              </p:ext>
            </p:extLst>
          </p:nvPr>
        </p:nvGraphicFramePr>
        <p:xfrm>
          <a:off x="152400" y="1295400"/>
          <a:ext cx="883920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2590800"/>
                <a:gridCol w="44958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1. </a:t>
                      </a:r>
                      <a:r>
                        <a:rPr lang="en-US" sz="2400" dirty="0" smtClean="0"/>
                        <a:t>With the following  words in the </a:t>
                      </a:r>
                      <a:r>
                        <a:rPr lang="en-US" sz="2400" b="1" dirty="0" smtClean="0"/>
                        <a:t>Passive Voice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 see, to hear, to think, to consider, to know, to expect, to believe, to suppose, to say,</a:t>
                      </a:r>
                      <a:r>
                        <a:rPr lang="en-US" sz="2400" baseline="0" dirty="0" smtClean="0"/>
                        <a:t> to report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 smtClean="0"/>
                        <a:t>He</a:t>
                      </a:r>
                      <a:r>
                        <a:rPr lang="en-US" sz="2800" b="0" dirty="0" smtClean="0"/>
                        <a:t> </a:t>
                      </a:r>
                      <a:r>
                        <a:rPr lang="en-US" sz="2800" b="0" u="sng" dirty="0" smtClean="0"/>
                        <a:t>is believed </a:t>
                      </a:r>
                      <a:r>
                        <a:rPr lang="en-US" sz="2800" b="1" dirty="0" smtClean="0"/>
                        <a:t>to be wearing</a:t>
                      </a:r>
                      <a:r>
                        <a:rPr lang="en-US" sz="2800" b="0" dirty="0" smtClean="0"/>
                        <a:t> only lightweight climbing clothes.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 smtClean="0"/>
                        <a:t>Jamie</a:t>
                      </a:r>
                      <a:r>
                        <a:rPr lang="en-US" sz="2800" b="0" dirty="0" smtClean="0"/>
                        <a:t> </a:t>
                      </a:r>
                      <a:r>
                        <a:rPr lang="en-US" sz="2800" b="0" u="sng" dirty="0" smtClean="0"/>
                        <a:t>is considered</a:t>
                      </a:r>
                      <a:r>
                        <a:rPr lang="en-US" sz="2800" b="0" dirty="0" smtClean="0"/>
                        <a:t> </a:t>
                      </a:r>
                      <a:r>
                        <a:rPr lang="en-US" sz="2800" b="1" u="none" dirty="0" smtClean="0"/>
                        <a:t>to be </a:t>
                      </a:r>
                      <a:r>
                        <a:rPr lang="en-US" sz="2800" b="0" dirty="0" smtClean="0"/>
                        <a:t>one of the best climbers.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5059064"/>
              </p:ext>
            </p:extLst>
          </p:nvPr>
        </p:nvGraphicFramePr>
        <p:xfrm>
          <a:off x="228600" y="1600200"/>
          <a:ext cx="8686800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2362200"/>
                <a:gridCol w="4419600"/>
              </a:tblGrid>
              <a:tr h="3048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/>
                        <a:t>2. With</a:t>
                      </a:r>
                      <a:r>
                        <a:rPr lang="en-US" sz="2400" b="0" baseline="0" dirty="0" smtClean="0"/>
                        <a:t> the following words in the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Active Voice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/>
                        <a:t>To seem, to prove, to appear, to turn out, to happen, to chance</a:t>
                      </a:r>
                      <a:endParaRPr lang="ru-RU" sz="2400" b="0" dirty="0" smtClean="0"/>
                    </a:p>
                    <a:p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He</a:t>
                      </a:r>
                      <a:r>
                        <a:rPr lang="en-US" sz="2400" b="0" dirty="0" smtClean="0"/>
                        <a:t> </a:t>
                      </a:r>
                      <a:r>
                        <a:rPr lang="en-US" sz="2400" b="0" u="sng" dirty="0" smtClean="0"/>
                        <a:t>seems</a:t>
                      </a:r>
                      <a:r>
                        <a:rPr lang="en-US" sz="2400" b="0" dirty="0" smtClean="0"/>
                        <a:t>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to notice </a:t>
                      </a:r>
                      <a:r>
                        <a:rPr lang="en-US" sz="2400" b="0" dirty="0" smtClean="0"/>
                        <a:t>nothing unusual.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816160"/>
              </p:ext>
            </p:extLst>
          </p:nvPr>
        </p:nvGraphicFramePr>
        <p:xfrm>
          <a:off x="152400" y="1981200"/>
          <a:ext cx="88392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048000"/>
                <a:gridCol w="3505200"/>
              </a:tblGrid>
              <a:tr h="2362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/>
                        <a:t>3.</a:t>
                      </a:r>
                      <a:r>
                        <a:rPr lang="en-US" sz="2800" b="0" baseline="0" dirty="0" smtClean="0"/>
                        <a:t> </a:t>
                      </a:r>
                      <a:r>
                        <a:rPr lang="en-US" sz="2800" b="0" dirty="0" smtClean="0"/>
                        <a:t>With the following word groups</a:t>
                      </a:r>
                      <a:endParaRPr lang="ru-RU" sz="2800" b="0" dirty="0" smtClean="0"/>
                    </a:p>
                    <a:p>
                      <a:endParaRPr lang="ru-RU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/>
                        <a:t>To be (un)likely,</a:t>
                      </a:r>
                      <a:r>
                        <a:rPr lang="en-US" sz="2800" b="0" baseline="0" dirty="0" smtClean="0"/>
                        <a:t> to be sure, to be certain, to be pleased, to be happy</a:t>
                      </a:r>
                      <a:endParaRPr lang="ru-RU" sz="2800" b="0" dirty="0" smtClean="0"/>
                    </a:p>
                    <a:p>
                      <a:endParaRPr lang="ru-RU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He</a:t>
                      </a:r>
                      <a:r>
                        <a:rPr lang="en-US" sz="2800" b="0" dirty="0" smtClean="0"/>
                        <a:t> </a:t>
                      </a:r>
                      <a:r>
                        <a:rPr lang="en-US" sz="2800" b="0" u="sng" dirty="0" smtClean="0"/>
                        <a:t>is sure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to come</a:t>
                      </a:r>
                      <a:r>
                        <a:rPr lang="en-US" sz="2800" b="0" dirty="0" smtClean="0"/>
                        <a:t>.</a:t>
                      </a:r>
                    </a:p>
                    <a:p>
                      <a:endParaRPr lang="ru-RU" sz="28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of Infinitive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641537"/>
              </p:ext>
            </p:extLst>
          </p:nvPr>
        </p:nvGraphicFramePr>
        <p:xfrm>
          <a:off x="228600" y="1600200"/>
          <a:ext cx="8686800" cy="4343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3200400"/>
                <a:gridCol w="2895600"/>
              </a:tblGrid>
              <a:tr h="5172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Infinitives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75387">
                <a:tc>
                  <a:txBody>
                    <a:bodyPr/>
                    <a:lstStyle/>
                    <a:p>
                      <a:r>
                        <a:rPr lang="ru-RU" i="1" dirty="0" smtClean="0"/>
                        <a:t>действие последовательное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действие в процессе, одновременное с действием глагола в личной форме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Если действие предшествует действию глагола в личной форме</a:t>
                      </a:r>
                      <a:endParaRPr lang="ru-RU" i="1" dirty="0"/>
                    </a:p>
                  </a:txBody>
                  <a:tcPr/>
                </a:tc>
              </a:tr>
              <a:tr h="1275387"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Jamie</a:t>
                      </a:r>
                      <a:r>
                        <a:rPr lang="en-US" dirty="0" smtClean="0"/>
                        <a:t> </a:t>
                      </a:r>
                      <a:r>
                        <a:rPr lang="en-US" i="1" dirty="0" smtClean="0"/>
                        <a:t>is considered </a:t>
                      </a:r>
                      <a:r>
                        <a:rPr lang="en-US" b="1" u="sng" dirty="0" smtClean="0"/>
                        <a:t>to be </a:t>
                      </a:r>
                      <a:r>
                        <a:rPr lang="en-US" dirty="0" smtClean="0"/>
                        <a:t>one of the best climbers in the world.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He</a:t>
                      </a:r>
                      <a:r>
                        <a:rPr lang="en-US" dirty="0" smtClean="0"/>
                        <a:t> </a:t>
                      </a:r>
                      <a:r>
                        <a:rPr lang="en-US" i="1" dirty="0" smtClean="0"/>
                        <a:t>is believed </a:t>
                      </a:r>
                      <a:r>
                        <a:rPr lang="en-US" b="1" u="sng" dirty="0" smtClean="0"/>
                        <a:t>to be wearing </a:t>
                      </a:r>
                      <a:r>
                        <a:rPr lang="en-US" dirty="0" smtClean="0"/>
                        <a:t>only lightweight climbing clothes.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He</a:t>
                      </a:r>
                      <a:r>
                        <a:rPr lang="en-US" dirty="0" smtClean="0"/>
                        <a:t> </a:t>
                      </a:r>
                      <a:r>
                        <a:rPr lang="en-US" i="1" dirty="0" smtClean="0"/>
                        <a:t>is known </a:t>
                      </a:r>
                      <a:r>
                        <a:rPr lang="en-US" b="1" u="sng" dirty="0" smtClean="0"/>
                        <a:t>to have left </a:t>
                      </a:r>
                      <a:r>
                        <a:rPr lang="en-US" dirty="0" smtClean="0"/>
                        <a:t>Kathmandu alone six days ago.</a:t>
                      </a:r>
                      <a:endParaRPr lang="ru-RU" dirty="0"/>
                    </a:p>
                  </a:txBody>
                  <a:tcPr/>
                </a:tc>
              </a:tr>
              <a:tr h="1275387">
                <a:tc>
                  <a:txBody>
                    <a:bodyPr/>
                    <a:lstStyle/>
                    <a:p>
                      <a:r>
                        <a:rPr lang="ru-RU" dirty="0" smtClean="0"/>
                        <a:t>Считается, что Джейми – один из лучших альпинистов в мире.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Полагают,</a:t>
                      </a:r>
                      <a:r>
                        <a:rPr lang="ru-RU" baseline="0" dirty="0" smtClean="0"/>
                        <a:t> что на нем только легкое снаряжение.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Известно, что он уехал из Катманду один 6 дней назад.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961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0080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en-US" sz="3600" dirty="0" smtClean="0"/>
              <a:t>It </a:t>
            </a:r>
            <a:r>
              <a:rPr lang="en-US" sz="3600" i="1" dirty="0" smtClean="0"/>
              <a:t>is known </a:t>
            </a:r>
            <a:r>
              <a:rPr lang="en-US" sz="3600" dirty="0" smtClean="0"/>
              <a:t>that </a:t>
            </a:r>
            <a:r>
              <a:rPr lang="en-US" sz="3600" b="1" dirty="0" smtClean="0"/>
              <a:t>Jamie </a:t>
            </a:r>
            <a:r>
              <a:rPr lang="en-US" sz="3600" b="1" dirty="0" err="1" smtClean="0"/>
              <a:t>Biddals</a:t>
            </a:r>
            <a:r>
              <a:rPr lang="en-US" sz="3600" b="1" dirty="0" smtClean="0"/>
              <a:t> </a:t>
            </a:r>
            <a:r>
              <a:rPr lang="en-US" sz="3600" u="sng" dirty="0" smtClean="0"/>
              <a:t>has left </a:t>
            </a:r>
            <a:r>
              <a:rPr lang="en-US" sz="3600" dirty="0" smtClean="0"/>
              <a:t>Kathmandu alone six days ago.</a:t>
            </a:r>
          </a:p>
          <a:p>
            <a:pPr algn="ctr">
              <a:buNone/>
            </a:pPr>
            <a:endParaRPr lang="en-US" sz="3600" dirty="0" smtClean="0"/>
          </a:p>
          <a:p>
            <a:pPr algn="ctr">
              <a:buNone/>
            </a:pPr>
            <a:r>
              <a:rPr lang="en-US" sz="3600" b="1" dirty="0" smtClean="0"/>
              <a:t>Jamie </a:t>
            </a:r>
            <a:r>
              <a:rPr lang="en-US" sz="3600" b="1" dirty="0" err="1" smtClean="0"/>
              <a:t>Biddals</a:t>
            </a:r>
            <a:r>
              <a:rPr lang="en-US" sz="3600" dirty="0"/>
              <a:t> </a:t>
            </a:r>
            <a:r>
              <a:rPr lang="en-US" sz="3600" i="1" dirty="0" smtClean="0"/>
              <a:t>is </a:t>
            </a:r>
            <a:r>
              <a:rPr lang="en-US" sz="3600" i="1" dirty="0"/>
              <a:t>known</a:t>
            </a:r>
            <a:r>
              <a:rPr lang="en-US" sz="3600" dirty="0"/>
              <a:t> </a:t>
            </a:r>
            <a:r>
              <a:rPr lang="en-US" sz="3600" u="sng" dirty="0"/>
              <a:t>to have left</a:t>
            </a:r>
            <a:r>
              <a:rPr lang="en-US" sz="3600" dirty="0"/>
              <a:t> </a:t>
            </a:r>
            <a:r>
              <a:rPr lang="en-US" sz="3600" dirty="0" smtClean="0"/>
              <a:t>Kathmandu </a:t>
            </a:r>
            <a:r>
              <a:rPr lang="en-US" sz="3600" dirty="0"/>
              <a:t>alone six days </a:t>
            </a:r>
            <a:r>
              <a:rPr lang="en-US" sz="3600" dirty="0" smtClean="0"/>
              <a:t>ago.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9ed5237fea3338e1ca313ceceb407803fcc8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495</Words>
  <Application>Microsoft Office PowerPoint</Application>
  <PresentationFormat>Экран (4:3)</PresentationFormat>
  <Paragraphs>52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   The Nominative With  The Infinitive (Complex Subject)                                                                                     Danilina E.K.</vt:lpstr>
      <vt:lpstr>Презентация PowerPoint</vt:lpstr>
      <vt:lpstr>Complex Subject</vt:lpstr>
      <vt:lpstr>Презентация PowerPoint</vt:lpstr>
      <vt:lpstr>Презентация PowerPoint</vt:lpstr>
      <vt:lpstr>Презентация PowerPoint</vt:lpstr>
      <vt:lpstr>Презентация PowerPoint</vt:lpstr>
      <vt:lpstr>Forms of Infinitive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Данилина Екатерина</cp:lastModifiedBy>
  <cp:revision>49</cp:revision>
  <dcterms:created xsi:type="dcterms:W3CDTF">2014-09-07T07:38:31Z</dcterms:created>
  <dcterms:modified xsi:type="dcterms:W3CDTF">2018-05-30T02:55:05Z</dcterms:modified>
</cp:coreProperties>
</file>