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275" r:id="rId3"/>
    <p:sldId id="293" r:id="rId4"/>
    <p:sldId id="292" r:id="rId5"/>
    <p:sldId id="276" r:id="rId6"/>
    <p:sldId id="277" r:id="rId7"/>
    <p:sldId id="282" r:id="rId8"/>
    <p:sldId id="283" r:id="rId9"/>
    <p:sldId id="284" r:id="rId10"/>
    <p:sldId id="279" r:id="rId11"/>
    <p:sldId id="294" r:id="rId12"/>
    <p:sldId id="295" r:id="rId13"/>
    <p:sldId id="296" r:id="rId14"/>
    <p:sldId id="286" r:id="rId15"/>
    <p:sldId id="287" r:id="rId16"/>
    <p:sldId id="288" r:id="rId17"/>
    <p:sldId id="289" r:id="rId18"/>
    <p:sldId id="290" r:id="rId19"/>
    <p:sldId id="29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3"/>
    <p:penClr>
      <a:srgbClr val="FF0000"/>
    </p:penClr>
  </p:showPr>
  <p:clrMru>
    <a:srgbClr val="CCECFF"/>
    <a:srgbClr val="0000FF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4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231425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703888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67200"/>
            <a:ext cx="8064500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818FD-CFDF-4F82-A32C-CB03B8148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D2056-274C-4868-BC8B-EA6427D77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81BD8-CC6B-4226-A754-97915795AE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C69F5-6D71-4D84-9B80-BC5BE63C6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2CB2F-BA5B-4080-A3D6-C8E646BC50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9B42F-F785-4C96-AD7D-D132AAC68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D2F41-B019-4ECB-BF6B-6E7D481DC4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9A707-FEC6-4422-B145-BCC7516F18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5D422-CB46-4CD7-A567-6DD5711DE4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9DAC3-7888-433E-94E7-026E2E275A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6C272-10E2-4D92-BA54-920CFEF55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0A77A34B-5424-415D-A6AF-F71AA00D04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7669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66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27665" name="Object 17"/>
          <p:cNvGraphicFramePr>
            <a:graphicFrameLocks noChangeAspect="1"/>
          </p:cNvGraphicFramePr>
          <p:nvPr/>
        </p:nvGraphicFramePr>
        <p:xfrm>
          <a:off x="8750300" y="115888"/>
          <a:ext cx="285750" cy="609600"/>
        </p:xfrm>
        <a:graphic>
          <a:graphicData uri="http://schemas.openxmlformats.org/presentationml/2006/ole">
            <p:oleObj spid="_x0000_s27665" name="Фотография Photo Editor" r:id="rId14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90000"/>
        <a:buFont typeface="Wingdings" pitchFamily="2" charset="2"/>
        <a:buChar char="n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87675" y="2392363"/>
            <a:ext cx="5888038" cy="1066800"/>
          </a:xfrm>
        </p:spPr>
        <p:txBody>
          <a:bodyPr anchor="ctr"/>
          <a:lstStyle/>
          <a:p>
            <a:pPr eaLnBrk="1" hangingPunct="1">
              <a:defRPr/>
            </a:pPr>
            <a:r>
              <a:rPr lang="ru-RU" smtClean="0"/>
              <a:t>Тема 6.</a:t>
            </a:r>
            <a:br>
              <a:rPr lang="ru-RU" smtClean="0"/>
            </a:br>
            <a:r>
              <a:rPr lang="ru-RU" smtClean="0"/>
              <a:t>Россия и мир в </a:t>
            </a:r>
            <a:r>
              <a:rPr lang="en-US" smtClean="0"/>
              <a:t>XVIII </a:t>
            </a:r>
            <a:r>
              <a:rPr lang="ru-RU" smtClean="0"/>
              <a:t>в.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59113" y="990600"/>
            <a:ext cx="58340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215741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Кафедра теории и истории </a:t>
            </a:r>
            <a:br>
              <a:rPr lang="ru-RU" sz="2200" dirty="0" smtClean="0"/>
            </a:br>
            <a:r>
              <a:rPr lang="ru-RU" sz="2200" dirty="0" smtClean="0"/>
              <a:t>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Илларионов Алексей Анатольевич, канд. ист. наук, доцент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Внешняя политика России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97025"/>
            <a:ext cx="8569325" cy="89535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/>
              <a:t>В </a:t>
            </a:r>
            <a:r>
              <a:rPr lang="ru-RU" b="1"/>
              <a:t>1699 г.</a:t>
            </a:r>
            <a:r>
              <a:rPr lang="ru-RU"/>
              <a:t> Россия заключила </a:t>
            </a:r>
            <a:r>
              <a:rPr lang="ru-RU" b="1" i="1"/>
              <a:t>Северный союз</a:t>
            </a:r>
            <a:r>
              <a:rPr lang="ru-RU"/>
              <a:t> с Данией и Саксонией против Швеции. </a:t>
            </a: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323850" y="2540000"/>
            <a:ext cx="40386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 результате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Северной войны</a:t>
            </a: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(</a:t>
            </a: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1700 – 1721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)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hlinkClick r:id="rId2" action="ppaction://hlinksldjump"/>
              </a:rPr>
              <a:t>*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по условиям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Ништадтско-го мира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1721 г.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к России были присоединены Ин-грия, Лифляндия, Эст-ляндия, часть Карелии, о-ва Эзель и Даго, что обеспечило России вы-ход в Балтийское море. </a:t>
            </a:r>
          </a:p>
        </p:txBody>
      </p:sp>
      <p:pic>
        <p:nvPicPr>
          <p:cNvPr id="201732" name="Picture 5" descr="Россия_Ништадт 17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0725" y="2565400"/>
            <a:ext cx="436245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446088" y="981075"/>
            <a:ext cx="82296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Борьба за выход к Балтийскому морю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137001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b="1" i="1"/>
              <a:t>Русско-шведская война</a:t>
            </a:r>
            <a:r>
              <a:rPr lang="ru-RU"/>
              <a:t> </a:t>
            </a:r>
            <a:r>
              <a:rPr lang="ru-RU" b="1"/>
              <a:t>1741 – 1743 гг.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/>
              <a:t>	По условиям </a:t>
            </a:r>
            <a:r>
              <a:rPr lang="ru-RU" b="1" i="1"/>
              <a:t>Абоского мира</a:t>
            </a:r>
            <a:r>
              <a:rPr lang="ru-RU"/>
              <a:t> </a:t>
            </a:r>
            <a:r>
              <a:rPr lang="ru-RU" b="1"/>
              <a:t>1743 г.</a:t>
            </a:r>
            <a:r>
              <a:rPr lang="ru-RU"/>
              <a:t> к России была присоединена часть территории Финляндии.</a:t>
            </a:r>
          </a:p>
        </p:txBody>
      </p:sp>
      <p:sp>
        <p:nvSpPr>
          <p:cNvPr id="137220" name="Rectangle 4"/>
          <p:cNvSpPr>
            <a:spLocks noChangeArrowheads="1"/>
          </p:cNvSpPr>
          <p:nvPr/>
        </p:nvSpPr>
        <p:spPr bwMode="auto">
          <a:xfrm>
            <a:off x="446088" y="476250"/>
            <a:ext cx="82296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Попытки ревизии Ништадтского мира 1721 г.</a:t>
            </a:r>
            <a:b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</a:b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Швецией</a:t>
            </a:r>
          </a:p>
        </p:txBody>
      </p:sp>
      <p:sp>
        <p:nvSpPr>
          <p:cNvPr id="137222" name="Rectangle 6"/>
          <p:cNvSpPr>
            <a:spLocks noChangeArrowheads="1"/>
          </p:cNvSpPr>
          <p:nvPr/>
        </p:nvSpPr>
        <p:spPr bwMode="auto">
          <a:xfrm>
            <a:off x="446088" y="29591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Русско-шведская война</a:t>
            </a: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1788 – 1790 гг.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По условиям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Верельского мира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1790 г.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были сохра-нены довоенные границы.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Швеция признала </a:t>
            </a:r>
            <a:r>
              <a:rPr 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status quo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. Россия укрепилась на Балтике.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Внешняя политика России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656138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b="1" i="1"/>
              <a:t>В</a:t>
            </a:r>
            <a:r>
              <a:rPr lang="ru-RU"/>
              <a:t> </a:t>
            </a:r>
            <a:r>
              <a:rPr lang="ru-RU" b="1" i="1"/>
              <a:t>первой половине 30-х годов </a:t>
            </a:r>
            <a:r>
              <a:rPr lang="en-US" b="1" i="1"/>
              <a:t>XVIII</a:t>
            </a:r>
            <a:r>
              <a:rPr lang="ru-RU" b="1" i="1"/>
              <a:t> в. </a:t>
            </a:r>
            <a:r>
              <a:rPr lang="ru-RU"/>
              <a:t>Россия (дей-ствуя в союзе с Австрией против Франции) сохра-нила своё влияние в Речи Посполитой, посадив на польский престол Августа </a:t>
            </a:r>
            <a:r>
              <a:rPr lang="en-US"/>
              <a:t>III</a:t>
            </a:r>
            <a:r>
              <a:rPr lang="ru-RU"/>
              <a:t>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b="1" i="1"/>
              <a:t>В начале 60-х годов </a:t>
            </a:r>
            <a:r>
              <a:rPr lang="en-US" b="1" i="1"/>
              <a:t>XVIII</a:t>
            </a:r>
            <a:r>
              <a:rPr lang="ru-RU" b="1" i="1"/>
              <a:t> в.</a:t>
            </a:r>
            <a:r>
              <a:rPr lang="ru-RU"/>
              <a:t> Россия (действуя в союзе с Пруссией против Франции и Австрии) обес-печила свои интересы в Речи Посполитой, посадив на польский престол Станислава Понятовского.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/>
              <a:t>В </a:t>
            </a:r>
            <a:r>
              <a:rPr lang="ru-RU" b="1"/>
              <a:t>1772</a:t>
            </a:r>
            <a:r>
              <a:rPr lang="ru-RU"/>
              <a:t>, </a:t>
            </a:r>
            <a:r>
              <a:rPr lang="ru-RU" b="1"/>
              <a:t>1793</a:t>
            </a:r>
            <a:r>
              <a:rPr lang="ru-RU"/>
              <a:t> и </a:t>
            </a:r>
            <a:r>
              <a:rPr lang="ru-RU" b="1"/>
              <a:t>1795 гг.</a:t>
            </a:r>
            <a:r>
              <a:rPr lang="ru-RU"/>
              <a:t> последовали разделы Речи Посполитой между Россией, Австрией и Пруссией по настоянию последних (</a:t>
            </a:r>
            <a:r>
              <a:rPr lang="ru-RU">
                <a:hlinkClick r:id="rId2" action="ppaction://hlinksldjump"/>
              </a:rPr>
              <a:t>карта</a:t>
            </a:r>
            <a:r>
              <a:rPr lang="ru-RU"/>
              <a:t>).</a:t>
            </a:r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auto">
          <a:xfrm>
            <a:off x="446088" y="10525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Польский вопрос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Внешняя политика России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97025"/>
            <a:ext cx="8569325" cy="1333500"/>
          </a:xfrm>
        </p:spPr>
        <p:txBody>
          <a:bodyPr lIns="0" rIns="0"/>
          <a:lstStyle/>
          <a:p>
            <a:pPr eaLnBrk="1" hangingPunct="1"/>
            <a:r>
              <a:rPr lang="ru-RU" smtClean="0"/>
              <a:t>В результате </a:t>
            </a:r>
            <a:r>
              <a:rPr lang="ru-RU" b="1" i="1" smtClean="0"/>
              <a:t>Прутского похода</a:t>
            </a:r>
            <a:r>
              <a:rPr lang="ru-RU" smtClean="0"/>
              <a:t> (</a:t>
            </a:r>
            <a:r>
              <a:rPr lang="ru-RU" b="1" smtClean="0"/>
              <a:t>1710 – 1711</a:t>
            </a:r>
            <a:r>
              <a:rPr lang="ru-RU" smtClean="0"/>
              <a:t>)  Россия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расстроила турецкие планы захвата украинских земель;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обеспечила нейтралитет Турции в Северной войне. </a:t>
            </a: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323850" y="3375025"/>
            <a:ext cx="3600450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None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по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Петербургскому миру</a:t>
            </a: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1723 г.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обеспе-чила свои торговые интересы на Каспий-ском море и присое-динила часть прикас-пийских земель.</a:t>
            </a:r>
          </a:p>
        </p:txBody>
      </p:sp>
      <p:pic>
        <p:nvPicPr>
          <p:cNvPr id="204804" name="Picture 5" descr="Россия_Прут 17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9563" y="3562350"/>
            <a:ext cx="47815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446088" y="10525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Обеспечение безопасности южных рубежей 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23850" y="2971800"/>
            <a:ext cx="856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результате </a:t>
            </a:r>
            <a:r>
              <a:rPr lang="ru-RU" sz="2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Персидского похода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1722 – 1723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ru-RU" sz="2400">
                <a:solidFill>
                  <a:srgbClr val="000066"/>
                </a:solidFill>
              </a:rPr>
              <a:t> </a:t>
            </a: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Россия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Внешняя политика России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195638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b="1" i="1"/>
              <a:t>Рештский трактат</a:t>
            </a:r>
            <a:r>
              <a:rPr lang="ru-RU"/>
              <a:t> </a:t>
            </a:r>
            <a:r>
              <a:rPr lang="ru-RU" b="1"/>
              <a:t>1732 г.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/>
              <a:t>	Отказ от завоёванных Петром </a:t>
            </a:r>
            <a:r>
              <a:rPr lang="en-US"/>
              <a:t>I</a:t>
            </a:r>
            <a:r>
              <a:rPr lang="ru-RU"/>
              <a:t> прикаспийских терри-торий вследствие неспособности противостоять экс-пансии иранского Надир-шаха.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ru-RU" b="1" i="1"/>
              <a:t>Русско-турецкая война</a:t>
            </a:r>
            <a:r>
              <a:rPr lang="ru-RU"/>
              <a:t> </a:t>
            </a:r>
            <a:r>
              <a:rPr lang="ru-RU" b="1"/>
              <a:t>1735 – 1739 гг.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/>
              <a:t>	По условиям </a:t>
            </a:r>
            <a:r>
              <a:rPr lang="ru-RU" b="1" i="1"/>
              <a:t>Белградского мира</a:t>
            </a:r>
            <a:r>
              <a:rPr lang="ru-RU"/>
              <a:t> </a:t>
            </a:r>
            <a:r>
              <a:rPr lang="ru-RU" b="1"/>
              <a:t>1739 г.</a:t>
            </a:r>
            <a:r>
              <a:rPr lang="ru-RU"/>
              <a:t> Россия вернула себе Запорожье и Азов (</a:t>
            </a:r>
            <a:r>
              <a:rPr lang="ru-RU">
                <a:hlinkClick r:id="rId2" action="ppaction://hlinksldjump"/>
              </a:rPr>
              <a:t>карта</a:t>
            </a:r>
            <a:r>
              <a:rPr lang="ru-RU"/>
              <a:t>).</a:t>
            </a:r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446088" y="10525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Обеспечение безопасности южных рубежей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Внешняя политика России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875213"/>
          </a:xfrm>
        </p:spPr>
        <p:txBody>
          <a:bodyPr lIns="54000" rIns="54000"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Русско-турецкая война</a:t>
            </a:r>
            <a:r>
              <a:rPr lang="ru-RU"/>
              <a:t> </a:t>
            </a:r>
            <a:r>
              <a:rPr lang="ru-RU" b="1"/>
              <a:t>1768 – 1774 гг.</a:t>
            </a:r>
            <a:r>
              <a:rPr lang="ru-RU"/>
              <a:t> (</a:t>
            </a:r>
            <a:r>
              <a:rPr lang="ru-RU">
                <a:hlinkClick r:id="rId2" action="ppaction://hlinksldjump"/>
              </a:rPr>
              <a:t>карта</a:t>
            </a:r>
            <a:r>
              <a:rPr lang="ru-RU"/>
              <a:t>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/>
              <a:t>	По условиям </a:t>
            </a:r>
            <a:r>
              <a:rPr lang="ru-RU" b="1" i="1"/>
              <a:t>Кючук-Кайнарджийского мира</a:t>
            </a:r>
            <a:r>
              <a:rPr lang="ru-RU"/>
              <a:t> </a:t>
            </a:r>
            <a:r>
              <a:rPr lang="ru-RU" b="1"/>
              <a:t>1774 г.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к России переходили Керчь, Еникале и Кинбурн, а также Кабарда и Осетия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Россия приобрела выход в Чёрное море и получила право держать здесь военный флот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русские торговые суда получили право прохода через черноморские проливы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устанавливался протекторат России над Дунайскими княжествами (Молдавией и Валахией)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Турция уплачивала контрибуцию в 4,5 млн. руб.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были ликвидированы вассальные отношения между Крымским ханством и Османской империей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446088" y="10525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Восточный вопрос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Внешняя политика России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911725"/>
          </a:xfrm>
        </p:spPr>
        <p:txBody>
          <a:bodyPr lIns="54000" rIns="54000"/>
          <a:lstStyle/>
          <a:p>
            <a:pPr eaLnBrk="1" hangingPunct="1">
              <a:defRPr/>
            </a:pPr>
            <a:r>
              <a:rPr lang="ru-RU" smtClean="0"/>
              <a:t>В </a:t>
            </a:r>
            <a:r>
              <a:rPr lang="ru-RU" b="1" smtClean="0"/>
              <a:t>1783 г.</a:t>
            </a:r>
            <a:r>
              <a:rPr lang="ru-RU" smtClean="0"/>
              <a:t> Крым был присоединён к России.</a:t>
            </a:r>
          </a:p>
          <a:p>
            <a:pPr eaLnBrk="1" hangingPunct="1">
              <a:defRPr/>
            </a:pPr>
            <a:r>
              <a:rPr lang="ru-RU" smtClean="0"/>
              <a:t>Установлен протекторат России над Грузией (</a:t>
            </a:r>
            <a:r>
              <a:rPr lang="ru-RU" b="1" i="1" smtClean="0"/>
              <a:t>Геор-гиевской</a:t>
            </a:r>
            <a:r>
              <a:rPr lang="ru-RU" b="1" smtClean="0"/>
              <a:t> </a:t>
            </a:r>
            <a:r>
              <a:rPr lang="ru-RU" b="1" i="1" smtClean="0"/>
              <a:t>трактат</a:t>
            </a:r>
            <a:r>
              <a:rPr lang="ru-RU" smtClean="0"/>
              <a:t> </a:t>
            </a:r>
            <a:r>
              <a:rPr lang="ru-RU" b="1" smtClean="0"/>
              <a:t>1783 г.</a:t>
            </a:r>
            <a:r>
              <a:rPr lang="ru-RU" smtClean="0"/>
              <a:t>).</a:t>
            </a:r>
          </a:p>
          <a:p>
            <a:pPr eaLnBrk="1" hangingPunct="1">
              <a:defRPr/>
            </a:pPr>
            <a:r>
              <a:rPr lang="ru-RU" b="1" i="1" smtClean="0"/>
              <a:t>Русско-турецкая война</a:t>
            </a:r>
            <a:r>
              <a:rPr lang="ru-RU" smtClean="0"/>
              <a:t> </a:t>
            </a:r>
            <a:r>
              <a:rPr lang="ru-RU" b="1" smtClean="0"/>
              <a:t>1787 – 1791 гг.</a:t>
            </a:r>
            <a:r>
              <a:rPr lang="ru-RU" smtClean="0"/>
              <a:t> (</a:t>
            </a:r>
            <a:r>
              <a:rPr lang="ru-RU" smtClean="0">
                <a:hlinkClick r:id="rId2" action="ppaction://hlinksldjump"/>
              </a:rPr>
              <a:t>карта</a:t>
            </a:r>
            <a:r>
              <a:rPr lang="ru-RU" smtClean="0"/>
              <a:t>)</a:t>
            </a:r>
            <a:endParaRPr lang="ru-RU" b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	По условиям </a:t>
            </a:r>
            <a:r>
              <a:rPr lang="ru-RU" b="1" i="1" smtClean="0"/>
              <a:t>Ясского мира</a:t>
            </a:r>
            <a:r>
              <a:rPr lang="ru-RU" smtClean="0"/>
              <a:t> </a:t>
            </a:r>
            <a:r>
              <a:rPr lang="ru-RU" b="1" smtClean="0"/>
              <a:t>1791 г.</a:t>
            </a:r>
            <a:r>
              <a:rPr lang="ru-RU" smtClean="0"/>
              <a:t>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Турция признала присоединение Крыма и Кубани к России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к России отходила территория между Южным Бугом и Днестром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Турция отказалась от притязаний на Грузию и обязалась не предпринимать враждебных действий против Грузии </a:t>
            </a: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446088" y="10525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Восточный вопрос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Внешняя политика России </a:t>
            </a:r>
            <a:br>
              <a:rPr lang="ru-RU"/>
            </a:br>
            <a:r>
              <a:rPr lang="ru-RU"/>
              <a:t>на Дальнем Востоке в </a:t>
            </a:r>
            <a:r>
              <a:rPr lang="en-US"/>
              <a:t>XVIII</a:t>
            </a:r>
            <a:r>
              <a:rPr lang="ru-RU"/>
              <a:t> в.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5021263"/>
          </a:xfrm>
        </p:spPr>
        <p:txBody>
          <a:bodyPr lIns="54000" rIns="54000"/>
          <a:lstStyle/>
          <a:p>
            <a:pPr eaLnBrk="1" hangingPunct="1">
              <a:defRPr/>
            </a:pPr>
            <a:r>
              <a:rPr lang="ru-RU" b="1" i="1"/>
              <a:t>Задачи:</a:t>
            </a:r>
            <a:r>
              <a:rPr lang="ru-RU"/>
              <a:t> разграничение территорий и развитие отно-шений с Японией и Китаем.</a:t>
            </a:r>
          </a:p>
          <a:p>
            <a:pPr eaLnBrk="1" hangingPunct="1">
              <a:defRPr/>
            </a:pPr>
            <a:r>
              <a:rPr lang="ru-RU"/>
              <a:t>По </a:t>
            </a:r>
            <a:r>
              <a:rPr lang="ru-RU" b="1" i="1"/>
              <a:t>Кяхтинскому договору</a:t>
            </a:r>
            <a:r>
              <a:rPr lang="ru-RU"/>
              <a:t> </a:t>
            </a:r>
            <a:r>
              <a:rPr lang="ru-RU" b="1"/>
              <a:t>1727 г.</a:t>
            </a:r>
            <a:r>
              <a:rPr lang="ru-RU"/>
              <a:t> Цинский Китай предоставил России право: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иметь в Пекине постоянную духовную миссию;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вести беспошлинную торговлю через Кяхту, Нерчинск и Селенгинск;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/>
              <a:t>регулярно посылать в Пекин караваны для беспош-линной торговли.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b="1" i="1"/>
              <a:t>В отношениях с Японией прогресса не было.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b="1" i="1"/>
              <a:t>Поддержка русской колонизации Сев. Америки</a:t>
            </a:r>
            <a:r>
              <a:rPr lang="ru-RU"/>
              <a:t> (Аляски и прилегающих островов)</a:t>
            </a:r>
            <a:r>
              <a:rPr lang="ru-RU" i="1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Общеевропейские конфликты </a:t>
            </a:r>
            <a:r>
              <a:rPr lang="en-US"/>
              <a:t>XVIII</a:t>
            </a:r>
            <a:r>
              <a:rPr lang="ru-RU"/>
              <a:t> в.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071938"/>
          </a:xfrm>
        </p:spPr>
        <p:txBody>
          <a:bodyPr lIns="54000" rIns="5400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/>
              <a:t>Франция решила пренебречь интересами австрий-ских Габсбургов в Испании. Против союза Франции и Испании ополчились Англия, Австрия, Нидерланды и большинство германских государств.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/>
              <a:t>По Утрехтскому договору 1713 года: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Франция сохраняла свои территории;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Австрия получила Испанские Нидерланды и Неаполь;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Британия получила Гибралтар и Ньюфаундленд;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за Филиппом V остался трон Испании.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446088" y="10525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Война за испанское наследство (1701 – 1713)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Общеевропейские конфликты </a:t>
            </a:r>
            <a:r>
              <a:rPr lang="en-US"/>
              <a:t>XVIII</a:t>
            </a:r>
            <a:r>
              <a:rPr lang="ru-RU"/>
              <a:t> в.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597275"/>
          </a:xfrm>
        </p:spPr>
        <p:txBody>
          <a:bodyPr lIns="54000" rIns="5400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/>
              <a:t>Пруссию поддержали Франция, Бавария, Саксония, Сардиния и Испания. Марии-Терезии (Австрии) ока-зали поддержку Британия, Венгрия и Нидерланды.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/>
              <a:t>В итоге: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Мария-Терезия сохранила престол, а Силезия оста-лась за Пруссией;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центр власти в Германии сместился в Пруссию;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Австрия теряла могущество.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323850" y="1052513"/>
            <a:ext cx="8496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Война за австрийское наследство (1740 – 1748)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Общеевропейские конфликты </a:t>
            </a:r>
            <a:r>
              <a:rPr lang="en-US"/>
              <a:t>XVIII</a:t>
            </a:r>
            <a:r>
              <a:rPr lang="ru-RU"/>
              <a:t> в.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998913"/>
          </a:xfrm>
        </p:spPr>
        <p:txBody>
          <a:bodyPr lIns="54000" rIns="5400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/>
              <a:t>Война была вызвана обострением англо-французской борьбы за колонии и столкновением политики Прус-сии с интересами Австрии, Франции и России (</a:t>
            </a:r>
            <a:r>
              <a:rPr lang="ru-RU">
                <a:hlinkClick r:id="rId2" action="ppaction://hlinksldjump"/>
              </a:rPr>
              <a:t>карта</a:t>
            </a:r>
            <a:r>
              <a:rPr lang="ru-RU"/>
              <a:t>).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/>
              <a:t>В результате Семилетней войны: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Россия сохранила статус великой державы и доби-лась ослабления Пруссии;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Великобритания получила французские земли в Канаде и Индии и ослабила Францию;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/>
              <a:t>Пруссия сохранила богатую провинцию Силезия.</a:t>
            </a: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446088" y="105251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Семилетняя война (1756 – 1763)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4018" name="Picture 2" descr="Северная война 1700-1721 г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" y="0"/>
            <a:ext cx="78486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1074" name="Object 2"/>
          <p:cNvGraphicFramePr>
            <a:graphicFrameLocks noChangeAspect="1"/>
          </p:cNvGraphicFramePr>
          <p:nvPr/>
        </p:nvGraphicFramePr>
        <p:xfrm>
          <a:off x="0" y="908050"/>
          <a:ext cx="9144000" cy="5040313"/>
        </p:xfrm>
        <a:graphic>
          <a:graphicData uri="http://schemas.openxmlformats.org/presentationml/2006/ole">
            <p:oleObj spid="_x0000_s131074" name="Фотография Photo Editor" r:id="rId3" imgW="9038095" imgH="498227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6066" name="Picture 2" descr="Семилетняя война 1756-1762 г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0"/>
            <a:ext cx="7489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7090" name="Picture 3" descr="раздел Польши в 1772, 1793 и 1795 г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24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1" name="Picture 4" descr="раздел Польши в 1772, 1793 и 1795 г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4275" y="1689100"/>
            <a:ext cx="16097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9" name="Rectangle 2"/>
          <p:cNvSpPr>
            <a:spLocks noChangeArrowheads="1"/>
          </p:cNvSpPr>
          <p:nvPr/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4147" name="Object 3"/>
          <p:cNvGraphicFramePr>
            <a:graphicFrameLocks noChangeAspect="1"/>
          </p:cNvGraphicFramePr>
          <p:nvPr/>
        </p:nvGraphicFramePr>
        <p:xfrm>
          <a:off x="0" y="0"/>
          <a:ext cx="9144000" cy="5589588"/>
        </p:xfrm>
        <a:graphic>
          <a:graphicData uri="http://schemas.openxmlformats.org/presentationml/2006/ole">
            <p:oleObj spid="_x0000_s134147" name="Фотография Photo Editor" r:id="rId3" imgW="9847619" imgH="6020640" progId="">
              <p:embed/>
            </p:oleObj>
          </a:graphicData>
        </a:graphic>
      </p:graphicFrame>
      <p:graphicFrame>
        <p:nvGraphicFramePr>
          <p:cNvPr id="134148" name="Object 4"/>
          <p:cNvGraphicFramePr>
            <a:graphicFrameLocks noChangeAspect="1"/>
          </p:cNvGraphicFramePr>
          <p:nvPr/>
        </p:nvGraphicFramePr>
        <p:xfrm>
          <a:off x="381000" y="5621338"/>
          <a:ext cx="8412163" cy="1200150"/>
        </p:xfrm>
        <a:graphic>
          <a:graphicData uri="http://schemas.openxmlformats.org/presentationml/2006/ole">
            <p:oleObj spid="_x0000_s134148" name="Фотография Photo Editor" r:id="rId4" imgW="8411749" imgH="1200318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35171" name="Object 3"/>
          <p:cNvGraphicFramePr>
            <a:graphicFrameLocks noChangeAspect="1"/>
          </p:cNvGraphicFramePr>
          <p:nvPr/>
        </p:nvGraphicFramePr>
        <p:xfrm>
          <a:off x="0" y="434975"/>
          <a:ext cx="9144000" cy="5988050"/>
        </p:xfrm>
        <a:graphic>
          <a:graphicData uri="http://schemas.openxmlformats.org/presentationml/2006/ole">
            <p:oleObj spid="_x0000_s135171" name="Фотография Photo Editor" r:id="rId3" imgW="9790476" imgH="640952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1789</TotalTime>
  <Words>775</Words>
  <Application>Microsoft Office PowerPoint</Application>
  <PresentationFormat>Экран (4:3)</PresentationFormat>
  <Paragraphs>88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Тема 6. Россия и мир в XVIII в.</vt:lpstr>
      <vt:lpstr>Внешняя политика России</vt:lpstr>
      <vt:lpstr>Слайд 3</vt:lpstr>
      <vt:lpstr>Внешняя политика России</vt:lpstr>
      <vt:lpstr>Внешняя политика России</vt:lpstr>
      <vt:lpstr>Внешняя политика России</vt:lpstr>
      <vt:lpstr>Внешняя политика России</vt:lpstr>
      <vt:lpstr>Внешняя политика России</vt:lpstr>
      <vt:lpstr>Внешняя политика России  на Дальнем Востоке в XVIII в.</vt:lpstr>
      <vt:lpstr>Общеевропейские конфликты XVIII в.</vt:lpstr>
      <vt:lpstr>Общеевропейские конфликты XVIII в.</vt:lpstr>
      <vt:lpstr>Общеевропейские конфликты XVIII в.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Home</cp:lastModifiedBy>
  <cp:revision>61</cp:revision>
  <dcterms:created xsi:type="dcterms:W3CDTF">2007-01-04T06:45:40Z</dcterms:created>
  <dcterms:modified xsi:type="dcterms:W3CDTF">2021-06-16T13:56:01Z</dcterms:modified>
</cp:coreProperties>
</file>