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259" r:id="rId4"/>
    <p:sldId id="268" r:id="rId5"/>
    <p:sldId id="266" r:id="rId6"/>
    <p:sldId id="260" r:id="rId7"/>
    <p:sldId id="270" r:id="rId8"/>
    <p:sldId id="271" r:id="rId9"/>
    <p:sldId id="272" r:id="rId10"/>
    <p:sldId id="274" r:id="rId11"/>
    <p:sldId id="278" r:id="rId12"/>
    <p:sldId id="275" r:id="rId13"/>
    <p:sldId id="284" r:id="rId14"/>
    <p:sldId id="283" r:id="rId15"/>
    <p:sldId id="282" r:id="rId16"/>
    <p:sldId id="281" r:id="rId17"/>
    <p:sldId id="280" r:id="rId18"/>
    <p:sldId id="292" r:id="rId19"/>
    <p:sldId id="290" r:id="rId20"/>
    <p:sldId id="289" r:id="rId21"/>
    <p:sldId id="287" r:id="rId22"/>
    <p:sldId id="293" r:id="rId23"/>
    <p:sldId id="294" r:id="rId24"/>
    <p:sldId id="295" r:id="rId25"/>
    <p:sldId id="297" r:id="rId26"/>
    <p:sldId id="299" r:id="rId27"/>
    <p:sldId id="300" r:id="rId28"/>
    <p:sldId id="303" r:id="rId29"/>
    <p:sldId id="305" r:id="rId30"/>
    <p:sldId id="311" r:id="rId31"/>
    <p:sldId id="310" r:id="rId32"/>
    <p:sldId id="309" r:id="rId33"/>
    <p:sldId id="307" r:id="rId34"/>
    <p:sldId id="316" r:id="rId35"/>
    <p:sldId id="312" r:id="rId36"/>
    <p:sldId id="314" r:id="rId37"/>
    <p:sldId id="313" r:id="rId38"/>
    <p:sldId id="317" r:id="rId39"/>
    <p:sldId id="319" r:id="rId40"/>
    <p:sldId id="321" r:id="rId41"/>
    <p:sldId id="323" r:id="rId42"/>
    <p:sldId id="325" r:id="rId43"/>
  </p:sldIdLst>
  <p:sldSz cx="9144000" cy="6858000" type="screen4x3"/>
  <p:notesSz cx="6858000" cy="9144000"/>
  <p:custDataLst>
    <p:tags r:id="rId4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55" autoAdjust="0"/>
  </p:normalViewPr>
  <p:slideViewPr>
    <p:cSldViewPr>
      <p:cViewPr varScale="1">
        <p:scale>
          <a:sx n="114" d="100"/>
          <a:sy n="114" d="100"/>
        </p:scale>
        <p:origin x="153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11F0B-5EB1-4B5A-A1AE-AC4C01F1F5D2}" type="datetimeFigureOut">
              <a:rPr lang="ru-RU" smtClean="0"/>
              <a:t>17.04.2018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8BAE6-A7F3-47CE-9DE4-E249C5577FB1}" type="slidenum">
              <a:rPr lang="ru-RU" smtClean="0"/>
              <a:t>‹#›</a:t>
            </a:fld>
            <a:endParaRPr lang="ru-RU"/>
          </a:p>
        </p:txBody>
      </p:sp>
    </p:spTree>
    <p:extLst>
      <p:ext uri="{BB962C8B-B14F-4D97-AF65-F5344CB8AC3E}">
        <p14:creationId xmlns:p14="http://schemas.microsoft.com/office/powerpoint/2010/main" val="200596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планировании стратегии предприятия очень важно знать факторы, источники, формы проявления и методы оценки хозяйственного риска, что является условием его предотвращения.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Здесь всегда присутствует опасность неудачи, непредвиденных потерь.</a:t>
            </a:r>
          </a:p>
        </p:txBody>
      </p:sp>
      <p:sp>
        <p:nvSpPr>
          <p:cNvPr id="4" name="Номер слайда 3"/>
          <p:cNvSpPr>
            <a:spLocks noGrp="1"/>
          </p:cNvSpPr>
          <p:nvPr>
            <p:ph type="sldNum" sz="quarter" idx="10"/>
          </p:nvPr>
        </p:nvSpPr>
        <p:spPr/>
        <p:txBody>
          <a:bodyPr/>
          <a:lstStyle/>
          <a:p>
            <a:fld id="{0AD8BAE6-A7F3-47CE-9DE4-E249C5577FB1}" type="slidenum">
              <a:rPr lang="ru-RU" smtClean="0"/>
              <a:t>3</a:t>
            </a:fld>
            <a:endParaRPr lang="ru-RU"/>
          </a:p>
        </p:txBody>
      </p:sp>
    </p:spTree>
    <p:extLst>
      <p:ext uri="{BB962C8B-B14F-4D97-AF65-F5344CB8AC3E}">
        <p14:creationId xmlns:p14="http://schemas.microsoft.com/office/powerpoint/2010/main" val="295687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Планирование в условиях определенности производится при наличии полной и достоверной информации о состоянии внутренней и внешней среды, проблемных ситуациях, отражаемых в стратегическом плане, целях, ограничениях и последствиях реализации планируемых решений. Решения в условиях полной информационной определенности чаще всего принимаются в оперативно-календарном планировании. В стратегическом и тактическом планировании, где внешняя и внутренняя среда не детерминированы, они неприемлемы.</a:t>
            </a:r>
          </a:p>
        </p:txBody>
      </p:sp>
      <p:sp>
        <p:nvSpPr>
          <p:cNvPr id="4" name="Номер слайда 3"/>
          <p:cNvSpPr>
            <a:spLocks noGrp="1"/>
          </p:cNvSpPr>
          <p:nvPr>
            <p:ph type="sldNum" sz="quarter" idx="10"/>
          </p:nvPr>
        </p:nvSpPr>
        <p:spPr/>
        <p:txBody>
          <a:bodyPr/>
          <a:lstStyle/>
          <a:p>
            <a:fld id="{0AD8BAE6-A7F3-47CE-9DE4-E249C5577FB1}" type="slidenum">
              <a:rPr lang="ru-RU" smtClean="0"/>
              <a:t>4</a:t>
            </a:fld>
            <a:endParaRPr lang="ru-RU"/>
          </a:p>
        </p:txBody>
      </p:sp>
    </p:spTree>
    <p:extLst>
      <p:ext uri="{BB962C8B-B14F-4D97-AF65-F5344CB8AC3E}">
        <p14:creationId xmlns:p14="http://schemas.microsoft.com/office/powerpoint/2010/main" val="320791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На основе данного подхода можно описать простейшие ситуации в планировании социально-экономических объектов. Для основного класса плановых задач характерна неполнота и недостоверность информации, которая не позволяет построить адекватные модели их решения. Поэтому основную роль в поиске решения в задачах с информационной неопределенностью играет плановик, а риск является частью решения. Факторы риска и неопределенности подлежат учету в расчетах эффективности тех или иных плановых решений.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5</a:t>
            </a:fld>
            <a:endParaRPr lang="ru-RU"/>
          </a:p>
        </p:txBody>
      </p:sp>
    </p:spTree>
    <p:extLst>
      <p:ext uri="{BB962C8B-B14F-4D97-AF65-F5344CB8AC3E}">
        <p14:creationId xmlns:p14="http://schemas.microsoft.com/office/powerpoint/2010/main" val="156164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Риск представляет собой сложную экономико-управленческую категорию, при определении которой имеет место множество противоречивых характеристик. Наиболее распространенной характеристикой риска является угроза или опасность возникновения ущерба, потерь ресурсов при ведении хозяйственной деятельности. </a:t>
            </a:r>
          </a:p>
        </p:txBody>
      </p:sp>
      <p:sp>
        <p:nvSpPr>
          <p:cNvPr id="4" name="Номер слайда 3"/>
          <p:cNvSpPr>
            <a:spLocks noGrp="1"/>
          </p:cNvSpPr>
          <p:nvPr>
            <p:ph type="sldNum" sz="quarter" idx="10"/>
          </p:nvPr>
        </p:nvSpPr>
        <p:spPr/>
        <p:txBody>
          <a:bodyPr/>
          <a:lstStyle/>
          <a:p>
            <a:fld id="{0AD8BAE6-A7F3-47CE-9DE4-E249C5577FB1}" type="slidenum">
              <a:rPr lang="ru-RU" smtClean="0"/>
              <a:t>6</a:t>
            </a:fld>
            <a:endParaRPr lang="ru-RU"/>
          </a:p>
        </p:txBody>
      </p:sp>
    </p:spTree>
    <p:extLst>
      <p:ext uri="{BB962C8B-B14F-4D97-AF65-F5344CB8AC3E}">
        <p14:creationId xmlns:p14="http://schemas.microsoft.com/office/powerpoint/2010/main" val="351664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вследствие внутренних и внешних возмущающих воздействий;</a:t>
            </a:r>
          </a:p>
          <a:p>
            <a:r>
              <a:rPr lang="ru-RU" dirty="0"/>
              <a:t>5 а также ожидание опасности, неудачи;</a:t>
            </a:r>
          </a:p>
          <a:p>
            <a:r>
              <a:rPr lang="ru-RU" dirty="0"/>
              <a:t>12</a:t>
            </a:r>
            <a:r>
              <a:rPr lang="ru-RU" baseline="0" dirty="0"/>
              <a:t> </a:t>
            </a:r>
            <a:r>
              <a:rPr lang="ru-RU" dirty="0"/>
              <a:t>природные, политические, экономические, технологические, рыночные и т.д.;</a:t>
            </a:r>
          </a:p>
          <a:p>
            <a:r>
              <a:rPr lang="ru-RU" dirty="0"/>
              <a:t>13 задержка поставок, разрыв контрактов</a:t>
            </a:r>
          </a:p>
        </p:txBody>
      </p:sp>
      <p:sp>
        <p:nvSpPr>
          <p:cNvPr id="4" name="Номер слайда 3"/>
          <p:cNvSpPr>
            <a:spLocks noGrp="1"/>
          </p:cNvSpPr>
          <p:nvPr>
            <p:ph type="sldNum" sz="quarter" idx="10"/>
          </p:nvPr>
        </p:nvSpPr>
        <p:spPr/>
        <p:txBody>
          <a:bodyPr/>
          <a:lstStyle/>
          <a:p>
            <a:fld id="{0AD8BAE6-A7F3-47CE-9DE4-E249C5577FB1}" type="slidenum">
              <a:rPr lang="ru-RU" smtClean="0"/>
              <a:t>7</a:t>
            </a:fld>
            <a:endParaRPr lang="ru-RU"/>
          </a:p>
        </p:txBody>
      </p:sp>
    </p:spTree>
    <p:extLst>
      <p:ext uri="{BB962C8B-B14F-4D97-AF65-F5344CB8AC3E}">
        <p14:creationId xmlns:p14="http://schemas.microsoft.com/office/powerpoint/2010/main" val="2012462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планировании риска необходимо различать такие понятия, как затраты ресурсов, убытки и потери. </a:t>
            </a:r>
          </a:p>
          <a:p>
            <a:r>
              <a:rPr lang="ru-RU" dirty="0"/>
              <a:t>Если потери можно заранее предвидеть и предусмотреть в плане, то они должны рассматриваться как неизбежные расходы и включаться в затраты.</a:t>
            </a:r>
          </a:p>
        </p:txBody>
      </p:sp>
      <p:sp>
        <p:nvSpPr>
          <p:cNvPr id="4" name="Номер слайда 3"/>
          <p:cNvSpPr>
            <a:spLocks noGrp="1"/>
          </p:cNvSpPr>
          <p:nvPr>
            <p:ph type="sldNum" sz="quarter" idx="10"/>
          </p:nvPr>
        </p:nvSpPr>
        <p:spPr/>
        <p:txBody>
          <a:bodyPr/>
          <a:lstStyle/>
          <a:p>
            <a:fld id="{0AD8BAE6-A7F3-47CE-9DE4-E249C5577FB1}" type="slidenum">
              <a:rPr lang="ru-RU" smtClean="0"/>
              <a:t>8</a:t>
            </a:fld>
            <a:endParaRPr lang="ru-RU"/>
          </a:p>
        </p:txBody>
      </p:sp>
    </p:spTree>
    <p:extLst>
      <p:ext uri="{BB962C8B-B14F-4D97-AF65-F5344CB8AC3E}">
        <p14:creationId xmlns:p14="http://schemas.microsoft.com/office/powerpoint/2010/main" val="176192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Данные виды потерь могут возникать во всех сферах хозяйственной деятельности: производственной, финансовой, коммерческой и т.п. Зная вероятные потери каждого отдельного вида ресурсов при планировании стратегии развития предприятия, можно оценить суммарный риск, связанный с выбранным вариантом стратегии. При этом следует иметь в виду, что если тот или иной элемент стратегии оказывает двойное влияние на результаты производственно-хозяйственной деятельности, то есть приводит к перерасходу и экономии ресурсов, то при оценке суммарного риска надо учитывать как экономию, так и перерасход.</a:t>
            </a:r>
          </a:p>
        </p:txBody>
      </p:sp>
      <p:sp>
        <p:nvSpPr>
          <p:cNvPr id="4" name="Номер слайда 3"/>
          <p:cNvSpPr>
            <a:spLocks noGrp="1"/>
          </p:cNvSpPr>
          <p:nvPr>
            <p:ph type="sldNum" sz="quarter" idx="10"/>
          </p:nvPr>
        </p:nvSpPr>
        <p:spPr/>
        <p:txBody>
          <a:bodyPr/>
          <a:lstStyle/>
          <a:p>
            <a:fld id="{0AD8BAE6-A7F3-47CE-9DE4-E249C5577FB1}" type="slidenum">
              <a:rPr lang="ru-RU" smtClean="0"/>
              <a:t>9</a:t>
            </a:fld>
            <a:endParaRPr lang="ru-RU"/>
          </a:p>
        </p:txBody>
      </p:sp>
    </p:spTree>
    <p:extLst>
      <p:ext uri="{BB962C8B-B14F-4D97-AF65-F5344CB8AC3E}">
        <p14:creationId xmlns:p14="http://schemas.microsoft.com/office/powerpoint/2010/main" val="296624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a:t>
            </a:r>
            <a:r>
              <a:rPr lang="ru-RU" sz="1200" dirty="0"/>
              <a:t>Оценка этих потерь при планировании стратегии производится как в натуральных, так и в стоимостных показателях.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Например, непредусмотренные внутрисменные простои рабочих могут быть оценены в человеко-часах, а также суммой доплат, выплаченной рабочим за время простоя. Кроме этого, необходимо оценить объем продукции, который предприятие не выпустило в связи с остановкой производства.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3 К другой группе финансовых потерь относится обесценение</a:t>
            </a:r>
            <a:r>
              <a:rPr lang="ru-RU" sz="1200" baseline="0" dirty="0"/>
              <a:t>  финансовых ресурсов, например, амортизационных и оборотных средств вследствие инфляции, запаздывания платежей, замораживания счетов и др.</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4 Такие потери выражаются, во-первых, в омертвлении ресурсов; во-вторых, в запаздывании поступления финансовых результатов (денежных потоков). Их оценка производится с помощью дисконтирования.</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a:t>
            </a:r>
            <a:r>
              <a:rPr lang="ru-RU" sz="1200" dirty="0"/>
              <a:t>например, штрафы, пени, неустойки, невозврат дебиторской задолженности, уменьшение объемов реализации вследствие снижения цен на продукцию предприятия, неполучение дивидендов на акции, принадлежащие предприятию, и т.д.</a:t>
            </a:r>
          </a:p>
          <a:p>
            <a:endParaRPr lang="ru-RU" dirty="0"/>
          </a:p>
        </p:txBody>
      </p:sp>
      <p:sp>
        <p:nvSpPr>
          <p:cNvPr id="4" name="Номер слайда 3"/>
          <p:cNvSpPr>
            <a:spLocks noGrp="1"/>
          </p:cNvSpPr>
          <p:nvPr>
            <p:ph type="sldNum" sz="quarter" idx="10"/>
          </p:nvPr>
        </p:nvSpPr>
        <p:spPr/>
        <p:txBody>
          <a:bodyPr/>
          <a:lstStyle/>
          <a:p>
            <a:fld id="{0AD8BAE6-A7F3-47CE-9DE4-E249C5577FB1}" type="slidenum">
              <a:rPr lang="ru-RU" smtClean="0"/>
              <a:t>10</a:t>
            </a:fld>
            <a:endParaRPr lang="ru-RU"/>
          </a:p>
        </p:txBody>
      </p:sp>
    </p:spTree>
    <p:extLst>
      <p:ext uri="{BB962C8B-B14F-4D97-AF65-F5344CB8AC3E}">
        <p14:creationId xmlns:p14="http://schemas.microsoft.com/office/powerpoint/2010/main" val="1591057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Полностью избежать риска в хозяйственной деятельности невозможно, но, зная, где и при каких обстоятельствах он может возникнуть, менеджерский персонал может его предотвратить, снизить угрозу потерь, уменьшая действие неблагоприятных факторов. Поэтому важно знать, где могут возникнуть те или иные потери.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вследствие увеличения транспортных расходов, торговых наценок, накладных расходов и прочих факторов;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если их ставки повышаются в процессе реализации плана.</a:t>
            </a:r>
          </a:p>
        </p:txBody>
      </p:sp>
      <p:sp>
        <p:nvSpPr>
          <p:cNvPr id="4" name="Номер слайда 3"/>
          <p:cNvSpPr>
            <a:spLocks noGrp="1"/>
          </p:cNvSpPr>
          <p:nvPr>
            <p:ph type="sldNum" sz="quarter" idx="10"/>
          </p:nvPr>
        </p:nvSpPr>
        <p:spPr/>
        <p:txBody>
          <a:bodyPr/>
          <a:lstStyle/>
          <a:p>
            <a:fld id="{0AD8BAE6-A7F3-47CE-9DE4-E249C5577FB1}" type="slidenum">
              <a:rPr lang="ru-RU" smtClean="0"/>
              <a:t>11</a:t>
            </a:fld>
            <a:endParaRPr lang="ru-RU"/>
          </a:p>
        </p:txBody>
      </p:sp>
    </p:spTree>
    <p:extLst>
      <p:ext uri="{BB962C8B-B14F-4D97-AF65-F5344CB8AC3E}">
        <p14:creationId xmlns:p14="http://schemas.microsoft.com/office/powerpoint/2010/main" val="3263316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Различные виды потерь при планировании производственно-хозяйственной деятельности оцениваются по-разному.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этой связи при анализе потерь важно их ранжировать, выделить наиболее весомые, наиболее вероятные, чтобы на основе проведенного анализа сделать прогноз их появления в планируемом периоде.</a:t>
            </a:r>
          </a:p>
        </p:txBody>
      </p:sp>
      <p:sp>
        <p:nvSpPr>
          <p:cNvPr id="4" name="Номер слайда 3"/>
          <p:cNvSpPr>
            <a:spLocks noGrp="1"/>
          </p:cNvSpPr>
          <p:nvPr>
            <p:ph type="sldNum" sz="quarter" idx="10"/>
          </p:nvPr>
        </p:nvSpPr>
        <p:spPr/>
        <p:txBody>
          <a:bodyPr/>
          <a:lstStyle/>
          <a:p>
            <a:fld id="{0AD8BAE6-A7F3-47CE-9DE4-E249C5577FB1}" type="slidenum">
              <a:rPr lang="ru-RU" smtClean="0"/>
              <a:t>12</a:t>
            </a:fld>
            <a:endParaRPr lang="ru-RU"/>
          </a:p>
        </p:txBody>
      </p:sp>
    </p:spTree>
    <p:extLst>
      <p:ext uri="{BB962C8B-B14F-4D97-AF65-F5344CB8AC3E}">
        <p14:creationId xmlns:p14="http://schemas.microsoft.com/office/powerpoint/2010/main" val="971804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 в сферах налогообложения, ценообразования, землепользования, финансово-кредитной, охраны окружающей среды и т.д.;</a:t>
            </a:r>
          </a:p>
          <a:p>
            <a:r>
              <a:rPr lang="ru-RU" dirty="0"/>
              <a:t>- землетрясения, наводнения, ураганы и прочие климатические катаклизмы;</a:t>
            </a:r>
          </a:p>
          <a:p>
            <a:r>
              <a:rPr lang="ru-RU" dirty="0"/>
              <a:t>- терроризм, саботаж, рэкет;</a:t>
            </a:r>
          </a:p>
          <a:p>
            <a:r>
              <a:rPr lang="ru-RU" dirty="0"/>
              <a:t>- экологические (аварии), социальные (забастовки), экономические (банкротство партнеров, клиентов, срыв поставок), политические (запрет на деятельность и т.д.;</a:t>
            </a:r>
          </a:p>
          <a:p>
            <a:r>
              <a:rPr lang="ru-RU" dirty="0"/>
              <a:t>2) - изменение цен, валютных курсов, требований потребителей, конъюнктуры, конкуренция, инфляция, потеря позиции на рынке;</a:t>
            </a:r>
          </a:p>
          <a:p>
            <a:r>
              <a:rPr lang="ru-RU" dirty="0"/>
              <a:t>- нарушение правил эксплуатации и техники безопасности, отступление от целей проекта, невозможность поддержания рабочего состояния машин, оборудования, сооружений и т.д.</a:t>
            </a:r>
          </a:p>
        </p:txBody>
      </p:sp>
      <p:sp>
        <p:nvSpPr>
          <p:cNvPr id="4" name="Номер слайда 3"/>
          <p:cNvSpPr>
            <a:spLocks noGrp="1"/>
          </p:cNvSpPr>
          <p:nvPr>
            <p:ph type="sldNum" sz="quarter" idx="10"/>
          </p:nvPr>
        </p:nvSpPr>
        <p:spPr/>
        <p:txBody>
          <a:bodyPr/>
          <a:lstStyle/>
          <a:p>
            <a:fld id="{0AD8BAE6-A7F3-47CE-9DE4-E249C5577FB1}" type="slidenum">
              <a:rPr lang="ru-RU" smtClean="0"/>
              <a:t>13</a:t>
            </a:fld>
            <a:endParaRPr lang="ru-RU"/>
          </a:p>
        </p:txBody>
      </p:sp>
    </p:spTree>
    <p:extLst>
      <p:ext uri="{BB962C8B-B14F-4D97-AF65-F5344CB8AC3E}">
        <p14:creationId xmlns:p14="http://schemas.microsoft.com/office/powerpoint/2010/main" val="3376602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 из-за недостатка рабочей силы, материалов, задержки поставок, неудовлетворительных условий, изменения ранее согласованных требований и появления дополнительных требований со стороны заказчиков и партнеров, ошибок в планировании и проектировании, неудовлетворительного оперативного управления процессом реализации стратегий и </a:t>
            </a:r>
            <a:r>
              <a:rPr lang="ru-RU" dirty="0" err="1"/>
              <a:t>т.п</a:t>
            </a:r>
            <a:endParaRPr lang="ru-RU" dirty="0"/>
          </a:p>
        </p:txBody>
      </p:sp>
      <p:sp>
        <p:nvSpPr>
          <p:cNvPr id="4" name="Номер слайда 3"/>
          <p:cNvSpPr>
            <a:spLocks noGrp="1"/>
          </p:cNvSpPr>
          <p:nvPr>
            <p:ph type="sldNum" sz="quarter" idx="10"/>
          </p:nvPr>
        </p:nvSpPr>
        <p:spPr/>
        <p:txBody>
          <a:bodyPr/>
          <a:lstStyle/>
          <a:p>
            <a:fld id="{0AD8BAE6-A7F3-47CE-9DE4-E249C5577FB1}" type="slidenum">
              <a:rPr lang="ru-RU" smtClean="0"/>
              <a:t>14</a:t>
            </a:fld>
            <a:endParaRPr lang="ru-RU"/>
          </a:p>
        </p:txBody>
      </p:sp>
    </p:spTree>
    <p:extLst>
      <p:ext uri="{BB962C8B-B14F-4D97-AF65-F5344CB8AC3E}">
        <p14:creationId xmlns:p14="http://schemas.microsoft.com/office/powerpoint/2010/main" val="1462545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a:t>
            </a:r>
            <a:r>
              <a:rPr lang="ru-RU" baseline="0" dirty="0"/>
              <a:t> </a:t>
            </a:r>
            <a:r>
              <a:rPr lang="ru-RU" dirty="0"/>
              <a:t>возникающие в связи с приобретением лицензий, патентов, авторских прав, торговых марок, защитой информации с помощью данных методов;</a:t>
            </a:r>
          </a:p>
          <a:p>
            <a:r>
              <a:rPr lang="ru-RU" dirty="0"/>
              <a:t>3) телесные повреждения, смертельные травмы</a:t>
            </a:r>
          </a:p>
        </p:txBody>
      </p:sp>
      <p:sp>
        <p:nvSpPr>
          <p:cNvPr id="4" name="Номер слайда 3"/>
          <p:cNvSpPr>
            <a:spLocks noGrp="1"/>
          </p:cNvSpPr>
          <p:nvPr>
            <p:ph type="sldNum" sz="quarter" idx="10"/>
          </p:nvPr>
        </p:nvSpPr>
        <p:spPr/>
        <p:txBody>
          <a:bodyPr/>
          <a:lstStyle/>
          <a:p>
            <a:fld id="{0AD8BAE6-A7F3-47CE-9DE4-E249C5577FB1}" type="slidenum">
              <a:rPr lang="ru-RU" smtClean="0"/>
              <a:t>15</a:t>
            </a:fld>
            <a:endParaRPr lang="ru-RU"/>
          </a:p>
        </p:txBody>
      </p:sp>
    </p:spTree>
    <p:extLst>
      <p:ext uri="{BB962C8B-B14F-4D97-AF65-F5344CB8AC3E}">
        <p14:creationId xmlns:p14="http://schemas.microsoft.com/office/powerpoint/2010/main" val="56057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При всесторонней оценке риска следовало бы устанавливать для каждого абсолютного или относительного значения величины возможных потерь соответствующую вероятность возникновения такой величины.</a:t>
            </a:r>
          </a:p>
        </p:txBody>
      </p:sp>
      <p:sp>
        <p:nvSpPr>
          <p:cNvPr id="4" name="Номер слайда 3"/>
          <p:cNvSpPr>
            <a:spLocks noGrp="1"/>
          </p:cNvSpPr>
          <p:nvPr>
            <p:ph type="sldNum" sz="quarter" idx="10"/>
          </p:nvPr>
        </p:nvSpPr>
        <p:spPr/>
        <p:txBody>
          <a:bodyPr/>
          <a:lstStyle/>
          <a:p>
            <a:fld id="{0AD8BAE6-A7F3-47CE-9DE4-E249C5577FB1}" type="slidenum">
              <a:rPr lang="ru-RU" smtClean="0"/>
              <a:t>16</a:t>
            </a:fld>
            <a:endParaRPr lang="ru-RU"/>
          </a:p>
        </p:txBody>
      </p:sp>
    </p:spTree>
    <p:extLst>
      <p:ext uri="{BB962C8B-B14F-4D97-AF65-F5344CB8AC3E}">
        <p14:creationId xmlns:p14="http://schemas.microsoft.com/office/powerpoint/2010/main" val="2039406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Рассмотрим некоторые основные показатели риска. С этой целью сначала выделим определенные области или зоны риска в зависимости от величины потерь, возникающих в процессе реализации проекта.</a:t>
            </a:r>
          </a:p>
        </p:txBody>
      </p:sp>
      <p:sp>
        <p:nvSpPr>
          <p:cNvPr id="4" name="Номер слайда 3"/>
          <p:cNvSpPr>
            <a:spLocks noGrp="1"/>
          </p:cNvSpPr>
          <p:nvPr>
            <p:ph type="sldNum" sz="quarter" idx="10"/>
          </p:nvPr>
        </p:nvSpPr>
        <p:spPr/>
        <p:txBody>
          <a:bodyPr/>
          <a:lstStyle/>
          <a:p>
            <a:fld id="{0AD8BAE6-A7F3-47CE-9DE4-E249C5577FB1}" type="slidenum">
              <a:rPr lang="ru-RU" smtClean="0"/>
              <a:t>17</a:t>
            </a:fld>
            <a:endParaRPr lang="ru-RU"/>
          </a:p>
        </p:txBody>
      </p:sp>
    </p:spTree>
    <p:extLst>
      <p:ext uri="{BB962C8B-B14F-4D97-AF65-F5344CB8AC3E}">
        <p14:creationId xmlns:p14="http://schemas.microsoft.com/office/powerpoint/2010/main" val="957542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превышение прибыли над потерями;</a:t>
            </a:r>
          </a:p>
          <a:p>
            <a:pPr marL="0" indent="0">
              <a:buNone/>
            </a:pPr>
            <a:r>
              <a:rPr lang="ru-RU" dirty="0"/>
              <a:t>2 то есть потери имеют место, но они меньше ожидаемой прибыли.</a:t>
            </a:r>
          </a:p>
          <a:p>
            <a:pPr marL="0" indent="0">
              <a:buNone/>
            </a:pPr>
            <a:r>
              <a:rPr lang="ru-RU" dirty="0"/>
              <a:t>Граница зоны допустимого риска соответствует уровню потерь, равному расчетной прибыли от предпринимательской деятельности.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Иначе говоря, зона критического риска характеризуется опасностью потерь, которые заведомо превышают ожидаемую прибыль и могут привести к невозмещаемой потере всех средств, вложенных в проект. В последнем случае предприниматель не только не получает от проекта доход, но несет убытки в сумме всех затрат.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Катастрофический риск способен привести к краху, банкротству предприятия, его закрытию и распродаже имущества.</a:t>
            </a:r>
            <a:r>
              <a:rPr lang="en-US" dirty="0"/>
              <a:t> </a:t>
            </a:r>
            <a:r>
              <a:rPr lang="ru-RU" dirty="0"/>
              <a:t>К категории катастрофического следует относить вне зависимости от имущественного или денежного ущерба риск, связанный с прямой опасностью для жизни людей или влекущий экологические катастрофы.</a:t>
            </a:r>
          </a:p>
        </p:txBody>
      </p:sp>
      <p:sp>
        <p:nvSpPr>
          <p:cNvPr id="4" name="Номер слайда 3"/>
          <p:cNvSpPr>
            <a:spLocks noGrp="1"/>
          </p:cNvSpPr>
          <p:nvPr>
            <p:ph type="sldNum" sz="quarter" idx="10"/>
          </p:nvPr>
        </p:nvSpPr>
        <p:spPr/>
        <p:txBody>
          <a:bodyPr/>
          <a:lstStyle/>
          <a:p>
            <a:fld id="{0AD8BAE6-A7F3-47CE-9DE4-E249C5577FB1}" type="slidenum">
              <a:rPr lang="ru-RU" smtClean="0"/>
              <a:t>18</a:t>
            </a:fld>
            <a:endParaRPr lang="ru-RU"/>
          </a:p>
        </p:txBody>
      </p:sp>
    </p:spTree>
    <p:extLst>
      <p:ext uri="{BB962C8B-B14F-4D97-AF65-F5344CB8AC3E}">
        <p14:creationId xmlns:p14="http://schemas.microsoft.com/office/powerpoint/2010/main" val="1966424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Наиболее полное представление о риске дает так называемая кривая распределения вероятностей потери или графическое изображение зависимости вероятности потерь от их уровня, показывающее, насколько вероятно возникновение тех или иных потерь. Чтобы установить вид кривой вероятности потерь, рассмотрим прибыль как случайную величину и построим кривую распределения вероятностей получения</a:t>
            </a:r>
            <a:r>
              <a:rPr lang="en-US" dirty="0"/>
              <a:t> </a:t>
            </a:r>
            <a:r>
              <a:rPr lang="ru-RU" dirty="0"/>
              <a:t>определенного уровня прибыли.</a:t>
            </a:r>
          </a:p>
        </p:txBody>
      </p:sp>
      <p:sp>
        <p:nvSpPr>
          <p:cNvPr id="4" name="Номер слайда 3"/>
          <p:cNvSpPr>
            <a:spLocks noGrp="1"/>
          </p:cNvSpPr>
          <p:nvPr>
            <p:ph type="sldNum" sz="quarter" idx="10"/>
          </p:nvPr>
        </p:nvSpPr>
        <p:spPr/>
        <p:txBody>
          <a:bodyPr/>
          <a:lstStyle/>
          <a:p>
            <a:fld id="{0AD8BAE6-A7F3-47CE-9DE4-E249C5577FB1}" type="slidenum">
              <a:rPr lang="ru-RU" smtClean="0"/>
              <a:t>19</a:t>
            </a:fld>
            <a:endParaRPr lang="ru-RU"/>
          </a:p>
        </p:txBody>
      </p:sp>
    </p:spTree>
    <p:extLst>
      <p:ext uri="{BB962C8B-B14F-4D97-AF65-F5344CB8AC3E}">
        <p14:creationId xmlns:p14="http://schemas.microsoft.com/office/powerpoint/2010/main" val="1479815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Вероятность получения прибыли, большей или меньшей по сравнению с расчетной, тем ниже, чем больше такая прибыль отличается от расчетной, то есть значения вероятностей отклонения от расчетной прибыли монотонно убывают при росте отклонений.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20</a:t>
            </a:fld>
            <a:endParaRPr lang="ru-RU"/>
          </a:p>
        </p:txBody>
      </p:sp>
    </p:spTree>
    <p:extLst>
      <p:ext uri="{BB962C8B-B14F-4D97-AF65-F5344CB8AC3E}">
        <p14:creationId xmlns:p14="http://schemas.microsoft.com/office/powerpoint/2010/main" val="3392198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3 так как потери заведомо имеют верхний предел (исключая потери, которые не представляется возможным оценить количественно.</a:t>
            </a:r>
          </a:p>
        </p:txBody>
      </p:sp>
      <p:sp>
        <p:nvSpPr>
          <p:cNvPr id="4" name="Номер слайда 3"/>
          <p:cNvSpPr>
            <a:spLocks noGrp="1"/>
          </p:cNvSpPr>
          <p:nvPr>
            <p:ph type="sldNum" sz="quarter" idx="10"/>
          </p:nvPr>
        </p:nvSpPr>
        <p:spPr/>
        <p:txBody>
          <a:bodyPr/>
          <a:lstStyle/>
          <a:p>
            <a:fld id="{0AD8BAE6-A7F3-47CE-9DE4-E249C5577FB1}" type="slidenum">
              <a:rPr lang="ru-RU" smtClean="0"/>
              <a:t>21</a:t>
            </a:fld>
            <a:endParaRPr lang="ru-RU"/>
          </a:p>
        </p:txBody>
      </p:sp>
    </p:spTree>
    <p:extLst>
      <p:ext uri="{BB962C8B-B14F-4D97-AF65-F5344CB8AC3E}">
        <p14:creationId xmlns:p14="http://schemas.microsoft.com/office/powerpoint/2010/main" val="275738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Исходя из кривой вероятностей получения прибыли, построим кривую распределения вероятностей возможных потерь прибыли, которую и следует называть кривой риска. Фактически это та же кривая, но построенная в другой системе координат (рис. 6.3). Выделим на изображенной кривой распределения вероятностей потерь прибыли (дохода) ряд характерных точек.</a:t>
            </a:r>
          </a:p>
        </p:txBody>
      </p:sp>
      <p:sp>
        <p:nvSpPr>
          <p:cNvPr id="4" name="Номер слайда 3"/>
          <p:cNvSpPr>
            <a:spLocks noGrp="1"/>
          </p:cNvSpPr>
          <p:nvPr>
            <p:ph type="sldNum" sz="quarter" idx="10"/>
          </p:nvPr>
        </p:nvSpPr>
        <p:spPr/>
        <p:txBody>
          <a:bodyPr/>
          <a:lstStyle/>
          <a:p>
            <a:fld id="{0AD8BAE6-A7F3-47CE-9DE4-E249C5577FB1}" type="slidenum">
              <a:rPr lang="ru-RU" smtClean="0"/>
              <a:t>22</a:t>
            </a:fld>
            <a:endParaRPr lang="ru-RU"/>
          </a:p>
        </p:txBody>
      </p:sp>
    </p:spTree>
    <p:extLst>
      <p:ext uri="{BB962C8B-B14F-4D97-AF65-F5344CB8AC3E}">
        <p14:creationId xmlns:p14="http://schemas.microsoft.com/office/powerpoint/2010/main" val="2751013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Точки 1 и 2 являются пограничными, определяющими положение зоны допустимого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Вероятность таких потерь равна </a:t>
            </a:r>
            <a:r>
              <a:rPr lang="ru-RU" dirty="0" err="1"/>
              <a:t>Вкр</a:t>
            </a:r>
            <a:r>
              <a:rPr lang="ru-RU" dirty="0"/>
              <a:t>. Точки 2 и 3 определяют границы зоны критического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a:t>
            </a:r>
            <a:r>
              <a:rPr lang="ru-RU" baseline="0" dirty="0"/>
              <a:t> </a:t>
            </a:r>
            <a:r>
              <a:rPr lang="ru-RU" dirty="0"/>
              <a:t>Между точками 3 и 4 находится зона катастрофического риска.</a:t>
            </a:r>
          </a:p>
          <a:p>
            <a:pPr marL="114300" indent="0">
              <a:buNone/>
            </a:pPr>
            <a:r>
              <a:rPr lang="ru-RU" dirty="0"/>
              <a:t>Вероятности определенных уровней потерь являются важными показателями, позволяющими высказывать суждение об ожидаемом риске и его приемлемости, поэтому построенную кривую можно назвать кривой риска.</a:t>
            </a:r>
          </a:p>
          <a:p>
            <a:pPr marL="114300" indent="0">
              <a:buNone/>
            </a:pPr>
            <a:r>
              <a:rPr lang="ru-RU" dirty="0"/>
              <a:t>Если вероятность катастрофической потери выражается показателем, свидетельствующим об ощутимой угрозе потери всего состояния (например, при его значении, равном 0,2), то предприниматель заведомо откажется от такого проекта и не пойдет на подобный риск.</a:t>
            </a:r>
          </a:p>
        </p:txBody>
      </p:sp>
      <p:sp>
        <p:nvSpPr>
          <p:cNvPr id="4" name="Номер слайда 3"/>
          <p:cNvSpPr>
            <a:spLocks noGrp="1"/>
          </p:cNvSpPr>
          <p:nvPr>
            <p:ph type="sldNum" sz="quarter" idx="10"/>
          </p:nvPr>
        </p:nvSpPr>
        <p:spPr/>
        <p:txBody>
          <a:bodyPr/>
          <a:lstStyle/>
          <a:p>
            <a:fld id="{0AD8BAE6-A7F3-47CE-9DE4-E249C5577FB1}" type="slidenum">
              <a:rPr lang="ru-RU" smtClean="0"/>
              <a:t>23</a:t>
            </a:fld>
            <a:endParaRPr lang="ru-RU"/>
          </a:p>
        </p:txBody>
      </p:sp>
    </p:spTree>
    <p:extLst>
      <p:ext uri="{BB962C8B-B14F-4D97-AF65-F5344CB8AC3E}">
        <p14:creationId xmlns:p14="http://schemas.microsoft.com/office/powerpoint/2010/main" val="4121247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Знания величин этих показателей достаточно, чтобы в подавляющем большинстве случаев идти на обоснованный риск.</a:t>
            </a:r>
            <a:r>
              <a:rPr lang="ru-RU" baseline="0" dirty="0"/>
              <a:t> </a:t>
            </a:r>
            <a:r>
              <a:rPr lang="ru-RU" dirty="0"/>
              <a:t>Предпринимателю, оценивающему риск, больше свойствен не точечный, а интервальный подход. Ему важно знать не только, что вероятность потерять 1тыс. р. в намечаемой сделке составляет, скажем, 0,1, или 10 %. 	Он будет также интересоваться, насколько вероятно потерять сумму, лежащую в определенных пределах (в интервале, например, от 1 до 1,5 тыс. р.).</a:t>
            </a:r>
          </a:p>
          <a:p>
            <a:pPr marL="0" indent="0">
              <a:buNone/>
            </a:pPr>
            <a:r>
              <a:rPr lang="ru-RU" dirty="0"/>
              <a:t>Наличие кривой вероятности потери позволяет ответить на такой вопрос путем нахождения среднего значения вероятности в заданном интервале потерь.</a:t>
            </a:r>
          </a:p>
        </p:txBody>
      </p:sp>
      <p:sp>
        <p:nvSpPr>
          <p:cNvPr id="4" name="Номер слайда 3"/>
          <p:cNvSpPr>
            <a:spLocks noGrp="1"/>
          </p:cNvSpPr>
          <p:nvPr>
            <p:ph type="sldNum" sz="quarter" idx="10"/>
          </p:nvPr>
        </p:nvSpPr>
        <p:spPr/>
        <p:txBody>
          <a:bodyPr/>
          <a:lstStyle/>
          <a:p>
            <a:fld id="{0AD8BAE6-A7F3-47CE-9DE4-E249C5577FB1}" type="slidenum">
              <a:rPr lang="ru-RU" smtClean="0"/>
              <a:t>24</a:t>
            </a:fld>
            <a:endParaRPr lang="ru-RU"/>
          </a:p>
        </p:txBody>
      </p:sp>
    </p:spTree>
    <p:extLst>
      <p:ext uri="{BB962C8B-B14F-4D97-AF65-F5344CB8AC3E}">
        <p14:creationId xmlns:p14="http://schemas.microsoft.com/office/powerpoint/2010/main" val="1471812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Но для такого решения недостаточно оценить значения показателей (вероятностей) допустимого, критического и катастрофического риска. Надо еще установить или принять предельные величины этих показателей, выше которых они не должны приниматься в плане, чтобы не попасть в зону чрезмерного, неприемлемого риска.</a:t>
            </a:r>
          </a:p>
        </p:txBody>
      </p:sp>
      <p:sp>
        <p:nvSpPr>
          <p:cNvPr id="4" name="Номер слайда 3"/>
          <p:cNvSpPr>
            <a:spLocks noGrp="1"/>
          </p:cNvSpPr>
          <p:nvPr>
            <p:ph type="sldNum" sz="quarter" idx="10"/>
          </p:nvPr>
        </p:nvSpPr>
        <p:spPr/>
        <p:txBody>
          <a:bodyPr/>
          <a:lstStyle/>
          <a:p>
            <a:fld id="{0AD8BAE6-A7F3-47CE-9DE4-E249C5577FB1}" type="slidenum">
              <a:rPr lang="ru-RU" smtClean="0"/>
              <a:t>25</a:t>
            </a:fld>
            <a:endParaRPr lang="ru-RU"/>
          </a:p>
        </p:txBody>
      </p:sp>
    </p:spTree>
    <p:extLst>
      <p:ext uri="{BB962C8B-B14F-4D97-AF65-F5344CB8AC3E}">
        <p14:creationId xmlns:p14="http://schemas.microsoft.com/office/powerpoint/2010/main" val="1510365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Предельные значения вероятностей возникновения допустимого, критического и катастрофического риска соответственно обозначаются </a:t>
            </a:r>
            <a:r>
              <a:rPr lang="ru-RU" dirty="0" err="1"/>
              <a:t>Вд</a:t>
            </a:r>
            <a:r>
              <a:rPr lang="ru-RU" dirty="0"/>
              <a:t>, </a:t>
            </a:r>
            <a:r>
              <a:rPr lang="ru-RU" dirty="0" err="1"/>
              <a:t>Ккр</a:t>
            </a:r>
            <a:r>
              <a:rPr lang="ru-RU" dirty="0"/>
              <a:t>, </a:t>
            </a:r>
            <a:r>
              <a:rPr lang="ru-RU" dirty="0" err="1"/>
              <a:t>Ккт</a:t>
            </a:r>
            <a:r>
              <a:rPr lang="ru-RU" dirty="0"/>
              <a:t>. Величины этих показателей в принципе должна устанавливать и рекомендовать прикладная теория предпринимательского риска. По мнению авторитетных ученых-практиков, например Б. Врублевского, можно ориентироваться на следующие предельные значения показателей риска Кд=0,1; </a:t>
            </a:r>
            <a:r>
              <a:rPr lang="ru-RU" dirty="0" err="1"/>
              <a:t>Ккp</a:t>
            </a:r>
            <a:r>
              <a:rPr lang="ru-RU" dirty="0"/>
              <a:t> = 0,01, </a:t>
            </a:r>
            <a:r>
              <a:rPr lang="ru-RU" dirty="0" err="1"/>
              <a:t>Ккт</a:t>
            </a:r>
            <a:r>
              <a:rPr lang="ru-RU" dirty="0"/>
              <a:t> = 0,001, то есть соответственно 10,1 и 0,1 %. Это означает, что не следует идти на предпринимательскую сделку, если в десяти случаях из ста можно потерять всю прибыль, в одном случае из ста потерять выручку и хотя бы в одном случае из тысячи потерять имущество.</a:t>
            </a:r>
          </a:p>
        </p:txBody>
      </p:sp>
      <p:sp>
        <p:nvSpPr>
          <p:cNvPr id="4" name="Номер слайда 3"/>
          <p:cNvSpPr>
            <a:spLocks noGrp="1"/>
          </p:cNvSpPr>
          <p:nvPr>
            <p:ph type="sldNum" sz="quarter" idx="10"/>
          </p:nvPr>
        </p:nvSpPr>
        <p:spPr/>
        <p:txBody>
          <a:bodyPr/>
          <a:lstStyle/>
          <a:p>
            <a:fld id="{0AD8BAE6-A7F3-47CE-9DE4-E249C5577FB1}" type="slidenum">
              <a:rPr lang="ru-RU" smtClean="0"/>
              <a:t>26</a:t>
            </a:fld>
            <a:endParaRPr lang="ru-RU"/>
          </a:p>
        </p:txBody>
      </p:sp>
    </p:spTree>
    <p:extLst>
      <p:ext uri="{BB962C8B-B14F-4D97-AF65-F5344CB8AC3E}">
        <p14:creationId xmlns:p14="http://schemas.microsoft.com/office/powerpoint/2010/main" val="3650573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Главное в оценке хозяйственного риска состоит в искусстве построения кривой вероятностей возможных потерь или хотя бы в определении зон и показателей допустимого, критического и катастрофического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Если статистический массив достаточно представителен, то частоту возникновения данного уровня потерь можно в первом приближении приравнять к вероятности их возникновения и на этой основе построить кривую вероятностей потерь, которая и является искомой кривой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Желательно, чтобы эксперты дали свои оценки вероятностей возникновения определенных уровней потерь, по которым затем можно было бы найти средние значения экспертных оценок и с их помощью построить кривую распределения вероятностей.</a:t>
            </a:r>
          </a:p>
        </p:txBody>
      </p:sp>
      <p:sp>
        <p:nvSpPr>
          <p:cNvPr id="4" name="Номер слайда 3"/>
          <p:cNvSpPr>
            <a:spLocks noGrp="1"/>
          </p:cNvSpPr>
          <p:nvPr>
            <p:ph type="sldNum" sz="quarter" idx="10"/>
          </p:nvPr>
        </p:nvSpPr>
        <p:spPr/>
        <p:txBody>
          <a:bodyPr/>
          <a:lstStyle/>
          <a:p>
            <a:fld id="{0AD8BAE6-A7F3-47CE-9DE4-E249C5577FB1}" type="slidenum">
              <a:rPr lang="ru-RU" smtClean="0"/>
              <a:t>27</a:t>
            </a:fld>
            <a:endParaRPr lang="ru-RU"/>
          </a:p>
        </p:txBody>
      </p:sp>
    </p:spTree>
    <p:extLst>
      <p:ext uri="{BB962C8B-B14F-4D97-AF65-F5344CB8AC3E}">
        <p14:creationId xmlns:p14="http://schemas.microsoft.com/office/powerpoint/2010/main" val="3628382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3 К сожалению, как уже отмечалось, прикладная теория риска хорошо разработана только применительно к страховому и игровому риску.</a:t>
            </a:r>
          </a:p>
          <a:p>
            <a:pPr marL="114300" indent="0">
              <a:buNone/>
            </a:pPr>
            <a:r>
              <a:rPr lang="ru-RU" dirty="0"/>
              <a:t>	Элементы теории игры в принципе применимы ко всем видам предпринимательского риска, но прикладные математические методы оценочных расчетов производственного, коммерческого, финансового риска на основе теории игр пока не созданы.</a:t>
            </a:r>
          </a:p>
        </p:txBody>
      </p:sp>
      <p:sp>
        <p:nvSpPr>
          <p:cNvPr id="4" name="Номер слайда 3"/>
          <p:cNvSpPr>
            <a:spLocks noGrp="1"/>
          </p:cNvSpPr>
          <p:nvPr>
            <p:ph type="sldNum" sz="quarter" idx="10"/>
          </p:nvPr>
        </p:nvSpPr>
        <p:spPr/>
        <p:txBody>
          <a:bodyPr/>
          <a:lstStyle/>
          <a:p>
            <a:fld id="{0AD8BAE6-A7F3-47CE-9DE4-E249C5577FB1}" type="slidenum">
              <a:rPr lang="ru-RU" smtClean="0"/>
              <a:t>28</a:t>
            </a:fld>
            <a:endParaRPr lang="ru-RU"/>
          </a:p>
        </p:txBody>
      </p:sp>
    </p:spTree>
    <p:extLst>
      <p:ext uri="{BB962C8B-B14F-4D97-AF65-F5344CB8AC3E}">
        <p14:creationId xmlns:p14="http://schemas.microsoft.com/office/powerpoint/2010/main" val="1229936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Хозяйственная практика выработала систему мер, направленных на уменьшение риска до минимально возможного уровня, которые могут иметь самую различную форму и содержание.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Они, как правило, реализуются с помощью различных управленческих регламентов. Сюда можно отнести, например, запрет на курение в огнеопасных местах, систему поглощения риска, то есть признание ущерба в случае невозможности использования иных способов минимизации риска или в случае малой вероятности опасного события и т.п. </a:t>
            </a:r>
          </a:p>
        </p:txBody>
      </p:sp>
      <p:sp>
        <p:nvSpPr>
          <p:cNvPr id="4" name="Номер слайда 3"/>
          <p:cNvSpPr>
            <a:spLocks noGrp="1"/>
          </p:cNvSpPr>
          <p:nvPr>
            <p:ph type="sldNum" sz="quarter" idx="10"/>
          </p:nvPr>
        </p:nvSpPr>
        <p:spPr/>
        <p:txBody>
          <a:bodyPr/>
          <a:lstStyle/>
          <a:p>
            <a:fld id="{0AD8BAE6-A7F3-47CE-9DE4-E249C5577FB1}" type="slidenum">
              <a:rPr lang="ru-RU" smtClean="0"/>
              <a:t>29</a:t>
            </a:fld>
            <a:endParaRPr lang="ru-RU"/>
          </a:p>
        </p:txBody>
      </p:sp>
    </p:spTree>
    <p:extLst>
      <p:ext uri="{BB962C8B-B14F-4D97-AF65-F5344CB8AC3E}">
        <p14:creationId xmlns:p14="http://schemas.microsoft.com/office/powerpoint/2010/main" val="4257460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Страховым возмещением называется сумма денежных средств, выплачиваемых в счет возмещения ущерба при наступлении страхового случая. Страховым случаем признается событие, с наступлением которого связывается выплата страхового возмещения. В случае использования данного метода (компенсации потерь) риск носит название страхового риска. Под ним понимается вероятное наступление страхового случая. В этом случае риск выражает объем возможной ответственности страховщика по тому или иному виду страхования.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30</a:t>
            </a:fld>
            <a:endParaRPr lang="ru-RU"/>
          </a:p>
        </p:txBody>
      </p:sp>
    </p:spTree>
    <p:extLst>
      <p:ext uri="{BB962C8B-B14F-4D97-AF65-F5344CB8AC3E}">
        <p14:creationId xmlns:p14="http://schemas.microsoft.com/office/powerpoint/2010/main" val="137625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Цель такой операции состоит в создании устойчивого и сбалансированного «страхового портфеля» для обеспечения стабильной и рентабельной </a:t>
            </a:r>
            <a:r>
              <a:rPr lang="ru-RU" dirty="0" err="1"/>
              <a:t>рабогы</a:t>
            </a:r>
            <a:r>
              <a:rPr lang="ru-RU" dirty="0"/>
              <a:t> страховых организаций.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При этом каждый из них заключает со страхователем отдельный договор. Однако может выделяться «лидирующий» страховщик, который берет на себя функции организатора страхования.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31</a:t>
            </a:fld>
            <a:endParaRPr lang="ru-RU"/>
          </a:p>
        </p:txBody>
      </p:sp>
    </p:spTree>
    <p:extLst>
      <p:ext uri="{BB962C8B-B14F-4D97-AF65-F5344CB8AC3E}">
        <p14:creationId xmlns:p14="http://schemas.microsoft.com/office/powerpoint/2010/main" val="916894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При этом возможна солидарная ответственность поручителя и должника. С помощью такого приема обеспечивается возвратность кредитов, выдаваемых банками.</a:t>
            </a:r>
          </a:p>
          <a:p>
            <a:r>
              <a:rPr lang="ru-RU" dirty="0"/>
              <a:t>3 Предметом залога может быть любое имущество: здание, сооружение, оборудование, ценные бумаги, денежные средства, имущественные права, которые могут быть отчуждены.</a:t>
            </a:r>
          </a:p>
        </p:txBody>
      </p:sp>
      <p:sp>
        <p:nvSpPr>
          <p:cNvPr id="4" name="Номер слайда 3"/>
          <p:cNvSpPr>
            <a:spLocks noGrp="1"/>
          </p:cNvSpPr>
          <p:nvPr>
            <p:ph type="sldNum" sz="quarter" idx="10"/>
          </p:nvPr>
        </p:nvSpPr>
        <p:spPr/>
        <p:txBody>
          <a:bodyPr/>
          <a:lstStyle/>
          <a:p>
            <a:fld id="{0AD8BAE6-A7F3-47CE-9DE4-E249C5577FB1}" type="slidenum">
              <a:rPr lang="ru-RU" smtClean="0"/>
              <a:t>32</a:t>
            </a:fld>
            <a:endParaRPr lang="ru-RU"/>
          </a:p>
        </p:txBody>
      </p:sp>
    </p:spTree>
    <p:extLst>
      <p:ext uri="{BB962C8B-B14F-4D97-AF65-F5344CB8AC3E}">
        <p14:creationId xmlns:p14="http://schemas.microsoft.com/office/powerpoint/2010/main" val="2473381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При этом каждый участник выполняет запланированный проектом объем работ и несет соответствующую долю риска в случае невыполнения проекта. Для количественного распределения риска в проектах можно применять модели, основанные на «дереве решений». При этом наибольшему риску подвержен инвестор. Поэтому следует знать, что трудности в поиске инвестора, как правило, возрастают с увеличением степени риска, возлагаемого на инвестора.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В процессе разработки плана эта проблема распадается на ряд последовательно выполняемых процедур, включающих: прогнозную оценку потенциальных потерь, вызванных непредвиденными обстоятельствами; определение структуры резерва на покрытие последствий рисков; целевое распределение резерва между различными видами риска; корректировку плана (бюджета) в связи с формированием резерва.</a:t>
            </a:r>
          </a:p>
        </p:txBody>
      </p:sp>
      <p:sp>
        <p:nvSpPr>
          <p:cNvPr id="4" name="Номер слайда 3"/>
          <p:cNvSpPr>
            <a:spLocks noGrp="1"/>
          </p:cNvSpPr>
          <p:nvPr>
            <p:ph type="sldNum" sz="quarter" idx="10"/>
          </p:nvPr>
        </p:nvSpPr>
        <p:spPr/>
        <p:txBody>
          <a:bodyPr/>
          <a:lstStyle/>
          <a:p>
            <a:fld id="{0AD8BAE6-A7F3-47CE-9DE4-E249C5577FB1}" type="slidenum">
              <a:rPr lang="ru-RU" smtClean="0"/>
              <a:t>33</a:t>
            </a:fld>
            <a:endParaRPr lang="ru-RU"/>
          </a:p>
        </p:txBody>
      </p:sp>
    </p:spTree>
    <p:extLst>
      <p:ext uri="{BB962C8B-B14F-4D97-AF65-F5344CB8AC3E}">
        <p14:creationId xmlns:p14="http://schemas.microsoft.com/office/powerpoint/2010/main" val="2612865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Наиболее ответственной процедурой является оценка потенциальных последствий риска.</a:t>
            </a:r>
          </a:p>
          <a:p>
            <a:r>
              <a:rPr lang="ru-RU" dirty="0"/>
              <a:t>1 Здесь необходимо выявить риски, имеющие наибольшую важность для принятой стратегии предприятия. </a:t>
            </a:r>
          </a:p>
          <a:p>
            <a:r>
              <a:rPr lang="ru-RU" dirty="0"/>
              <a:t>Принятие решения о применении </a:t>
            </a:r>
            <a:r>
              <a:rPr lang="ru-RU" dirty="0" err="1"/>
              <a:t>противорисковых</a:t>
            </a:r>
            <a:r>
              <a:rPr lang="ru-RU" dirty="0"/>
              <a:t> мероприятий производится на основе сравнения потерь, вызванных наступлением рисковых событий, с затратами на реализацию предложенных </a:t>
            </a:r>
            <a:r>
              <a:rPr lang="ru-RU" dirty="0" err="1"/>
              <a:t>противорисковых</a:t>
            </a:r>
            <a:r>
              <a:rPr lang="ru-RU" dirty="0"/>
              <a:t> мер. Такая процедура выполняется по каждому виду риска, имеющего наибольшую важность.</a:t>
            </a:r>
          </a:p>
        </p:txBody>
      </p:sp>
      <p:sp>
        <p:nvSpPr>
          <p:cNvPr id="4" name="Номер слайда 3"/>
          <p:cNvSpPr>
            <a:spLocks noGrp="1"/>
          </p:cNvSpPr>
          <p:nvPr>
            <p:ph type="sldNum" sz="quarter" idx="10"/>
          </p:nvPr>
        </p:nvSpPr>
        <p:spPr/>
        <p:txBody>
          <a:bodyPr/>
          <a:lstStyle/>
          <a:p>
            <a:fld id="{0AD8BAE6-A7F3-47CE-9DE4-E249C5577FB1}" type="slidenum">
              <a:rPr lang="ru-RU" smtClean="0"/>
              <a:t>34</a:t>
            </a:fld>
            <a:endParaRPr lang="ru-RU"/>
          </a:p>
        </p:txBody>
      </p:sp>
    </p:spTree>
    <p:extLst>
      <p:ext uri="{BB962C8B-B14F-4D97-AF65-F5344CB8AC3E}">
        <p14:creationId xmlns:p14="http://schemas.microsoft.com/office/powerpoint/2010/main" val="879474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sz="1200" dirty="0"/>
              <a:t>Одним из важнейших критериев оценки выбранной стратегии предприятия является приемлемость риска, заложенного в стратегии. Поэтому очень важно при формировании стратегии уметь анализировать риск. Анализ риска позволяет не только выявить зоны риска для данной стратегии, но и оценить его количественные и качественные параметры, то есть определить вероятность его наступления и последствия для успеха стратегии.</a:t>
            </a:r>
          </a:p>
          <a:p>
            <a:pPr marL="114300" indent="0">
              <a:buNone/>
            </a:pPr>
            <a:r>
              <a:rPr lang="ru-RU" sz="1200" dirty="0"/>
              <a:t>2</a:t>
            </a:r>
            <a:r>
              <a:rPr lang="ru-RU" sz="1200" baseline="0" dirty="0"/>
              <a:t> </a:t>
            </a:r>
            <a:r>
              <a:rPr lang="ru-RU" dirty="0"/>
              <a:t>в долях единицы измеряется в диапазоне от нуля до единицы;</a:t>
            </a:r>
          </a:p>
          <a:p>
            <a:pPr marL="114300" indent="0">
              <a:buNone/>
            </a:pPr>
            <a:r>
              <a:rPr lang="ru-RU" sz="1200" dirty="0"/>
              <a:t>4 </a:t>
            </a:r>
            <a:r>
              <a:rPr lang="ru-RU" dirty="0"/>
              <a:t>произведение вероятности на тяжесть.</a:t>
            </a:r>
          </a:p>
        </p:txBody>
      </p:sp>
      <p:sp>
        <p:nvSpPr>
          <p:cNvPr id="4" name="Номер слайда 3"/>
          <p:cNvSpPr>
            <a:spLocks noGrp="1"/>
          </p:cNvSpPr>
          <p:nvPr>
            <p:ph type="sldNum" sz="quarter" idx="10"/>
          </p:nvPr>
        </p:nvSpPr>
        <p:spPr/>
        <p:txBody>
          <a:bodyPr/>
          <a:lstStyle/>
          <a:p>
            <a:fld id="{0AD8BAE6-A7F3-47CE-9DE4-E249C5577FB1}" type="slidenum">
              <a:rPr lang="ru-RU" smtClean="0"/>
              <a:t>35</a:t>
            </a:fld>
            <a:endParaRPr lang="ru-RU"/>
          </a:p>
        </p:txBody>
      </p:sp>
    </p:spTree>
    <p:extLst>
      <p:ext uri="{BB962C8B-B14F-4D97-AF65-F5344CB8AC3E}">
        <p14:creationId xmlns:p14="http://schemas.microsoft.com/office/powerpoint/2010/main" val="2827675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цели и ограничения.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36</a:t>
            </a:fld>
            <a:endParaRPr lang="ru-RU"/>
          </a:p>
        </p:txBody>
      </p:sp>
    </p:spTree>
    <p:extLst>
      <p:ext uri="{BB962C8B-B14F-4D97-AF65-F5344CB8AC3E}">
        <p14:creationId xmlns:p14="http://schemas.microsoft.com/office/powerpoint/2010/main" val="2781729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Для этого сценария все факторы риска и решения, направленные на снижение риска, должны быть ранжированы. Плановое решение по критерию пессимизма определяется путем отыскания для каждого решения наихудшей оценки по всем ситуациям и последующим выбором наилучшей из них (наилучшее из наихудших решений).</a:t>
            </a:r>
          </a:p>
          <a:p>
            <a:r>
              <a:rPr lang="ru-RU" dirty="0"/>
              <a:t>2 наилучшее решение из наилучших;</a:t>
            </a:r>
          </a:p>
          <a:p>
            <a:r>
              <a:rPr lang="ru-RU" dirty="0"/>
              <a:t>3 . В основу выбора закладывается вероятность наступления планируемой ситуации, а ее определение представляет собой достаточно сложную задачу.</a:t>
            </a:r>
          </a:p>
        </p:txBody>
      </p:sp>
      <p:sp>
        <p:nvSpPr>
          <p:cNvPr id="4" name="Номер слайда 3"/>
          <p:cNvSpPr>
            <a:spLocks noGrp="1"/>
          </p:cNvSpPr>
          <p:nvPr>
            <p:ph type="sldNum" sz="quarter" idx="10"/>
          </p:nvPr>
        </p:nvSpPr>
        <p:spPr/>
        <p:txBody>
          <a:bodyPr/>
          <a:lstStyle/>
          <a:p>
            <a:fld id="{0AD8BAE6-A7F3-47CE-9DE4-E249C5577FB1}" type="slidenum">
              <a:rPr lang="ru-RU" smtClean="0"/>
              <a:t>37</a:t>
            </a:fld>
            <a:endParaRPr lang="ru-RU"/>
          </a:p>
        </p:txBody>
      </p:sp>
    </p:spTree>
    <p:extLst>
      <p:ext uri="{BB962C8B-B14F-4D97-AF65-F5344CB8AC3E}">
        <p14:creationId xmlns:p14="http://schemas.microsoft.com/office/powerpoint/2010/main" val="1455849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Знание причин позволяет своевременно обнаружить проблему в момент ее зарождения и снизить тем самым риск наступления неблагоприятных событий. В этом случае выявляются тенденции, которые ведут к зарождению проблемы. В любой момент слежения за развитием проблемной ситуации может быть скорректировано плановое решение.</a:t>
            </a:r>
          </a:p>
        </p:txBody>
      </p:sp>
      <p:sp>
        <p:nvSpPr>
          <p:cNvPr id="4" name="Номер слайда 3"/>
          <p:cNvSpPr>
            <a:spLocks noGrp="1"/>
          </p:cNvSpPr>
          <p:nvPr>
            <p:ph type="sldNum" sz="quarter" idx="10"/>
          </p:nvPr>
        </p:nvSpPr>
        <p:spPr/>
        <p:txBody>
          <a:bodyPr/>
          <a:lstStyle/>
          <a:p>
            <a:fld id="{0AD8BAE6-A7F3-47CE-9DE4-E249C5577FB1}" type="slidenum">
              <a:rPr lang="ru-RU" smtClean="0"/>
              <a:t>38</a:t>
            </a:fld>
            <a:endParaRPr lang="ru-RU"/>
          </a:p>
        </p:txBody>
      </p:sp>
    </p:spTree>
    <p:extLst>
      <p:ext uri="{BB962C8B-B14F-4D97-AF65-F5344CB8AC3E}">
        <p14:creationId xmlns:p14="http://schemas.microsoft.com/office/powerpoint/2010/main" val="3911268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К таким видам деятельности можно отнести процессы, происходящие в организационно-технологических объектах (сборочный конвейер, автоматическая линия механической обработки и т.п.). Наличие формальной модели позволяет судить о том, как изменится состояние запланированного процесса при изменении одного или нескольких параметров его функционирования, что сводит риск от наступления неблагоприятных событий к минимуму.</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Следовательно, в этом случае величина риска определяется тем, насколько точно рассчитана вероятность появления изменений во внешней и внутренней среде.</a:t>
            </a:r>
          </a:p>
        </p:txBody>
      </p:sp>
      <p:sp>
        <p:nvSpPr>
          <p:cNvPr id="4" name="Номер слайда 3"/>
          <p:cNvSpPr>
            <a:spLocks noGrp="1"/>
          </p:cNvSpPr>
          <p:nvPr>
            <p:ph type="sldNum" sz="quarter" idx="10"/>
          </p:nvPr>
        </p:nvSpPr>
        <p:spPr/>
        <p:txBody>
          <a:bodyPr/>
          <a:lstStyle/>
          <a:p>
            <a:fld id="{0AD8BAE6-A7F3-47CE-9DE4-E249C5577FB1}" type="slidenum">
              <a:rPr lang="ru-RU" smtClean="0"/>
              <a:t>39</a:t>
            </a:fld>
            <a:endParaRPr lang="ru-RU"/>
          </a:p>
        </p:txBody>
      </p:sp>
    </p:spTree>
    <p:extLst>
      <p:ext uri="{BB962C8B-B14F-4D97-AF65-F5344CB8AC3E}">
        <p14:creationId xmlns:p14="http://schemas.microsoft.com/office/powerpoint/2010/main" val="21046729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Цель такой операции заключается в том, чтобы установить наиболее слабые, уязвимые места в стратегическом плане и отделить объективные проблемы от мнимых;</a:t>
            </a:r>
          </a:p>
          <a:p>
            <a:r>
              <a:rPr lang="ru-RU" dirty="0"/>
              <a:t>2 Необходимо для выявления возможных прецедентов или аналогий с целью использования прошлого опыта в данной ситуации;</a:t>
            </a:r>
          </a:p>
          <a:p>
            <a:r>
              <a:rPr lang="ru-RU" dirty="0"/>
              <a:t>3 Знание причин позволяет своевременно обнаружить проблему в момент ее зарождения;</a:t>
            </a:r>
          </a:p>
          <a:p>
            <a:r>
              <a:rPr lang="ru-RU" dirty="0"/>
              <a:t>4 Позволяет установить причинно-следственную зависимость данной проблемы и способствует выработке комплексного решения, снижающего степень риска;</a:t>
            </a:r>
          </a:p>
          <a:p>
            <a:r>
              <a:rPr lang="ru-RU" dirty="0"/>
              <a:t>5 </a:t>
            </a:r>
            <a:r>
              <a:rPr lang="ru-RU" sz="1200" dirty="0"/>
              <a:t>Создание объективного сценария развития событий и реализации плана возможно только в случае, если руководители и специалисты располагают полной и достоверной информацией об этой ситуации. При наличии полной и достоверной информации появление неблагоприятных событий предвидеть несложно;</a:t>
            </a:r>
          </a:p>
          <a:p>
            <a:r>
              <a:rPr lang="ru-RU" sz="1200" dirty="0"/>
              <a:t>6 Позволяет установить, есть ли смысл заниматься разработкой решений и мер, снижающих риск наступления неблагоприятных событий.</a:t>
            </a:r>
            <a:endParaRPr lang="ru-RU" dirty="0"/>
          </a:p>
        </p:txBody>
      </p:sp>
      <p:sp>
        <p:nvSpPr>
          <p:cNvPr id="4" name="Номер слайда 3"/>
          <p:cNvSpPr>
            <a:spLocks noGrp="1"/>
          </p:cNvSpPr>
          <p:nvPr>
            <p:ph type="sldNum" sz="quarter" idx="10"/>
          </p:nvPr>
        </p:nvSpPr>
        <p:spPr/>
        <p:txBody>
          <a:bodyPr/>
          <a:lstStyle/>
          <a:p>
            <a:fld id="{0AD8BAE6-A7F3-47CE-9DE4-E249C5577FB1}" type="slidenum">
              <a:rPr lang="ru-RU" smtClean="0"/>
              <a:t>40</a:t>
            </a:fld>
            <a:endParaRPr lang="ru-RU"/>
          </a:p>
        </p:txBody>
      </p:sp>
    </p:spTree>
    <p:extLst>
      <p:ext uri="{BB962C8B-B14F-4D97-AF65-F5344CB8AC3E}">
        <p14:creationId xmlns:p14="http://schemas.microsoft.com/office/powerpoint/2010/main" val="1919181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Совершенно очевидно, что первый путь наиболее предпочтителен, поскольку он снижает риск потерь по сравнению со вторым вариантом. Но в первом и втором способах гарантией предотвращения потерь является качество принимаемых плановых решений.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41</a:t>
            </a:fld>
            <a:endParaRPr lang="ru-RU"/>
          </a:p>
        </p:txBody>
      </p:sp>
    </p:spTree>
    <p:extLst>
      <p:ext uri="{BB962C8B-B14F-4D97-AF65-F5344CB8AC3E}">
        <p14:creationId xmlns:p14="http://schemas.microsoft.com/office/powerpoint/2010/main" val="121420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17.04.2018</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19B0651-EE4F-4900-A07F-96A6BFA9D0F0}" type="slidenum">
              <a:rPr lang="ru-RU" smtClean="0"/>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17.04.2018</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17.04.2018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17.04.2018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17.04.2018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4C71EC6-210F-42DE-9C53-41977AD35B3D}" type="datetimeFigureOut">
              <a:rPr lang="ru-RU" smtClean="0"/>
              <a:t>17.04.2018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17.04.2018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17.04.2018</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17.04.2018</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4365104"/>
            <a:ext cx="5616624" cy="801211"/>
          </a:xfrm>
        </p:spPr>
        <p:txBody>
          <a:bodyPr/>
          <a:lstStyle/>
          <a:p>
            <a:r>
              <a:rPr lang="ru-RU" dirty="0" smtClean="0"/>
              <a:t>РИСКИ ОРГАНИЗАЦИИ</a:t>
            </a:r>
            <a:r>
              <a:rPr lang="ru-RU" dirty="0"/>
              <a:t/>
            </a:r>
            <a:br>
              <a:rPr lang="ru-RU" dirty="0"/>
            </a:br>
            <a:endParaRPr lang="ru-RU" dirty="0"/>
          </a:p>
        </p:txBody>
      </p:sp>
    </p:spTree>
    <p:extLst>
      <p:ext uri="{BB962C8B-B14F-4D97-AF65-F5344CB8AC3E}">
        <p14:creationId xmlns:p14="http://schemas.microsoft.com/office/powerpoint/2010/main" val="3728325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Содержание</a:t>
            </a:r>
          </a:p>
        </p:txBody>
      </p:sp>
      <p:sp>
        <p:nvSpPr>
          <p:cNvPr id="3" name="Объект 2"/>
          <p:cNvSpPr>
            <a:spLocks noGrp="1"/>
          </p:cNvSpPr>
          <p:nvPr>
            <p:ph idx="1"/>
          </p:nvPr>
        </p:nvSpPr>
        <p:spPr>
          <a:xfrm>
            <a:off x="179512" y="1772816"/>
            <a:ext cx="8712968" cy="4824536"/>
          </a:xfrm>
        </p:spPr>
        <p:txBody>
          <a:bodyPr>
            <a:normAutofit/>
          </a:bodyPr>
          <a:lstStyle/>
          <a:p>
            <a:r>
              <a:rPr lang="ru-RU" sz="2800" dirty="0"/>
              <a:t>Хозяйственный риск: сущность, место и </a:t>
            </a:r>
            <a:r>
              <a:rPr lang="ru-RU" sz="2800" dirty="0" smtClean="0"/>
              <a:t>значение</a:t>
            </a:r>
            <a:r>
              <a:rPr lang="ru-RU" sz="2800" dirty="0"/>
              <a:t>	</a:t>
            </a:r>
          </a:p>
          <a:p>
            <a:r>
              <a:rPr lang="ru-RU" sz="2800" dirty="0"/>
              <a:t>Виды потерь и риска</a:t>
            </a:r>
          </a:p>
          <a:p>
            <a:r>
              <a:rPr lang="ru-RU" sz="2800" dirty="0"/>
              <a:t>Показатели риска и методы его оценки	</a:t>
            </a:r>
          </a:p>
          <a:p>
            <a:r>
              <a:rPr lang="ru-RU" sz="2800" dirty="0"/>
              <a:t>Методы снижения риска	</a:t>
            </a:r>
          </a:p>
          <a:p>
            <a:r>
              <a:rPr lang="ru-RU" sz="2800" dirty="0"/>
              <a:t>Методика анализа и планирования риска</a:t>
            </a:r>
          </a:p>
          <a:p>
            <a:r>
              <a:rPr lang="ru-RU" sz="2800" dirty="0"/>
              <a:t>Контрольные вопросы для самопроверки</a:t>
            </a:r>
          </a:p>
          <a:p>
            <a:endParaRPr lang="ru-RU" dirty="0"/>
          </a:p>
        </p:txBody>
      </p:sp>
    </p:spTree>
    <p:extLst>
      <p:ext uri="{BB962C8B-B14F-4D97-AF65-F5344CB8AC3E}">
        <p14:creationId xmlns:p14="http://schemas.microsoft.com/office/powerpoint/2010/main" val="1681830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Хозяйственный риск: сущность, место и </a:t>
            </a:r>
            <a:r>
              <a:rPr lang="ru-RU" dirty="0" smtClean="0"/>
              <a:t>значение</a:t>
            </a:r>
            <a:endParaRPr lang="ru-RU" dirty="0"/>
          </a:p>
        </p:txBody>
      </p:sp>
      <p:sp>
        <p:nvSpPr>
          <p:cNvPr id="3" name="Объект 2"/>
          <p:cNvSpPr>
            <a:spLocks noGrp="1"/>
          </p:cNvSpPr>
          <p:nvPr>
            <p:ph idx="1"/>
          </p:nvPr>
        </p:nvSpPr>
        <p:spPr>
          <a:xfrm>
            <a:off x="251520" y="1752600"/>
            <a:ext cx="8712968" cy="4916760"/>
          </a:xfrm>
        </p:spPr>
        <p:txBody>
          <a:bodyPr>
            <a:normAutofit/>
          </a:bodyPr>
          <a:lstStyle/>
          <a:p>
            <a:pPr marL="114300" indent="0" algn="just">
              <a:buNone/>
            </a:pPr>
            <a:r>
              <a:rPr lang="ru-RU" dirty="0"/>
              <a:t>	Реализация стратегии предприятия всегда связана с определенным риском. Риск в стратегическом планировании принято называть хозяйственным или предпринимательским. </a:t>
            </a:r>
            <a:endParaRPr lang="en-US" dirty="0"/>
          </a:p>
          <a:p>
            <a:pPr marL="114300" indent="0" algn="just">
              <a:buNone/>
            </a:pPr>
            <a:r>
              <a:rPr lang="en-US" dirty="0"/>
              <a:t>	</a:t>
            </a:r>
            <a:r>
              <a:rPr lang="ru-RU" dirty="0"/>
              <a:t>Планирование и реализация стратегии происходят в условиях неопределенности, порождаемой изменчивостью внешней среды предприятия. Следовательно, в момент составления плана нет ясности и уверенности в том, что выбранная стратегическая альтернатива приведет к успеху, получению ожидаемого конечного результата.</a:t>
            </a:r>
          </a:p>
        </p:txBody>
      </p:sp>
    </p:spTree>
    <p:extLst>
      <p:ext uri="{BB962C8B-B14F-4D97-AF65-F5344CB8AC3E}">
        <p14:creationId xmlns:p14="http://schemas.microsoft.com/office/powerpoint/2010/main" val="3037505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752600"/>
            <a:ext cx="8712968" cy="4916760"/>
          </a:xfrm>
        </p:spPr>
        <p:txBody>
          <a:bodyPr>
            <a:normAutofit/>
          </a:bodyPr>
          <a:lstStyle/>
          <a:p>
            <a:pPr marL="114300" indent="0">
              <a:buNone/>
            </a:pPr>
            <a:r>
              <a:rPr lang="ru-RU" dirty="0"/>
              <a:t>	Источником риска является неопределенность, под которой понимается отсутствие полной и достоверной информации, используемой при составлении и реализации плана. По этому признаку все плановые решения подразделяются на три группы:</a:t>
            </a:r>
          </a:p>
          <a:p>
            <a:r>
              <a:rPr lang="ru-RU" dirty="0"/>
              <a:t>принимаемые в условиях определенности;</a:t>
            </a:r>
          </a:p>
          <a:p>
            <a:r>
              <a:rPr lang="ru-RU" dirty="0"/>
              <a:t>принимаемые в условиях вероятностной определенности (основанные на риске);</a:t>
            </a:r>
          </a:p>
          <a:p>
            <a:r>
              <a:rPr lang="ru-RU" dirty="0"/>
              <a:t>принимаемые в условиях полной неопределенности (ненадежные).</a:t>
            </a:r>
          </a:p>
          <a:p>
            <a:endParaRPr lang="ru-RU" dirty="0"/>
          </a:p>
        </p:txBody>
      </p:sp>
      <p:sp>
        <p:nvSpPr>
          <p:cNvPr id="4" name="Заголовок 1"/>
          <p:cNvSpPr>
            <a:spLocks noGrp="1"/>
          </p:cNvSpPr>
          <p:nvPr>
            <p:ph type="title"/>
          </p:nvPr>
        </p:nvSpPr>
        <p:spPr>
          <a:xfrm>
            <a:off x="426128" y="408372"/>
            <a:ext cx="8260672" cy="1039427"/>
          </a:xfrm>
        </p:spPr>
        <p:txBody>
          <a:bodyPr>
            <a:normAutofit fontScale="90000"/>
          </a:bodyPr>
          <a:lstStyle/>
          <a:p>
            <a:r>
              <a:rPr lang="ru-RU" dirty="0"/>
              <a:t>Хозяйственный риск: сущность, место и </a:t>
            </a:r>
            <a:r>
              <a:rPr lang="ru-RU" dirty="0" smtClean="0"/>
              <a:t>значение</a:t>
            </a:r>
            <a:endParaRPr lang="ru-RU" dirty="0"/>
          </a:p>
        </p:txBody>
      </p:sp>
    </p:spTree>
    <p:extLst>
      <p:ext uri="{BB962C8B-B14F-4D97-AF65-F5344CB8AC3E}">
        <p14:creationId xmlns:p14="http://schemas.microsoft.com/office/powerpoint/2010/main" val="3931779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628800"/>
            <a:ext cx="8784976" cy="5040560"/>
          </a:xfrm>
        </p:spPr>
        <p:txBody>
          <a:bodyPr>
            <a:normAutofit lnSpcReduction="10000"/>
          </a:bodyPr>
          <a:lstStyle/>
          <a:p>
            <a:pPr marL="114300" indent="0">
              <a:buNone/>
            </a:pPr>
            <a:r>
              <a:rPr lang="ru-RU" dirty="0"/>
              <a:t>	Принятие решений в условиях вероятностной определенности базируется на теории статистических решений. Неполнота и недостоверность информации дополняются путем рассмотрения случайных событий и процессов, которые могут произойти во внешней и внутренней среде предприятия. Закономерности поведения случайных объектов описываются с помощью вероятностных характеристик. Сами же вероятностные характеристики являются уже не случайными, поэтому с ними можно производить операции по нахождению оптимального решения так же, как с детерминированными характеристиками. Общим критерием нахождения оптимального решения является средний риск.</a:t>
            </a:r>
          </a:p>
          <a:p>
            <a:endParaRPr lang="ru-RU" dirty="0"/>
          </a:p>
        </p:txBody>
      </p:sp>
      <p:sp>
        <p:nvSpPr>
          <p:cNvPr id="5" name="Заголовок 1"/>
          <p:cNvSpPr>
            <a:spLocks noGrp="1"/>
          </p:cNvSpPr>
          <p:nvPr>
            <p:ph type="title"/>
          </p:nvPr>
        </p:nvSpPr>
        <p:spPr/>
        <p:txBody>
          <a:bodyPr>
            <a:normAutofit fontScale="90000"/>
          </a:bodyPr>
          <a:lstStyle/>
          <a:p>
            <a:r>
              <a:rPr lang="ru-RU" dirty="0"/>
              <a:t>Хозяйственный риск: сущность, место и </a:t>
            </a:r>
            <a:r>
              <a:rPr lang="ru-RU" dirty="0" smtClean="0"/>
              <a:t>значение</a:t>
            </a:r>
            <a:endParaRPr lang="ru-RU" dirty="0"/>
          </a:p>
        </p:txBody>
      </p:sp>
    </p:spTree>
    <p:extLst>
      <p:ext uri="{BB962C8B-B14F-4D97-AF65-F5344CB8AC3E}">
        <p14:creationId xmlns:p14="http://schemas.microsoft.com/office/powerpoint/2010/main" val="1345898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700808"/>
            <a:ext cx="8892480" cy="5157192"/>
          </a:xfrm>
        </p:spPr>
        <p:txBody>
          <a:bodyPr>
            <a:normAutofit/>
          </a:bodyPr>
          <a:lstStyle/>
          <a:p>
            <a:pPr marL="114300" indent="0">
              <a:buNone/>
            </a:pPr>
            <a:r>
              <a:rPr lang="ru-RU" dirty="0"/>
              <a:t>	Первой в цепи сложных проблем оценки и планирования риска стоит проблема его идентификации.</a:t>
            </a:r>
          </a:p>
          <a:p>
            <a:pPr marL="114300" indent="0">
              <a:buNone/>
            </a:pPr>
            <a:r>
              <a:rPr lang="ru-RU" dirty="0"/>
              <a:t>	Под риском понимается мера ожидаемой неудачи в той или иной деятельности, опасность наступления неблагоприятных последствий, изменений во внешней среде, которые могут вызвать потери ресурсов, убыток, а также опасность, от которой следует застраховаться.</a:t>
            </a:r>
          </a:p>
        </p:txBody>
      </p:sp>
      <p:sp>
        <p:nvSpPr>
          <p:cNvPr id="4" name="Заголовок 1"/>
          <p:cNvSpPr>
            <a:spLocks noGrp="1"/>
          </p:cNvSpPr>
          <p:nvPr>
            <p:ph type="title"/>
          </p:nvPr>
        </p:nvSpPr>
        <p:spPr>
          <a:xfrm>
            <a:off x="426128" y="408372"/>
            <a:ext cx="8260672" cy="1039427"/>
          </a:xfrm>
        </p:spPr>
        <p:txBody>
          <a:bodyPr>
            <a:normAutofit fontScale="90000"/>
          </a:bodyPr>
          <a:lstStyle/>
          <a:p>
            <a:r>
              <a:rPr lang="ru-RU" dirty="0"/>
              <a:t>Хозяйственный риск: сущность, место и </a:t>
            </a:r>
            <a:r>
              <a:rPr lang="ru-RU" dirty="0" smtClean="0"/>
              <a:t>значение</a:t>
            </a:r>
            <a:endParaRPr lang="ru-RU" dirty="0"/>
          </a:p>
        </p:txBody>
      </p:sp>
    </p:spTree>
    <p:extLst>
      <p:ext uri="{BB962C8B-B14F-4D97-AF65-F5344CB8AC3E}">
        <p14:creationId xmlns:p14="http://schemas.microsoft.com/office/powerpoint/2010/main" val="40512674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6128" y="764704"/>
            <a:ext cx="8260672" cy="683095"/>
          </a:xfrm>
        </p:spPr>
        <p:txBody>
          <a:bodyPr>
            <a:noAutofit/>
          </a:bodyPr>
          <a:lstStyle/>
          <a:p>
            <a:r>
              <a:rPr lang="ru-RU" sz="2800" dirty="0"/>
              <a:t/>
            </a:r>
            <a:br>
              <a:rPr lang="ru-RU" sz="2800" dirty="0"/>
            </a:br>
            <a:endParaRPr lang="ru-RU" sz="2800" dirty="0"/>
          </a:p>
        </p:txBody>
      </p:sp>
      <p:sp>
        <p:nvSpPr>
          <p:cNvPr id="3" name="Объект 2"/>
          <p:cNvSpPr>
            <a:spLocks noGrp="1"/>
          </p:cNvSpPr>
          <p:nvPr>
            <p:ph idx="1"/>
          </p:nvPr>
        </p:nvSpPr>
        <p:spPr>
          <a:xfrm>
            <a:off x="0" y="1628800"/>
            <a:ext cx="9144000" cy="5229200"/>
          </a:xfrm>
        </p:spPr>
        <p:txBody>
          <a:bodyPr>
            <a:normAutofit fontScale="70000" lnSpcReduction="20000"/>
          </a:bodyPr>
          <a:lstStyle/>
          <a:p>
            <a:pPr marL="114300" indent="0">
              <a:buNone/>
            </a:pPr>
            <a:r>
              <a:rPr lang="ru-RU" dirty="0"/>
              <a:t>Причины возникновения риска:</a:t>
            </a:r>
          </a:p>
          <a:p>
            <a:pPr marL="114300" indent="0">
              <a:buNone/>
            </a:pPr>
            <a:r>
              <a:rPr lang="ru-RU" dirty="0"/>
              <a:t>1 возможность отклонения в процессе реализации решения от цели, предусмотренной планом,;</a:t>
            </a:r>
          </a:p>
          <a:p>
            <a:pPr marL="114300" indent="0">
              <a:buNone/>
            </a:pPr>
            <a:r>
              <a:rPr lang="ru-RU" dirty="0"/>
              <a:t>2 постановка ошибочной цели, неопределенность ситуации;</a:t>
            </a:r>
          </a:p>
          <a:p>
            <a:pPr marL="114300" indent="0">
              <a:buNone/>
            </a:pPr>
            <a:r>
              <a:rPr lang="ru-RU" dirty="0"/>
              <a:t>3 вероятность достижения планируемого результата;</a:t>
            </a:r>
          </a:p>
          <a:p>
            <a:pPr marL="114300" indent="0">
              <a:buNone/>
            </a:pPr>
            <a:r>
              <a:rPr lang="ru-RU" dirty="0"/>
              <a:t>4 отсутствие уверенности в достижении поставленной цели у исполнителей плана;</a:t>
            </a:r>
          </a:p>
          <a:p>
            <a:pPr marL="114300" indent="0">
              <a:buNone/>
            </a:pPr>
            <a:r>
              <a:rPr lang="ru-RU" dirty="0"/>
              <a:t>5 возможность наступления неблагоприятных последствий в ходе реализации плана;</a:t>
            </a:r>
          </a:p>
          <a:p>
            <a:pPr marL="114300" indent="0">
              <a:buNone/>
            </a:pPr>
            <a:r>
              <a:rPr lang="ru-RU" dirty="0"/>
              <a:t>6 неизбежность выбора при принятии планового решения;</a:t>
            </a:r>
          </a:p>
          <a:p>
            <a:pPr marL="114300" indent="0">
              <a:buNone/>
            </a:pPr>
            <a:r>
              <a:rPr lang="ru-RU" dirty="0"/>
              <a:t>7 столкновение интересов участников составления и реализации плана;</a:t>
            </a:r>
          </a:p>
          <a:p>
            <a:pPr marL="114300" indent="0">
              <a:buNone/>
            </a:pPr>
            <a:r>
              <a:rPr lang="ru-RU" dirty="0"/>
              <a:t>8 ограниченность ресурсов;</a:t>
            </a:r>
          </a:p>
          <a:p>
            <a:pPr marL="114300" indent="0">
              <a:buNone/>
            </a:pPr>
            <a:r>
              <a:rPr lang="ru-RU" dirty="0"/>
              <a:t>9 недостаточная квалификация персонала, склонность к субъективизму;</a:t>
            </a:r>
          </a:p>
          <a:p>
            <a:pPr marL="114300" indent="0">
              <a:buNone/>
            </a:pPr>
            <a:r>
              <a:rPr lang="ru-RU" dirty="0"/>
              <a:t>10 противоречивость процесса планирования;</a:t>
            </a:r>
          </a:p>
          <a:p>
            <a:pPr marL="114300" indent="0">
              <a:buNone/>
            </a:pPr>
            <a:r>
              <a:rPr lang="ru-RU" dirty="0"/>
              <a:t>11 противодействие партнеров по бизнесу;</a:t>
            </a:r>
          </a:p>
          <a:p>
            <a:pPr marL="114300" indent="0">
              <a:buNone/>
            </a:pPr>
            <a:r>
              <a:rPr lang="ru-RU" dirty="0"/>
              <a:t>12 форс-мажорные обстоятельства;</a:t>
            </a:r>
          </a:p>
          <a:p>
            <a:pPr marL="114300" indent="0">
              <a:buNone/>
            </a:pPr>
            <a:r>
              <a:rPr lang="ru-RU" dirty="0"/>
              <a:t>13 договорная дисциплина;</a:t>
            </a:r>
          </a:p>
          <a:p>
            <a:pPr marL="114300" indent="0">
              <a:buNone/>
            </a:pPr>
            <a:r>
              <a:rPr lang="ru-RU" dirty="0"/>
              <a:t>14 низкое качество товаров и услуг.</a:t>
            </a:r>
          </a:p>
          <a:p>
            <a:endParaRPr lang="ru-RU" dirty="0"/>
          </a:p>
        </p:txBody>
      </p:sp>
      <p:sp>
        <p:nvSpPr>
          <p:cNvPr id="5"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Хозяйственный риск: сущность, место </a:t>
            </a:r>
            <a:r>
              <a:rPr lang="ru-RU" dirty="0"/>
              <a:t>и значение</a:t>
            </a:r>
            <a:endParaRPr lang="ru-RU" dirty="0"/>
          </a:p>
        </p:txBody>
      </p:sp>
    </p:spTree>
    <p:extLst>
      <p:ext uri="{BB962C8B-B14F-4D97-AF65-F5344CB8AC3E}">
        <p14:creationId xmlns:p14="http://schemas.microsoft.com/office/powerpoint/2010/main" val="466778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Виды потерь и риска</a:t>
            </a:r>
            <a:br>
              <a:rPr lang="ru-RU" dirty="0"/>
            </a:br>
            <a:endParaRPr lang="ru-RU" dirty="0"/>
          </a:p>
        </p:txBody>
      </p:sp>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Хозяйственная деятельность предприятия всегда связана с затратами ресурсов, тогда как убытки и потери имеют место при неблагоприятном стечении обстоятельств, просчетах в планировании и представляют собой дополнительные затраты сверх запланированных. </a:t>
            </a:r>
          </a:p>
          <a:p>
            <a:pPr marL="114300" indent="0">
              <a:buNone/>
            </a:pPr>
            <a:r>
              <a:rPr lang="ru-RU" dirty="0"/>
              <a:t>	Поэтому планирование риска представляет собой прогнозную оценку возможных потерь ресурсов при наступлении неблагоприятных обстоятельств и отклонений от намеченной стратегии, а также упущенной выгоды при осуществлении хозяйственных операций. При этом необходимо количественно оценить прогнозные величины потерь.</a:t>
            </a:r>
          </a:p>
          <a:p>
            <a:endParaRPr lang="ru-RU" dirty="0"/>
          </a:p>
        </p:txBody>
      </p:sp>
    </p:spTree>
    <p:extLst>
      <p:ext uri="{BB962C8B-B14F-4D97-AF65-F5344CB8AC3E}">
        <p14:creationId xmlns:p14="http://schemas.microsoft.com/office/powerpoint/2010/main" val="3119665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6128" y="404664"/>
            <a:ext cx="8260672" cy="1043135"/>
          </a:xfrm>
        </p:spPr>
        <p:txBody>
          <a:bodyPr>
            <a:normAutofit fontScale="90000"/>
          </a:bodyPr>
          <a:lstStyle/>
          <a:p>
            <a:r>
              <a:rPr lang="ru-RU" dirty="0"/>
              <a:t/>
            </a:r>
            <a:br>
              <a:rPr lang="ru-RU" dirty="0"/>
            </a:br>
            <a:endParaRPr lang="ru-RU" dirty="0"/>
          </a:p>
        </p:txBody>
      </p:sp>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Виды потерь, связанных с риском:</a:t>
            </a:r>
          </a:p>
          <a:p>
            <a:pPr lvl="1"/>
            <a:r>
              <a:rPr lang="ru-RU" sz="2400" dirty="0"/>
              <a:t>материальные,</a:t>
            </a:r>
          </a:p>
          <a:p>
            <a:pPr lvl="1"/>
            <a:endParaRPr lang="ru-RU" sz="2400" dirty="0"/>
          </a:p>
          <a:p>
            <a:pPr lvl="1"/>
            <a:r>
              <a:rPr lang="ru-RU" sz="2400" dirty="0"/>
              <a:t>трудовые,</a:t>
            </a:r>
          </a:p>
          <a:p>
            <a:pPr lvl="1"/>
            <a:endParaRPr lang="ru-RU" sz="2400" dirty="0"/>
          </a:p>
          <a:p>
            <a:pPr lvl="1"/>
            <a:r>
              <a:rPr lang="ru-RU" sz="2400" dirty="0"/>
              <a:t>финансовые,</a:t>
            </a:r>
          </a:p>
          <a:p>
            <a:pPr lvl="1"/>
            <a:endParaRPr lang="ru-RU" sz="2400" dirty="0"/>
          </a:p>
          <a:p>
            <a:pPr lvl="1"/>
            <a:r>
              <a:rPr lang="ru-RU" sz="2400" dirty="0"/>
              <a:t>времени,</a:t>
            </a:r>
          </a:p>
          <a:p>
            <a:pPr lvl="1"/>
            <a:endParaRPr lang="ru-RU" sz="2400" dirty="0"/>
          </a:p>
          <a:p>
            <a:pPr lvl="1"/>
            <a:r>
              <a:rPr lang="ru-RU" sz="2400" dirty="0"/>
              <a:t>прочие.</a:t>
            </a:r>
          </a:p>
          <a:p>
            <a:pPr lvl="1"/>
            <a:endParaRPr lang="ru-RU" dirty="0"/>
          </a:p>
        </p:txBody>
      </p:sp>
      <p:sp>
        <p:nvSpPr>
          <p:cNvPr id="4"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117039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Autofit/>
          </a:bodyPr>
          <a:lstStyle/>
          <a:p>
            <a:pPr marL="114300" indent="0">
              <a:buNone/>
            </a:pPr>
            <a:r>
              <a:rPr lang="ru-RU" sz="1600" dirty="0"/>
              <a:t>Содержание видов потерь:</a:t>
            </a:r>
          </a:p>
          <a:p>
            <a:pPr marL="114300" indent="0">
              <a:buNone/>
            </a:pPr>
            <a:r>
              <a:rPr lang="ru-RU" sz="1600" dirty="0"/>
              <a:t>1 Материальные потери представляют собой непредусмотренные планом дополнительные затраты сырья, материалов, топлива, энергии, оборудования и прочего имущества.</a:t>
            </a:r>
          </a:p>
          <a:p>
            <a:pPr marL="114300" indent="0">
              <a:buNone/>
            </a:pPr>
            <a:r>
              <a:rPr lang="ru-RU" sz="1600" dirty="0"/>
              <a:t>2 Трудовые потери проявляются в незапланированных затратах рабочего времени и могут выражаться в натуральных и стоимостных показателях. </a:t>
            </a:r>
          </a:p>
          <a:p>
            <a:pPr marL="114300" indent="0">
              <a:buNone/>
            </a:pPr>
            <a:r>
              <a:rPr lang="ru-RU" sz="1600" dirty="0"/>
              <a:t>3 Финансовые потери могут иметь форму прямого денежного ущерба, нанесенного предприятию непредвиденными обстоятельствами.</a:t>
            </a:r>
          </a:p>
          <a:p>
            <a:pPr marL="114300" indent="0">
              <a:buNone/>
            </a:pPr>
            <a:r>
              <a:rPr lang="ru-RU" sz="1600" dirty="0"/>
              <a:t>4 Потери времени связаны с темпами реализации стратегии, когда процесс производственно-хозяйственной деятельности осуществляется медленнее, чем было предусмотрено в плане.</a:t>
            </a:r>
          </a:p>
          <a:p>
            <a:pPr marL="114300" indent="0">
              <a:buNone/>
            </a:pPr>
            <a:r>
              <a:rPr lang="ru-RU" sz="1600" dirty="0"/>
              <a:t>5 Особую группу потерь, которую на практике оценить достаточно сложно, составляют потери, связанные с нанесением ущерба престижу предприятия, морально-психологического ущерба его работникам, ущерба окружающей среде и т.д.</a:t>
            </a:r>
          </a:p>
          <a:p>
            <a:endParaRPr lang="ru-RU" sz="1600" dirty="0"/>
          </a:p>
        </p:txBody>
      </p:sp>
      <p:sp>
        <p:nvSpPr>
          <p:cNvPr id="4"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1167580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4464496"/>
          </a:xfrm>
        </p:spPr>
        <p:txBody>
          <a:bodyPr>
            <a:normAutofit fontScale="92500" lnSpcReduction="20000"/>
          </a:bodyPr>
          <a:lstStyle/>
          <a:p>
            <a:pPr marL="114300" indent="0">
              <a:buNone/>
            </a:pPr>
            <a:r>
              <a:rPr lang="ru-RU" dirty="0"/>
              <a:t>	Сферы возникновения потерь:</a:t>
            </a:r>
          </a:p>
          <a:p>
            <a:pPr marL="114300" indent="0">
              <a:buNone/>
            </a:pPr>
            <a:r>
              <a:rPr lang="ru-RU" dirty="0"/>
              <a:t>1 В сфере производства потери могут выражаться в снижении планируемых объемов производства и реализации продукции вследствие уменьшения производительности труда, простоев оборудования, потерь рабочего времени, низкого качества продукции, и других причин.</a:t>
            </a:r>
          </a:p>
          <a:p>
            <a:pPr marL="114300" indent="0">
              <a:buNone/>
            </a:pPr>
            <a:r>
              <a:rPr lang="ru-RU" dirty="0"/>
              <a:t>2 Другим источником потерь является перерасход материалов, сырья, топлива, энергии и прочих материальных факторов производства из-за сбоев в производственном процессе.</a:t>
            </a:r>
          </a:p>
          <a:p>
            <a:pPr marL="114300" indent="0">
              <a:buNone/>
            </a:pPr>
            <a:r>
              <a:rPr lang="ru-RU" dirty="0"/>
              <a:t>3 Большие потенциальные потери кроются в возможном снижении цен, по которым планируется реализовать продукцию, росте издержек.</a:t>
            </a:r>
          </a:p>
          <a:p>
            <a:pPr marL="114300" indent="0">
              <a:buNone/>
            </a:pPr>
            <a:r>
              <a:rPr lang="ru-RU" dirty="0"/>
              <a:t>4 Определенную опасность представляют налоги и платежи во внебюджетные фонды.</a:t>
            </a:r>
          </a:p>
        </p:txBody>
      </p:sp>
      <p:sp>
        <p:nvSpPr>
          <p:cNvPr id="5"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675486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Разработка и реализация стратегии предприятия связаны со многими потерями и неиспользованными возможностями. Однако при планировании необходимо учитывать только случайные потери, которые по каким-либо причинам нельзя заранее учесть в планируемой стратегии. Такие потери должны носить вероятностный характер. Ущерб от них определяется как произведение вероятности их появления и абсолютного значения предполагаемого ущерба при наступлении неблагоприятных событий. </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464186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628800"/>
            <a:ext cx="8496944" cy="4392488"/>
          </a:xfrm>
        </p:spPr>
        <p:txBody>
          <a:bodyPr>
            <a:normAutofit fontScale="77500" lnSpcReduction="20000"/>
          </a:bodyPr>
          <a:lstStyle/>
          <a:p>
            <a:pPr marL="114300" indent="0">
              <a:buNone/>
            </a:pPr>
            <a:r>
              <a:rPr lang="ru-RU" dirty="0"/>
              <a:t>Классификация рисков:</a:t>
            </a:r>
          </a:p>
          <a:p>
            <a:pPr marL="114300" indent="0">
              <a:buNone/>
            </a:pPr>
            <a:r>
              <a:rPr lang="ru-RU" dirty="0"/>
              <a:t>1 В зависимости от причин риски могут быть классифицированы:</a:t>
            </a:r>
          </a:p>
          <a:p>
            <a:endParaRPr lang="ru-RU" dirty="0"/>
          </a:p>
          <a:p>
            <a:pPr marL="114300" indent="0">
              <a:buNone/>
            </a:pPr>
            <a:r>
              <a:rPr lang="ru-RU" dirty="0"/>
              <a:t>	1) Непредсказуемые внешние риски:</a:t>
            </a:r>
          </a:p>
          <a:p>
            <a:pPr marL="114300" indent="0">
              <a:buNone/>
            </a:pPr>
            <a:endParaRPr lang="ru-RU" dirty="0"/>
          </a:p>
          <a:p>
            <a:r>
              <a:rPr lang="ru-RU" dirty="0"/>
              <a:t>меры государственного воздействия;</a:t>
            </a:r>
          </a:p>
          <a:p>
            <a:r>
              <a:rPr lang="ru-RU" dirty="0"/>
              <a:t>природные катастрофы;</a:t>
            </a:r>
          </a:p>
          <a:p>
            <a:r>
              <a:rPr lang="ru-RU" dirty="0"/>
              <a:t>уголовные и экономические преступления;</a:t>
            </a:r>
          </a:p>
          <a:p>
            <a:r>
              <a:rPr lang="ru-RU" dirty="0"/>
              <a:t>внешние эффекты;</a:t>
            </a:r>
          </a:p>
          <a:p>
            <a:endParaRPr lang="ru-RU" dirty="0"/>
          </a:p>
          <a:p>
            <a:pPr marL="114300" indent="0">
              <a:buNone/>
            </a:pPr>
            <a:r>
              <a:rPr lang="ru-RU" dirty="0"/>
              <a:t>	2) Предсказуемые внешние риски:</a:t>
            </a:r>
          </a:p>
          <a:p>
            <a:endParaRPr lang="ru-RU" dirty="0"/>
          </a:p>
          <a:p>
            <a:r>
              <a:rPr lang="ru-RU" dirty="0"/>
              <a:t>рыночный риск;</a:t>
            </a:r>
          </a:p>
          <a:p>
            <a:r>
              <a:rPr lang="ru-RU" dirty="0"/>
              <a:t>операционный риск;</a:t>
            </a:r>
          </a:p>
          <a:p>
            <a:endParaRPr lang="ru-RU" dirty="0"/>
          </a:p>
        </p:txBody>
      </p:sp>
      <p:sp>
        <p:nvSpPr>
          <p:cNvPr id="4" name="Заголовок 1"/>
          <p:cNvSpPr txBox="1">
            <a:spLocks noGrp="1"/>
          </p:cNvSpPr>
          <p:nvPr>
            <p:ph type="title"/>
          </p:nvPr>
        </p:nvSpPr>
        <p:spPr>
          <a:xfrm>
            <a:off x="468313" y="620713"/>
            <a:ext cx="8259762" cy="103981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6230678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424936" cy="4752528"/>
          </a:xfrm>
        </p:spPr>
        <p:txBody>
          <a:bodyPr>
            <a:normAutofit fontScale="85000" lnSpcReduction="20000"/>
          </a:bodyPr>
          <a:lstStyle/>
          <a:p>
            <a:pPr marL="114300" indent="0">
              <a:buNone/>
            </a:pPr>
            <a:r>
              <a:rPr lang="ru-RU" dirty="0"/>
              <a:t> 	2 Внутренние риски</a:t>
            </a:r>
          </a:p>
          <a:p>
            <a:pPr marL="114300" indent="0">
              <a:buNone/>
            </a:pPr>
            <a:r>
              <a:rPr lang="ru-RU" dirty="0"/>
              <a:t>	1) Внутренние организационные риски:</a:t>
            </a:r>
          </a:p>
          <a:p>
            <a:endParaRPr lang="ru-RU" dirty="0"/>
          </a:p>
          <a:p>
            <a:r>
              <a:rPr lang="ru-RU" dirty="0"/>
              <a:t>срывы работ;</a:t>
            </a:r>
          </a:p>
          <a:p>
            <a:r>
              <a:rPr lang="ru-RU" dirty="0"/>
              <a:t>перерасход средств вследствие срыва планов работ, неэффективной стратегии снабжения и сбыта, низкой квалификации персонала, ошибок в составлении смет и бюджетов, предъявления претензий со стороны партнеров, поставщиков и потребителей. </a:t>
            </a:r>
          </a:p>
          <a:p>
            <a:endParaRPr lang="ru-RU" dirty="0"/>
          </a:p>
          <a:p>
            <a:pPr marL="114300" indent="0">
              <a:buNone/>
            </a:pPr>
            <a:r>
              <a:rPr lang="ru-RU" dirty="0"/>
              <a:t>	2) Внутренние технические риски:</a:t>
            </a:r>
          </a:p>
          <a:p>
            <a:endParaRPr lang="ru-RU" dirty="0"/>
          </a:p>
          <a:p>
            <a:r>
              <a:rPr lang="ru-RU" dirty="0"/>
              <a:t>изменение технологии выполнения работ, ошибки в проектной документации, поломки техники, низкое качество поставляемых материалов, сырья, комплектующих изделий и т.д.</a:t>
            </a:r>
          </a:p>
          <a:p>
            <a:endParaRPr lang="ru-RU" dirty="0"/>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2830261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3 Прочие риски</a:t>
            </a:r>
          </a:p>
          <a:p>
            <a:r>
              <a:rPr lang="ru-RU" dirty="0"/>
              <a:t>правовые;</a:t>
            </a:r>
          </a:p>
          <a:p>
            <a:r>
              <a:rPr lang="ru-RU" dirty="0"/>
              <a:t>транспортные и таможенные инциденты;</a:t>
            </a:r>
          </a:p>
          <a:p>
            <a:r>
              <a:rPr lang="ru-RU" dirty="0"/>
              <a:t>риски, связанные со здоровьем людей;</a:t>
            </a:r>
          </a:p>
          <a:p>
            <a:r>
              <a:rPr lang="ru-RU" dirty="0"/>
              <a:t>повреждение имущества при демонтаже и передислокации и т.д.</a:t>
            </a:r>
          </a:p>
          <a:p>
            <a:endParaRPr lang="ru-RU" dirty="0"/>
          </a:p>
          <a:p>
            <a:pPr marL="114300" indent="0">
              <a:buNone/>
            </a:pPr>
            <a:r>
              <a:rPr lang="ru-RU" dirty="0"/>
              <a:t>	Знание причин и механизмов действия рисков позволяет найти эффективные средства их предотвращения и снижения.</a:t>
            </a:r>
          </a:p>
          <a:p>
            <a:endParaRPr lang="ru-RU" dirty="0"/>
          </a:p>
        </p:txBody>
      </p:sp>
      <p:sp>
        <p:nvSpPr>
          <p:cNvPr id="4" name="Заголовок 1"/>
          <p:cNvSpPr txBox="1">
            <a:spLocks noGrp="1"/>
          </p:cNvSpPr>
          <p:nvPr>
            <p:ph type="title"/>
          </p:nvPr>
        </p:nvSpPr>
        <p:spPr>
          <a:xfrm>
            <a:off x="395288" y="908050"/>
            <a:ext cx="8261350" cy="827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4040550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60672" cy="1436452"/>
          </a:xfrm>
        </p:spPr>
        <p:txBody>
          <a:bodyPr>
            <a:normAutofit fontScale="90000"/>
          </a:bodyPr>
          <a:lstStyle/>
          <a:p>
            <a:r>
              <a:rPr lang="ru-RU" dirty="0"/>
              <a:t>Показатели риска и методы его оценки</a:t>
            </a:r>
            <a:br>
              <a:rPr lang="ru-RU" dirty="0"/>
            </a:br>
            <a:endParaRPr lang="ru-RU" dirty="0"/>
          </a:p>
        </p:txBody>
      </p:sp>
      <p:sp>
        <p:nvSpPr>
          <p:cNvPr id="3" name="Объект 2"/>
          <p:cNvSpPr>
            <a:spLocks noGrp="1"/>
          </p:cNvSpPr>
          <p:nvPr>
            <p:ph idx="1"/>
          </p:nvPr>
        </p:nvSpPr>
        <p:spPr>
          <a:xfrm>
            <a:off x="0" y="1628800"/>
            <a:ext cx="9144000" cy="5229200"/>
          </a:xfrm>
        </p:spPr>
        <p:txBody>
          <a:bodyPr>
            <a:normAutofit/>
          </a:bodyPr>
          <a:lstStyle/>
          <a:p>
            <a:pPr marL="411480" lvl="1" indent="0" algn="just">
              <a:buNone/>
            </a:pPr>
            <a:r>
              <a:rPr lang="ru-RU" dirty="0"/>
              <a:t>	</a:t>
            </a:r>
            <a:r>
              <a:rPr lang="ru-RU" sz="2200" dirty="0"/>
              <a:t>Риск — случайная категория, поэтому наиболее обоснованно с научных позиций характеризовать его как вероятность возникновения определенного уровня потерь.</a:t>
            </a:r>
          </a:p>
          <a:p>
            <a:pPr marL="114300" indent="0" algn="just">
              <a:buNone/>
            </a:pPr>
            <a:r>
              <a:rPr lang="ru-RU" sz="2200" dirty="0"/>
              <a:t>	Построение кривой вероятностей (или таблицы) — исходная стадия оценки риска. Применительно к предпринимательству эта задача чрезвычайно сложна. Поэтому приходится ограничиваться упрощенными подходами, оценивать риск по одному или нескольким показателям, представляющим обобщенные характеристики, наиболее важные для суждения о приемлемости риска.</a:t>
            </a:r>
          </a:p>
          <a:p>
            <a:endParaRPr lang="ru-RU" dirty="0"/>
          </a:p>
        </p:txBody>
      </p:sp>
    </p:spTree>
    <p:extLst>
      <p:ext uri="{BB962C8B-B14F-4D97-AF65-F5344CB8AC3E}">
        <p14:creationId xmlns:p14="http://schemas.microsoft.com/office/powerpoint/2010/main" val="35474515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20888"/>
            <a:ext cx="8577781" cy="3940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1"/>
          <p:cNvSpPr>
            <a:spLocks noGrp="1"/>
          </p:cNvSpPr>
          <p:nvPr>
            <p:ph idx="1"/>
          </p:nvPr>
        </p:nvSpPr>
        <p:spPr>
          <a:xfrm>
            <a:off x="433388" y="188913"/>
            <a:ext cx="8435975" cy="1597025"/>
          </a:xfrm>
        </p:spPr>
        <p:txBody>
          <a:bodyPr>
            <a:normAutofit fontScale="975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3717585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628800"/>
            <a:ext cx="8568952" cy="4608512"/>
          </a:xfrm>
        </p:spPr>
        <p:txBody>
          <a:bodyPr>
            <a:normAutofit fontScale="85000" lnSpcReduction="10000"/>
          </a:bodyPr>
          <a:lstStyle/>
          <a:p>
            <a:pPr marL="0" indent="0">
              <a:buNone/>
            </a:pPr>
            <a:r>
              <a:rPr lang="ru-RU" dirty="0"/>
              <a:t>Зоны риска:</a:t>
            </a:r>
          </a:p>
          <a:p>
            <a:pPr marL="0" indent="0">
              <a:buNone/>
            </a:pPr>
            <a:r>
              <a:rPr lang="ru-RU" dirty="0"/>
              <a:t>1 </a:t>
            </a:r>
            <a:r>
              <a:rPr lang="ru-RU" dirty="0" err="1"/>
              <a:t>Безрисковая</a:t>
            </a:r>
            <a:r>
              <a:rPr lang="ru-RU" dirty="0"/>
              <a:t> зона - область, в которой потери не ожидаются, ей соответствуют нулевые потери или отрицательные.</a:t>
            </a:r>
          </a:p>
          <a:p>
            <a:pPr marL="0" indent="0">
              <a:buNone/>
            </a:pPr>
            <a:r>
              <a:rPr lang="ru-RU" dirty="0"/>
              <a:t>2 Зона допустимого риска - область, в пределах которой данный вид предпринимательской деятельности сохраняет свою экономическую целесообразность.</a:t>
            </a:r>
          </a:p>
          <a:p>
            <a:pPr marL="114300" indent="0">
              <a:buNone/>
            </a:pPr>
            <a:r>
              <a:rPr lang="ru-RU" dirty="0"/>
              <a:t>3 Зона критического риска. Она характеризуется возможностью потерь, превышающих величину ожидаемой прибыли, вплоть до величины полной расчетной выручки от предпринимательства, представляющей сумму затрат и прибыли.</a:t>
            </a:r>
          </a:p>
          <a:p>
            <a:pPr marL="114300" indent="0">
              <a:buNone/>
            </a:pPr>
            <a:r>
              <a:rPr lang="ru-RU" dirty="0"/>
              <a:t>4 Зона катастрофического риска представляет область потерь, которые по своей величине превосходят критический уровень и</a:t>
            </a:r>
            <a:r>
              <a:rPr lang="en-US" dirty="0"/>
              <a:t> </a:t>
            </a:r>
            <a:r>
              <a:rPr lang="ru-RU" dirty="0"/>
              <a:t>в максимуме могут достигать величины, равной имущественному состоянию предпринимателя. </a:t>
            </a:r>
          </a:p>
        </p:txBody>
      </p:sp>
      <p:sp>
        <p:nvSpPr>
          <p:cNvPr id="5" name="Заголовок 1"/>
          <p:cNvSpPr>
            <a:spLocks noGrp="1"/>
          </p:cNvSpPr>
          <p:nvPr>
            <p:ph type="title"/>
          </p:nvPr>
        </p:nvSpPr>
        <p:spPr>
          <a:xfrm>
            <a:off x="426128" y="548680"/>
            <a:ext cx="8260672" cy="1008112"/>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42403541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descr="Документ без имени [201]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47138" t="30663" r="29125" b="20866"/>
          <a:stretch/>
        </p:blipFill>
        <p:spPr>
          <a:xfrm>
            <a:off x="2411760" y="1380094"/>
            <a:ext cx="4680520" cy="5145250"/>
          </a:xfrm>
        </p:spPr>
      </p:pic>
      <p:sp>
        <p:nvSpPr>
          <p:cNvPr id="3" name="Заголовок 1"/>
          <p:cNvSpPr>
            <a:spLocks noGrp="1"/>
          </p:cNvSpPr>
          <p:nvPr>
            <p:ph type="title"/>
          </p:nvPr>
        </p:nvSpPr>
        <p:spPr>
          <a:xfrm>
            <a:off x="426128" y="548680"/>
            <a:ext cx="8260672" cy="1008112"/>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464790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Предположения при построении кривой:</a:t>
            </a:r>
          </a:p>
          <a:p>
            <a:pPr marL="114300" indent="0">
              <a:buNone/>
            </a:pPr>
            <a:r>
              <a:rPr lang="ru-RU" dirty="0"/>
              <a:t>	1.Наиболее вероятно получение прибыли, равной расчетной величине — </a:t>
            </a:r>
            <a:r>
              <a:rPr lang="ru-RU" dirty="0" err="1"/>
              <a:t>ПРр</a:t>
            </a:r>
            <a:r>
              <a:rPr lang="ru-RU" dirty="0"/>
              <a:t>. Вероятность (</a:t>
            </a:r>
            <a:r>
              <a:rPr lang="ru-RU" dirty="0" err="1"/>
              <a:t>Вр</a:t>
            </a:r>
            <a:r>
              <a:rPr lang="ru-RU" dirty="0"/>
              <a:t>) получения такой прибыли максимальна, соответственно, значение </a:t>
            </a:r>
            <a:r>
              <a:rPr lang="ru-RU" dirty="0" err="1"/>
              <a:t>ПРр</a:t>
            </a:r>
            <a:r>
              <a:rPr lang="ru-RU" dirty="0"/>
              <a:t> можно считать математическим ожиданием прибыли.</a:t>
            </a:r>
          </a:p>
          <a:p>
            <a:pPr marL="114300" indent="0">
              <a:buNone/>
            </a:pPr>
            <a:r>
              <a:rPr lang="ru-RU" dirty="0"/>
              <a:t>	2.Потерями прибыли (</a:t>
            </a:r>
            <a:r>
              <a:rPr lang="en-US" dirty="0"/>
              <a:t>D</a:t>
            </a:r>
            <a:r>
              <a:rPr lang="ru-RU" dirty="0"/>
              <a:t>ПР) считается ее уменьшение в сравнении с расчетной величиной </a:t>
            </a:r>
            <a:r>
              <a:rPr lang="ru-RU" dirty="0" err="1"/>
              <a:t>ПРр</a:t>
            </a:r>
            <a:r>
              <a:rPr lang="ru-RU" dirty="0"/>
              <a:t>. Если реальная прибыль равна ПР, то</a:t>
            </a:r>
          </a:p>
          <a:p>
            <a:pPr marL="114300" indent="0">
              <a:buNone/>
            </a:pPr>
            <a:endParaRPr lang="ru-RU" dirty="0"/>
          </a:p>
          <a:p>
            <a:pPr marL="114300" indent="0" algn="ctr">
              <a:buNone/>
            </a:pPr>
            <a:r>
              <a:rPr lang="en-US" dirty="0"/>
              <a:t>D</a:t>
            </a:r>
            <a:r>
              <a:rPr lang="ru-RU" dirty="0"/>
              <a:t>ПР = </a:t>
            </a:r>
            <a:r>
              <a:rPr lang="ru-RU" dirty="0" err="1"/>
              <a:t>ПРр</a:t>
            </a:r>
            <a:r>
              <a:rPr lang="ru-RU" dirty="0"/>
              <a:t>-ПР.</a:t>
            </a:r>
          </a:p>
        </p:txBody>
      </p:sp>
      <p:sp>
        <p:nvSpPr>
          <p:cNvPr id="4" name="Заголовок 1"/>
          <p:cNvSpPr>
            <a:spLocks noGrp="1"/>
          </p:cNvSpPr>
          <p:nvPr>
            <p:ph type="title"/>
          </p:nvPr>
        </p:nvSpPr>
        <p:spPr>
          <a:xfrm>
            <a:off x="395288" y="549275"/>
            <a:ext cx="8261350" cy="1038225"/>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28921104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60672" cy="1039427"/>
          </a:xfrm>
        </p:spPr>
        <p:txBody>
          <a:bodyPr>
            <a:noAutofit/>
          </a:bodyPr>
          <a:lstStyle/>
          <a:p>
            <a:r>
              <a:rPr lang="ru-RU" sz="2800" dirty="0"/>
              <a:t/>
            </a:r>
            <a:br>
              <a:rPr lang="ru-RU" sz="2800" dirty="0"/>
            </a:br>
            <a:endParaRPr lang="ru-RU" sz="2800" dirty="0"/>
          </a:p>
        </p:txBody>
      </p:sp>
      <p:sp>
        <p:nvSpPr>
          <p:cNvPr id="3" name="Объект 2"/>
          <p:cNvSpPr>
            <a:spLocks noGrp="1"/>
          </p:cNvSpPr>
          <p:nvPr>
            <p:ph idx="1"/>
          </p:nvPr>
        </p:nvSpPr>
        <p:spPr>
          <a:xfrm>
            <a:off x="395536" y="1700808"/>
            <a:ext cx="8424936" cy="4176464"/>
          </a:xfrm>
        </p:spPr>
        <p:txBody>
          <a:bodyPr>
            <a:normAutofit fontScale="92500"/>
          </a:bodyPr>
          <a:lstStyle/>
          <a:p>
            <a:pPr marL="114300" indent="0">
              <a:buNone/>
            </a:pPr>
            <a:r>
              <a:rPr lang="ru-RU" dirty="0"/>
              <a:t>Предположения при построении кривой (продолжение):	</a:t>
            </a:r>
          </a:p>
          <a:p>
            <a:pPr marL="114300" indent="0">
              <a:buNone/>
            </a:pPr>
            <a:r>
              <a:rPr lang="ru-RU" dirty="0"/>
              <a:t>	3.Вероятность исключительно больших (теоретически бесконечных) потерь практически равна нулю.</a:t>
            </a:r>
          </a:p>
          <a:p>
            <a:pPr marL="114300" indent="0">
              <a:buNone/>
            </a:pPr>
            <a:r>
              <a:rPr lang="ru-RU" dirty="0"/>
              <a:t>	Принятые допущения в какой-то степени спорны, ибо они действительно могут не соблюдаться для всех видов риска. Но они верно отражают общие закономерности изменения хозяйственного риска и базируются на гипотезе, что прибыль как случайная величина подчинена нормальному или близкому к нормальному закону распределения.</a:t>
            </a:r>
          </a:p>
          <a:p>
            <a:pPr marL="114300" indent="0">
              <a:buNone/>
            </a:pPr>
            <a:endParaRPr lang="ru-RU" dirty="0"/>
          </a:p>
        </p:txBody>
      </p:sp>
      <p:sp>
        <p:nvSpPr>
          <p:cNvPr id="4" name="Заголовок 1"/>
          <p:cNvSpPr txBox="1">
            <a:spLocks/>
          </p:cNvSpPr>
          <p:nvPr/>
        </p:nvSpPr>
        <p:spPr>
          <a:xfrm>
            <a:off x="395288" y="549275"/>
            <a:ext cx="8261350" cy="1038225"/>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573586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Документ без имени [203]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41370" t="23235" r="22024" b="21035"/>
          <a:stretch/>
        </p:blipFill>
        <p:spPr>
          <a:xfrm>
            <a:off x="1403648" y="1556792"/>
            <a:ext cx="6336704" cy="4678501"/>
          </a:xfrm>
        </p:spPr>
      </p:pic>
      <p:sp>
        <p:nvSpPr>
          <p:cNvPr id="5"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294997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496944" cy="4896544"/>
          </a:xfrm>
        </p:spPr>
        <p:txBody>
          <a:bodyPr>
            <a:normAutofit fontScale="92500" lnSpcReduction="10000"/>
          </a:bodyPr>
          <a:lstStyle/>
          <a:p>
            <a:pPr marL="114300" indent="0">
              <a:buNone/>
            </a:pPr>
            <a:r>
              <a:rPr lang="ru-RU" dirty="0"/>
              <a:t>	1 Первая точка (</a:t>
            </a:r>
            <a:r>
              <a:rPr lang="en-US" dirty="0"/>
              <a:t>D</a:t>
            </a:r>
            <a:r>
              <a:rPr lang="ru-RU" dirty="0"/>
              <a:t>ПР=0 и  В= </a:t>
            </a:r>
            <a:r>
              <a:rPr lang="ru-RU" dirty="0" err="1"/>
              <a:t>Вр</a:t>
            </a:r>
            <a:r>
              <a:rPr lang="ru-RU" dirty="0"/>
              <a:t>) определяет вероятность нулевых потерь прибыли.</a:t>
            </a:r>
          </a:p>
          <a:p>
            <a:pPr marL="114300" indent="0">
              <a:buNone/>
            </a:pPr>
            <a:r>
              <a:rPr lang="ru-RU" dirty="0"/>
              <a:t>	2 Вторая точка (</a:t>
            </a:r>
            <a:r>
              <a:rPr lang="en-US" dirty="0"/>
              <a:t>D</a:t>
            </a:r>
            <a:r>
              <a:rPr lang="ru-RU" dirty="0"/>
              <a:t>ПР = </a:t>
            </a:r>
            <a:r>
              <a:rPr lang="ru-RU" dirty="0" err="1"/>
              <a:t>ПРр</a:t>
            </a:r>
            <a:r>
              <a:rPr lang="ru-RU" dirty="0"/>
              <a:t> и В = </a:t>
            </a:r>
            <a:r>
              <a:rPr lang="ru-RU" dirty="0" err="1"/>
              <a:t>Вд</a:t>
            </a:r>
            <a:r>
              <a:rPr lang="ru-RU" dirty="0"/>
              <a:t>) характеризуется величиной возможных потерь, равной ожидаемой прибыли, то есть полной потерей прибыли, вероятность которой равна </a:t>
            </a:r>
            <a:r>
              <a:rPr lang="ru-RU" dirty="0" err="1"/>
              <a:t>Вд</a:t>
            </a:r>
            <a:r>
              <a:rPr lang="ru-RU" dirty="0"/>
              <a:t>.</a:t>
            </a:r>
          </a:p>
          <a:p>
            <a:pPr marL="114300" indent="0">
              <a:buNone/>
            </a:pPr>
            <a:r>
              <a:rPr lang="ru-RU" dirty="0"/>
              <a:t>	3 Третья точка (</a:t>
            </a:r>
            <a:r>
              <a:rPr lang="en-US" dirty="0"/>
              <a:t>D</a:t>
            </a:r>
            <a:r>
              <a:rPr lang="ru-RU" dirty="0"/>
              <a:t>ПР = ВР и В = </a:t>
            </a:r>
            <a:r>
              <a:rPr lang="ru-RU" dirty="0" err="1"/>
              <a:t>Вкр</a:t>
            </a:r>
            <a:r>
              <a:rPr lang="ru-RU" dirty="0"/>
              <a:t>) соответствует величине потерь, равных расчетной выручке ВР.</a:t>
            </a:r>
          </a:p>
          <a:p>
            <a:pPr marL="114300" indent="0">
              <a:buNone/>
            </a:pPr>
            <a:r>
              <a:rPr lang="ru-RU" dirty="0"/>
              <a:t>	4 Четвертая точка (</a:t>
            </a:r>
            <a:r>
              <a:rPr lang="en-US" dirty="0"/>
              <a:t>D</a:t>
            </a:r>
            <a:r>
              <a:rPr lang="ru-RU" dirty="0"/>
              <a:t>ПР = ИС и В = </a:t>
            </a:r>
            <a:r>
              <a:rPr lang="ru-RU" dirty="0" err="1"/>
              <a:t>Вкт</a:t>
            </a:r>
            <a:r>
              <a:rPr lang="ru-RU" dirty="0"/>
              <a:t>) характеризуется потерями, равными имущественному (ИС) состоянию предпринимателя, вероятность которых равна </a:t>
            </a:r>
            <a:r>
              <a:rPr lang="ru-RU" dirty="0" err="1"/>
              <a:t>Вкт</a:t>
            </a:r>
            <a:r>
              <a:rPr lang="ru-RU" dirty="0"/>
              <a:t>. </a:t>
            </a:r>
          </a:p>
          <a:p>
            <a:pPr marL="114300" indent="0">
              <a:buNone/>
            </a:pPr>
            <a:r>
              <a:rPr lang="ru-RU" dirty="0"/>
              <a:t>	Потери, превышающие имущественное состояние предпринимателя, не рассматриваются, так как их невозможно взыскать.</a:t>
            </a:r>
          </a:p>
          <a:p>
            <a:pPr marL="114300" indent="0">
              <a:buNone/>
            </a:pPr>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21343988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556792"/>
            <a:ext cx="8928992" cy="5301208"/>
          </a:xfrm>
        </p:spPr>
        <p:txBody>
          <a:bodyPr>
            <a:normAutofit/>
          </a:bodyPr>
          <a:lstStyle/>
          <a:p>
            <a:pPr marL="411480" lvl="1" indent="0">
              <a:buNone/>
            </a:pPr>
            <a:r>
              <a:rPr lang="ru-RU" sz="2800" dirty="0"/>
              <a:t>	Таким образом, если при оценке риска удается построить не всю кривую вероятностей риска, а только установить четыре характерные точки (наиболее вероятный уровень риска и вероятности допустимой, критической и катастрофической потери), то задачу такой оценки можно считать успешно решенной.</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249571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80920" cy="4608512"/>
          </a:xfrm>
        </p:spPr>
        <p:txBody>
          <a:bodyPr>
            <a:normAutofit fontScale="92500"/>
          </a:bodyPr>
          <a:lstStyle/>
          <a:p>
            <a:pPr marL="114300" indent="0">
              <a:buNone/>
            </a:pPr>
            <a:r>
              <a:rPr lang="ru-RU" dirty="0"/>
              <a:t>	В процессе принятия плановых решений о допустимости и целесообразности риска важно представлять не столько вероятность определенного уровня потерь, сколько вероятность того, что потери не превысят некоторого уровня. По логике именно это и является основным показателем риска.</a:t>
            </a:r>
          </a:p>
          <a:p>
            <a:pPr marL="114300" indent="0">
              <a:buNone/>
            </a:pPr>
            <a:r>
              <a:rPr lang="ru-RU" dirty="0"/>
              <a:t>	Вероятность того, что потери не превысят определенного уровня, служит показателем надежности плана. Очевидно, что показатели риска и надежности тесно связаны между собой.</a:t>
            </a:r>
          </a:p>
          <a:p>
            <a:pPr marL="114300" indent="0">
              <a:buNone/>
            </a:pPr>
            <a:r>
              <a:rPr lang="ru-RU" dirty="0"/>
              <a:t>	Знание показателей риска — </a:t>
            </a:r>
            <a:r>
              <a:rPr lang="ru-RU" dirty="0" err="1"/>
              <a:t>Вр</a:t>
            </a:r>
            <a:r>
              <a:rPr lang="ru-RU" dirty="0"/>
              <a:t>, </a:t>
            </a:r>
            <a:r>
              <a:rPr lang="ru-RU" dirty="0" err="1"/>
              <a:t>Вд</a:t>
            </a:r>
            <a:r>
              <a:rPr lang="ru-RU" dirty="0"/>
              <a:t>, </a:t>
            </a:r>
            <a:r>
              <a:rPr lang="ru-RU" dirty="0" err="1"/>
              <a:t>Вкр</a:t>
            </a:r>
            <a:r>
              <a:rPr lang="ru-RU" dirty="0"/>
              <a:t>, </a:t>
            </a:r>
            <a:r>
              <a:rPr lang="ru-RU" dirty="0" err="1"/>
              <a:t>Вкт</a:t>
            </a:r>
            <a:r>
              <a:rPr lang="ru-RU" dirty="0"/>
              <a:t> — позволяет выработать суждение и принять решение об осуществлении проекта. </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2187111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Общие условия приемлемости риска при планировании проектов:</a:t>
            </a:r>
          </a:p>
          <a:p>
            <a:pPr lvl="1"/>
            <a:r>
              <a:rPr lang="ru-RU" sz="2400" dirty="0"/>
              <a:t>показатель допустимого риска не должен превышать предельного значения (</a:t>
            </a:r>
            <a:r>
              <a:rPr lang="ru-RU" sz="2400" dirty="0" err="1"/>
              <a:t>Вд</a:t>
            </a:r>
            <a:r>
              <a:rPr lang="ru-RU" sz="2400" dirty="0"/>
              <a:t> &lt; Кд);</a:t>
            </a:r>
          </a:p>
          <a:p>
            <a:pPr lvl="1"/>
            <a:r>
              <a:rPr lang="ru-RU" sz="2400" dirty="0"/>
              <a:t>показатель критического риска должен быть меньше предельной величины (</a:t>
            </a:r>
            <a:r>
              <a:rPr lang="ru-RU" sz="2400" dirty="0" err="1"/>
              <a:t>Вкр</a:t>
            </a:r>
            <a:r>
              <a:rPr lang="ru-RU" sz="2400" dirty="0"/>
              <a:t> &lt; </a:t>
            </a:r>
            <a:r>
              <a:rPr lang="ru-RU" sz="2400" dirty="0" err="1"/>
              <a:t>Ккр</a:t>
            </a:r>
            <a:r>
              <a:rPr lang="ru-RU" sz="2400" dirty="0"/>
              <a:t>);</a:t>
            </a:r>
          </a:p>
          <a:p>
            <a:pPr lvl="1"/>
            <a:r>
              <a:rPr lang="ru-RU" sz="2400" dirty="0"/>
              <a:t>показатель катастрофического риска не должен быть выше предельного уровня (</a:t>
            </a:r>
            <a:r>
              <a:rPr lang="ru-RU" sz="2400" dirty="0" err="1"/>
              <a:t>Вкт</a:t>
            </a:r>
            <a:r>
              <a:rPr lang="ru-RU" sz="2400" dirty="0"/>
              <a:t> &lt; </a:t>
            </a:r>
            <a:r>
              <a:rPr lang="ru-RU" sz="2400" dirty="0" err="1"/>
              <a:t>Ккт</a:t>
            </a:r>
            <a:r>
              <a:rPr lang="ru-RU" sz="2400" dirty="0"/>
              <a:t>).</a:t>
            </a:r>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0887602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Способы построения кривых вероятностей возникновения потерь:</a:t>
            </a:r>
          </a:p>
          <a:p>
            <a:pPr marL="114300" indent="0">
              <a:buNone/>
            </a:pPr>
            <a:r>
              <a:rPr lang="ru-RU" dirty="0"/>
              <a:t>	1 Статистический способ состоит в том, что изучается статистика потерь, имевших место в аналогичных видах предпринимательской деятельности, устанавливается частота появления определенных уровней потерь.</a:t>
            </a:r>
          </a:p>
          <a:p>
            <a:pPr marL="114300" indent="0">
              <a:buNone/>
            </a:pPr>
            <a:r>
              <a:rPr lang="ru-RU" dirty="0"/>
              <a:t>	2 Экспертный способ, известный под названием метода экспертных оценок, применительно к предпринимательскому риску может быть реализован путем изучения мнений опытных руководителей или специалистов.</a:t>
            </a:r>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3339229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Способы построения кривых вероятностей возникновения потерь (продолжение:</a:t>
            </a:r>
          </a:p>
          <a:p>
            <a:pPr marL="114300" indent="0">
              <a:buNone/>
            </a:pPr>
            <a:r>
              <a:rPr lang="ru-RU" dirty="0"/>
              <a:t>	3 Расчетно-аналитический способ построения кривой распределения вероятностей потерь и оценки на этой основе показателей риска базируется на теоретических представлениях;</a:t>
            </a:r>
          </a:p>
          <a:p>
            <a:pPr marL="114300" indent="0">
              <a:buNone/>
            </a:pPr>
            <a:r>
              <a:rPr lang="ru-RU" dirty="0"/>
              <a:t>	 В заключение еще раз можно отметить, что методы анализа и оценки предпринимательского риска необходимо совершенствовать и создавать новые.</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36210329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60672" cy="683095"/>
          </a:xfrm>
        </p:spPr>
        <p:txBody>
          <a:bodyPr>
            <a:normAutofit fontScale="90000"/>
          </a:bodyPr>
          <a:lstStyle/>
          <a:p>
            <a:r>
              <a:rPr lang="ru-RU" dirty="0"/>
              <a:t>Методы снижения риска</a:t>
            </a:r>
            <a:br>
              <a:rPr lang="ru-RU" dirty="0"/>
            </a:br>
            <a:endParaRPr lang="ru-RU" dirty="0"/>
          </a:p>
        </p:txBody>
      </p:sp>
      <p:sp>
        <p:nvSpPr>
          <p:cNvPr id="3" name="Объект 2"/>
          <p:cNvSpPr>
            <a:spLocks noGrp="1"/>
          </p:cNvSpPr>
          <p:nvPr>
            <p:ph idx="1"/>
          </p:nvPr>
        </p:nvSpPr>
        <p:spPr>
          <a:xfrm>
            <a:off x="323528" y="1628800"/>
            <a:ext cx="8496944" cy="4752528"/>
          </a:xfrm>
        </p:spPr>
        <p:txBody>
          <a:bodyPr>
            <a:normAutofit fontScale="92500" lnSpcReduction="10000"/>
          </a:bodyPr>
          <a:lstStyle/>
          <a:p>
            <a:pPr marL="114300" indent="0">
              <a:buNone/>
            </a:pPr>
            <a:r>
              <a:rPr lang="ru-RU" dirty="0"/>
              <a:t>	Группы методов снижения риска:</a:t>
            </a:r>
          </a:p>
          <a:p>
            <a:pPr marL="114300" indent="0">
              <a:buNone/>
            </a:pPr>
            <a:r>
              <a:rPr lang="ru-RU" dirty="0"/>
              <a:t>	1 Технические методы основаны на внедрении различных технических средств, например систем противопожарного контроля, банковских электронных расчетов, охранной сигнализации и т.п.</a:t>
            </a:r>
          </a:p>
          <a:p>
            <a:pPr marL="114300" indent="0">
              <a:buNone/>
            </a:pPr>
            <a:r>
              <a:rPr lang="ru-RU" dirty="0"/>
              <a:t>	2 К группе правовых методов относятся страхование, залог, неустойка (штраф, пеня), поручительство (гарантия), задаток.</a:t>
            </a:r>
          </a:p>
          <a:p>
            <a:pPr marL="114300" indent="0">
              <a:buNone/>
            </a:pPr>
            <a:r>
              <a:rPr lang="ru-RU" dirty="0"/>
              <a:t>	3 Организационно-экономические методы включают комплекс распорядительных мер, направленных на предотвращение потерь от риска в случае наступления неблагоприятных обстоятельств, а также на их компенсацию в случае возникновения потерь. </a:t>
            </a:r>
          </a:p>
        </p:txBody>
      </p:sp>
    </p:spTree>
    <p:extLst>
      <p:ext uri="{BB962C8B-B14F-4D97-AF65-F5344CB8AC3E}">
        <p14:creationId xmlns:p14="http://schemas.microsoft.com/office/powerpoint/2010/main" val="35865312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352928" cy="4680520"/>
          </a:xfrm>
        </p:spPr>
        <p:txBody>
          <a:bodyPr>
            <a:normAutofit fontScale="92500"/>
          </a:bodyPr>
          <a:lstStyle/>
          <a:p>
            <a:pPr marL="114300" indent="0">
              <a:buNone/>
            </a:pPr>
            <a:r>
              <a:rPr lang="ru-RU" dirty="0"/>
              <a:t>	Наиболее существенные методы:</a:t>
            </a:r>
          </a:p>
          <a:p>
            <a:pPr marL="114300" indent="0">
              <a:buNone/>
            </a:pPr>
            <a:r>
              <a:rPr lang="ru-RU" dirty="0"/>
              <a:t>	1 Страхование (особенно в комплексе с другими методами) позволяет существенно снизить уровень хозяйственного риска при планировании и реализации стратегии предприятия. </a:t>
            </a:r>
          </a:p>
          <a:p>
            <a:pPr marL="114300" indent="0">
              <a:buNone/>
            </a:pPr>
            <a:r>
              <a:rPr lang="ru-RU" dirty="0"/>
              <a:t>	Страхование представляет собой систему возмещения убытков страховщиками при наступлении страховых случаев из специальных страховых фондов, формируемых за счет страховых взносов, уплачиваемых страхователями.</a:t>
            </a:r>
          </a:p>
          <a:p>
            <a:pPr marL="114300" indent="0">
              <a:buNone/>
            </a:pPr>
            <a:r>
              <a:rPr lang="ru-RU" dirty="0"/>
              <a:t>	Страхование может осуществляться в двух формах: обязательного и добровольного страхования. </a:t>
            </a:r>
          </a:p>
        </p:txBody>
      </p:sp>
      <p:sp>
        <p:nvSpPr>
          <p:cNvPr id="4" name="Заголовок 1"/>
          <p:cNvSpPr>
            <a:spLocks noGrp="1"/>
          </p:cNvSpPr>
          <p:nvPr>
            <p:ph type="title"/>
          </p:nvPr>
        </p:nvSpPr>
        <p:spPr>
          <a:xfrm>
            <a:off x="395288" y="549275"/>
            <a:ext cx="8261350" cy="1038225"/>
          </a:xfrm>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10898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Кроме страхования могут применяться перестрахование и </a:t>
            </a:r>
            <a:r>
              <a:rPr lang="ru-RU" dirty="0" err="1"/>
              <a:t>сострахование</a:t>
            </a:r>
            <a:r>
              <a:rPr lang="ru-RU" dirty="0"/>
              <a:t>.</a:t>
            </a:r>
            <a:br>
              <a:rPr lang="ru-RU" dirty="0"/>
            </a:br>
            <a:r>
              <a:rPr lang="ru-RU" dirty="0"/>
              <a:t>	1) Перестрахование — это страхование, в соответствии с которым страховщик передает часть ответственности по рискам другим страховщикам, называемым в этом случае перестраховщиками. </a:t>
            </a:r>
          </a:p>
          <a:p>
            <a:pPr marL="114300" indent="0">
              <a:buNone/>
            </a:pPr>
            <a:r>
              <a:rPr lang="ru-RU" dirty="0"/>
              <a:t>	2) </a:t>
            </a:r>
            <a:r>
              <a:rPr lang="ru-RU" dirty="0" err="1"/>
              <a:t>Сострахование</a:t>
            </a:r>
            <a:r>
              <a:rPr lang="ru-RU" dirty="0"/>
              <a:t> — метод выравнивания и распределения крупных рисков между несколькими страховщиками.</a:t>
            </a:r>
          </a:p>
        </p:txBody>
      </p:sp>
      <p:sp>
        <p:nvSpPr>
          <p:cNvPr id="4" name="Заголовок 1"/>
          <p:cNvSpPr>
            <a:spLocks noGrp="1"/>
          </p:cNvSpPr>
          <p:nvPr>
            <p:ph type="title"/>
          </p:nvPr>
        </p:nvSpPr>
        <p:spPr>
          <a:xfrm>
            <a:off x="425450" y="765175"/>
            <a:ext cx="8261350" cy="682625"/>
          </a:xfrm>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9800991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700808"/>
            <a:ext cx="8496944" cy="4824536"/>
          </a:xfrm>
        </p:spPr>
        <p:txBody>
          <a:bodyPr>
            <a:normAutofit fontScale="77500" lnSpcReduction="20000"/>
          </a:bodyPr>
          <a:lstStyle/>
          <a:p>
            <a:pPr marL="114300" indent="0">
              <a:buNone/>
            </a:pPr>
            <a:r>
              <a:rPr lang="ru-RU" dirty="0"/>
              <a:t>2 Поручительство - предусматривает, что при недостаточности средств у должника поручитель несет ответственность по его обязательствам перед кредитором. </a:t>
            </a:r>
          </a:p>
          <a:p>
            <a:pPr marL="114300" indent="0">
              <a:buNone/>
            </a:pPr>
            <a:r>
              <a:rPr lang="ru-RU" dirty="0"/>
              <a:t>3 Залог - относится к способам обеспечения исполнения обязательств, при котором кредитор (залогодержатель) имеет право в случае невыполнения должником (залогодателем) обеспеченного залогом обязательства получить удовлетворение своего требования из стоимости заложенного имущества преимущественно перед другими кредиторами.</a:t>
            </a:r>
          </a:p>
          <a:p>
            <a:pPr marL="114300" indent="0">
              <a:buNone/>
            </a:pPr>
            <a:r>
              <a:rPr lang="ru-RU" dirty="0"/>
              <a:t>Договором могут быть предусмотрены следующие виды залога:</a:t>
            </a:r>
          </a:p>
          <a:p>
            <a:pPr marL="114300" indent="0">
              <a:buNone/>
            </a:pPr>
            <a:r>
              <a:rPr lang="ru-RU" dirty="0"/>
              <a:t>•залог, при котором предмет залога остается у залогодателя;</a:t>
            </a:r>
          </a:p>
          <a:p>
            <a:pPr marL="114300" indent="0">
              <a:buNone/>
            </a:pPr>
            <a:r>
              <a:rPr lang="ru-RU" dirty="0"/>
              <a:t>•ипотека;</a:t>
            </a:r>
          </a:p>
          <a:p>
            <a:pPr marL="114300" indent="0">
              <a:buNone/>
            </a:pPr>
            <a:r>
              <a:rPr lang="ru-RU" dirty="0"/>
              <a:t>•залог товаров в обороте;</a:t>
            </a:r>
          </a:p>
          <a:p>
            <a:pPr marL="114300" indent="0">
              <a:buNone/>
            </a:pPr>
            <a:r>
              <a:rPr lang="ru-RU" dirty="0"/>
              <a:t>•заклад;</a:t>
            </a:r>
          </a:p>
          <a:p>
            <a:pPr marL="114300" indent="0">
              <a:buNone/>
            </a:pPr>
            <a:r>
              <a:rPr lang="ru-RU" dirty="0"/>
              <a:t>•залог прав и ценных бумаг.</a:t>
            </a:r>
          </a:p>
          <a:p>
            <a:pPr marL="114300" indent="0">
              <a:buNone/>
            </a:pPr>
            <a:r>
              <a:rPr lang="ru-RU" dirty="0"/>
              <a:t>Законодательство допускает применение одновременно разных видов залога.</a:t>
            </a:r>
          </a:p>
          <a:p>
            <a:pPr marL="114300" indent="0">
              <a:buNone/>
            </a:pPr>
            <a:endParaRPr lang="ru-RU" dirty="0"/>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35377467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9144000" cy="5229200"/>
          </a:xfrm>
        </p:spPr>
        <p:txBody>
          <a:bodyPr>
            <a:normAutofit/>
          </a:bodyPr>
          <a:lstStyle/>
          <a:p>
            <a:endParaRPr lang="ru-RU" dirty="0"/>
          </a:p>
          <a:p>
            <a:pPr marL="114300" indent="0">
              <a:buNone/>
            </a:pPr>
            <a:r>
              <a:rPr lang="ru-RU" dirty="0"/>
              <a:t>4 Распределение риска -  чаще всего применяется в случае разработки и реализации проекта несколькими исполнителями (инвесторами, проектировщиками, строителями, заказчиком).</a:t>
            </a:r>
          </a:p>
          <a:p>
            <a:pPr marL="114300" indent="0">
              <a:buNone/>
            </a:pPr>
            <a:r>
              <a:rPr lang="ru-RU" dirty="0"/>
              <a:t>5 Резервирование средств. Создание резервов ресурсов на покрытие непредвиденных расходов позволяет компенсировать риск, возникающий в процессе реализации планов предприятия, и тем самым ликвидировать различные «сбои» в работе.</a:t>
            </a:r>
          </a:p>
          <a:p>
            <a:pPr marL="114300" indent="0">
              <a:buNone/>
            </a:pPr>
            <a:r>
              <a:rPr lang="ru-RU" dirty="0"/>
              <a:t>	</a:t>
            </a:r>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9489017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Задачи, возникающие при оценке потерь:</a:t>
            </a:r>
          </a:p>
          <a:p>
            <a:pPr marL="114300" indent="0">
              <a:buNone/>
            </a:pPr>
            <a:r>
              <a:rPr lang="ru-RU" dirty="0"/>
              <a:t>1 ранжирование рисков по их значимости и вероятности появления.</a:t>
            </a:r>
          </a:p>
          <a:p>
            <a:pPr marL="114300" indent="0">
              <a:buNone/>
            </a:pPr>
            <a:r>
              <a:rPr lang="ru-RU" dirty="0"/>
              <a:t>2 определение перерасхода средств с учетом вероятности наступления неблагоприятного события;</a:t>
            </a:r>
          </a:p>
          <a:p>
            <a:pPr marL="114300" indent="0">
              <a:buNone/>
            </a:pPr>
            <a:r>
              <a:rPr lang="ru-RU" dirty="0"/>
              <a:t>3 определение перечня возможных мероприятий, направленных на уменьшение тяжести риска (уменьшение его вероятности или опасности),</a:t>
            </a:r>
          </a:p>
          <a:p>
            <a:pPr marL="114300" indent="0">
              <a:buNone/>
            </a:pPr>
            <a:r>
              <a:rPr lang="ru-RU" dirty="0"/>
              <a:t>4 расчет дополнительных затрат на осуществление предложенных мер. </a:t>
            </a:r>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6482425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352928" cy="4608512"/>
          </a:xfrm>
        </p:spPr>
        <p:txBody>
          <a:bodyPr>
            <a:normAutofit fontScale="92500"/>
          </a:bodyPr>
          <a:lstStyle/>
          <a:p>
            <a:pPr marL="114300" indent="0">
              <a:buNone/>
            </a:pPr>
            <a:r>
              <a:rPr lang="ru-RU" dirty="0"/>
              <a:t>Этапы анализа риска:</a:t>
            </a:r>
          </a:p>
          <a:p>
            <a:pPr marL="114300" indent="0">
              <a:buNone/>
            </a:pPr>
            <a:r>
              <a:rPr lang="ru-RU" dirty="0"/>
              <a:t>1 выявление возможных рисков на всех этапах реализации стратегического плана и во всех областях производственно-хозяйственной деятельности;</a:t>
            </a:r>
          </a:p>
          <a:p>
            <a:pPr marL="114300" indent="0">
              <a:buNone/>
            </a:pPr>
            <a:r>
              <a:rPr lang="ru-RU" dirty="0"/>
              <a:t>2 определение вероятности наступления данного риска;</a:t>
            </a:r>
          </a:p>
          <a:p>
            <a:pPr marL="114300" indent="0">
              <a:buNone/>
            </a:pPr>
            <a:r>
              <a:rPr lang="ru-RU" dirty="0"/>
              <a:t>3 определение тяжести неблагоприятного события в баллах;</a:t>
            </a:r>
          </a:p>
          <a:p>
            <a:pPr marL="114300" indent="0">
              <a:buNone/>
            </a:pPr>
            <a:r>
              <a:rPr lang="ru-RU" dirty="0"/>
              <a:t>4 расчет опасности данного риска для плана;</a:t>
            </a:r>
          </a:p>
          <a:p>
            <a:pPr marL="114300" indent="0">
              <a:buNone/>
            </a:pPr>
            <a:r>
              <a:rPr lang="ru-RU" dirty="0"/>
              <a:t>5 ранжирование рисков по степени опасности;</a:t>
            </a:r>
          </a:p>
          <a:p>
            <a:pPr marL="114300" indent="0">
              <a:buNone/>
            </a:pPr>
            <a:r>
              <a:rPr lang="ru-RU" dirty="0"/>
              <a:t>6 расчет потерь от наступления неблагоприятных событий и определение мер снижения риска.</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986239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Методы анализа риска: анализ чувствительности; проверка устойчивости; корректировка параметров плана; анализ сценариев; метод «Монте-Карло», дерево решений. </a:t>
            </a:r>
          </a:p>
          <a:p>
            <a:pPr marL="114300" indent="0">
              <a:buNone/>
            </a:pPr>
            <a:r>
              <a:rPr lang="ru-RU" dirty="0"/>
              <a:t>Особенность применения указанных методов:</a:t>
            </a:r>
          </a:p>
          <a:p>
            <a:pPr marL="114300" indent="0">
              <a:buNone/>
            </a:pPr>
            <a:r>
              <a:rPr lang="ru-RU" dirty="0"/>
              <a:t>1 Производится формализованное описание возможных условий реализации плана в форме различных сценариев или моделей, учитывающих основные параметры плана предприятия;</a:t>
            </a:r>
          </a:p>
          <a:p>
            <a:pPr marL="114300" indent="0">
              <a:buNone/>
            </a:pPr>
            <a:r>
              <a:rPr lang="ru-RU" dirty="0"/>
              <a:t>2 Проводится анализ возможных сценариев развития событий и их влияния на показатели риска.</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9468273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80920" cy="5229200"/>
          </a:xfrm>
        </p:spPr>
        <p:txBody>
          <a:bodyPr>
            <a:normAutofit fontScale="92500" lnSpcReduction="10000"/>
          </a:bodyPr>
          <a:lstStyle/>
          <a:p>
            <a:pPr marL="114300" indent="0">
              <a:buNone/>
            </a:pPr>
            <a:r>
              <a:rPr lang="ru-RU" dirty="0"/>
              <a:t>Подходы к анализу сценариев:	</a:t>
            </a:r>
          </a:p>
          <a:p>
            <a:pPr marL="114300" indent="0">
              <a:buNone/>
            </a:pPr>
            <a:r>
              <a:rPr lang="ru-RU" dirty="0"/>
              <a:t>1 пессимистический сценарий - основан на наихудшем развитии событий. Его применение не требует знания вероятностей наступления неблагоприятных событий и в этом состоит преимущество данного подхода.</a:t>
            </a:r>
          </a:p>
          <a:p>
            <a:pPr marL="114300" indent="0">
              <a:buNone/>
            </a:pPr>
            <a:r>
              <a:rPr lang="ru-RU" dirty="0"/>
              <a:t>2 оптимистичный сценарий. Оптимальное по критерию оптимизма решение определяется путем отыскания для каждого решения наилучшей оценки по всем возможным ситуациям и последующим выбором наилучшей из них.</a:t>
            </a:r>
          </a:p>
          <a:p>
            <a:pPr marL="114300" indent="0">
              <a:buNone/>
            </a:pPr>
            <a:r>
              <a:rPr lang="ru-RU" dirty="0"/>
              <a:t>3 наиболее вероятном сценарии и максимуме среднего выигрыша. Ранг решения в данном случае представляет собой средний выигрыш, который получается при каждом решении по всем ситуациям.</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727023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628800"/>
            <a:ext cx="8280920" cy="4680520"/>
          </a:xfrm>
        </p:spPr>
        <p:txBody>
          <a:bodyPr>
            <a:normAutofit fontScale="92500" lnSpcReduction="20000"/>
          </a:bodyPr>
          <a:lstStyle/>
          <a:p>
            <a:pPr marL="114300" indent="0">
              <a:buNone/>
            </a:pPr>
            <a:r>
              <a:rPr lang="ru-RU" dirty="0"/>
              <a:t>	Процесс планирования риска:</a:t>
            </a:r>
          </a:p>
          <a:p>
            <a:pPr>
              <a:buFontTx/>
              <a:buChar char="-"/>
            </a:pPr>
            <a:r>
              <a:rPr lang="ru-RU" dirty="0"/>
              <a:t>формирование полного перечня факторов риска,</a:t>
            </a:r>
          </a:p>
          <a:p>
            <a:pPr>
              <a:buFontTx/>
              <a:buChar char="-"/>
            </a:pPr>
            <a:r>
              <a:rPr lang="ru-RU" dirty="0"/>
              <a:t>ранжирование возможных рисков и моделирование процесса реализации плана развития предприятия,</a:t>
            </a:r>
          </a:p>
          <a:p>
            <a:pPr>
              <a:buFontTx/>
              <a:buChar char="-"/>
            </a:pPr>
            <a:r>
              <a:rPr lang="ru-RU" dirty="0"/>
              <a:t>оценка с определенной вероятностью последствий неблагоприятных ситуаций,</a:t>
            </a:r>
          </a:p>
          <a:p>
            <a:pPr>
              <a:buFontTx/>
              <a:buChar char="-"/>
            </a:pPr>
            <a:r>
              <a:rPr lang="ru-RU" dirty="0"/>
              <a:t>планирование мер снижения их воздействия</a:t>
            </a:r>
          </a:p>
          <a:p>
            <a:pPr>
              <a:buFontTx/>
              <a:buChar char="-"/>
            </a:pPr>
            <a:r>
              <a:rPr lang="ru-RU" dirty="0"/>
              <a:t>корректировка плана в ходе его реализации.</a:t>
            </a:r>
          </a:p>
          <a:p>
            <a:pPr marL="114300" indent="0">
              <a:buNone/>
            </a:pPr>
            <a:r>
              <a:rPr lang="ru-RU" dirty="0"/>
              <a:t>	При планировании сценария и риска необходимо иметь в виду, что риск всегда связан с проблемной ситуацией. Поэтому выявление причин возникновения проблемной ситуации является важнейшим условием принятия правильного решения с минимальным риском. </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25398765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700808"/>
            <a:ext cx="8352928" cy="3960440"/>
          </a:xfrm>
        </p:spPr>
        <p:txBody>
          <a:bodyPr>
            <a:normAutofit fontScale="85000" lnSpcReduction="20000"/>
          </a:bodyPr>
          <a:lstStyle/>
          <a:p>
            <a:pPr marL="114300" indent="0">
              <a:buNone/>
            </a:pPr>
            <a:r>
              <a:rPr lang="ru-RU" dirty="0"/>
              <a:t>Способы прогнозирования причин возникновения проблем и неблагоприятных ситуаций:	</a:t>
            </a:r>
          </a:p>
          <a:p>
            <a:pPr marL="114300" indent="0">
              <a:buNone/>
            </a:pPr>
            <a:r>
              <a:rPr lang="ru-RU" dirty="0"/>
              <a:t>1 использование формальной модели, адекватно описывающей события в хозяйственной деятельности предприятия. </a:t>
            </a:r>
          </a:p>
          <a:p>
            <a:pPr marL="114300" indent="0">
              <a:buNone/>
            </a:pPr>
            <a:r>
              <a:rPr lang="ru-RU" dirty="0"/>
              <a:t>2 применяется в случае, если формальная модель объекта (процесса) отсутствует, но есть статистические данные за период, предшествующий плановому, что позволяет экстраполировать на будущее развитие процессов в хозяйственной деятельности и внешней среде. Эти события и неблагоприятные последствия можно предвидеть с определенной долей вероятности и предусмотреть в плане компенсирующие мероприятия.</a:t>
            </a:r>
          </a:p>
          <a:p>
            <a:pPr marL="114300" indent="0">
              <a:buNone/>
            </a:pPr>
            <a:r>
              <a:rPr lang="ru-RU" dirty="0"/>
              <a:t>3 основан на применении экспертных оценок специалистов, разрабатывающих стратегический план.</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4398348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Операции по выявлению возможных рисков:</a:t>
            </a:r>
          </a:p>
          <a:p>
            <a:pPr marL="114300" indent="0">
              <a:buNone/>
            </a:pPr>
            <a:r>
              <a:rPr lang="ru-RU" dirty="0"/>
              <a:t>	1определение возможных областей появления проблем;</a:t>
            </a:r>
          </a:p>
          <a:p>
            <a:pPr marL="114300" indent="0">
              <a:buNone/>
            </a:pPr>
            <a:r>
              <a:rPr lang="ru-RU" dirty="0"/>
              <a:t>	2 определение новизны проблемной ситуации;</a:t>
            </a:r>
          </a:p>
          <a:p>
            <a:pPr marL="114300" indent="0">
              <a:buNone/>
            </a:pPr>
            <a:r>
              <a:rPr lang="ru-RU" dirty="0"/>
              <a:t>	3 установление причины возникновения проблемной ситуации;</a:t>
            </a:r>
          </a:p>
          <a:p>
            <a:pPr marL="114300" indent="0">
              <a:buNone/>
            </a:pPr>
            <a:r>
              <a:rPr lang="ru-RU" dirty="0"/>
              <a:t>	4 выявление взаимосвязи рассматриваемой проблемы с другими проблемами;</a:t>
            </a:r>
          </a:p>
          <a:p>
            <a:pPr marL="114300" indent="0">
              <a:buNone/>
            </a:pPr>
            <a:r>
              <a:rPr lang="ru-RU" dirty="0"/>
              <a:t>	5 определение степени полноты и достоверности информации о проблемной ситуации;</a:t>
            </a:r>
          </a:p>
          <a:p>
            <a:pPr marL="114300" indent="0">
              <a:buNone/>
            </a:pPr>
            <a:r>
              <a:rPr lang="ru-RU" dirty="0"/>
              <a:t>	6 определение степени разрешимости проблемы.</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37851943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628800"/>
            <a:ext cx="8496944" cy="3312368"/>
          </a:xfrm>
        </p:spPr>
        <p:txBody>
          <a:bodyPr>
            <a:noAutofit/>
          </a:bodyPr>
          <a:lstStyle/>
          <a:p>
            <a:pPr marL="114300" indent="0">
              <a:buNone/>
            </a:pPr>
            <a:r>
              <a:rPr lang="ru-RU" sz="2000" dirty="0"/>
              <a:t>Способы предотвращения последствий неблагоприятных событий, возникающих на стадии реализации плана:</a:t>
            </a:r>
          </a:p>
          <a:p>
            <a:pPr marL="114300" indent="0">
              <a:buNone/>
            </a:pPr>
            <a:r>
              <a:rPr lang="ru-RU" sz="2000" dirty="0"/>
              <a:t>1) предусмотреть в плане соответствующие решения, которые могут быть осуществлены в случае наступления неблагоприятных событий, то есть спланировать эти события;</a:t>
            </a:r>
          </a:p>
          <a:p>
            <a:pPr marL="114300" indent="0">
              <a:buNone/>
            </a:pPr>
            <a:r>
              <a:rPr lang="ru-RU" sz="2000" dirty="0"/>
              <a:t>2) внести коррективы в план в случае наступления неблагоприятных событий, то есть разрешить возникшую проблемную ситуацию.</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3446149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Контрольные вопросы для самопроверки</a:t>
            </a:r>
          </a:p>
        </p:txBody>
      </p:sp>
      <p:sp>
        <p:nvSpPr>
          <p:cNvPr id="3" name="Объект 2"/>
          <p:cNvSpPr>
            <a:spLocks noGrp="1"/>
          </p:cNvSpPr>
          <p:nvPr>
            <p:ph idx="1"/>
          </p:nvPr>
        </p:nvSpPr>
        <p:spPr>
          <a:xfrm>
            <a:off x="0" y="1628800"/>
            <a:ext cx="9144000" cy="5229200"/>
          </a:xfrm>
        </p:spPr>
        <p:txBody>
          <a:bodyPr>
            <a:normAutofit fontScale="77500" lnSpcReduction="20000"/>
          </a:bodyPr>
          <a:lstStyle/>
          <a:p>
            <a:pPr marL="114300" indent="0">
              <a:buNone/>
            </a:pPr>
            <a:r>
              <a:rPr lang="ru-RU" dirty="0"/>
              <a:t>1.Что является источником риска?</a:t>
            </a:r>
          </a:p>
          <a:p>
            <a:pPr marL="114300" indent="0">
              <a:buNone/>
            </a:pPr>
            <a:endParaRPr lang="ru-RU" dirty="0"/>
          </a:p>
          <a:p>
            <a:pPr marL="114300" indent="0">
              <a:buNone/>
            </a:pPr>
            <a:r>
              <a:rPr lang="ru-RU" dirty="0"/>
              <a:t>2.Как связаны неопределенность и риск?</a:t>
            </a:r>
          </a:p>
          <a:p>
            <a:pPr marL="114300" indent="0">
              <a:buNone/>
            </a:pPr>
            <a:endParaRPr lang="ru-RU" dirty="0"/>
          </a:p>
          <a:p>
            <a:pPr marL="114300" indent="0">
              <a:buNone/>
            </a:pPr>
            <a:r>
              <a:rPr lang="ru-RU" dirty="0"/>
              <a:t>3.Назовите факторы, обусловливающие риск.</a:t>
            </a:r>
          </a:p>
          <a:p>
            <a:pPr marL="114300" indent="0">
              <a:buNone/>
            </a:pPr>
            <a:endParaRPr lang="ru-RU" dirty="0"/>
          </a:p>
          <a:p>
            <a:pPr marL="114300" indent="0">
              <a:buNone/>
            </a:pPr>
            <a:r>
              <a:rPr lang="ru-RU" dirty="0"/>
              <a:t>4.Назовите виды потерь, возникающих вследствие риска.</a:t>
            </a:r>
          </a:p>
          <a:p>
            <a:pPr marL="114300" indent="0">
              <a:buNone/>
            </a:pPr>
            <a:endParaRPr lang="ru-RU" dirty="0"/>
          </a:p>
          <a:p>
            <a:pPr marL="114300" indent="0">
              <a:buNone/>
            </a:pPr>
            <a:r>
              <a:rPr lang="ru-RU" dirty="0"/>
              <a:t>5.Как классифицируются риски?</a:t>
            </a:r>
          </a:p>
          <a:p>
            <a:pPr marL="114300" indent="0">
              <a:buNone/>
            </a:pPr>
            <a:endParaRPr lang="ru-RU" dirty="0"/>
          </a:p>
          <a:p>
            <a:pPr marL="114300" indent="0">
              <a:buNone/>
            </a:pPr>
            <a:r>
              <a:rPr lang="ru-RU" dirty="0"/>
              <a:t>6.Раскройте содержание показателей оценки риска в планировании.</a:t>
            </a:r>
          </a:p>
          <a:p>
            <a:pPr marL="114300" indent="0">
              <a:buNone/>
            </a:pPr>
            <a:endParaRPr lang="ru-RU" dirty="0"/>
          </a:p>
          <a:p>
            <a:pPr marL="114300" indent="0">
              <a:buNone/>
            </a:pPr>
            <a:r>
              <a:rPr lang="ru-RU" dirty="0"/>
              <a:t>7.Раскройте суть методов оценки риска.</a:t>
            </a:r>
          </a:p>
          <a:p>
            <a:pPr marL="114300" indent="0">
              <a:buNone/>
            </a:pPr>
            <a:endParaRPr lang="ru-RU" dirty="0"/>
          </a:p>
          <a:p>
            <a:pPr marL="114300" indent="0">
              <a:buNone/>
            </a:pPr>
            <a:r>
              <a:rPr lang="ru-RU" dirty="0"/>
              <a:t>8. Раскройте содержание методов предотвращения и компенсации риска.</a:t>
            </a:r>
          </a:p>
          <a:p>
            <a:pPr marL="114300" indent="0">
              <a:buNone/>
            </a:pPr>
            <a:endParaRPr lang="ru-RU" dirty="0"/>
          </a:p>
          <a:p>
            <a:pPr marL="114300" indent="0">
              <a:buNone/>
            </a:pPr>
            <a:r>
              <a:rPr lang="ru-RU" dirty="0"/>
              <a:t>9.Какое место занимает риск в планировании на предприятии?</a:t>
            </a:r>
          </a:p>
        </p:txBody>
      </p:sp>
    </p:spTree>
    <p:extLst>
      <p:ext uri="{BB962C8B-B14F-4D97-AF65-F5344CB8AC3E}">
        <p14:creationId xmlns:p14="http://schemas.microsoft.com/office/powerpoint/2010/main" val="19066290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c83162a84d831d97eaeaaa6442424883b24a1a8"/>
  <p:tag name="ISPRING_RESOURCE_PATHS_HASH_PRESENTER" val="d4ee2f71b4da977e6b4e876a5d1e24ba06a3aac"/>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Apothecary</Template>
  <TotalTime>5572</TotalTime>
  <Words>3457</Words>
  <Application>Microsoft Office PowerPoint</Application>
  <PresentationFormat>Экран (4:3)</PresentationFormat>
  <Paragraphs>369</Paragraphs>
  <Slides>42</Slides>
  <Notes>39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42</vt:i4>
      </vt:variant>
    </vt:vector>
  </HeadingPairs>
  <TitlesOfParts>
    <vt:vector size="47" baseType="lpstr">
      <vt:lpstr>Arial</vt:lpstr>
      <vt:lpstr>Book Antiqua</vt:lpstr>
      <vt:lpstr>Calibri</vt:lpstr>
      <vt:lpstr>Century Gothic</vt:lpstr>
      <vt:lpstr>Аптека</vt:lpstr>
      <vt:lpstr>РИСКИ ОРГАНИЗАЦИИ </vt:lpstr>
      <vt:lpstr>Содержание</vt:lpstr>
      <vt:lpstr>Хозяйственный риск: сущность, место и значение</vt:lpstr>
      <vt:lpstr>Хозяйственный риск: сущность, место и значение</vt:lpstr>
      <vt:lpstr>Хозяйственный риск: сущность, место и значение</vt:lpstr>
      <vt:lpstr>Хозяйственный риск: сущность, место и значение</vt:lpstr>
      <vt:lpstr> </vt:lpstr>
      <vt:lpstr>Виды потерь и риска </vt:lpstr>
      <vt:lpstr> </vt:lpstr>
      <vt:lpstr>Презентация PowerPoint</vt:lpstr>
      <vt:lpstr>Виды потерь и риска </vt:lpstr>
      <vt:lpstr>Виды потерь и риска </vt:lpstr>
      <vt:lpstr>Виды потерь и риска </vt:lpstr>
      <vt:lpstr>Виды потерь и риска </vt:lpstr>
      <vt:lpstr>Виды потерь и риска </vt:lpstr>
      <vt:lpstr>Показатели риска и методы его оценки </vt:lpstr>
      <vt:lpstr>Презентация PowerPoint</vt:lpstr>
      <vt:lpstr>Показатели риска и методы его оценки </vt:lpstr>
      <vt:lpstr>Показатели риска и методы его оценки </vt:lpstr>
      <vt:lpstr>Показатели риска и методы его оценки </vt:lpstr>
      <vt:lpstr>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Методы снижения риска </vt:lpstr>
      <vt:lpstr>Методы снижения риска </vt:lpstr>
      <vt:lpstr>Методы снижения риска </vt:lpstr>
      <vt:lpstr>Методы снижения риска </vt:lpstr>
      <vt:lpstr>Методы снижения риска </vt:lpstr>
      <vt:lpstr>Методы снижения риска </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Контрольные вопросы для самопроверки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ПЛАНИРОВАНИЕ РИСКА</dc:title>
  <dc:creator>Anya Heartless</dc:creator>
  <cp:lastModifiedBy>Недолужко Ольга</cp:lastModifiedBy>
  <cp:revision>31</cp:revision>
  <dcterms:created xsi:type="dcterms:W3CDTF">2016-09-23T00:20:32Z</dcterms:created>
  <dcterms:modified xsi:type="dcterms:W3CDTF">2018-04-17T02:26:14Z</dcterms:modified>
</cp:coreProperties>
</file>