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handoutMasterIdLst>
    <p:handoutMasterId r:id="rId34"/>
  </p:handoutMasterIdLst>
  <p:sldIdLst>
    <p:sldId id="258" r:id="rId2"/>
    <p:sldId id="260" r:id="rId3"/>
    <p:sldId id="400" r:id="rId4"/>
    <p:sldId id="420" r:id="rId5"/>
    <p:sldId id="421" r:id="rId6"/>
    <p:sldId id="401" r:id="rId7"/>
    <p:sldId id="422" r:id="rId8"/>
    <p:sldId id="423" r:id="rId9"/>
    <p:sldId id="402" r:id="rId10"/>
    <p:sldId id="403" r:id="rId11"/>
    <p:sldId id="419" r:id="rId12"/>
    <p:sldId id="424" r:id="rId13"/>
    <p:sldId id="408" r:id="rId14"/>
    <p:sldId id="272" r:id="rId15"/>
    <p:sldId id="425" r:id="rId16"/>
    <p:sldId id="387" r:id="rId17"/>
    <p:sldId id="388" r:id="rId18"/>
    <p:sldId id="389" r:id="rId19"/>
    <p:sldId id="391" r:id="rId20"/>
    <p:sldId id="413" r:id="rId21"/>
    <p:sldId id="414" r:id="rId22"/>
    <p:sldId id="398" r:id="rId23"/>
    <p:sldId id="393" r:id="rId24"/>
    <p:sldId id="394" r:id="rId25"/>
    <p:sldId id="395" r:id="rId26"/>
    <p:sldId id="396" r:id="rId27"/>
    <p:sldId id="426" r:id="rId28"/>
    <p:sldId id="415" r:id="rId29"/>
    <p:sldId id="416" r:id="rId30"/>
    <p:sldId id="417" r:id="rId31"/>
    <p:sldId id="302" r:id="rId32"/>
  </p:sldIdLst>
  <p:sldSz cx="9144000" cy="6858000" type="screen4x3"/>
  <p:notesSz cx="6858000" cy="9144000"/>
  <p:custDataLst>
    <p:tags r:id="rId35"/>
  </p:custDataLst>
  <p:defaultTextStyle>
    <a:defPPr>
      <a:defRPr lang="ru-RU"/>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orient="horz" pos="3974">
          <p15:clr>
            <a:srgbClr val="A4A3A4"/>
          </p15:clr>
        </p15:guide>
        <p15:guide id="3" orient="horz" pos="890">
          <p15:clr>
            <a:srgbClr val="A4A3A4"/>
          </p15:clr>
        </p15:guide>
        <p15:guide id="4" orient="horz" pos="709">
          <p15:clr>
            <a:srgbClr val="A4A3A4"/>
          </p15:clr>
        </p15:guide>
        <p15:guide id="5" orient="horz" pos="527">
          <p15:clr>
            <a:srgbClr val="A4A3A4"/>
          </p15:clr>
        </p15:guide>
        <p15:guide id="6" orient="horz" pos="346">
          <p15:clr>
            <a:srgbClr val="A4A3A4"/>
          </p15:clr>
        </p15:guide>
        <p15:guide id="7" pos="204">
          <p15:clr>
            <a:srgbClr val="A4A3A4"/>
          </p15:clr>
        </p15:guide>
        <p15:guide id="8" pos="5556">
          <p15:clr>
            <a:srgbClr val="A4A3A4"/>
          </p15:clr>
        </p15:guide>
        <p15:guide id="9" pos="2880">
          <p15:clr>
            <a:srgbClr val="A4A3A4"/>
          </p15:clr>
        </p15:guide>
        <p15:guide id="10" pos="2744">
          <p15:clr>
            <a:srgbClr val="A4A3A4"/>
          </p15:clr>
        </p15:guide>
        <p15:guide id="11" pos="30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F2BEC"/>
    <a:srgbClr val="1120AA"/>
    <a:srgbClr val="000000"/>
    <a:srgbClr val="FFF05F"/>
    <a:srgbClr val="00A8EC"/>
    <a:srgbClr val="BBE0E3"/>
    <a:srgbClr val="FF0000"/>
    <a:srgbClr val="606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46" autoAdjust="0"/>
    <p:restoredTop sz="77149" autoAdjust="0"/>
  </p:normalViewPr>
  <p:slideViewPr>
    <p:cSldViewPr snapToObjects="1">
      <p:cViewPr varScale="1">
        <p:scale>
          <a:sx n="49" d="100"/>
          <a:sy n="49" d="100"/>
        </p:scale>
        <p:origin x="1459" y="62"/>
      </p:cViewPr>
      <p:guideLst>
        <p:guide orient="horz" pos="2432"/>
        <p:guide orient="horz" pos="3974"/>
        <p:guide orient="horz" pos="890"/>
        <p:guide orient="horz" pos="709"/>
        <p:guide orient="horz" pos="527"/>
        <p:guide orient="horz" pos="346"/>
        <p:guide pos="204"/>
        <p:guide pos="5556"/>
        <p:guide pos="2880"/>
        <p:guide pos="2744"/>
        <p:guide pos="3016"/>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spcBef>
                <a:spcPct val="0"/>
              </a:spcBef>
              <a:defRPr sz="1200">
                <a:latin typeface="Arial" panose="020B0604020202020204" pitchFamily="34" charset="0"/>
              </a:defRPr>
            </a:lvl1pPr>
          </a:lstStyle>
          <a:p>
            <a:pPr>
              <a:defRPr/>
            </a:pPr>
            <a:endParaRPr lang="ru-RU" altLang="ru-RU"/>
          </a:p>
        </p:txBody>
      </p:sp>
      <p:sp>
        <p:nvSpPr>
          <p:cNvPr id="717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Bef>
                <a:spcPct val="0"/>
              </a:spcBef>
              <a:defRPr sz="1200">
                <a:latin typeface="Arial" panose="020B0604020202020204" pitchFamily="34" charset="0"/>
              </a:defRPr>
            </a:lvl1pPr>
          </a:lstStyle>
          <a:p>
            <a:pPr>
              <a:defRPr/>
            </a:pPr>
            <a:endParaRPr lang="ru-RU" altLang="ru-RU"/>
          </a:p>
        </p:txBody>
      </p:sp>
      <p:sp>
        <p:nvSpPr>
          <p:cNvPr id="717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spcBef>
                <a:spcPct val="0"/>
              </a:spcBef>
              <a:defRPr sz="1200">
                <a:latin typeface="Arial" panose="020B0604020202020204" pitchFamily="34" charset="0"/>
              </a:defRPr>
            </a:lvl1pPr>
          </a:lstStyle>
          <a:p>
            <a:pPr>
              <a:defRPr/>
            </a:pPr>
            <a:endParaRPr lang="ru-RU" altLang="ru-RU"/>
          </a:p>
        </p:txBody>
      </p:sp>
      <p:sp>
        <p:nvSpPr>
          <p:cNvPr id="717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E4EECFB-413B-4199-8D5F-E49FAD91C2ED}"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spcBef>
                <a:spcPct val="0"/>
              </a:spcBef>
              <a:defRPr sz="1200">
                <a:latin typeface="Arial" panose="020B0604020202020204" pitchFamily="34" charset="0"/>
              </a:defRPr>
            </a:lvl1pPr>
          </a:lstStyle>
          <a:p>
            <a:pPr>
              <a:defRPr/>
            </a:pPr>
            <a:endParaRPr lang="ru-RU" altLang="ru-RU"/>
          </a:p>
        </p:txBody>
      </p:sp>
      <p:sp>
        <p:nvSpPr>
          <p:cNvPr id="614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Bef>
                <a:spcPct val="0"/>
              </a:spcBef>
              <a:defRPr sz="1200">
                <a:latin typeface="Arial" panose="020B0604020202020204" pitchFamily="34" charset="0"/>
              </a:defRPr>
            </a:lvl1pPr>
          </a:lstStyle>
          <a:p>
            <a:pPr>
              <a:defRPr/>
            </a:pPr>
            <a:endParaRPr lang="ru-RU" altLang="ru-RU"/>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noProof="0"/>
              <a:t>Образец текста</a:t>
            </a:r>
          </a:p>
          <a:p>
            <a:pPr lvl="1"/>
            <a:r>
              <a:rPr lang="ru-RU" altLang="ru-RU" noProof="0"/>
              <a:t>Второй уровень</a:t>
            </a:r>
          </a:p>
          <a:p>
            <a:pPr lvl="2"/>
            <a:r>
              <a:rPr lang="ru-RU" altLang="ru-RU" noProof="0"/>
              <a:t>Третий уровень</a:t>
            </a:r>
          </a:p>
          <a:p>
            <a:pPr lvl="3"/>
            <a:r>
              <a:rPr lang="ru-RU" altLang="ru-RU" noProof="0"/>
              <a:t>Четвертый уровень</a:t>
            </a:r>
          </a:p>
          <a:p>
            <a:pPr lvl="4"/>
            <a:r>
              <a:rPr lang="ru-RU" altLang="ru-RU" noProof="0"/>
              <a:t>Пятый уровень</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spcBef>
                <a:spcPct val="0"/>
              </a:spcBef>
              <a:defRPr sz="1200">
                <a:latin typeface="Arial" panose="020B0604020202020204" pitchFamily="34" charset="0"/>
              </a:defRPr>
            </a:lvl1pPr>
          </a:lstStyle>
          <a:p>
            <a:pPr>
              <a:defRPr/>
            </a:pPr>
            <a:endParaRPr lang="ru-RU" altLang="ru-RU"/>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B86C81CE-A996-44CE-A4BC-C08D14BBCA8B}"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Образ слайда 1"/>
          <p:cNvSpPr>
            <a:spLocks noGrp="1" noRot="1" noChangeAspect="1" noTextEdit="1"/>
          </p:cNvSpPr>
          <p:nvPr>
            <p:ph type="sldImg"/>
          </p:nvPr>
        </p:nvSpPr>
        <p:spPr>
          <a:ln/>
        </p:spPr>
      </p:sp>
      <p:sp>
        <p:nvSpPr>
          <p:cNvPr id="7171" name="Заметки 2"/>
          <p:cNvSpPr>
            <a:spLocks noGrp="1"/>
          </p:cNvSpPr>
          <p:nvPr>
            <p:ph type="body" idx="1"/>
          </p:nvPr>
        </p:nvSpPr>
        <p:spPr>
          <a:noFill/>
        </p:spPr>
        <p:txBody>
          <a:bodyPr/>
          <a:lstStyle/>
          <a:p>
            <a:pPr algn="just" eaLnBrk="1" hangingPunct="1">
              <a:spcBef>
                <a:spcPct val="10000"/>
              </a:spcBef>
            </a:pPr>
            <a:r>
              <a:rPr lang="ru-RU" altLang="ru-RU"/>
              <a:t>ФП тесно связан с планированием производственной программы, фонда заработной платы, материально-технического снабжения и сбыта, содержания машин и оборудования. Определение основных и вспомогательных показателей плана непосредственно должно быть увязано с планированием себестоимости продукции, прибыли, дохода (выручки) и рентабельности. </a:t>
            </a:r>
          </a:p>
        </p:txBody>
      </p:sp>
      <p:sp>
        <p:nvSpPr>
          <p:cNvPr id="717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FD4235A-6367-4E4D-A1AE-C5C614FB7791}" type="slidenum">
              <a:rPr lang="ru-RU" altLang="ru-RU" sz="1200" smtClean="0"/>
              <a:pPr/>
              <a:t>3</a:t>
            </a:fld>
            <a:endParaRPr lang="ru-RU" altLang="ru-RU"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Образ слайда 1"/>
          <p:cNvSpPr>
            <a:spLocks noGrp="1" noRot="1" noChangeAspect="1" noTextEdit="1"/>
          </p:cNvSpPr>
          <p:nvPr>
            <p:ph type="sldImg"/>
          </p:nvPr>
        </p:nvSpPr>
        <p:spPr>
          <a:ln/>
        </p:spPr>
      </p:sp>
      <p:sp>
        <p:nvSpPr>
          <p:cNvPr id="9219" name="Заметки 2"/>
          <p:cNvSpPr>
            <a:spLocks noGrp="1"/>
          </p:cNvSpPr>
          <p:nvPr>
            <p:ph type="body" idx="1"/>
          </p:nvPr>
        </p:nvSpPr>
        <p:spPr>
          <a:noFill/>
        </p:spPr>
        <p:txBody>
          <a:bodyPr/>
          <a:lstStyle/>
          <a:p>
            <a:pPr algn="just" eaLnBrk="1" hangingPunct="1">
              <a:spcBef>
                <a:spcPct val="10000"/>
              </a:spcBef>
            </a:pPr>
            <a:r>
              <a:rPr lang="ru-RU" altLang="ru-RU"/>
              <a:t>4) выбор учетной, налоговой, кредитной, амортизационной и дивидендных политик.</a:t>
            </a:r>
          </a:p>
          <a:p>
            <a:pPr algn="just" eaLnBrk="1" hangingPunct="1">
              <a:spcBef>
                <a:spcPct val="10000"/>
              </a:spcBef>
            </a:pPr>
            <a:r>
              <a:rPr lang="ru-RU" altLang="ru-RU"/>
              <a:t>Значение ФП: предприятия заинтересованы в том, чтобы реально представлять свое финансовое положение сегодня и в ближайшей перспективе: во-первых, для того чтобы преуспеть в своей хозяйственной деятельности; во-вторых, чтобы своевременно выполнять денежные обязательства перед бюджетом, внебюджетными фондами, акционерами, банками и другими партнерами. Для этого необходимо заранее рассчитывать доходы, расходы, прибыль, учитывать последствия инфляции, изменение рыночной конъюнктуры.</a:t>
            </a:r>
          </a:p>
        </p:txBody>
      </p:sp>
      <p:sp>
        <p:nvSpPr>
          <p:cNvPr id="922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7E2288D6-AFE1-49A8-A4C3-BCB8D0D0EBB7}" type="slidenum">
              <a:rPr lang="ru-RU" altLang="ru-RU" sz="1200" smtClean="0"/>
              <a:pPr/>
              <a:t>4</a:t>
            </a:fld>
            <a:endParaRPr lang="ru-RU" altLang="ru-RU"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Образ слайда 1"/>
          <p:cNvSpPr>
            <a:spLocks noGrp="1" noRot="1" noChangeAspect="1" noTextEdit="1"/>
          </p:cNvSpPr>
          <p:nvPr>
            <p:ph type="sldImg"/>
          </p:nvPr>
        </p:nvSpPr>
        <p:spPr>
          <a:ln/>
        </p:spPr>
      </p:sp>
      <p:sp>
        <p:nvSpPr>
          <p:cNvPr id="11267" name="Заметки 2"/>
          <p:cNvSpPr>
            <a:spLocks noGrp="1"/>
          </p:cNvSpPr>
          <p:nvPr>
            <p:ph type="body" idx="1"/>
          </p:nvPr>
        </p:nvSpPr>
        <p:spPr>
          <a:noFill/>
        </p:spPr>
        <p:txBody>
          <a:bodyPr/>
          <a:lstStyle/>
          <a:p>
            <a:pPr algn="just" eaLnBrk="1" hangingPunct="1">
              <a:spcBef>
                <a:spcPct val="10000"/>
              </a:spcBef>
            </a:pPr>
            <a:r>
              <a:rPr lang="ru-RU" altLang="ru-RU"/>
              <a:t>1 в процессе реализации продукции, работ, услуг и при коммерческом кредитовании;</a:t>
            </a:r>
          </a:p>
          <a:p>
            <a:pPr algn="just" eaLnBrk="1" hangingPunct="1">
              <a:spcBef>
                <a:spcPct val="10000"/>
              </a:spcBef>
            </a:pPr>
            <a:r>
              <a:rPr lang="ru-RU" altLang="ru-RU"/>
              <a:t>2 при оплате труда персонала предприятия;</a:t>
            </a:r>
          </a:p>
          <a:p>
            <a:pPr algn="just" eaLnBrk="1" hangingPunct="1">
              <a:spcBef>
                <a:spcPct val="10000"/>
              </a:spcBef>
            </a:pPr>
            <a:r>
              <a:rPr lang="ru-RU" altLang="ru-RU"/>
              <a:t>3 при формировании и распределении централизованных фондов финансовых ресурсов, предназначенных для решения общих задач;</a:t>
            </a:r>
          </a:p>
          <a:p>
            <a:pPr algn="just" eaLnBrk="1" hangingPunct="1">
              <a:spcBef>
                <a:spcPct val="10000"/>
              </a:spcBef>
            </a:pPr>
            <a:r>
              <a:rPr lang="ru-RU" altLang="ru-RU"/>
              <a:t>4 при внесении платежей в бюджет, внебюджетные фонды и получении ассигнований из бюджета;</a:t>
            </a:r>
          </a:p>
          <a:p>
            <a:pPr algn="just" eaLnBrk="1" hangingPunct="1">
              <a:spcBef>
                <a:spcPct val="10000"/>
              </a:spcBef>
            </a:pPr>
            <a:r>
              <a:rPr lang="ru-RU" altLang="ru-RU"/>
              <a:t>5 при получении и погашении ссуд и уплате процентов за кредит;</a:t>
            </a:r>
          </a:p>
          <a:p>
            <a:pPr algn="just" eaLnBrk="1" hangingPunct="1">
              <a:spcBef>
                <a:spcPct val="10000"/>
              </a:spcBef>
            </a:pPr>
            <a:r>
              <a:rPr lang="ru-RU" altLang="ru-RU"/>
              <a:t>6 при страховании имущества предприятий.</a:t>
            </a:r>
          </a:p>
        </p:txBody>
      </p:sp>
      <p:sp>
        <p:nvSpPr>
          <p:cNvPr id="1126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3553EC5D-45A3-429A-ABE7-B20C18549089}" type="slidenum">
              <a:rPr lang="ru-RU" altLang="ru-RU" sz="1200" smtClean="0"/>
              <a:pPr/>
              <a:t>5</a:t>
            </a:fld>
            <a:endParaRPr lang="ru-RU" altLang="ru-RU"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Образ слайда 1"/>
          <p:cNvSpPr>
            <a:spLocks noGrp="1" noRot="1" noChangeAspect="1" noTextEdit="1"/>
          </p:cNvSpPr>
          <p:nvPr>
            <p:ph type="sldImg"/>
          </p:nvPr>
        </p:nvSpPr>
        <p:spPr>
          <a:ln/>
        </p:spPr>
      </p:sp>
      <p:sp>
        <p:nvSpPr>
          <p:cNvPr id="13315" name="Заметки 2"/>
          <p:cNvSpPr>
            <a:spLocks noGrp="1"/>
          </p:cNvSpPr>
          <p:nvPr>
            <p:ph type="body" idx="1"/>
          </p:nvPr>
        </p:nvSpPr>
        <p:spPr>
          <a:noFill/>
        </p:spPr>
        <p:txBody>
          <a:bodyPr/>
          <a:lstStyle/>
          <a:p>
            <a:pPr algn="just" eaLnBrk="1" hangingPunct="1">
              <a:spcBef>
                <a:spcPct val="10000"/>
              </a:spcBef>
            </a:pPr>
            <a:r>
              <a:rPr lang="ru-RU" altLang="ru-RU"/>
              <a:t>1 использование и получение средств должно происходить в установленные сроки, т.е. капиталовложения с длительными сроками окупаемости целесообразно финансировать за счет заемных средств;</a:t>
            </a:r>
          </a:p>
          <a:p>
            <a:pPr algn="just" eaLnBrk="1" hangingPunct="1">
              <a:spcBef>
                <a:spcPct val="10000"/>
              </a:spcBef>
            </a:pPr>
            <a:r>
              <a:rPr lang="ru-RU" altLang="ru-RU"/>
              <a:t>2 планирование денежных ресурсов должно обеспечивать платежеспособность предприятия в любое время года;</a:t>
            </a:r>
          </a:p>
          <a:p>
            <a:pPr algn="just" eaLnBrk="1" hangingPunct="1">
              <a:spcBef>
                <a:spcPct val="10000"/>
              </a:spcBef>
            </a:pPr>
            <a:r>
              <a:rPr lang="ru-RU" altLang="ru-RU"/>
              <a:t>3 для капитальных вложений целесообразно выбирать самые дешевые способы финансирования; заемный капитал выгоднее привлекать в том случае, если он повышает рентабельность собственных средств;</a:t>
            </a:r>
          </a:p>
          <a:p>
            <a:pPr algn="just" eaLnBrk="1" hangingPunct="1">
              <a:spcBef>
                <a:spcPct val="10000"/>
              </a:spcBef>
            </a:pPr>
            <a:r>
              <a:rPr lang="ru-RU" altLang="ru-RU"/>
              <a:t>4 особенно рискованные инвестиции правомерно финансировать за счет собственных средств;</a:t>
            </a:r>
          </a:p>
          <a:p>
            <a:pPr algn="just" eaLnBrk="1" hangingPunct="1">
              <a:spcBef>
                <a:spcPct val="10000"/>
              </a:spcBef>
            </a:pPr>
            <a:r>
              <a:rPr lang="ru-RU" altLang="ru-RU"/>
              <a:t>5 предприятию важно учитывать конъюнктуру рынка и свою зависимость от получения кредитов;</a:t>
            </a:r>
          </a:p>
          <a:p>
            <a:pPr algn="just" eaLnBrk="1" hangingPunct="1">
              <a:spcBef>
                <a:spcPct val="10000"/>
              </a:spcBef>
            </a:pPr>
            <a:r>
              <a:rPr lang="ru-RU" altLang="ru-RU"/>
              <a:t>6 целесообразно выбирать те капиталовложения, которые обеспечивают максимальную предельную рентабельность на инвестированный капитал.</a:t>
            </a:r>
          </a:p>
        </p:txBody>
      </p:sp>
      <p:sp>
        <p:nvSpPr>
          <p:cNvPr id="1331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8F7A9FFC-AB0C-4375-BBDD-69D7045B42CA}" type="slidenum">
              <a:rPr lang="ru-RU" altLang="ru-RU" sz="1200" smtClean="0"/>
              <a:pPr/>
              <a:t>6</a:t>
            </a:fld>
            <a:endParaRPr lang="ru-RU" altLang="ru-RU"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a:ln/>
        </p:spPr>
      </p:sp>
      <p:sp>
        <p:nvSpPr>
          <p:cNvPr id="15363" name="Заметки 2"/>
          <p:cNvSpPr>
            <a:spLocks noGrp="1"/>
          </p:cNvSpPr>
          <p:nvPr>
            <p:ph type="body" idx="1"/>
          </p:nvPr>
        </p:nvSpPr>
        <p:spPr>
          <a:noFill/>
        </p:spPr>
        <p:txBody>
          <a:bodyPr/>
          <a:lstStyle/>
          <a:p>
            <a:pPr algn="just" eaLnBrk="1" hangingPunct="1">
              <a:spcBef>
                <a:spcPct val="10000"/>
              </a:spcBef>
            </a:pPr>
            <a:r>
              <a:rPr lang="ru-RU" altLang="ru-RU"/>
              <a:t>1 на 1-е число планируемого периода, а также за 2-3 года, предшествующих планируемому периоду;</a:t>
            </a:r>
          </a:p>
          <a:p>
            <a:pPr algn="just" eaLnBrk="1" hangingPunct="1">
              <a:spcBef>
                <a:spcPct val="10000"/>
              </a:spcBef>
            </a:pPr>
            <a:r>
              <a:rPr lang="ru-RU" altLang="ru-RU"/>
              <a:t>3 или свод расходов предприятия на производство продукции, выполнение работ, оказание услуг;</a:t>
            </a:r>
          </a:p>
          <a:p>
            <a:pPr algn="just" eaLnBrk="1" hangingPunct="1">
              <a:spcBef>
                <a:spcPct val="10000"/>
              </a:spcBef>
            </a:pPr>
            <a:endParaRPr lang="ru-RU" altLang="ru-RU"/>
          </a:p>
        </p:txBody>
      </p:sp>
      <p:sp>
        <p:nvSpPr>
          <p:cNvPr id="1536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BBBAFC4F-2221-4F4C-A814-E784624D50AE}" type="slidenum">
              <a:rPr lang="ru-RU" altLang="ru-RU" sz="1200" smtClean="0"/>
              <a:pPr/>
              <a:t>7</a:t>
            </a:fld>
            <a:endParaRPr lang="ru-RU" altLang="ru-RU"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раз слайда 1"/>
          <p:cNvSpPr>
            <a:spLocks noGrp="1" noRot="1" noChangeAspect="1" noTextEdit="1"/>
          </p:cNvSpPr>
          <p:nvPr>
            <p:ph type="sldImg"/>
          </p:nvPr>
        </p:nvSpPr>
        <p:spPr>
          <a:ln/>
        </p:spPr>
      </p:sp>
      <p:sp>
        <p:nvSpPr>
          <p:cNvPr id="17411" name="Заметки 2"/>
          <p:cNvSpPr>
            <a:spLocks noGrp="1"/>
          </p:cNvSpPr>
          <p:nvPr>
            <p:ph type="body" idx="1"/>
          </p:nvPr>
        </p:nvSpPr>
        <p:spPr>
          <a:noFill/>
        </p:spPr>
        <p:txBody>
          <a:bodyPr/>
          <a:lstStyle/>
          <a:p>
            <a:pPr algn="just" eaLnBrk="1" hangingPunct="1">
              <a:spcBef>
                <a:spcPct val="10000"/>
              </a:spcBef>
            </a:pPr>
            <a:r>
              <a:rPr lang="ru-RU" altLang="ru-RU"/>
              <a:t>10 например, на фирменную одежду, представительские и командировочные расходы, плата за выбросы вредных веществ в окружающую среду;</a:t>
            </a:r>
          </a:p>
          <a:p>
            <a:pPr algn="just" eaLnBrk="1" hangingPunct="1">
              <a:spcBef>
                <a:spcPct val="10000"/>
              </a:spcBef>
            </a:pPr>
            <a:r>
              <a:rPr lang="ru-RU" altLang="ru-RU"/>
              <a:t>12 с покупателями продукции, поставщиками материальных ресурсов, с банком по ссудам, с бюджетом по налогам.</a:t>
            </a:r>
          </a:p>
        </p:txBody>
      </p:sp>
      <p:sp>
        <p:nvSpPr>
          <p:cNvPr id="1741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18E110CF-679C-4E89-8560-BA78EECFE731}" type="slidenum">
              <a:rPr lang="ru-RU" altLang="ru-RU" sz="1200" smtClean="0"/>
              <a:pPr/>
              <a:t>8</a:t>
            </a:fld>
            <a:endParaRPr lang="ru-RU" altLang="ru-RU"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Образ слайда 1"/>
          <p:cNvSpPr>
            <a:spLocks noGrp="1" noRot="1" noChangeAspect="1" noTextEdit="1"/>
          </p:cNvSpPr>
          <p:nvPr>
            <p:ph type="sldImg"/>
          </p:nvPr>
        </p:nvSpPr>
        <p:spPr>
          <a:ln/>
        </p:spPr>
      </p:sp>
      <p:sp>
        <p:nvSpPr>
          <p:cNvPr id="19459" name="Заметки 2"/>
          <p:cNvSpPr>
            <a:spLocks noGrp="1"/>
          </p:cNvSpPr>
          <p:nvPr>
            <p:ph type="body" idx="1"/>
          </p:nvPr>
        </p:nvSpPr>
        <p:spPr>
          <a:noFill/>
        </p:spPr>
        <p:txBody>
          <a:bodyPr/>
          <a:lstStyle/>
          <a:p>
            <a:pPr algn="just" eaLnBrk="1" hangingPunct="1">
              <a:spcBef>
                <a:spcPct val="10000"/>
              </a:spcBef>
            </a:pPr>
            <a:r>
              <a:rPr lang="ru-RU" altLang="ru-RU"/>
              <a:t>В отличие от баланса доходов и расходов, который дает статичную картину финансовых ресурсов, этот план дает возможность произвести их оценку в перспективе. Он является основой составления сметы будущих расходов предприятия и определения потребности в привлечении дополнительного капитала.</a:t>
            </a:r>
          </a:p>
        </p:txBody>
      </p:sp>
      <p:sp>
        <p:nvSpPr>
          <p:cNvPr id="1946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7D6E9B15-02A3-4B5D-8288-E33A9130E958}" type="slidenum">
              <a:rPr lang="ru-RU" altLang="ru-RU" sz="1200" smtClean="0"/>
              <a:pPr/>
              <a:t>9</a:t>
            </a:fld>
            <a:endParaRPr lang="ru-RU" altLang="ru-RU"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p:cNvSpPr>
            <a:spLocks noGrp="1" noRot="1" noChangeAspect="1" noTextEdit="1"/>
          </p:cNvSpPr>
          <p:nvPr>
            <p:ph type="sldImg"/>
          </p:nvPr>
        </p:nvSpPr>
        <p:spPr>
          <a:ln/>
        </p:spPr>
      </p:sp>
      <p:sp>
        <p:nvSpPr>
          <p:cNvPr id="21507" name="Заметки 2"/>
          <p:cNvSpPr>
            <a:spLocks noGrp="1"/>
          </p:cNvSpPr>
          <p:nvPr>
            <p:ph type="body" idx="1"/>
          </p:nvPr>
        </p:nvSpPr>
        <p:spPr>
          <a:noFill/>
        </p:spPr>
        <p:txBody>
          <a:bodyPr/>
          <a:lstStyle/>
          <a:p>
            <a:pPr algn="just" eaLnBrk="1" hangingPunct="1">
              <a:spcBef>
                <a:spcPct val="0"/>
              </a:spcBef>
            </a:pPr>
            <a:r>
              <a:rPr lang="ru-RU" altLang="ru-RU"/>
              <a:t>1) прибыли, амортизации, устойчивых пассивов - задолженности по зарплате рабочим, служащим, отчисления во внебюджетные фонды, резерва предстоящих платежей по отпускам работающих, задолженности поставщикам, задолженности по авансовым платежам и т.д.;</a:t>
            </a:r>
          </a:p>
          <a:p>
            <a:pPr algn="just" eaLnBrk="1" hangingPunct="1">
              <a:spcBef>
                <a:spcPct val="0"/>
              </a:spcBef>
            </a:pPr>
            <a:r>
              <a:rPr lang="ru-RU" altLang="ru-RU"/>
              <a:t>2) займов, кредитов, выпуска ценных бумаг и т.д.</a:t>
            </a:r>
          </a:p>
        </p:txBody>
      </p:sp>
      <p:sp>
        <p:nvSpPr>
          <p:cNvPr id="2150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18F1EA26-EA15-4283-95AF-CEFF075E5A10}" type="slidenum">
              <a:rPr lang="ru-RU" altLang="ru-RU" sz="1200" smtClean="0"/>
              <a:pPr/>
              <a:t>10</a:t>
            </a:fld>
            <a:endParaRPr lang="ru-RU" altLang="ru-RU"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a:ln/>
        </p:spPr>
      </p:sp>
      <p:sp>
        <p:nvSpPr>
          <p:cNvPr id="23555" name="Заметки 2"/>
          <p:cNvSpPr>
            <a:spLocks noGrp="1"/>
          </p:cNvSpPr>
          <p:nvPr>
            <p:ph type="body" idx="1"/>
          </p:nvPr>
        </p:nvSpPr>
        <p:spPr>
          <a:noFill/>
        </p:spPr>
        <p:txBody>
          <a:bodyPr/>
          <a:lstStyle/>
          <a:p>
            <a:pPr algn="just" eaLnBrk="1" hangingPunct="1">
              <a:spcBef>
                <a:spcPct val="0"/>
              </a:spcBef>
            </a:pPr>
            <a:r>
              <a:rPr lang="ru-RU" altLang="ru-RU"/>
              <a:t>Для финансового планирования используются следующие предварительные расчеты: планируемый объем производства продукции (работ, услуг); сметы затрат на производство; планы использования основных производственных фондов и расчет амортизационных отчислений; инвестиционный план; инновационный план; смета на образование фонда накопления; смета на создание фонда потребления; план налоговых выплат.</a:t>
            </a:r>
          </a:p>
          <a:p>
            <a:pPr algn="just" eaLnBrk="1" hangingPunct="1">
              <a:spcBef>
                <a:spcPct val="0"/>
              </a:spcBef>
            </a:pPr>
            <a:r>
              <a:rPr lang="ru-RU" altLang="ru-RU"/>
              <a:t>Оптимальным планом считается такой план, в котором доходная часть равна расходной.</a:t>
            </a:r>
          </a:p>
        </p:txBody>
      </p:sp>
      <p:sp>
        <p:nvSpPr>
          <p:cNvPr id="2355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84FAFE03-10A9-4DDB-8E2B-6D85A477E1F1}" type="slidenum">
              <a:rPr lang="ru-RU" altLang="ru-RU" sz="1200" smtClean="0"/>
              <a:pPr/>
              <a:t>11</a:t>
            </a:fld>
            <a:endParaRPr lang="ru-RU" altLang="ru-RU"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Образ слайда 1"/>
          <p:cNvSpPr>
            <a:spLocks noGrp="1" noRot="1" noChangeAspect="1" noTextEdit="1"/>
          </p:cNvSpPr>
          <p:nvPr>
            <p:ph type="sldImg"/>
          </p:nvPr>
        </p:nvSpPr>
        <p:spPr>
          <a:ln/>
        </p:spPr>
      </p:sp>
      <p:sp>
        <p:nvSpPr>
          <p:cNvPr id="25603" name="Заметки 2"/>
          <p:cNvSpPr>
            <a:spLocks noGrp="1"/>
          </p:cNvSpPr>
          <p:nvPr>
            <p:ph type="body" idx="1"/>
          </p:nvPr>
        </p:nvSpPr>
        <p:spPr>
          <a:noFill/>
        </p:spPr>
        <p:txBody>
          <a:bodyPr/>
          <a:lstStyle/>
          <a:p>
            <a:pPr algn="just" eaLnBrk="1" hangingPunct="1">
              <a:spcBef>
                <a:spcPct val="0"/>
              </a:spcBef>
            </a:pPr>
            <a:r>
              <a:rPr lang="ru-RU" altLang="ru-RU"/>
              <a:t>Такой анализ должен позволить прогнозировать изменение возможных финансовых результатов исходя их реальных условий хозяйственной деятельности в планируемом периоде.</a:t>
            </a:r>
          </a:p>
          <a:p>
            <a:pPr algn="just" eaLnBrk="1" hangingPunct="1">
              <a:spcBef>
                <a:spcPct val="0"/>
              </a:spcBef>
            </a:pPr>
            <a:r>
              <a:rPr lang="ru-RU" altLang="ru-RU"/>
              <a:t>Источники информации: баланс, отчет о финансовых результатах, приложение к балансу, данные текущего учета.</a:t>
            </a:r>
          </a:p>
        </p:txBody>
      </p:sp>
      <p:sp>
        <p:nvSpPr>
          <p:cNvPr id="2560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A72745D9-1B3B-4470-8686-ECCCEEED86B6}" type="slidenum">
              <a:rPr lang="ru-RU" altLang="ru-RU" sz="1200" smtClean="0"/>
              <a:pPr/>
              <a:t>12</a:t>
            </a:fld>
            <a:endParaRPr lang="ru-RU" altLang="ru-RU"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Образ слайда 1"/>
          <p:cNvSpPr>
            <a:spLocks noGrp="1" noRot="1" noChangeAspect="1" noTextEdit="1"/>
          </p:cNvSpPr>
          <p:nvPr>
            <p:ph type="sldImg"/>
          </p:nvPr>
        </p:nvSpPr>
        <p:spPr>
          <a:ln/>
        </p:spPr>
      </p:sp>
      <p:sp>
        <p:nvSpPr>
          <p:cNvPr id="27651" name="Заметки 2"/>
          <p:cNvSpPr>
            <a:spLocks noGrp="1"/>
          </p:cNvSpPr>
          <p:nvPr>
            <p:ph type="body" idx="1"/>
          </p:nvPr>
        </p:nvSpPr>
        <p:spPr>
          <a:noFill/>
        </p:spPr>
        <p:txBody>
          <a:bodyPr/>
          <a:lstStyle/>
          <a:p>
            <a:pPr algn="just" eaLnBrk="1" hangingPunct="1">
              <a:spcBef>
                <a:spcPct val="0"/>
              </a:spcBef>
            </a:pPr>
            <a:r>
              <a:rPr lang="ru-RU" altLang="ru-RU"/>
              <a:t>2 осуществляется на основе расчетов движения денежных потоков предприятия на планируемый период.</a:t>
            </a:r>
          </a:p>
          <a:p>
            <a:pPr algn="just" eaLnBrk="1" hangingPunct="1">
              <a:spcBef>
                <a:spcPct val="0"/>
              </a:spcBef>
            </a:pPr>
            <a:r>
              <a:rPr lang="ru-RU" altLang="ru-RU"/>
              <a:t>Раздельный учет обусловлен тем, что некоторые виды деятельности не облагаются налогами на прибыль и добавленную стоимость.</a:t>
            </a:r>
          </a:p>
          <a:p>
            <a:pPr algn="just" eaLnBrk="1" hangingPunct="1">
              <a:spcBef>
                <a:spcPct val="0"/>
              </a:spcBef>
            </a:pPr>
            <a:r>
              <a:rPr lang="ru-RU" altLang="ru-RU"/>
              <a:t>Расчет плановой суммы прибыли целесообразно вести методом прямого счета по каждому виду продукции (услуг) с последующим суммированием результата в целом по предприятию.</a:t>
            </a:r>
          </a:p>
        </p:txBody>
      </p:sp>
      <p:sp>
        <p:nvSpPr>
          <p:cNvPr id="2765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4BC3A6B7-1EF7-4C79-A43B-3162AABEB9D1}" type="slidenum">
              <a:rPr lang="ru-RU" altLang="ru-RU" sz="1200" smtClean="0"/>
              <a:pPr/>
              <a:t>13</a:t>
            </a:fld>
            <a:endParaRPr lang="ru-RU" altLang="ru-RU"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раз слайда 1"/>
          <p:cNvSpPr>
            <a:spLocks noGrp="1" noRot="1" noChangeAspect="1" noTextEdit="1"/>
          </p:cNvSpPr>
          <p:nvPr>
            <p:ph type="sldImg"/>
          </p:nvPr>
        </p:nvSpPr>
        <p:spPr>
          <a:ln/>
        </p:spPr>
      </p:sp>
      <p:sp>
        <p:nvSpPr>
          <p:cNvPr id="29699" name="Заметки 2"/>
          <p:cNvSpPr>
            <a:spLocks noGrp="1"/>
          </p:cNvSpPr>
          <p:nvPr>
            <p:ph type="body" idx="1"/>
          </p:nvPr>
        </p:nvSpPr>
        <p:spPr>
          <a:noFill/>
        </p:spPr>
        <p:txBody>
          <a:bodyPr/>
          <a:lstStyle/>
          <a:p>
            <a:pPr algn="just" eaLnBrk="1" hangingPunct="1">
              <a:spcBef>
                <a:spcPct val="10000"/>
              </a:spcBef>
            </a:pPr>
            <a:r>
              <a:rPr lang="ru-RU" altLang="ru-RU"/>
              <a:t>В остатки входит готовая продукция на складе. Сведения о ней можно взять из данных бухгалтерского учета, однако, как правило, на момент составления финансового плана (за 1-2 месяца до окончания финансового года) они неизвестны, поэтому на конец отчетного года остатки рассчитываются исходя из прогнозных значений факторов, влияющих на их уровень.</a:t>
            </a:r>
          </a:p>
        </p:txBody>
      </p:sp>
      <p:sp>
        <p:nvSpPr>
          <p:cNvPr id="2970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026A6FB6-05D8-40B4-9552-9AD0343DFA2A}" type="slidenum">
              <a:rPr lang="ru-RU" altLang="ru-RU" sz="1200" smtClean="0"/>
              <a:pPr/>
              <a:t>14</a:t>
            </a:fld>
            <a:endParaRPr lang="ru-RU" altLang="ru-RU"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Образ слайда 1"/>
          <p:cNvSpPr>
            <a:spLocks noGrp="1" noRot="1" noChangeAspect="1" noTextEdit="1"/>
          </p:cNvSpPr>
          <p:nvPr>
            <p:ph type="sldImg"/>
          </p:nvPr>
        </p:nvSpPr>
        <p:spPr>
          <a:ln/>
        </p:spPr>
      </p:sp>
      <p:sp>
        <p:nvSpPr>
          <p:cNvPr id="31747" name="Заметки 2"/>
          <p:cNvSpPr>
            <a:spLocks noGrp="1"/>
          </p:cNvSpPr>
          <p:nvPr>
            <p:ph type="body" idx="1"/>
          </p:nvPr>
        </p:nvSpPr>
        <p:spPr>
          <a:noFill/>
        </p:spPr>
        <p:txBody>
          <a:bodyPr/>
          <a:lstStyle/>
          <a:p>
            <a:pPr algn="just" eaLnBrk="1" hangingPunct="1">
              <a:spcBef>
                <a:spcPct val="10000"/>
              </a:spcBef>
            </a:pPr>
            <a:endParaRPr lang="ru-RU" altLang="ru-RU"/>
          </a:p>
        </p:txBody>
      </p:sp>
      <p:sp>
        <p:nvSpPr>
          <p:cNvPr id="3174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3CD3D56-00C6-4741-899F-064A9F0AC358}" type="slidenum">
              <a:rPr lang="ru-RU" altLang="ru-RU" sz="1200" smtClean="0"/>
              <a:pPr/>
              <a:t>15</a:t>
            </a:fld>
            <a:endParaRPr lang="ru-RU" altLang="ru-RU"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раз слайда 1"/>
          <p:cNvSpPr>
            <a:spLocks noGrp="1" noRot="1" noChangeAspect="1" noTextEdit="1"/>
          </p:cNvSpPr>
          <p:nvPr>
            <p:ph type="sldImg"/>
          </p:nvPr>
        </p:nvSpPr>
        <p:spPr>
          <a:ln/>
        </p:spPr>
      </p:sp>
      <p:sp>
        <p:nvSpPr>
          <p:cNvPr id="33795" name="Заметки 2"/>
          <p:cNvSpPr>
            <a:spLocks noGrp="1"/>
          </p:cNvSpPr>
          <p:nvPr>
            <p:ph type="body" idx="1"/>
          </p:nvPr>
        </p:nvSpPr>
        <p:spPr>
          <a:noFill/>
        </p:spPr>
        <p:txBody>
          <a:bodyPr/>
          <a:lstStyle/>
          <a:p>
            <a:pPr algn="just" eaLnBrk="1" hangingPunct="1">
              <a:spcBef>
                <a:spcPct val="0"/>
              </a:spcBef>
            </a:pPr>
            <a:endParaRPr lang="ru-RU" altLang="ru-RU"/>
          </a:p>
        </p:txBody>
      </p:sp>
      <p:sp>
        <p:nvSpPr>
          <p:cNvPr id="3379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07B48C62-1CDF-4A0C-AD3E-3A5F68AC1735}" type="slidenum">
              <a:rPr lang="ru-RU" altLang="ru-RU" sz="1200" smtClean="0"/>
              <a:pPr/>
              <a:t>16</a:t>
            </a:fld>
            <a:endParaRPr lang="ru-RU" altLang="ru-RU"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раз слайда 1"/>
          <p:cNvSpPr>
            <a:spLocks noGrp="1" noRot="1" noChangeAspect="1" noTextEdit="1"/>
          </p:cNvSpPr>
          <p:nvPr>
            <p:ph type="sldImg"/>
          </p:nvPr>
        </p:nvSpPr>
        <p:spPr>
          <a:ln/>
        </p:spPr>
      </p:sp>
      <p:sp>
        <p:nvSpPr>
          <p:cNvPr id="35843" name="Заметки 2"/>
          <p:cNvSpPr>
            <a:spLocks noGrp="1"/>
          </p:cNvSpPr>
          <p:nvPr>
            <p:ph type="body" idx="1"/>
          </p:nvPr>
        </p:nvSpPr>
        <p:spPr>
          <a:noFill/>
        </p:spPr>
        <p:txBody>
          <a:bodyPr/>
          <a:lstStyle/>
          <a:p>
            <a:pPr algn="just" eaLnBrk="1" hangingPunct="1">
              <a:spcBef>
                <a:spcPct val="0"/>
              </a:spcBef>
            </a:pPr>
            <a:r>
              <a:rPr lang="ru-RU" altLang="ru-RU"/>
              <a:t>На основе затрат рассчитываются затраты на валовую продукцию, производственная и полная себестоимость товарной продукции, себестоимость реализованной продукции, осуществляется нормирование оборотных средств.</a:t>
            </a:r>
          </a:p>
        </p:txBody>
      </p:sp>
      <p:sp>
        <p:nvSpPr>
          <p:cNvPr id="3584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AC66762B-3C7A-4416-AE89-8C6028116BED}" type="slidenum">
              <a:rPr lang="ru-RU" altLang="ru-RU" sz="1200" smtClean="0"/>
              <a:pPr/>
              <a:t>17</a:t>
            </a:fld>
            <a:endParaRPr lang="ru-RU" altLang="ru-RU"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TextEdit="1"/>
          </p:cNvSpPr>
          <p:nvPr>
            <p:ph type="sldImg"/>
          </p:nvPr>
        </p:nvSpPr>
        <p:spPr>
          <a:ln/>
        </p:spPr>
      </p:sp>
      <p:sp>
        <p:nvSpPr>
          <p:cNvPr id="37891" name="Заметки 2"/>
          <p:cNvSpPr>
            <a:spLocks noGrp="1"/>
          </p:cNvSpPr>
          <p:nvPr>
            <p:ph type="body" idx="1"/>
          </p:nvPr>
        </p:nvSpPr>
        <p:spPr>
          <a:noFill/>
        </p:spPr>
        <p:txBody>
          <a:bodyPr/>
          <a:lstStyle/>
          <a:p>
            <a:pPr algn="just" eaLnBrk="1" hangingPunct="1">
              <a:spcBef>
                <a:spcPct val="0"/>
              </a:spcBef>
            </a:pPr>
            <a:r>
              <a:rPr lang="ru-RU" altLang="ru-RU"/>
              <a:t>Использование метода прямого счета при планировании прибыли предусматривает наличие на момент расчетов широкого круга различных данных. Однако динамизм внешней среды, неопределенность экономической ситуации иногда не позволяют прогнозировать некоторые экономические параметры, влияющие на финансовые результаты, с достаточной степенью достоверности. В этом случае приходится довольствоваться оценочными расчетами прибыли, выполняемыми на базе достигнутого уровня прибыли и прогнозируемого процента инфляции.</a:t>
            </a:r>
          </a:p>
        </p:txBody>
      </p:sp>
      <p:sp>
        <p:nvSpPr>
          <p:cNvPr id="3789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23254B0E-9B1A-4F6F-807B-177DA74CE10F}" type="slidenum">
              <a:rPr lang="ru-RU" altLang="ru-RU" sz="1200" smtClean="0"/>
              <a:pPr/>
              <a:t>18</a:t>
            </a:fld>
            <a:endParaRPr lang="ru-RU" altLang="ru-RU"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a:ln/>
        </p:spPr>
      </p:sp>
      <p:sp>
        <p:nvSpPr>
          <p:cNvPr id="39939" name="Заметки 2"/>
          <p:cNvSpPr>
            <a:spLocks noGrp="1"/>
          </p:cNvSpPr>
          <p:nvPr>
            <p:ph type="body" idx="1"/>
          </p:nvPr>
        </p:nvSpPr>
        <p:spPr>
          <a:noFill/>
        </p:spPr>
        <p:txBody>
          <a:bodyPr/>
          <a:lstStyle/>
          <a:p>
            <a:pPr algn="just" eaLnBrk="1" hangingPunct="1">
              <a:spcBef>
                <a:spcPct val="0"/>
              </a:spcBef>
            </a:pPr>
            <a:r>
              <a:rPr lang="ru-RU" altLang="ru-RU"/>
              <a:t>Предназначены для финансирования затрат, связанных с простым и расширенным воспроизводством основных фондов предприятия.</a:t>
            </a:r>
          </a:p>
        </p:txBody>
      </p:sp>
      <p:sp>
        <p:nvSpPr>
          <p:cNvPr id="3994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3EB1784B-9478-4722-BD47-5C27D7815E8D}" type="slidenum">
              <a:rPr lang="ru-RU" altLang="ru-RU" sz="1200" smtClean="0"/>
              <a:pPr/>
              <a:t>19</a:t>
            </a:fld>
            <a:endParaRPr lang="ru-RU" altLang="ru-RU"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a:ln/>
        </p:spPr>
      </p:sp>
      <p:sp>
        <p:nvSpPr>
          <p:cNvPr id="41987" name="Заметки 2"/>
          <p:cNvSpPr>
            <a:spLocks noGrp="1"/>
          </p:cNvSpPr>
          <p:nvPr>
            <p:ph type="body" idx="1"/>
          </p:nvPr>
        </p:nvSpPr>
        <p:spPr>
          <a:noFill/>
        </p:spPr>
        <p:txBody>
          <a:bodyPr/>
          <a:lstStyle/>
          <a:p>
            <a:pPr algn="just" eaLnBrk="1" hangingPunct="1">
              <a:spcBef>
                <a:spcPct val="0"/>
              </a:spcBef>
            </a:pPr>
            <a:r>
              <a:rPr lang="ru-RU" altLang="ru-RU"/>
              <a:t>ФР планируются при выполнении работ хозяйственным способом в условиях внутрихозяйственного расчета. </a:t>
            </a:r>
          </a:p>
        </p:txBody>
      </p:sp>
      <p:sp>
        <p:nvSpPr>
          <p:cNvPr id="4198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38768EC2-382F-492E-802A-D499D28B46DC}" type="slidenum">
              <a:rPr lang="ru-RU" altLang="ru-RU" sz="1200" smtClean="0"/>
              <a:pPr/>
              <a:t>20</a:t>
            </a:fld>
            <a:endParaRPr lang="ru-RU" altLang="ru-RU"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Образ слайда 1"/>
          <p:cNvSpPr>
            <a:spLocks noGrp="1" noRot="1" noChangeAspect="1" noTextEdit="1"/>
          </p:cNvSpPr>
          <p:nvPr>
            <p:ph type="sldImg"/>
          </p:nvPr>
        </p:nvSpPr>
        <p:spPr>
          <a:ln/>
        </p:spPr>
      </p:sp>
      <p:sp>
        <p:nvSpPr>
          <p:cNvPr id="44035" name="Заметки 2"/>
          <p:cNvSpPr>
            <a:spLocks noGrp="1"/>
          </p:cNvSpPr>
          <p:nvPr>
            <p:ph type="body" idx="1"/>
          </p:nvPr>
        </p:nvSpPr>
        <p:spPr>
          <a:noFill/>
        </p:spPr>
        <p:txBody>
          <a:bodyPr/>
          <a:lstStyle/>
          <a:p>
            <a:pPr algn="just" eaLnBrk="1" hangingPunct="1">
              <a:spcBef>
                <a:spcPct val="0"/>
              </a:spcBef>
            </a:pPr>
            <a:r>
              <a:rPr lang="ru-RU" altLang="ru-RU"/>
              <a:t>Предприятие до момента погашения устойчивых пассивов может распоряжаться ими по своему усмотрению, поэтому они являются объектом планирования. В качестве финансовых ресурсов целесообразно планировать их в минимальном размере.</a:t>
            </a:r>
          </a:p>
        </p:txBody>
      </p:sp>
      <p:sp>
        <p:nvSpPr>
          <p:cNvPr id="4403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1C86BD0-B674-474F-B8CE-E5AF9AA64902}" type="slidenum">
              <a:rPr lang="ru-RU" altLang="ru-RU" sz="1200" smtClean="0"/>
              <a:pPr/>
              <a:t>21</a:t>
            </a:fld>
            <a:endParaRPr lang="ru-RU" altLang="ru-RU"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46083" name="Заметки 2"/>
          <p:cNvSpPr>
            <a:spLocks noGrp="1"/>
          </p:cNvSpPr>
          <p:nvPr>
            <p:ph type="body" idx="1"/>
          </p:nvPr>
        </p:nvSpPr>
        <p:spPr>
          <a:noFill/>
        </p:spPr>
        <p:txBody>
          <a:bodyPr/>
          <a:lstStyle/>
          <a:p>
            <a:pPr algn="just" eaLnBrk="1" hangingPunct="1">
              <a:spcBef>
                <a:spcPct val="0"/>
              </a:spcBef>
            </a:pPr>
            <a:r>
              <a:rPr lang="ru-RU" altLang="ru-RU"/>
              <a:t>При составлении финансового плана в качестве финансовых ресурсов планируется прирост устойчивых пассивов. Для расчета этой величины первоначально определяются устойчивые пассивы на конец планируемого года. Затем методом сравнения этой величины с устойчивыми пассивами на начало года определяется величина изменнеия задолженности. </a:t>
            </a:r>
          </a:p>
        </p:txBody>
      </p:sp>
      <p:sp>
        <p:nvSpPr>
          <p:cNvPr id="4608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0947A70D-9648-4762-8301-2077D4052928}" type="slidenum">
              <a:rPr lang="ru-RU" altLang="ru-RU" sz="1200" smtClean="0"/>
              <a:pPr/>
              <a:t>22</a:t>
            </a:fld>
            <a:endParaRPr lang="ru-RU" altLang="ru-RU"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Образ слайда 1"/>
          <p:cNvSpPr>
            <a:spLocks noGrp="1" noRot="1" noChangeAspect="1" noTextEdit="1"/>
          </p:cNvSpPr>
          <p:nvPr>
            <p:ph type="sldImg"/>
          </p:nvPr>
        </p:nvSpPr>
        <p:spPr>
          <a:ln/>
        </p:spPr>
      </p:sp>
      <p:sp>
        <p:nvSpPr>
          <p:cNvPr id="48131" name="Заметки 2"/>
          <p:cNvSpPr>
            <a:spLocks noGrp="1"/>
          </p:cNvSpPr>
          <p:nvPr>
            <p:ph type="body" idx="1"/>
          </p:nvPr>
        </p:nvSpPr>
        <p:spPr>
          <a:noFill/>
        </p:spPr>
        <p:txBody>
          <a:bodyPr/>
          <a:lstStyle/>
          <a:p>
            <a:pPr algn="just" eaLnBrk="1" hangingPunct="1">
              <a:spcBef>
                <a:spcPct val="0"/>
              </a:spcBef>
            </a:pPr>
            <a:endParaRPr lang="ru-RU" altLang="ru-RU"/>
          </a:p>
        </p:txBody>
      </p:sp>
      <p:sp>
        <p:nvSpPr>
          <p:cNvPr id="4813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69410100-A717-4CE8-9F37-791013588B25}" type="slidenum">
              <a:rPr lang="ru-RU" altLang="ru-RU" sz="1200" smtClean="0"/>
              <a:pPr/>
              <a:t>23</a:t>
            </a:fld>
            <a:endParaRPr lang="ru-RU" altLang="ru-RU"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Образ слайда 1"/>
          <p:cNvSpPr>
            <a:spLocks noGrp="1" noRot="1" noChangeAspect="1" noTextEdit="1"/>
          </p:cNvSpPr>
          <p:nvPr>
            <p:ph type="sldImg"/>
          </p:nvPr>
        </p:nvSpPr>
        <p:spPr>
          <a:ln/>
        </p:spPr>
      </p:sp>
      <p:sp>
        <p:nvSpPr>
          <p:cNvPr id="50179" name="Заметки 2"/>
          <p:cNvSpPr>
            <a:spLocks noGrp="1"/>
          </p:cNvSpPr>
          <p:nvPr>
            <p:ph type="body" idx="1"/>
          </p:nvPr>
        </p:nvSpPr>
        <p:spPr>
          <a:noFill/>
        </p:spPr>
        <p:txBody>
          <a:bodyPr/>
          <a:lstStyle/>
          <a:p>
            <a:pPr algn="just" eaLnBrk="1" hangingPunct="1">
              <a:spcBef>
                <a:spcPct val="0"/>
              </a:spcBef>
            </a:pPr>
            <a:r>
              <a:rPr lang="ru-RU" altLang="ru-RU"/>
              <a:t>Входная мощность определяется с учетом имеющихся на начало года производственных фондов, рабочей силы и др. ресурсов, а выходная – на конец года с последующей корректировкой при соответствующем изменении техники и технологии.</a:t>
            </a:r>
          </a:p>
        </p:txBody>
      </p:sp>
      <p:sp>
        <p:nvSpPr>
          <p:cNvPr id="5018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1B2A7FA-9F13-42EB-A707-ACCF18336433}" type="slidenum">
              <a:rPr lang="ru-RU" altLang="ru-RU" sz="1200" smtClean="0"/>
              <a:pPr/>
              <a:t>24</a:t>
            </a:fld>
            <a:endParaRPr lang="ru-RU" altLang="ru-RU"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a:ln/>
        </p:spPr>
      </p:sp>
      <p:sp>
        <p:nvSpPr>
          <p:cNvPr id="52227" name="Заметки 2"/>
          <p:cNvSpPr>
            <a:spLocks noGrp="1"/>
          </p:cNvSpPr>
          <p:nvPr>
            <p:ph type="body" idx="1"/>
          </p:nvPr>
        </p:nvSpPr>
        <p:spPr>
          <a:noFill/>
        </p:spPr>
        <p:txBody>
          <a:bodyPr/>
          <a:lstStyle/>
          <a:p>
            <a:pPr algn="just" eaLnBrk="1" hangingPunct="1">
              <a:spcBef>
                <a:spcPct val="0"/>
              </a:spcBef>
            </a:pPr>
            <a:r>
              <a:rPr lang="ru-RU" altLang="ru-RU"/>
              <a:t>Таким образом, в данном разделе финансового плана отражаются только те расходы предприятия, которые связаны с расширением и развитием производства, удовлетворением социально-культурных и бытовых потребностей работников, прочие расходы, финансируемые за счет прибыли и других финансовых ресурсов предприятия.</a:t>
            </a:r>
          </a:p>
        </p:txBody>
      </p:sp>
      <p:sp>
        <p:nvSpPr>
          <p:cNvPr id="5222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5B0DB5AD-0A14-4164-86F4-548532D73723}" type="slidenum">
              <a:rPr lang="ru-RU" altLang="ru-RU" sz="1200" smtClean="0"/>
              <a:pPr/>
              <a:t>25</a:t>
            </a:fld>
            <a:endParaRPr lang="ru-RU" altLang="ru-RU"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Образ слайда 1"/>
          <p:cNvSpPr>
            <a:spLocks noGrp="1" noRot="1" noChangeAspect="1" noTextEdit="1"/>
          </p:cNvSpPr>
          <p:nvPr>
            <p:ph type="sldImg"/>
          </p:nvPr>
        </p:nvSpPr>
        <p:spPr>
          <a:ln/>
        </p:spPr>
      </p:sp>
      <p:sp>
        <p:nvSpPr>
          <p:cNvPr id="54275" name="Заметки 2"/>
          <p:cNvSpPr>
            <a:spLocks noGrp="1"/>
          </p:cNvSpPr>
          <p:nvPr>
            <p:ph type="body" idx="1"/>
          </p:nvPr>
        </p:nvSpPr>
        <p:spPr>
          <a:noFill/>
        </p:spPr>
        <p:txBody>
          <a:bodyPr/>
          <a:lstStyle/>
          <a:p>
            <a:pPr algn="just" eaLnBrk="1" hangingPunct="1">
              <a:spcBef>
                <a:spcPct val="0"/>
              </a:spcBef>
            </a:pPr>
            <a:r>
              <a:rPr lang="ru-RU" altLang="ru-RU"/>
              <a:t>1 составляют значительную часть инвестиций, направляемых на расширение, реконструкцию и техническое перевооружение ОФ производственного и непроизводственного назначения. Их объем и структуру предприятие определяет самостоятельно.</a:t>
            </a:r>
          </a:p>
          <a:p>
            <a:pPr algn="just" eaLnBrk="1" hangingPunct="1">
              <a:spcBef>
                <a:spcPct val="0"/>
              </a:spcBef>
            </a:pPr>
            <a:r>
              <a:rPr lang="ru-RU" altLang="ru-RU"/>
              <a:t>Источником финансирования капитальных вложений могут быть собственные и заемные финансовые ресурсы. При планировании их состава и структуры необходимо придерживаться определенной очередности: сначала на финансирование направляются собственные средства, потом – заемные.</a:t>
            </a:r>
          </a:p>
        </p:txBody>
      </p:sp>
      <p:sp>
        <p:nvSpPr>
          <p:cNvPr id="54276"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FA75B17F-826B-4143-9857-15C7BA334359}" type="slidenum">
              <a:rPr lang="ru-RU" altLang="ru-RU" sz="1200" smtClean="0"/>
              <a:pPr/>
              <a:t>26</a:t>
            </a:fld>
            <a:endParaRPr lang="ru-RU" altLang="ru-RU"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p:cNvSpPr>
            <a:spLocks noGrp="1" noRot="1" noChangeAspect="1" noTextEdit="1"/>
          </p:cNvSpPr>
          <p:nvPr>
            <p:ph type="sldImg"/>
          </p:nvPr>
        </p:nvSpPr>
        <p:spPr>
          <a:ln/>
        </p:spPr>
      </p:sp>
      <p:sp>
        <p:nvSpPr>
          <p:cNvPr id="56323" name="Заметки 2"/>
          <p:cNvSpPr>
            <a:spLocks noGrp="1"/>
          </p:cNvSpPr>
          <p:nvPr>
            <p:ph type="body" idx="1"/>
          </p:nvPr>
        </p:nvSpPr>
        <p:spPr>
          <a:noFill/>
        </p:spPr>
        <p:txBody>
          <a:bodyPr/>
          <a:lstStyle/>
          <a:p>
            <a:pPr algn="just" eaLnBrk="1" hangingPunct="1">
              <a:spcBef>
                <a:spcPct val="0"/>
              </a:spcBef>
            </a:pPr>
            <a:r>
              <a:rPr lang="ru-RU" altLang="ru-RU"/>
              <a:t>Основой служат расчеты по формированию оборотных средств на конец планируемого года. Сравнение полученной величины с нормативом на начало планового периода даст изменение норматива (его рост или сокращение). Расчет общего норматива как суммы нормативов по элементам весьма трудоемок, поэтому в практике могут использоваться укрупненные методы расчета, например, можно определять норматив путем умножения однодневного расхода материальных ценностей в целом по предприятию на среднюю сложившуюся норму запаса в днях.</a:t>
            </a:r>
          </a:p>
        </p:txBody>
      </p:sp>
      <p:sp>
        <p:nvSpPr>
          <p:cNvPr id="56324"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2D35C016-8A7F-4D62-991C-54986E7A7B9A}" type="slidenum">
              <a:rPr lang="ru-RU" altLang="ru-RU" sz="1200" smtClean="0"/>
              <a:pPr/>
              <a:t>27</a:t>
            </a:fld>
            <a:endParaRPr lang="ru-RU" altLang="ru-RU"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Образ слайда 1"/>
          <p:cNvSpPr>
            <a:spLocks noGrp="1" noRot="1" noChangeAspect="1" noTextEdit="1"/>
          </p:cNvSpPr>
          <p:nvPr>
            <p:ph type="sldImg"/>
          </p:nvPr>
        </p:nvSpPr>
        <p:spPr>
          <a:ln/>
        </p:spPr>
      </p:sp>
      <p:sp>
        <p:nvSpPr>
          <p:cNvPr id="58371" name="Заметки 2"/>
          <p:cNvSpPr>
            <a:spLocks noGrp="1"/>
          </p:cNvSpPr>
          <p:nvPr>
            <p:ph type="body" idx="1"/>
          </p:nvPr>
        </p:nvSpPr>
        <p:spPr>
          <a:noFill/>
        </p:spPr>
        <p:txBody>
          <a:bodyPr/>
          <a:lstStyle/>
          <a:p>
            <a:pPr algn="just" eaLnBrk="1" hangingPunct="1">
              <a:spcBef>
                <a:spcPct val="0"/>
              </a:spcBef>
            </a:pPr>
            <a:r>
              <a:rPr lang="ru-RU" altLang="ru-RU"/>
              <a:t>Расходы по обслуживанию долгосрочных кредитов планируются на основе договоров с кредитными учреждениями и сведений банков об возможных изменениях в размере процентной ставки и методики расчета суммы процентов.</a:t>
            </a:r>
          </a:p>
        </p:txBody>
      </p:sp>
      <p:sp>
        <p:nvSpPr>
          <p:cNvPr id="58372"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BF16939C-8079-49AD-9C99-A456BB7F9BB3}" type="slidenum">
              <a:rPr lang="ru-RU" altLang="ru-RU" sz="1200" smtClean="0"/>
              <a:pPr/>
              <a:t>28</a:t>
            </a:fld>
            <a:endParaRPr lang="ru-RU" altLang="ru-RU"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Образ слайда 1"/>
          <p:cNvSpPr>
            <a:spLocks noGrp="1" noRot="1" noChangeAspect="1" noTextEdit="1"/>
          </p:cNvSpPr>
          <p:nvPr>
            <p:ph type="sldImg"/>
          </p:nvPr>
        </p:nvSpPr>
        <p:spPr>
          <a:ln/>
        </p:spPr>
      </p:sp>
      <p:sp>
        <p:nvSpPr>
          <p:cNvPr id="60419" name="Заметки 2"/>
          <p:cNvSpPr>
            <a:spLocks noGrp="1"/>
          </p:cNvSpPr>
          <p:nvPr>
            <p:ph type="body" idx="1"/>
          </p:nvPr>
        </p:nvSpPr>
        <p:spPr>
          <a:noFill/>
        </p:spPr>
        <p:txBody>
          <a:bodyPr/>
          <a:lstStyle/>
          <a:p>
            <a:pPr algn="just" eaLnBrk="1" hangingPunct="1">
              <a:spcBef>
                <a:spcPct val="0"/>
              </a:spcBef>
            </a:pPr>
            <a:r>
              <a:rPr lang="ru-RU" altLang="ru-RU"/>
              <a:t>Необходимо учитывать следующие факторы: численность работающих, уровень средней заработной платы на предприятии, условия труда и быта сотрудников, расположение предприятия.</a:t>
            </a:r>
          </a:p>
        </p:txBody>
      </p:sp>
      <p:sp>
        <p:nvSpPr>
          <p:cNvPr id="60420"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75B6440F-CA06-4206-90F5-EE3CAB046B4B}" type="slidenum">
              <a:rPr lang="ru-RU" altLang="ru-RU" sz="1200" smtClean="0"/>
              <a:pPr/>
              <a:t>29</a:t>
            </a:fld>
            <a:endParaRPr lang="ru-RU" altLang="ru-RU"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Образ слайда 1"/>
          <p:cNvSpPr>
            <a:spLocks noGrp="1" noRot="1" noChangeAspect="1" noTextEdit="1"/>
          </p:cNvSpPr>
          <p:nvPr>
            <p:ph type="sldImg"/>
          </p:nvPr>
        </p:nvSpPr>
        <p:spPr>
          <a:ln/>
        </p:spPr>
      </p:sp>
      <p:sp>
        <p:nvSpPr>
          <p:cNvPr id="62467" name="Заметки 2"/>
          <p:cNvSpPr>
            <a:spLocks noGrp="1"/>
          </p:cNvSpPr>
          <p:nvPr>
            <p:ph type="body" idx="1"/>
          </p:nvPr>
        </p:nvSpPr>
        <p:spPr>
          <a:noFill/>
        </p:spPr>
        <p:txBody>
          <a:bodyPr/>
          <a:lstStyle/>
          <a:p>
            <a:pPr algn="just" eaLnBrk="1" hangingPunct="1">
              <a:spcBef>
                <a:spcPct val="0"/>
              </a:spcBef>
            </a:pPr>
            <a:r>
              <a:rPr lang="ru-RU" altLang="ru-RU"/>
              <a:t>Баланс доходов и расходов составляется по следующему принципу: на покрытие расходов в первую очередь идут собственные доходы, при этом учитывается целевое использование доходов и очередность их направления по статьям затрат. При недостатке собственных средств расходы могут покрываться кредитами банка или другими заемными ресурсами.</a:t>
            </a:r>
          </a:p>
          <a:p>
            <a:pPr algn="just" eaLnBrk="1" hangingPunct="1">
              <a:spcBef>
                <a:spcPct val="0"/>
              </a:spcBef>
            </a:pPr>
            <a:r>
              <a:rPr lang="ru-RU" altLang="ru-RU"/>
              <a:t>Критерием правильности финансового плана является соблюдение следующих соотношений: величина превышения доходов над расходами должна равняться сумме превышения платежа в бюджет над ассигнованиями из бюджета, а величина превышения доходов над расходами – величине превышения ассигнований из бюджета над платежами в бюджет. </a:t>
            </a:r>
          </a:p>
        </p:txBody>
      </p:sp>
      <p:sp>
        <p:nvSpPr>
          <p:cNvPr id="62468" name="Номер слайда 3"/>
          <p:cNvSpPr>
            <a:spLocks noGrp="1"/>
          </p:cNvSpPr>
          <p:nvPr>
            <p:ph type="sldNum" sz="quarter" idx="5"/>
          </p:nvPr>
        </p:nvSpPr>
        <p:spPr>
          <a:noFill/>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227AB28-19AA-4230-B6B2-927A4A8910D2}" type="slidenum">
              <a:rPr lang="ru-RU" altLang="ru-RU" sz="1200" smtClean="0"/>
              <a:pPr/>
              <a:t>30</a:t>
            </a:fld>
            <a:endParaRPr lang="ru-RU" altLang="ru-RU"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Tree>
    <p:extLst>
      <p:ext uri="{BB962C8B-B14F-4D97-AF65-F5344CB8AC3E}">
        <p14:creationId xmlns:p14="http://schemas.microsoft.com/office/powerpoint/2010/main" val="2006019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a:lstStyle/>
          <a:p>
            <a:r>
              <a:rPr lang="ru-RU"/>
              <a:t>Образец заголовка</a:t>
            </a:r>
          </a:p>
        </p:txBody>
      </p:sp>
      <p:sp>
        <p:nvSpPr>
          <p:cNvPr id="3" name="Объект 2"/>
          <p:cNvSpPr>
            <a:spLocks noGrp="1"/>
          </p:cNvSpPr>
          <p:nvPr>
            <p:ph idx="1"/>
          </p:nvPr>
        </p:nvSpPr>
        <p:spPr>
          <a:xfrm>
            <a:off x="628650" y="1825625"/>
            <a:ext cx="7886700" cy="435133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2859058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a:prstGeom prst="rect">
            <a:avLst/>
          </a:prstGeo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a:t>Образец текста</a:t>
            </a:r>
          </a:p>
        </p:txBody>
      </p:sp>
    </p:spTree>
    <p:extLst>
      <p:ext uri="{BB962C8B-B14F-4D97-AF65-F5344CB8AC3E}">
        <p14:creationId xmlns:p14="http://schemas.microsoft.com/office/powerpoint/2010/main" val="4134761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a:lstStyle/>
          <a:p>
            <a:r>
              <a:rPr lang="ru-RU"/>
              <a:t>Образец заголовка</a:t>
            </a:r>
          </a:p>
        </p:txBody>
      </p:sp>
      <p:sp>
        <p:nvSpPr>
          <p:cNvPr id="3" name="Объект 2"/>
          <p:cNvSpPr>
            <a:spLocks noGrp="1"/>
          </p:cNvSpPr>
          <p:nvPr>
            <p:ph sz="half" idx="1"/>
          </p:nvPr>
        </p:nvSpPr>
        <p:spPr>
          <a:xfrm>
            <a:off x="628650" y="1825625"/>
            <a:ext cx="3867150" cy="435133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825625"/>
            <a:ext cx="3867150" cy="435133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311384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a:prstGeom prst="rect">
            <a:avLst/>
          </a:prstGeom>
        </p:spPr>
        <p:txBody>
          <a:bodyPr/>
          <a:lstStyle/>
          <a:p>
            <a:r>
              <a:rPr lang="ru-RU"/>
              <a:t>Образец заголовка</a:t>
            </a:r>
          </a:p>
        </p:txBody>
      </p:sp>
      <p:sp>
        <p:nvSpPr>
          <p:cNvPr id="3" name="Текст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30238" y="2505075"/>
            <a:ext cx="3868737" cy="36845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29150" y="2505075"/>
            <a:ext cx="3887788" cy="36845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300729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a:lstStyle/>
          <a:p>
            <a:r>
              <a:rPr lang="ru-RU"/>
              <a:t>Образец заголовка</a:t>
            </a:r>
          </a:p>
        </p:txBody>
      </p:sp>
    </p:spTree>
    <p:extLst>
      <p:ext uri="{BB962C8B-B14F-4D97-AF65-F5344CB8AC3E}">
        <p14:creationId xmlns:p14="http://schemas.microsoft.com/office/powerpoint/2010/main" val="2753485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976902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a:prstGeom prst="rect">
            <a:avLst/>
          </a:prstGeo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Tree>
    <p:extLst>
      <p:ext uri="{BB962C8B-B14F-4D97-AF65-F5344CB8AC3E}">
        <p14:creationId xmlns:p14="http://schemas.microsoft.com/office/powerpoint/2010/main" val="3694352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a:prstGeom prst="rect">
            <a:avLst/>
          </a:prstGeo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Tree>
    <p:extLst>
      <p:ext uri="{BB962C8B-B14F-4D97-AF65-F5344CB8AC3E}">
        <p14:creationId xmlns:p14="http://schemas.microsoft.com/office/powerpoint/2010/main" val="1888233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5"/>
            <a:ext cx="7886700" cy="1325563"/>
          </a:xfrm>
          <a:prstGeom prst="rect">
            <a:avLst/>
          </a:prstGeom>
        </p:spPr>
        <p:txBody>
          <a:bodyPr/>
          <a:lstStyle/>
          <a:p>
            <a:r>
              <a:rPr lang="ru-RU"/>
              <a:t>Образец заголовка</a:t>
            </a:r>
          </a:p>
        </p:txBody>
      </p:sp>
      <p:sp>
        <p:nvSpPr>
          <p:cNvPr id="3" name="Вертикальный текст 2"/>
          <p:cNvSpPr>
            <a:spLocks noGrp="1"/>
          </p:cNvSpPr>
          <p:nvPr>
            <p:ph type="body" orient="vert" idx="1"/>
          </p:nvPr>
        </p:nvSpPr>
        <p:spPr>
          <a:xfrm>
            <a:off x="628650" y="1825625"/>
            <a:ext cx="7886700" cy="4351338"/>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671108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a:prstGeom prst="rect">
            <a:avLst/>
          </a:prstGeo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28650" y="365125"/>
            <a:ext cx="5762625" cy="5811838"/>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29064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751763" y="6381750"/>
            <a:ext cx="2413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1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066088" y="6489700"/>
            <a:ext cx="719137"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5"/>
          <p:cNvSpPr>
            <a:spLocks noChangeShapeType="1"/>
          </p:cNvSpPr>
          <p:nvPr/>
        </p:nvSpPr>
        <p:spPr bwMode="auto">
          <a:xfrm>
            <a:off x="323850" y="303371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099" name="Line 6"/>
          <p:cNvSpPr>
            <a:spLocks noChangeShapeType="1"/>
          </p:cNvSpPr>
          <p:nvPr/>
        </p:nvSpPr>
        <p:spPr bwMode="auto">
          <a:xfrm>
            <a:off x="431800" y="5300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100" name="Text Box 7"/>
          <p:cNvSpPr txBox="1">
            <a:spLocks noChangeArrowheads="1"/>
          </p:cNvSpPr>
          <p:nvPr/>
        </p:nvSpPr>
        <p:spPr bwMode="auto">
          <a:xfrm>
            <a:off x="323850" y="3159125"/>
            <a:ext cx="8496300" cy="707886"/>
          </a:xfrm>
          <a:prstGeom prst="rect">
            <a:avLst/>
          </a:prstGeom>
          <a:solidFill>
            <a:srgbClr val="BBE0E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ru-RU" altLang="ru-RU" sz="4000">
                <a:solidFill>
                  <a:srgbClr val="333399"/>
                </a:solidFill>
              </a:rPr>
              <a:t>Финансовое планирование</a:t>
            </a:r>
            <a:endParaRPr lang="ru-RU" altLang="ru-RU" sz="4000" dirty="0">
              <a:solidFill>
                <a:srgbClr val="333399"/>
              </a:solidFill>
            </a:endParaRPr>
          </a:p>
        </p:txBody>
      </p:sp>
      <p:sp>
        <p:nvSpPr>
          <p:cNvPr id="4101" name="Text Box 8"/>
          <p:cNvSpPr txBox="1">
            <a:spLocks noChangeArrowheads="1"/>
          </p:cNvSpPr>
          <p:nvPr/>
        </p:nvSpPr>
        <p:spPr bwMode="auto">
          <a:xfrm>
            <a:off x="323850" y="549275"/>
            <a:ext cx="8496300" cy="208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ru-RU" altLang="ru-RU" sz="2400"/>
              <a:t>Кафедра менеджмента, ауд. 1532, т. 240</a:t>
            </a:r>
            <a:r>
              <a:rPr lang="en-US" altLang="ru-RU" sz="2400"/>
              <a:t>-</a:t>
            </a:r>
            <a:r>
              <a:rPr lang="ru-RU" altLang="ru-RU" sz="2400"/>
              <a:t>41-36</a:t>
            </a:r>
          </a:p>
          <a:p>
            <a:pPr eaLnBrk="1" hangingPunct="1"/>
            <a:endParaRPr lang="ru-RU" altLang="ru-RU" sz="2400"/>
          </a:p>
          <a:p>
            <a:pPr eaLnBrk="1" hangingPunct="1"/>
            <a:r>
              <a:rPr lang="ru-RU" altLang="ru-RU" sz="2400"/>
              <a:t>К.э.н., доцент Недолужко О.В.</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12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ru-RU" altLang="ru-RU" sz="4000">
                <a:solidFill>
                  <a:srgbClr val="333399"/>
                </a:solidFill>
              </a:rPr>
              <a:t>План лекции</a:t>
            </a:r>
          </a:p>
          <a:p>
            <a:pPr eaLnBrk="1" hangingPunct="1">
              <a:spcBef>
                <a:spcPct val="10000"/>
              </a:spcBef>
            </a:pPr>
            <a:endParaRPr lang="ru-RU" altLang="ru-RU" sz="2400" b="1">
              <a:solidFill>
                <a:srgbClr val="0F2BEC"/>
              </a:solidFill>
            </a:endParaRPr>
          </a:p>
        </p:txBody>
      </p:sp>
      <p:sp>
        <p:nvSpPr>
          <p:cNvPr id="512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AC49DC33-69B7-41EE-82CE-C761DE758542}" type="slidenum">
              <a:rPr lang="ru-RU" altLang="ru-RU" sz="1800"/>
              <a:pPr eaLnBrk="1" hangingPunct="1"/>
              <a:t>2</a:t>
            </a:fld>
            <a:endParaRPr lang="ru-RU" altLang="ru-RU" sz="1800"/>
          </a:p>
        </p:txBody>
      </p:sp>
      <p:sp>
        <p:nvSpPr>
          <p:cNvPr id="5125" name="Text Box 5"/>
          <p:cNvSpPr txBox="1">
            <a:spLocks noChangeArrowheads="1"/>
          </p:cNvSpPr>
          <p:nvPr/>
        </p:nvSpPr>
        <p:spPr bwMode="auto">
          <a:xfrm>
            <a:off x="323850" y="1412875"/>
            <a:ext cx="8496300"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a:defRPr sz="2000">
                <a:solidFill>
                  <a:schemeClr val="tx1"/>
                </a:solidFill>
                <a:latin typeface="Arial" panose="020B0604020202020204" pitchFamily="34" charset="0"/>
              </a:defRPr>
            </a:lvl1pPr>
            <a:lvl2pPr marL="619125" indent="-342900">
              <a:defRPr sz="2000">
                <a:solidFill>
                  <a:schemeClr val="tx1"/>
                </a:solidFill>
                <a:latin typeface="Arial" panose="020B0604020202020204" pitchFamily="34" charset="0"/>
              </a:defRPr>
            </a:lvl2pPr>
            <a:lvl3pPr marL="874713" indent="-342900">
              <a:defRPr sz="2000">
                <a:solidFill>
                  <a:schemeClr val="tx1"/>
                </a:solidFill>
                <a:latin typeface="Arial" panose="020B0604020202020204" pitchFamily="34" charset="0"/>
              </a:defRPr>
            </a:lvl3pPr>
            <a:lvl4pPr marL="1863725" indent="-342900">
              <a:defRPr sz="2000">
                <a:solidFill>
                  <a:schemeClr val="tx1"/>
                </a:solidFill>
                <a:latin typeface="Arial" panose="020B0604020202020204" pitchFamily="34" charset="0"/>
              </a:defRPr>
            </a:lvl4pPr>
            <a:lvl5pPr marL="2171700" indent="-342900">
              <a:defRPr sz="2000">
                <a:solidFill>
                  <a:schemeClr val="tx1"/>
                </a:solidFill>
                <a:latin typeface="Arial" panose="020B0604020202020204" pitchFamily="34" charset="0"/>
              </a:defRPr>
            </a:lvl5pPr>
            <a:lvl6pPr marL="2628900" indent="-342900" eaLnBrk="0" fontAlgn="base" hangingPunct="0">
              <a:spcBef>
                <a:spcPct val="0"/>
              </a:spcBef>
              <a:spcAft>
                <a:spcPct val="0"/>
              </a:spcAft>
              <a:defRPr sz="2000">
                <a:solidFill>
                  <a:schemeClr val="tx1"/>
                </a:solidFill>
                <a:latin typeface="Arial" panose="020B0604020202020204" pitchFamily="34" charset="0"/>
              </a:defRPr>
            </a:lvl6pPr>
            <a:lvl7pPr marL="3086100" indent="-342900" eaLnBrk="0" fontAlgn="base" hangingPunct="0">
              <a:spcBef>
                <a:spcPct val="0"/>
              </a:spcBef>
              <a:spcAft>
                <a:spcPct val="0"/>
              </a:spcAft>
              <a:defRPr sz="2000">
                <a:solidFill>
                  <a:schemeClr val="tx1"/>
                </a:solidFill>
                <a:latin typeface="Arial" panose="020B0604020202020204" pitchFamily="34" charset="0"/>
              </a:defRPr>
            </a:lvl7pPr>
            <a:lvl8pPr marL="3543300" indent="-342900" eaLnBrk="0" fontAlgn="base" hangingPunct="0">
              <a:spcBef>
                <a:spcPct val="0"/>
              </a:spcBef>
              <a:spcAft>
                <a:spcPct val="0"/>
              </a:spcAft>
              <a:defRPr sz="2000">
                <a:solidFill>
                  <a:schemeClr val="tx1"/>
                </a:solidFill>
                <a:latin typeface="Arial" panose="020B0604020202020204" pitchFamily="34" charset="0"/>
              </a:defRPr>
            </a:lvl8pPr>
            <a:lvl9pPr marL="4000500" indent="-3429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10000"/>
              </a:spcBef>
              <a:buFontTx/>
              <a:buChar char="•"/>
            </a:pPr>
            <a:r>
              <a:rPr lang="ru-RU" altLang="ru-RU" sz="2400" dirty="0"/>
              <a:t>Понятие и задачи финансового плана.</a:t>
            </a:r>
          </a:p>
          <a:p>
            <a:pPr eaLnBrk="1" hangingPunct="1">
              <a:spcBef>
                <a:spcPct val="10000"/>
              </a:spcBef>
              <a:buFontTx/>
              <a:buChar char="•"/>
            </a:pPr>
            <a:r>
              <a:rPr lang="ru-RU" altLang="ru-RU" sz="2400" dirty="0"/>
              <a:t>Порядок разработки финансового плана.</a:t>
            </a:r>
          </a:p>
          <a:p>
            <a:pPr eaLnBrk="1" hangingPunct="1">
              <a:spcBef>
                <a:spcPct val="10000"/>
              </a:spcBef>
              <a:buFontTx/>
              <a:buChar char="•"/>
            </a:pPr>
            <a:r>
              <a:rPr lang="ru-RU" altLang="ru-RU" sz="2400" dirty="0"/>
              <a:t>Планирование доходов и поступлений.</a:t>
            </a:r>
          </a:p>
          <a:p>
            <a:pPr eaLnBrk="1" hangingPunct="1">
              <a:spcBef>
                <a:spcPct val="10000"/>
              </a:spcBef>
              <a:buFontTx/>
              <a:buChar char="•"/>
            </a:pPr>
            <a:r>
              <a:rPr lang="ru-RU" altLang="ru-RU" sz="2400" dirty="0"/>
              <a:t>Планирование расходных статей.</a:t>
            </a:r>
          </a:p>
          <a:p>
            <a:pPr eaLnBrk="1" hangingPunct="1">
              <a:spcBef>
                <a:spcPct val="10000"/>
              </a:spcBef>
              <a:buFontTx/>
              <a:buChar char="•"/>
            </a:pPr>
            <a:r>
              <a:rPr lang="ru-RU" altLang="ru-RU" sz="2400" dirty="0"/>
              <a:t>Проверка финансового плана.</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4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Понятие и задачи финансового плана</a:t>
            </a:r>
            <a:endParaRPr lang="ru-RU" altLang="ru-RU" sz="2400" dirty="0">
              <a:solidFill>
                <a:srgbClr val="333399"/>
              </a:solidFill>
              <a:latin typeface="Arial Narrow" panose="020B0606020202030204" pitchFamily="34" charset="0"/>
            </a:endParaRPr>
          </a:p>
        </p:txBody>
      </p:sp>
      <p:sp>
        <p:nvSpPr>
          <p:cNvPr id="614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80991BC9-2CBB-4951-9FBD-4840009566EC}" type="slidenum">
              <a:rPr lang="ru-RU" altLang="ru-RU" sz="1800"/>
              <a:pPr eaLnBrk="1" hangingPunct="1"/>
              <a:t>3</a:t>
            </a:fld>
            <a:endParaRPr lang="ru-RU" altLang="ru-RU" sz="1800"/>
          </a:p>
        </p:txBody>
      </p:sp>
      <p:sp>
        <p:nvSpPr>
          <p:cNvPr id="614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defRPr/>
            </a:pPr>
            <a:r>
              <a:rPr lang="ru-RU" altLang="ru-RU" sz="2200" dirty="0"/>
              <a:t>Финансовый план – это документ, отражающий объем поступления и расходования денежных средств, фиксирующий баланс доходов и направлений расходов предприятия, включая платежи в бюджет на планируемый период.</a:t>
            </a:r>
          </a:p>
          <a:p>
            <a:pPr algn="just" eaLnBrk="1" hangingPunct="1">
              <a:defRPr/>
            </a:pPr>
            <a:r>
              <a:rPr lang="ru-RU" altLang="ru-RU" sz="2200" dirty="0"/>
              <a:t>Финансовый план завершает производственно-хозяйственное планирование деятельности предприятия.</a:t>
            </a:r>
            <a:endParaRPr lang="en-US" altLang="ru-RU" sz="2200" dirty="0"/>
          </a:p>
          <a:p>
            <a:pPr algn="just" eaLnBrk="1" hangingPunct="1">
              <a:defRPr/>
            </a:pPr>
            <a:r>
              <a:rPr lang="ru-RU" altLang="ru-RU" sz="2200" dirty="0"/>
              <a:t>Составляя свои финансовые планы, предприятие должно преследовать следующие цели:</a:t>
            </a:r>
            <a:endParaRPr lang="en-US" altLang="ru-RU" sz="2200" dirty="0"/>
          </a:p>
          <a:p>
            <a:pPr marL="342900" indent="-342900" algn="just" eaLnBrk="1" hangingPunct="1">
              <a:buFontTx/>
              <a:buChar char="-"/>
              <a:defRPr/>
            </a:pPr>
            <a:r>
              <a:rPr lang="ru-RU" altLang="ru-RU" sz="2200" dirty="0"/>
              <a:t>раскрыть источники кругооборота денежных средств;</a:t>
            </a:r>
            <a:endParaRPr lang="en-US" altLang="ru-RU" sz="2200" dirty="0"/>
          </a:p>
          <a:p>
            <a:pPr marL="342900" indent="-342900" algn="just" eaLnBrk="1" hangingPunct="1">
              <a:buFontTx/>
              <a:buChar char="-"/>
              <a:defRPr/>
            </a:pPr>
            <a:r>
              <a:rPr lang="ru-RU" altLang="ru-RU" sz="2200" dirty="0"/>
              <a:t> соизмерить доходную и расходную части финансовых ресурсов предприятия и отразить состояние этих средств и источников их покрытия на определенную дату.</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819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Понятие и задачи финансового плана</a:t>
            </a:r>
            <a:endParaRPr lang="ru-RU" altLang="ru-RU" sz="2400" dirty="0">
              <a:solidFill>
                <a:srgbClr val="333399"/>
              </a:solidFill>
              <a:latin typeface="Arial Narrow" panose="020B0606020202030204" pitchFamily="34" charset="0"/>
            </a:endParaRPr>
          </a:p>
        </p:txBody>
      </p:sp>
      <p:sp>
        <p:nvSpPr>
          <p:cNvPr id="819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F1B311CC-73FB-4D6D-A16A-1F7FC95791D9}" type="slidenum">
              <a:rPr lang="ru-RU" altLang="ru-RU" sz="1800"/>
              <a:pPr eaLnBrk="1" hangingPunct="1"/>
              <a:t>4</a:t>
            </a:fld>
            <a:endParaRPr lang="ru-RU" altLang="ru-RU" sz="1800"/>
          </a:p>
        </p:txBody>
      </p:sp>
      <p:sp>
        <p:nvSpPr>
          <p:cNvPr id="614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indent="0" algn="just" eaLnBrk="1" hangingPunct="1">
              <a:defRPr/>
            </a:pPr>
            <a:r>
              <a:rPr lang="ru-RU" altLang="ru-RU" sz="2200" dirty="0"/>
              <a:t>Задачи финансового плана предприятия:</a:t>
            </a:r>
          </a:p>
          <a:p>
            <a:pPr marL="457200" indent="-457200" algn="just" eaLnBrk="1" hangingPunct="1">
              <a:buFontTx/>
              <a:buAutoNum type="arabicParenR"/>
              <a:defRPr/>
            </a:pPr>
            <a:r>
              <a:rPr lang="ru-RU" altLang="ru-RU" sz="2200" dirty="0"/>
              <a:t>максимизация прибыли предприятия;</a:t>
            </a:r>
          </a:p>
          <a:p>
            <a:pPr marL="457200" indent="-457200" algn="just" eaLnBrk="1" hangingPunct="1">
              <a:buFontTx/>
              <a:buAutoNum type="arabicParenR"/>
              <a:defRPr/>
            </a:pPr>
            <a:r>
              <a:rPr lang="ru-RU" altLang="ru-RU" sz="2200" dirty="0"/>
              <a:t>оптимизация структуры капитала и обеспечение его финансовой устойчивости;</a:t>
            </a:r>
          </a:p>
          <a:p>
            <a:pPr marL="457200" indent="-457200" algn="just" eaLnBrk="1" hangingPunct="1">
              <a:buFontTx/>
              <a:buAutoNum type="arabicParenR"/>
              <a:defRPr/>
            </a:pPr>
            <a:r>
              <a:rPr lang="ru-RU" altLang="ru-RU" sz="2200" dirty="0"/>
              <a:t>обеспечение инвестиционной привлекательности предприятия;</a:t>
            </a:r>
          </a:p>
          <a:p>
            <a:pPr marL="457200" indent="-457200" algn="just" eaLnBrk="1" hangingPunct="1">
              <a:buFontTx/>
              <a:buAutoNum type="arabicParenR"/>
              <a:defRPr/>
            </a:pPr>
            <a:r>
              <a:rPr lang="ru-RU" altLang="ru-RU" sz="2200" dirty="0"/>
              <a:t>создание эффективного механизма управления финансами.</a:t>
            </a:r>
          </a:p>
          <a:p>
            <a:pPr marL="457200" indent="-457200" algn="just" eaLnBrk="1" hangingPunct="1">
              <a:buFontTx/>
              <a:buAutoNum type="arabicParenR"/>
              <a:defRPr/>
            </a:pPr>
            <a:endParaRPr lang="ru-RU" altLang="ru-RU" sz="2200" dirty="0"/>
          </a:p>
          <a:p>
            <a:pPr indent="457200" algn="just" eaLnBrk="1" hangingPunct="1">
              <a:defRPr/>
            </a:pPr>
            <a:r>
              <a:rPr lang="ru-RU" altLang="ru-RU" sz="2200" dirty="0"/>
              <a:t>Назначение финансовых планов - прогноз среднесрочной и долгосрочной финансовой перспективы, а также определение текущих расходов и доходов предприятия.</a:t>
            </a:r>
          </a:p>
          <a:p>
            <a:pPr indent="0" algn="just" eaLnBrk="1" hangingPunct="1">
              <a:defRPr/>
            </a:pPr>
            <a:endParaRPr lang="ru-RU" altLang="ru-RU" sz="2200" dirty="0"/>
          </a:p>
          <a:p>
            <a:pPr algn="just" eaLnBrk="1" hangingPunct="1">
              <a:defRPr/>
            </a:pPr>
            <a:endParaRPr lang="ru-RU" altLang="ru-RU" sz="2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024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Понятие и задачи финансового плана</a:t>
            </a:r>
            <a:endParaRPr lang="ru-RU" altLang="ru-RU" sz="2400" dirty="0">
              <a:solidFill>
                <a:srgbClr val="333399"/>
              </a:solidFill>
              <a:latin typeface="Arial Narrow" panose="020B0606020202030204" pitchFamily="34" charset="0"/>
            </a:endParaRPr>
          </a:p>
        </p:txBody>
      </p:sp>
      <p:sp>
        <p:nvSpPr>
          <p:cNvPr id="1024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D11FE2A5-88BA-43D0-80AB-D709D09C716E}" type="slidenum">
              <a:rPr lang="ru-RU" altLang="ru-RU" sz="1800"/>
              <a:pPr eaLnBrk="1" hangingPunct="1"/>
              <a:t>5</a:t>
            </a:fld>
            <a:endParaRPr lang="ru-RU" altLang="ru-RU" sz="1800"/>
          </a:p>
        </p:txBody>
      </p:sp>
      <p:sp>
        <p:nvSpPr>
          <p:cNvPr id="614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indent="0" algn="just" eaLnBrk="1" hangingPunct="1">
              <a:defRPr/>
            </a:pPr>
            <a:r>
              <a:rPr lang="ru-RU" altLang="ru-RU" sz="2200" dirty="0"/>
              <a:t>Финансовое планирование охватывает широкий спектр финансовых отношений:</a:t>
            </a:r>
          </a:p>
          <a:p>
            <a:pPr indent="0" algn="just" eaLnBrk="1" hangingPunct="1">
              <a:defRPr/>
            </a:pPr>
            <a:r>
              <a:rPr lang="ru-RU" altLang="ru-RU" sz="2200" dirty="0"/>
              <a:t>1 между предприятием и различными субъектами хозяйствования;</a:t>
            </a:r>
          </a:p>
          <a:p>
            <a:pPr indent="0" algn="just" eaLnBrk="1" hangingPunct="1">
              <a:defRPr/>
            </a:pPr>
            <a:r>
              <a:rPr lang="ru-RU" altLang="ru-RU" sz="2200" dirty="0"/>
              <a:t>2 между собственниками предприятия, трудовым коллективом и отдельными работниками;</a:t>
            </a:r>
          </a:p>
          <a:p>
            <a:pPr indent="0" algn="just" eaLnBrk="1" hangingPunct="1">
              <a:defRPr/>
            </a:pPr>
            <a:r>
              <a:rPr lang="ru-RU" altLang="ru-RU" sz="2200" dirty="0"/>
              <a:t>3 субъектами хозяйствования, входящими в объединение, и самим объединением, а также между субъектами хозяйствования и хозрасчетными подразделениями внутри них;</a:t>
            </a:r>
          </a:p>
          <a:p>
            <a:pPr indent="0" algn="just" eaLnBrk="1" hangingPunct="1">
              <a:defRPr/>
            </a:pPr>
            <a:r>
              <a:rPr lang="ru-RU" altLang="ru-RU" sz="2200" dirty="0"/>
              <a:t>4 предприятиями, объединениями и государственным бюджетом;</a:t>
            </a:r>
          </a:p>
          <a:p>
            <a:pPr indent="0" algn="just" eaLnBrk="1" hangingPunct="1">
              <a:defRPr/>
            </a:pPr>
            <a:r>
              <a:rPr lang="ru-RU" altLang="ru-RU" sz="2200" dirty="0"/>
              <a:t>5 предприятиями и коммерческими банками;</a:t>
            </a:r>
          </a:p>
          <a:p>
            <a:pPr indent="0" algn="just" eaLnBrk="1" hangingPunct="1">
              <a:defRPr/>
            </a:pPr>
            <a:r>
              <a:rPr lang="ru-RU" altLang="ru-RU" sz="2200" dirty="0"/>
              <a:t>6 предприятиями и страховыми организациями.</a:t>
            </a:r>
          </a:p>
          <a:p>
            <a:pPr indent="0" algn="just" eaLnBrk="1" hangingPunct="1">
              <a:defRPr/>
            </a:pPr>
            <a:endParaRPr lang="ru-RU" altLang="ru-RU" sz="2200" dirty="0"/>
          </a:p>
          <a:p>
            <a:pPr algn="just" eaLnBrk="1" hangingPunct="1">
              <a:defRPr/>
            </a:pPr>
            <a:endParaRPr lang="ru-RU" altLang="ru-RU" sz="2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229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Понятие и задачи финансового плана</a:t>
            </a:r>
            <a:endParaRPr lang="ru-RU" altLang="ru-RU" sz="2400" dirty="0">
              <a:solidFill>
                <a:srgbClr val="333399"/>
              </a:solidFill>
              <a:latin typeface="Arial Narrow" panose="020B0606020202030204" pitchFamily="34" charset="0"/>
            </a:endParaRPr>
          </a:p>
        </p:txBody>
      </p:sp>
      <p:sp>
        <p:nvSpPr>
          <p:cNvPr id="1229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6C156136-E756-484C-923A-39B12B959CF9}" type="slidenum">
              <a:rPr lang="ru-RU" altLang="ru-RU" sz="1800"/>
              <a:pPr eaLnBrk="1" hangingPunct="1"/>
              <a:t>6</a:t>
            </a:fld>
            <a:endParaRPr lang="ru-RU" altLang="ru-RU" sz="1800"/>
          </a:p>
        </p:txBody>
      </p:sp>
      <p:sp>
        <p:nvSpPr>
          <p:cNvPr id="12293"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Принципы разработки финансовых планов:</a:t>
            </a:r>
          </a:p>
          <a:p>
            <a:pPr algn="just" eaLnBrk="1" hangingPunct="1"/>
            <a:r>
              <a:rPr lang="ru-RU" altLang="ru-RU" sz="2200"/>
              <a:t>1 принцип финансового соотношения сроков («золотое банковское правило»);</a:t>
            </a:r>
          </a:p>
          <a:p>
            <a:pPr algn="just" eaLnBrk="1" hangingPunct="1"/>
            <a:r>
              <a:rPr lang="ru-RU" altLang="ru-RU" sz="2200"/>
              <a:t>2 принцип платежеспособности; </a:t>
            </a:r>
          </a:p>
          <a:p>
            <a:pPr algn="just" eaLnBrk="1" hangingPunct="1"/>
            <a:r>
              <a:rPr lang="ru-RU" altLang="ru-RU" sz="2200"/>
              <a:t>3 принцип рентабельности капиталовложений;</a:t>
            </a:r>
          </a:p>
          <a:p>
            <a:pPr algn="just" eaLnBrk="1" hangingPunct="1"/>
            <a:r>
              <a:rPr lang="ru-RU" altLang="ru-RU" sz="2200"/>
              <a:t>4 принцип сбалансированности рисков;</a:t>
            </a:r>
          </a:p>
          <a:p>
            <a:pPr algn="just" eaLnBrk="1" hangingPunct="1"/>
            <a:r>
              <a:rPr lang="ru-RU" altLang="ru-RU" sz="2200"/>
              <a:t>5 принцип приспособлений к потребностям рынка; </a:t>
            </a:r>
          </a:p>
          <a:p>
            <a:pPr algn="just" eaLnBrk="1" hangingPunct="1"/>
            <a:r>
              <a:rPr lang="ru-RU" altLang="ru-RU" sz="2200"/>
              <a:t>6 принцип предельной рентабельности.</a:t>
            </a:r>
          </a:p>
          <a:p>
            <a:pPr algn="just" eaLnBrk="1" hangingPunct="1"/>
            <a:endParaRPr lang="ru-RU" altLang="ru-RU" sz="2200"/>
          </a:p>
          <a:p>
            <a:pPr algn="just" eaLnBrk="1" hangingPunct="1"/>
            <a:r>
              <a:rPr lang="ru-RU" altLang="ru-RU" sz="2200"/>
              <a:t>Важнейшими объектами финансового планирования являются: выручка от реализации продукции (работ и услуг); прибыль и ее использование по соответствующим направлениям; фонды специального назначения и их использование; объем платежей в бюджет и во внебюджетные фонды.</a:t>
            </a:r>
          </a:p>
          <a:p>
            <a:pPr algn="just" eaLnBrk="1" hangingPunct="1"/>
            <a:endParaRPr lang="ru-RU" altLang="ru-RU" sz="2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33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Порядок разработки финансового плана</a:t>
            </a:r>
            <a:endParaRPr lang="ru-RU" altLang="ru-RU" sz="2400" dirty="0">
              <a:solidFill>
                <a:srgbClr val="333399"/>
              </a:solidFill>
              <a:latin typeface="Arial Narrow" panose="020B0606020202030204" pitchFamily="34" charset="0"/>
            </a:endParaRPr>
          </a:p>
        </p:txBody>
      </p:sp>
      <p:sp>
        <p:nvSpPr>
          <p:cNvPr id="1434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4650ED14-F0E6-4626-9726-2B10FD880B42}" type="slidenum">
              <a:rPr lang="ru-RU" altLang="ru-RU" sz="1800"/>
              <a:pPr eaLnBrk="1" hangingPunct="1"/>
              <a:t>7</a:t>
            </a:fld>
            <a:endParaRPr lang="ru-RU" altLang="ru-RU" sz="1800"/>
          </a:p>
        </p:txBody>
      </p:sp>
      <p:sp>
        <p:nvSpPr>
          <p:cNvPr id="14341"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Финансовый план составляется на основе следующих данных:</a:t>
            </a:r>
          </a:p>
          <a:p>
            <a:pPr algn="just" eaLnBrk="1" hangingPunct="1"/>
            <a:r>
              <a:rPr lang="ru-RU" altLang="ru-RU" sz="2200"/>
              <a:t>1 фактические данные бухгалтерского баланса;</a:t>
            </a:r>
          </a:p>
          <a:p>
            <a:pPr algn="just" eaLnBrk="1" hangingPunct="1"/>
            <a:r>
              <a:rPr lang="ru-RU" altLang="ru-RU" sz="2200"/>
              <a:t>2 показатели плана производства и реализации продукции;</a:t>
            </a:r>
          </a:p>
          <a:p>
            <a:pPr algn="just" eaLnBrk="1" hangingPunct="1"/>
            <a:r>
              <a:rPr lang="ru-RU" altLang="ru-RU" sz="2200"/>
              <a:t>3 смета затрат на производство;</a:t>
            </a:r>
          </a:p>
          <a:p>
            <a:pPr algn="just" eaLnBrk="1" hangingPunct="1"/>
            <a:r>
              <a:rPr lang="ru-RU" altLang="ru-RU" sz="2200"/>
              <a:t>4 смета затрат на содержание объектов социальной и культурно-бытовой сферы предприятия;</a:t>
            </a:r>
          </a:p>
          <a:p>
            <a:pPr algn="just" eaLnBrk="1" hangingPunct="1"/>
            <a:r>
              <a:rPr lang="ru-RU" altLang="ru-RU" sz="2200"/>
              <a:t>5 данные об объемах планируемых инвестиций и капитальных вложений;</a:t>
            </a:r>
          </a:p>
          <a:p>
            <a:pPr algn="just" eaLnBrk="1" hangingPunct="1"/>
            <a:r>
              <a:rPr lang="ru-RU" altLang="ru-RU" sz="2200"/>
              <a:t>6 сведения о движении основных фондов и оборотных средств;</a:t>
            </a:r>
          </a:p>
          <a:p>
            <a:pPr algn="just" eaLnBrk="1" hangingPunct="1"/>
            <a:r>
              <a:rPr lang="ru-RU" altLang="ru-RU" sz="2200"/>
              <a:t>7 расчеты отпускных цен;</a:t>
            </a:r>
          </a:p>
          <a:p>
            <a:pPr algn="just" eaLnBrk="1" hangingPunct="1"/>
            <a:r>
              <a:rPr lang="ru-RU" altLang="ru-RU" sz="2200"/>
              <a:t>8 нормы амортизационных отчислений;</a:t>
            </a:r>
          </a:p>
          <a:p>
            <a:pPr algn="just" eaLnBrk="1" hangingPunct="1"/>
            <a:r>
              <a:rPr lang="ru-RU" altLang="ru-RU" sz="2200"/>
              <a:t>9 ставки платежей в бюджет и внебюджетные фонды;</a:t>
            </a:r>
          </a:p>
          <a:p>
            <a:pPr algn="just" eaLnBrk="1" hangingPunct="1"/>
            <a:endParaRPr lang="ru-RU" altLang="ru-RU" sz="2200"/>
          </a:p>
          <a:p>
            <a:pPr algn="just" eaLnBrk="1" hangingPunct="1"/>
            <a:endParaRPr lang="ru-RU" altLang="ru-RU" sz="22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38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Порядок разработки финансового плана</a:t>
            </a:r>
            <a:endParaRPr lang="ru-RU" altLang="ru-RU" sz="2400" dirty="0">
              <a:solidFill>
                <a:srgbClr val="333399"/>
              </a:solidFill>
              <a:latin typeface="Arial Narrow" panose="020B0606020202030204" pitchFamily="34" charset="0"/>
            </a:endParaRPr>
          </a:p>
        </p:txBody>
      </p:sp>
      <p:sp>
        <p:nvSpPr>
          <p:cNvPr id="1638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69968EFC-5512-41C0-AC4E-97AA84A43EB7}" type="slidenum">
              <a:rPr lang="ru-RU" altLang="ru-RU" sz="1800"/>
              <a:pPr eaLnBrk="1" hangingPunct="1"/>
              <a:t>8</a:t>
            </a:fld>
            <a:endParaRPr lang="ru-RU" altLang="ru-RU" sz="1800"/>
          </a:p>
        </p:txBody>
      </p:sp>
      <p:sp>
        <p:nvSpPr>
          <p:cNvPr id="16389"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dirty="0"/>
              <a:t>Финансовый план составляется на основе следующих данных (продолжение):</a:t>
            </a:r>
          </a:p>
          <a:p>
            <a:pPr algn="just" eaLnBrk="1" hangingPunct="1"/>
            <a:r>
              <a:rPr lang="ru-RU" altLang="ru-RU" sz="2200" dirty="0"/>
              <a:t>10 лимиты расходов по отдельным статьям;</a:t>
            </a:r>
          </a:p>
          <a:p>
            <a:pPr algn="just" eaLnBrk="1" hangingPunct="1"/>
            <a:r>
              <a:rPr lang="ru-RU" altLang="ru-RU" sz="2200" dirty="0"/>
              <a:t>11 результаты анализа выполнения плана за предшествующий период;</a:t>
            </a:r>
          </a:p>
          <a:p>
            <a:pPr algn="just" eaLnBrk="1" hangingPunct="1"/>
            <a:r>
              <a:rPr lang="ru-RU" altLang="ru-RU" sz="2200" dirty="0"/>
              <a:t>12 условия расчетов с контрагентами.</a:t>
            </a:r>
          </a:p>
          <a:p>
            <a:pPr algn="just" eaLnBrk="1" hangingPunct="1"/>
            <a:endParaRPr lang="ru-RU" altLang="ru-RU" sz="2200" dirty="0"/>
          </a:p>
          <a:p>
            <a:pPr algn="just" eaLnBrk="1" hangingPunct="1"/>
            <a:endParaRPr lang="ru-RU" altLang="ru-RU" sz="2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843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Порядок разработки финансового плана</a:t>
            </a:r>
            <a:endParaRPr lang="ru-RU" altLang="ru-RU" sz="2400" dirty="0">
              <a:solidFill>
                <a:srgbClr val="333399"/>
              </a:solidFill>
              <a:latin typeface="Arial Narrow" panose="020B0606020202030204" pitchFamily="34" charset="0"/>
            </a:endParaRPr>
          </a:p>
        </p:txBody>
      </p:sp>
      <p:sp>
        <p:nvSpPr>
          <p:cNvPr id="1843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02230316-B803-4271-9539-96C6E413D06F}" type="slidenum">
              <a:rPr lang="ru-RU" altLang="ru-RU" sz="1800"/>
              <a:pPr eaLnBrk="1" hangingPunct="1"/>
              <a:t>9</a:t>
            </a:fld>
            <a:endParaRPr lang="ru-RU" altLang="ru-RU" sz="1800"/>
          </a:p>
        </p:txBody>
      </p:sp>
      <p:sp>
        <p:nvSpPr>
          <p:cNvPr id="18437"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Разделы финансового плана:</a:t>
            </a:r>
          </a:p>
          <a:p>
            <a:pPr algn="just" eaLnBrk="1" hangingPunct="1"/>
            <a:r>
              <a:rPr lang="ru-RU" altLang="ru-RU" sz="2200"/>
              <a:t>1 план доходов и расходов;</a:t>
            </a:r>
          </a:p>
          <a:p>
            <a:pPr algn="just" eaLnBrk="1" hangingPunct="1"/>
            <a:r>
              <a:rPr lang="ru-RU" altLang="ru-RU" sz="2200"/>
              <a:t>2 план по денежным поступлениям и выплатам (движение денежной наличности);</a:t>
            </a:r>
          </a:p>
          <a:p>
            <a:pPr algn="just" eaLnBrk="1" hangingPunct="1"/>
            <a:r>
              <a:rPr lang="ru-RU" altLang="ru-RU" sz="2200"/>
              <a:t>3 балансовый план;</a:t>
            </a:r>
          </a:p>
          <a:p>
            <a:pPr algn="just" eaLnBrk="1" hangingPunct="1"/>
            <a:r>
              <a:rPr lang="ru-RU" altLang="ru-RU" sz="2200"/>
              <a:t>4 сводка по источникам и использованию средств.</a:t>
            </a:r>
          </a:p>
          <a:p>
            <a:pPr algn="just" eaLnBrk="1" hangingPunct="1"/>
            <a:endParaRPr lang="ru-RU" altLang="ru-RU" sz="2200"/>
          </a:p>
          <a:p>
            <a:pPr algn="just" eaLnBrk="1" hangingPunct="1"/>
            <a:r>
              <a:rPr lang="ru-RU" altLang="ru-RU" sz="2200"/>
              <a:t>Финансовое планирование целесообразно начинать с составления плана прибылей и убытков, чтобы показать в динамике качественные и количественные изменения финансового положения предприятия в течение предстоящего календарного периода.</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48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Порядок разработки финансового плана</a:t>
            </a:r>
            <a:endParaRPr lang="ru-RU" altLang="ru-RU" sz="2400" dirty="0">
              <a:solidFill>
                <a:srgbClr val="333399"/>
              </a:solidFill>
              <a:latin typeface="Arial Narrow" panose="020B0606020202030204" pitchFamily="34" charset="0"/>
            </a:endParaRPr>
          </a:p>
        </p:txBody>
      </p:sp>
      <p:sp>
        <p:nvSpPr>
          <p:cNvPr id="2048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390C18E9-33EB-4AE4-95E8-F77ADE69648C}" type="slidenum">
              <a:rPr lang="ru-RU" altLang="ru-RU" sz="1800"/>
              <a:pPr eaLnBrk="1" hangingPunct="1"/>
              <a:t>10</a:t>
            </a:fld>
            <a:endParaRPr lang="ru-RU" altLang="ru-RU" sz="1800"/>
          </a:p>
        </p:txBody>
      </p:sp>
      <p:sp>
        <p:nvSpPr>
          <p:cNvPr id="20485"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Порядок составления финансового плана:</a:t>
            </a:r>
          </a:p>
          <a:p>
            <a:pPr algn="just" eaLnBrk="1" hangingPunct="1"/>
            <a:r>
              <a:rPr lang="ru-RU" altLang="ru-RU" sz="2200"/>
              <a:t>1) установление источников финансирования и расчет объемов собственных финансовых ресурсов предприятия;</a:t>
            </a:r>
          </a:p>
          <a:p>
            <a:pPr algn="just" eaLnBrk="1" hangingPunct="1"/>
            <a:r>
              <a:rPr lang="ru-RU" altLang="ru-RU" sz="2200"/>
              <a:t>2) определение возможности и целесообразности привлечения финансовых ресурсов;</a:t>
            </a:r>
          </a:p>
          <a:p>
            <a:pPr algn="just" eaLnBrk="1" hangingPunct="1"/>
            <a:r>
              <a:rPr lang="ru-RU" altLang="ru-RU" sz="2200"/>
              <a:t>3) учет порядка взаимоотношений с бюджетом, банками, своими работниками;</a:t>
            </a:r>
          </a:p>
          <a:p>
            <a:pPr algn="just" eaLnBrk="1" hangingPunct="1"/>
            <a:r>
              <a:rPr lang="ru-RU" altLang="ru-RU" sz="2200"/>
              <a:t>4) установление оптимальных пропорций в распределении финансовых ресурсов на накопление, потребление, дивиденды, благотворительные фонды и т.д.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53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Порядок разработки финансового плана</a:t>
            </a:r>
            <a:endParaRPr lang="ru-RU" altLang="ru-RU" sz="2400" dirty="0">
              <a:solidFill>
                <a:srgbClr val="333399"/>
              </a:solidFill>
              <a:latin typeface="Arial Narrow" panose="020B0606020202030204" pitchFamily="34" charset="0"/>
            </a:endParaRPr>
          </a:p>
        </p:txBody>
      </p:sp>
      <p:sp>
        <p:nvSpPr>
          <p:cNvPr id="2253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93050C3B-77D0-449C-9CFC-54714E039536}" type="slidenum">
              <a:rPr lang="ru-RU" altLang="ru-RU" sz="1800"/>
              <a:pPr eaLnBrk="1" hangingPunct="1"/>
              <a:t>11</a:t>
            </a:fld>
            <a:endParaRPr lang="ru-RU" altLang="ru-RU" sz="1800"/>
          </a:p>
        </p:txBody>
      </p:sp>
      <p:sp>
        <p:nvSpPr>
          <p:cNvPr id="22533"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Таблица 1 – Состав финансового плана</a:t>
            </a:r>
          </a:p>
          <a:p>
            <a:pPr algn="just" eaLnBrk="1" hangingPunct="1"/>
            <a:endParaRPr lang="ru-RU" altLang="ru-RU" sz="2200"/>
          </a:p>
        </p:txBody>
      </p:sp>
      <p:graphicFrame>
        <p:nvGraphicFramePr>
          <p:cNvPr id="2" name="Таблица 1"/>
          <p:cNvGraphicFramePr>
            <a:graphicFrameLocks noGrp="1"/>
          </p:cNvGraphicFramePr>
          <p:nvPr>
            <p:extLst>
              <p:ext uri="{D42A27DB-BD31-4B8C-83A1-F6EECF244321}">
                <p14:modId xmlns:p14="http://schemas.microsoft.com/office/powerpoint/2010/main" val="2146312424"/>
              </p:ext>
            </p:extLst>
          </p:nvPr>
        </p:nvGraphicFramePr>
        <p:xfrm>
          <a:off x="684213" y="1397000"/>
          <a:ext cx="7812087" cy="2657475"/>
        </p:xfrm>
        <a:graphic>
          <a:graphicData uri="http://schemas.openxmlformats.org/drawingml/2006/table">
            <a:tbl>
              <a:tblPr firstRow="1" bandRow="1">
                <a:tableStyleId>{5C22544A-7EE6-4342-B048-85BDC9FD1C3A}</a:tableStyleId>
              </a:tblPr>
              <a:tblGrid>
                <a:gridCol w="3890822">
                  <a:extLst>
                    <a:ext uri="{9D8B030D-6E8A-4147-A177-3AD203B41FA5}">
                      <a16:colId xmlns:a16="http://schemas.microsoft.com/office/drawing/2014/main" val="3373488910"/>
                    </a:ext>
                  </a:extLst>
                </a:gridCol>
                <a:gridCol w="3921265">
                  <a:extLst>
                    <a:ext uri="{9D8B030D-6E8A-4147-A177-3AD203B41FA5}">
                      <a16:colId xmlns:a16="http://schemas.microsoft.com/office/drawing/2014/main" val="4282474027"/>
                    </a:ext>
                  </a:extLst>
                </a:gridCol>
              </a:tblGrid>
              <a:tr h="370929">
                <a:tc>
                  <a:txBody>
                    <a:bodyPr/>
                    <a:lstStyle/>
                    <a:p>
                      <a:pPr algn="ctr"/>
                      <a:r>
                        <a:rPr lang="ru-RU" sz="1800" b="0" dirty="0">
                          <a:solidFill>
                            <a:schemeClr val="tx1"/>
                          </a:solidFill>
                        </a:rPr>
                        <a:t>Доходная</a:t>
                      </a:r>
                      <a:r>
                        <a:rPr lang="ru-RU" sz="1800" b="0" baseline="0" dirty="0">
                          <a:solidFill>
                            <a:schemeClr val="tx1"/>
                          </a:solidFill>
                        </a:rPr>
                        <a:t> часть</a:t>
                      </a:r>
                      <a:endParaRPr lang="ru-RU" sz="1800" b="0" dirty="0">
                        <a:solidFill>
                          <a:schemeClr val="tx1"/>
                        </a:solidFill>
                      </a:endParaRPr>
                    </a:p>
                  </a:txBody>
                  <a:tcPr marL="91431" marR="91431" marT="45731" marB="4573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b="0" dirty="0">
                          <a:solidFill>
                            <a:schemeClr val="tx1"/>
                          </a:solidFill>
                        </a:rPr>
                        <a:t>Расходная часть</a:t>
                      </a:r>
                    </a:p>
                  </a:txBody>
                  <a:tcPr marL="91431" marR="91431" marT="45731" marB="4573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01308816"/>
                  </a:ext>
                </a:extLst>
              </a:tr>
              <a:tr h="2286546">
                <a:tc>
                  <a:txBody>
                    <a:bodyPr/>
                    <a:lstStyle/>
                    <a:p>
                      <a:r>
                        <a:rPr lang="ru-RU" sz="1800" b="0" dirty="0">
                          <a:solidFill>
                            <a:schemeClr val="tx1"/>
                          </a:solidFill>
                        </a:rPr>
                        <a:t>1. Уставный капитал предприятия</a:t>
                      </a:r>
                    </a:p>
                    <a:p>
                      <a:r>
                        <a:rPr lang="ru-RU" sz="1800" b="0" dirty="0">
                          <a:solidFill>
                            <a:schemeClr val="tx1"/>
                          </a:solidFill>
                        </a:rPr>
                        <a:t>2. Продажа акций предприятия</a:t>
                      </a:r>
                    </a:p>
                    <a:p>
                      <a:r>
                        <a:rPr lang="ru-RU" sz="1800" b="0" dirty="0">
                          <a:solidFill>
                            <a:schemeClr val="tx1"/>
                          </a:solidFill>
                        </a:rPr>
                        <a:t>3. Кредиты и займы банков</a:t>
                      </a:r>
                    </a:p>
                    <a:p>
                      <a:r>
                        <a:rPr lang="ru-RU" sz="1800" b="0" dirty="0">
                          <a:solidFill>
                            <a:schemeClr val="tx1"/>
                          </a:solidFill>
                        </a:rPr>
                        <a:t>4. Спонсорские взносы</a:t>
                      </a:r>
                    </a:p>
                    <a:p>
                      <a:r>
                        <a:rPr lang="ru-RU" sz="1800" b="0" dirty="0">
                          <a:solidFill>
                            <a:schemeClr val="tx1"/>
                          </a:solidFill>
                        </a:rPr>
                        <a:t>5. Прибыль предприятия на счетах      на начало планового периода</a:t>
                      </a:r>
                    </a:p>
                    <a:p>
                      <a:r>
                        <a:rPr lang="ru-RU" sz="1800" b="0" dirty="0">
                          <a:solidFill>
                            <a:schemeClr val="tx1"/>
                          </a:solidFill>
                        </a:rPr>
                        <a:t>6. Прочие поступления</a:t>
                      </a:r>
                    </a:p>
                  </a:txBody>
                  <a:tcPr marL="91431" marR="91431" marT="45731" marB="4573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800" b="0" dirty="0">
                          <a:solidFill>
                            <a:schemeClr val="tx1"/>
                          </a:solidFill>
                        </a:rPr>
                        <a:t>1. Налоги в бюджет</a:t>
                      </a:r>
                    </a:p>
                    <a:p>
                      <a:r>
                        <a:rPr lang="ru-RU" sz="1800" b="0" dirty="0">
                          <a:solidFill>
                            <a:schemeClr val="tx1"/>
                          </a:solidFill>
                        </a:rPr>
                        <a:t>2. Закупка сырья и материалов</a:t>
                      </a:r>
                    </a:p>
                    <a:p>
                      <a:r>
                        <a:rPr lang="ru-RU" sz="1800" b="0" dirty="0">
                          <a:solidFill>
                            <a:schemeClr val="tx1"/>
                          </a:solidFill>
                        </a:rPr>
                        <a:t>3. Оплата труда персонала</a:t>
                      </a:r>
                    </a:p>
                    <a:p>
                      <a:r>
                        <a:rPr lang="ru-RU" sz="1800" b="0" dirty="0">
                          <a:solidFill>
                            <a:schemeClr val="tx1"/>
                          </a:solidFill>
                        </a:rPr>
                        <a:t>4. Платежи в различные фонды</a:t>
                      </a:r>
                    </a:p>
                    <a:p>
                      <a:r>
                        <a:rPr lang="ru-RU" sz="1800" b="0" dirty="0">
                          <a:solidFill>
                            <a:schemeClr val="tx1"/>
                          </a:solidFill>
                        </a:rPr>
                        <a:t>5. Закупки материала и электроэнергии</a:t>
                      </a:r>
                    </a:p>
                    <a:p>
                      <a:r>
                        <a:rPr lang="ru-RU" sz="1800" b="0" dirty="0">
                          <a:solidFill>
                            <a:schemeClr val="tx1"/>
                          </a:solidFill>
                        </a:rPr>
                        <a:t>6. Выплаты по кредитам</a:t>
                      </a:r>
                    </a:p>
                    <a:p>
                      <a:r>
                        <a:rPr lang="ru-RU" sz="1800" b="0" dirty="0">
                          <a:solidFill>
                            <a:schemeClr val="tx1"/>
                          </a:solidFill>
                        </a:rPr>
                        <a:t>7. Прочие выплаты процентов </a:t>
                      </a:r>
                    </a:p>
                  </a:txBody>
                  <a:tcPr marL="91431" marR="91431" marT="45731" marB="4573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35963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457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Порядок разработки финансового плана</a:t>
            </a:r>
            <a:endParaRPr lang="ru-RU" altLang="ru-RU" sz="2400" dirty="0">
              <a:solidFill>
                <a:srgbClr val="333399"/>
              </a:solidFill>
              <a:latin typeface="Arial Narrow" panose="020B0606020202030204" pitchFamily="34" charset="0"/>
            </a:endParaRPr>
          </a:p>
        </p:txBody>
      </p:sp>
      <p:sp>
        <p:nvSpPr>
          <p:cNvPr id="2458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9DD542EB-260C-4C5D-972D-15CC283C3E8B}" type="slidenum">
              <a:rPr lang="ru-RU" altLang="ru-RU" sz="1800"/>
              <a:pPr eaLnBrk="1" hangingPunct="1"/>
              <a:t>12</a:t>
            </a:fld>
            <a:endParaRPr lang="ru-RU" altLang="ru-RU" sz="1800"/>
          </a:p>
        </p:txBody>
      </p:sp>
      <p:sp>
        <p:nvSpPr>
          <p:cNvPr id="24581"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Этапы составления финансового плана:</a:t>
            </a:r>
          </a:p>
          <a:p>
            <a:pPr algn="just" eaLnBrk="1" hangingPunct="1"/>
            <a:r>
              <a:rPr lang="ru-RU" altLang="ru-RU" sz="2200"/>
              <a:t>1 анализ финансового положения предприятия:</a:t>
            </a:r>
          </a:p>
          <a:p>
            <a:pPr algn="just" eaLnBrk="1" hangingPunct="1"/>
            <a:r>
              <a:rPr lang="ru-RU" altLang="ru-RU" sz="2200"/>
              <a:t>- наличие, состав и структура средств предприятия, причины и последствия их изменения;</a:t>
            </a:r>
          </a:p>
          <a:p>
            <a:pPr algn="just" eaLnBrk="1" hangingPunct="1"/>
            <a:r>
              <a:rPr lang="ru-RU" altLang="ru-RU" sz="2200"/>
              <a:t>- наличие, структура и состав источников средств предприятия, причины и последствия их изменения;</a:t>
            </a:r>
          </a:p>
          <a:p>
            <a:pPr algn="just" eaLnBrk="1" hangingPunct="1"/>
            <a:r>
              <a:rPr lang="ru-RU" altLang="ru-RU" sz="2200"/>
              <a:t>- состояние, структура и динамика изменения долгосрочных активов;</a:t>
            </a:r>
          </a:p>
          <a:p>
            <a:pPr algn="just" eaLnBrk="1" hangingPunct="1"/>
            <a:r>
              <a:rPr lang="ru-RU" altLang="ru-RU" sz="2200"/>
              <a:t>- дебиторская задолженность;</a:t>
            </a:r>
          </a:p>
          <a:p>
            <a:pPr algn="just" eaLnBrk="1" hangingPunct="1"/>
            <a:r>
              <a:rPr lang="ru-RU" altLang="ru-RU" sz="2200"/>
              <a:t>- эффективность использования средств.</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662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Планирование доходов и поступлений</a:t>
            </a:r>
            <a:endParaRPr lang="ru-RU" altLang="ru-RU" sz="2400" dirty="0">
              <a:solidFill>
                <a:srgbClr val="333399"/>
              </a:solidFill>
              <a:latin typeface="Arial Narrow" panose="020B0606020202030204" pitchFamily="34" charset="0"/>
            </a:endParaRPr>
          </a:p>
        </p:txBody>
      </p:sp>
      <p:sp>
        <p:nvSpPr>
          <p:cNvPr id="2662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1ED131B8-89EA-4463-B997-8B7DA0C54998}" type="slidenum">
              <a:rPr lang="ru-RU" altLang="ru-RU" sz="1800"/>
              <a:pPr eaLnBrk="1" hangingPunct="1"/>
              <a:t>13</a:t>
            </a:fld>
            <a:endParaRPr lang="ru-RU" altLang="ru-RU" sz="1800"/>
          </a:p>
        </p:txBody>
      </p:sp>
      <p:sp>
        <p:nvSpPr>
          <p:cNvPr id="18437" name="Text Box 5"/>
          <p:cNvSpPr txBox="1">
            <a:spLocks noRot="1" noChangeAspect="1" noMove="1" noResize="1" noEditPoints="1" noAdjustHandles="1" noChangeArrowheads="1" noChangeShapeType="1" noTextEdit="1"/>
          </p:cNvSpPr>
          <p:nvPr/>
        </p:nvSpPr>
        <p:spPr bwMode="auto">
          <a:xfrm>
            <a:off x="323850" y="873125"/>
            <a:ext cx="8496300" cy="5003800"/>
          </a:xfrm>
          <a:prstGeom prst="rect">
            <a:avLst/>
          </a:prstGeom>
          <a:blipFill>
            <a:blip r:embed="rId3"/>
            <a:stretch>
              <a:fillRect l="-2009" t="-1583" r="-2009" b="-11693"/>
            </a:stretch>
          </a:blipFill>
          <a:ln>
            <a:noFill/>
          </a:ln>
          <a:effectLst/>
          <a:extLs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a:noFill/>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5" name="Text Box 3"/>
          <p:cNvSpPr txBox="1">
            <a:spLocks noChangeArrowheads="1"/>
          </p:cNvSpPr>
          <p:nvPr/>
        </p:nvSpPr>
        <p:spPr bwMode="auto">
          <a:xfrm>
            <a:off x="323850" y="0"/>
            <a:ext cx="8496300" cy="728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Планирование доходов и поступлений</a:t>
            </a:r>
            <a:endParaRPr lang="ru-RU" altLang="ru-RU" sz="2400" dirty="0">
              <a:solidFill>
                <a:srgbClr val="333399"/>
              </a:solidFill>
              <a:latin typeface="Arial Narrow" panose="020B0606020202030204" pitchFamily="34" charset="0"/>
            </a:endParaRPr>
          </a:p>
        </p:txBody>
      </p:sp>
      <p:sp>
        <p:nvSpPr>
          <p:cNvPr id="2867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7E12235D-196F-4A0C-B710-AA29BC3D99D1}" type="slidenum">
              <a:rPr lang="ru-RU" altLang="ru-RU" sz="1800"/>
              <a:pPr eaLnBrk="1" hangingPunct="1"/>
              <a:t>14</a:t>
            </a:fld>
            <a:endParaRPr lang="ru-RU" altLang="ru-RU" sz="1800"/>
          </a:p>
        </p:txBody>
      </p:sp>
      <p:sp>
        <p:nvSpPr>
          <p:cNvPr id="28677" name="Text Box 5"/>
          <p:cNvSpPr txBox="1">
            <a:spLocks noChangeArrowheads="1"/>
          </p:cNvSpPr>
          <p:nvPr/>
        </p:nvSpPr>
        <p:spPr bwMode="auto">
          <a:xfrm>
            <a:off x="323850" y="728663"/>
            <a:ext cx="8496300" cy="558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Таблица 2 – Расчет прибыли от реализации</a:t>
            </a:r>
          </a:p>
        </p:txBody>
      </p:sp>
      <p:pic>
        <p:nvPicPr>
          <p:cNvPr id="28678" name="Рисунок 1"/>
          <p:cNvPicPr>
            <a:picLocks noChangeAspect="1"/>
          </p:cNvPicPr>
          <p:nvPr/>
        </p:nvPicPr>
        <p:blipFill>
          <a:blip r:embed="rId3">
            <a:extLst>
              <a:ext uri="{28A0092B-C50C-407E-A947-70E740481C1C}">
                <a14:useLocalDpi xmlns:a14="http://schemas.microsoft.com/office/drawing/2010/main" val="0"/>
              </a:ext>
            </a:extLst>
          </a:blip>
          <a:srcRect l="51387" t="22504" r="15347" b="39018"/>
          <a:stretch>
            <a:fillRect/>
          </a:stretch>
        </p:blipFill>
        <p:spPr bwMode="auto">
          <a:xfrm>
            <a:off x="755650" y="1196975"/>
            <a:ext cx="7129463"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0723" name="Text Box 3"/>
          <p:cNvSpPr txBox="1">
            <a:spLocks noChangeArrowheads="1"/>
          </p:cNvSpPr>
          <p:nvPr/>
        </p:nvSpPr>
        <p:spPr bwMode="auto">
          <a:xfrm>
            <a:off x="323850" y="0"/>
            <a:ext cx="8496300" cy="728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Планирование доходов и поступлений</a:t>
            </a:r>
            <a:endParaRPr lang="ru-RU" altLang="ru-RU" sz="2400" dirty="0">
              <a:solidFill>
                <a:srgbClr val="333399"/>
              </a:solidFill>
              <a:latin typeface="Arial Narrow" panose="020B0606020202030204" pitchFamily="34" charset="0"/>
            </a:endParaRPr>
          </a:p>
        </p:txBody>
      </p:sp>
      <p:sp>
        <p:nvSpPr>
          <p:cNvPr id="3072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750962B6-E929-4E95-9182-D1450B16BF3A}" type="slidenum">
              <a:rPr lang="ru-RU" altLang="ru-RU" sz="1800"/>
              <a:pPr eaLnBrk="1" hangingPunct="1"/>
              <a:t>15</a:t>
            </a:fld>
            <a:endParaRPr lang="ru-RU" altLang="ru-RU" sz="1800"/>
          </a:p>
        </p:txBody>
      </p:sp>
      <p:sp>
        <p:nvSpPr>
          <p:cNvPr id="30725" name="Text Box 5"/>
          <p:cNvSpPr txBox="1">
            <a:spLocks noChangeArrowheads="1"/>
          </p:cNvSpPr>
          <p:nvPr/>
        </p:nvSpPr>
        <p:spPr bwMode="auto">
          <a:xfrm>
            <a:off x="323850" y="728663"/>
            <a:ext cx="8496300" cy="558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Таблица 2 – Расчет прибыли от реализации</a:t>
            </a:r>
          </a:p>
        </p:txBody>
      </p:sp>
      <p:pic>
        <p:nvPicPr>
          <p:cNvPr id="30726" name="Рисунок 1"/>
          <p:cNvPicPr>
            <a:picLocks noChangeAspect="1"/>
          </p:cNvPicPr>
          <p:nvPr/>
        </p:nvPicPr>
        <p:blipFill>
          <a:blip r:embed="rId3">
            <a:extLst>
              <a:ext uri="{28A0092B-C50C-407E-A947-70E740481C1C}">
                <a14:useLocalDpi xmlns:a14="http://schemas.microsoft.com/office/drawing/2010/main" val="0"/>
              </a:ext>
            </a:extLst>
          </a:blip>
          <a:srcRect l="51387" t="22504" r="15347" b="60014"/>
          <a:stretch>
            <a:fillRect/>
          </a:stretch>
        </p:blipFill>
        <p:spPr bwMode="auto">
          <a:xfrm>
            <a:off x="755650" y="1196975"/>
            <a:ext cx="7129463" cy="2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Рисунок 2"/>
          <p:cNvPicPr>
            <a:picLocks noChangeAspect="1"/>
          </p:cNvPicPr>
          <p:nvPr/>
        </p:nvPicPr>
        <p:blipFill>
          <a:blip r:embed="rId4">
            <a:extLst>
              <a:ext uri="{28A0092B-C50C-407E-A947-70E740481C1C}">
                <a14:useLocalDpi xmlns:a14="http://schemas.microsoft.com/office/drawing/2010/main" val="0"/>
              </a:ext>
            </a:extLst>
          </a:blip>
          <a:srcRect l="51428" t="58440" r="14819" b="13248"/>
          <a:stretch>
            <a:fillRect/>
          </a:stretch>
        </p:blipFill>
        <p:spPr bwMode="auto">
          <a:xfrm>
            <a:off x="900113" y="3287713"/>
            <a:ext cx="69850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277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Планирование доходов и поступлений</a:t>
            </a:r>
            <a:endParaRPr lang="ru-RU" altLang="ru-RU" sz="2400" dirty="0">
              <a:solidFill>
                <a:srgbClr val="333399"/>
              </a:solidFill>
              <a:latin typeface="Arial Narrow" panose="020B0606020202030204" pitchFamily="34" charset="0"/>
            </a:endParaRPr>
          </a:p>
        </p:txBody>
      </p:sp>
      <p:sp>
        <p:nvSpPr>
          <p:cNvPr id="3277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7E1349BD-6949-4E63-B876-EAA7E10BB85C}" type="slidenum">
              <a:rPr lang="ru-RU" altLang="ru-RU" sz="1800"/>
              <a:pPr eaLnBrk="1" hangingPunct="1"/>
              <a:t>16</a:t>
            </a:fld>
            <a:endParaRPr lang="ru-RU" altLang="ru-RU" sz="1800"/>
          </a:p>
        </p:txBody>
      </p:sp>
      <p:sp>
        <p:nvSpPr>
          <p:cNvPr id="22533" name="Text Box 5"/>
          <p:cNvSpPr txBox="1">
            <a:spLocks noRot="1" noChangeAspect="1" noMove="1" noResize="1" noEditPoints="1" noAdjustHandles="1" noChangeArrowheads="1" noChangeShapeType="1" noTextEdit="1"/>
          </p:cNvSpPr>
          <p:nvPr/>
        </p:nvSpPr>
        <p:spPr bwMode="auto">
          <a:xfrm>
            <a:off x="323850" y="873125"/>
            <a:ext cx="8496300" cy="5003800"/>
          </a:xfrm>
          <a:prstGeom prst="rect">
            <a:avLst/>
          </a:prstGeom>
          <a:blipFill>
            <a:blip r:embed="rId3"/>
            <a:stretch>
              <a:fillRect l="-2009" t="-1583" r="-2009" b="-244"/>
            </a:stretch>
          </a:blipFill>
          <a:ln>
            <a:noFill/>
          </a:ln>
          <a:effectLst/>
          <a:extLs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a:noFill/>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481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Планирование доходов и поступлений</a:t>
            </a:r>
            <a:endParaRPr lang="ru-RU" altLang="ru-RU" sz="2400" dirty="0">
              <a:solidFill>
                <a:srgbClr val="333399"/>
              </a:solidFill>
              <a:latin typeface="Arial Narrow" panose="020B0606020202030204" pitchFamily="34" charset="0"/>
            </a:endParaRPr>
          </a:p>
        </p:txBody>
      </p:sp>
      <p:sp>
        <p:nvSpPr>
          <p:cNvPr id="3482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548FAE87-8595-4AF9-82DD-F5FE4A43A38B}" type="slidenum">
              <a:rPr lang="ru-RU" altLang="ru-RU" sz="1800"/>
              <a:pPr eaLnBrk="1" hangingPunct="1"/>
              <a:t>17</a:t>
            </a:fld>
            <a:endParaRPr lang="ru-RU" altLang="ru-RU" sz="1800"/>
          </a:p>
        </p:txBody>
      </p:sp>
      <p:sp>
        <p:nvSpPr>
          <p:cNvPr id="24581" name="Text Box 5"/>
          <p:cNvSpPr txBox="1">
            <a:spLocks noRot="1" noChangeAspect="1" noMove="1" noResize="1" noEditPoints="1" noAdjustHandles="1" noChangeArrowheads="1" noChangeShapeType="1" noTextEdit="1"/>
          </p:cNvSpPr>
          <p:nvPr/>
        </p:nvSpPr>
        <p:spPr bwMode="auto">
          <a:xfrm>
            <a:off x="323850" y="873125"/>
            <a:ext cx="8496300" cy="5003800"/>
          </a:xfrm>
          <a:prstGeom prst="rect">
            <a:avLst/>
          </a:prstGeom>
          <a:blipFill>
            <a:blip r:embed="rId3"/>
            <a:stretch>
              <a:fillRect l="-2009" t="-1583" r="-2009" b="-4019"/>
            </a:stretch>
          </a:blipFill>
          <a:ln>
            <a:noFill/>
          </a:ln>
          <a:effectLst/>
          <a:extLs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a:noFill/>
              </a:rPr>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686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Планирование доходов и поступлений</a:t>
            </a:r>
            <a:endParaRPr lang="ru-RU" altLang="ru-RU" sz="2400" dirty="0">
              <a:solidFill>
                <a:srgbClr val="333399"/>
              </a:solidFill>
              <a:latin typeface="Arial Narrow" panose="020B0606020202030204" pitchFamily="34" charset="0"/>
            </a:endParaRPr>
          </a:p>
          <a:p>
            <a:pPr algn="ctr" eaLnBrk="1" hangingPunct="1"/>
            <a:endParaRPr lang="ru-RU" altLang="ru-RU" sz="2400" dirty="0">
              <a:solidFill>
                <a:srgbClr val="333399"/>
              </a:solidFill>
              <a:latin typeface="Arial Narrow" panose="020B0606020202030204" pitchFamily="34" charset="0"/>
            </a:endParaRPr>
          </a:p>
        </p:txBody>
      </p:sp>
      <p:sp>
        <p:nvSpPr>
          <p:cNvPr id="3686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5E7C51F-E56F-43BA-A864-66DD9269ED32}" type="slidenum">
              <a:rPr lang="ru-RU" altLang="ru-RU" sz="1800"/>
              <a:pPr eaLnBrk="1" hangingPunct="1"/>
              <a:t>18</a:t>
            </a:fld>
            <a:endParaRPr lang="ru-RU" altLang="ru-RU" sz="1800"/>
          </a:p>
        </p:txBody>
      </p:sp>
      <p:sp>
        <p:nvSpPr>
          <p:cNvPr id="26629" name="Text Box 5"/>
          <p:cNvSpPr txBox="1">
            <a:spLocks noRot="1" noChangeAspect="1" noMove="1" noResize="1" noEditPoints="1" noAdjustHandles="1" noChangeArrowheads="1" noChangeShapeType="1" noTextEdit="1"/>
          </p:cNvSpPr>
          <p:nvPr/>
        </p:nvSpPr>
        <p:spPr bwMode="auto">
          <a:xfrm>
            <a:off x="323850" y="873125"/>
            <a:ext cx="8496300" cy="5003800"/>
          </a:xfrm>
          <a:prstGeom prst="rect">
            <a:avLst/>
          </a:prstGeom>
          <a:blipFill>
            <a:blip r:embed="rId3"/>
            <a:stretch>
              <a:fillRect l="-2009" t="-1583" r="-2009"/>
            </a:stretch>
          </a:blipFill>
          <a:ln>
            <a:noFill/>
          </a:ln>
          <a:effectLst/>
          <a:extLs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a:noFill/>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891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Планирование доходов и поступлений</a:t>
            </a:r>
            <a:endParaRPr lang="ru-RU" altLang="ru-RU" sz="2400" dirty="0">
              <a:solidFill>
                <a:srgbClr val="333399"/>
              </a:solidFill>
              <a:latin typeface="Arial Narrow" panose="020B0606020202030204" pitchFamily="34" charset="0"/>
            </a:endParaRPr>
          </a:p>
        </p:txBody>
      </p:sp>
      <p:sp>
        <p:nvSpPr>
          <p:cNvPr id="3891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B7AF7E8E-2EEC-4B3D-BA97-275B84186ED4}" type="slidenum">
              <a:rPr lang="ru-RU" altLang="ru-RU" sz="1800"/>
              <a:pPr eaLnBrk="1" hangingPunct="1"/>
              <a:t>19</a:t>
            </a:fld>
            <a:endParaRPr lang="ru-RU" altLang="ru-RU" sz="1800"/>
          </a:p>
        </p:txBody>
      </p:sp>
      <p:sp>
        <p:nvSpPr>
          <p:cNvPr id="28677" name="Text Box 5"/>
          <p:cNvSpPr txBox="1">
            <a:spLocks noRot="1" noChangeAspect="1" noMove="1" noResize="1" noEditPoints="1" noAdjustHandles="1" noChangeArrowheads="1" noChangeShapeType="1" noTextEdit="1"/>
          </p:cNvSpPr>
          <p:nvPr/>
        </p:nvSpPr>
        <p:spPr bwMode="auto">
          <a:xfrm>
            <a:off x="323850" y="873125"/>
            <a:ext cx="8496300" cy="5003800"/>
          </a:xfrm>
          <a:prstGeom prst="rect">
            <a:avLst/>
          </a:prstGeom>
          <a:blipFill>
            <a:blip r:embed="rId3"/>
            <a:stretch>
              <a:fillRect l="-2009" t="-1583" r="-2009"/>
            </a:stretch>
          </a:blipFill>
          <a:ln>
            <a:noFill/>
          </a:ln>
          <a:effectLst/>
          <a:extLs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a:noFill/>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096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Планирование доходов и поступлений</a:t>
            </a:r>
            <a:endParaRPr lang="ru-RU" altLang="ru-RU" sz="2400" dirty="0">
              <a:solidFill>
                <a:srgbClr val="333399"/>
              </a:solidFill>
              <a:latin typeface="Arial Narrow" panose="020B0606020202030204" pitchFamily="34" charset="0"/>
            </a:endParaRPr>
          </a:p>
          <a:p>
            <a:pPr algn="ctr" eaLnBrk="1" hangingPunct="1"/>
            <a:endParaRPr lang="ru-RU" altLang="ru-RU" sz="2400" dirty="0">
              <a:solidFill>
                <a:srgbClr val="333399"/>
              </a:solidFill>
              <a:latin typeface="Arial Narrow" panose="020B0606020202030204" pitchFamily="34" charset="0"/>
            </a:endParaRPr>
          </a:p>
        </p:txBody>
      </p:sp>
      <p:sp>
        <p:nvSpPr>
          <p:cNvPr id="4096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5C746B7E-5FD2-4766-8990-5879A8AE0BB0}" type="slidenum">
              <a:rPr lang="ru-RU" altLang="ru-RU" sz="1800"/>
              <a:pPr eaLnBrk="1" hangingPunct="1"/>
              <a:t>20</a:t>
            </a:fld>
            <a:endParaRPr lang="ru-RU" altLang="ru-RU" sz="1800"/>
          </a:p>
        </p:txBody>
      </p:sp>
      <p:sp>
        <p:nvSpPr>
          <p:cNvPr id="30725" name="Text Box 5"/>
          <p:cNvSpPr txBox="1">
            <a:spLocks noRot="1" noChangeAspect="1" noMove="1" noResize="1" noEditPoints="1" noAdjustHandles="1" noChangeArrowheads="1" noChangeShapeType="1" noTextEdit="1"/>
          </p:cNvSpPr>
          <p:nvPr/>
        </p:nvSpPr>
        <p:spPr bwMode="auto">
          <a:xfrm>
            <a:off x="323850" y="873125"/>
            <a:ext cx="8496300" cy="5003800"/>
          </a:xfrm>
          <a:prstGeom prst="rect">
            <a:avLst/>
          </a:prstGeom>
          <a:blipFill>
            <a:blip r:embed="rId3"/>
            <a:stretch>
              <a:fillRect l="-2009" t="-1583" r="-2009" b="-3167"/>
            </a:stretch>
          </a:blipFill>
          <a:ln>
            <a:noFill/>
          </a:ln>
          <a:effectLst/>
          <a:extLs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a:noFill/>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301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Планирование доходов и поступлений</a:t>
            </a:r>
            <a:endParaRPr lang="ru-RU" altLang="ru-RU" sz="2400" dirty="0">
              <a:solidFill>
                <a:srgbClr val="333399"/>
              </a:solidFill>
              <a:latin typeface="Arial Narrow" panose="020B0606020202030204" pitchFamily="34" charset="0"/>
            </a:endParaRPr>
          </a:p>
        </p:txBody>
      </p:sp>
      <p:sp>
        <p:nvSpPr>
          <p:cNvPr id="4301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83C5B42-8D72-4E49-B56F-0099FF977667}" type="slidenum">
              <a:rPr lang="ru-RU" altLang="ru-RU" sz="1800"/>
              <a:pPr eaLnBrk="1" hangingPunct="1"/>
              <a:t>21</a:t>
            </a:fld>
            <a:endParaRPr lang="ru-RU" altLang="ru-RU" sz="1800"/>
          </a:p>
        </p:txBody>
      </p:sp>
      <p:sp>
        <p:nvSpPr>
          <p:cNvPr id="32773"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defRPr/>
            </a:pPr>
            <a:r>
              <a:rPr lang="ru-RU" altLang="ru-RU" sz="2200" dirty="0"/>
              <a:t>Устойчивые пассивы – не принадлежащие предприятию средства, но по условиям расчетов постоянно находящиеся в его обращении.</a:t>
            </a:r>
          </a:p>
          <a:p>
            <a:pPr algn="just" eaLnBrk="1" hangingPunct="1">
              <a:defRPr/>
            </a:pPr>
            <a:r>
              <a:rPr lang="ru-RU" altLang="ru-RU" sz="2200" dirty="0"/>
              <a:t>К ним относятся:</a:t>
            </a:r>
          </a:p>
          <a:p>
            <a:pPr marL="342900" indent="-342900" algn="just" eaLnBrk="1" hangingPunct="1">
              <a:buFontTx/>
              <a:buChar char="-"/>
              <a:defRPr/>
            </a:pPr>
            <a:r>
              <a:rPr lang="ru-RU" altLang="ru-RU" sz="2200" dirty="0"/>
              <a:t>задолженность по заработной плате;</a:t>
            </a:r>
          </a:p>
          <a:p>
            <a:pPr marL="342900" indent="-342900" algn="just" eaLnBrk="1" hangingPunct="1">
              <a:buFontTx/>
              <a:buChar char="-"/>
              <a:defRPr/>
            </a:pPr>
            <a:r>
              <a:rPr lang="ru-RU" altLang="ru-RU" sz="2200" dirty="0"/>
              <a:t>отчисления во внебюджетные фонды и резерв по отпускам;</a:t>
            </a:r>
          </a:p>
          <a:p>
            <a:pPr marL="342900" indent="-342900" algn="just" eaLnBrk="1" hangingPunct="1">
              <a:buFontTx/>
              <a:buChar char="-"/>
              <a:defRPr/>
            </a:pPr>
            <a:r>
              <a:rPr lang="ru-RU" altLang="ru-RU" sz="2200" dirty="0"/>
              <a:t>задолженность поставщикам по авансовым платежам клиентов.</a:t>
            </a:r>
          </a:p>
          <a:p>
            <a:pPr algn="just" eaLnBrk="1" hangingPunct="1">
              <a:defRPr/>
            </a:pPr>
            <a:endParaRPr lang="ru-RU" altLang="ru-RU" sz="2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505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Планирование доходов и поступлений</a:t>
            </a:r>
            <a:endParaRPr lang="ru-RU" altLang="ru-RU" sz="2400" dirty="0">
              <a:solidFill>
                <a:srgbClr val="333399"/>
              </a:solidFill>
              <a:latin typeface="Arial Narrow" panose="020B0606020202030204" pitchFamily="34" charset="0"/>
            </a:endParaRPr>
          </a:p>
          <a:p>
            <a:pPr algn="ctr" eaLnBrk="1" hangingPunct="1"/>
            <a:endParaRPr lang="ru-RU" altLang="ru-RU" sz="2400" dirty="0">
              <a:solidFill>
                <a:srgbClr val="333399"/>
              </a:solidFill>
              <a:latin typeface="Arial Narrow" panose="020B0606020202030204" pitchFamily="34" charset="0"/>
            </a:endParaRPr>
          </a:p>
        </p:txBody>
      </p:sp>
      <p:sp>
        <p:nvSpPr>
          <p:cNvPr id="4506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73BAA525-3162-4EB6-93A3-D32345C7EF71}" type="slidenum">
              <a:rPr lang="ru-RU" altLang="ru-RU" sz="1800"/>
              <a:pPr eaLnBrk="1" hangingPunct="1"/>
              <a:t>22</a:t>
            </a:fld>
            <a:endParaRPr lang="ru-RU" altLang="ru-RU" sz="1800"/>
          </a:p>
        </p:txBody>
      </p:sp>
      <p:sp>
        <p:nvSpPr>
          <p:cNvPr id="45061" name="Text Box 5"/>
          <p:cNvSpPr txBox="1">
            <a:spLocks noChangeArrowheads="1"/>
          </p:cNvSpPr>
          <p:nvPr/>
        </p:nvSpPr>
        <p:spPr bwMode="auto">
          <a:xfrm>
            <a:off x="323850" y="873125"/>
            <a:ext cx="8496300" cy="521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Таблица 3 – Расчет устойчивых пассивов</a:t>
            </a:r>
          </a:p>
          <a:p>
            <a:pPr algn="just" eaLnBrk="1" hangingPunct="1"/>
            <a:endParaRPr lang="ru-RU" altLang="ru-RU" sz="2200"/>
          </a:p>
          <a:p>
            <a:pPr algn="just" eaLnBrk="1" hangingPunct="1"/>
            <a:endParaRPr lang="ru-RU" altLang="ru-RU" sz="2200"/>
          </a:p>
          <a:p>
            <a:pPr algn="just" eaLnBrk="1" hangingPunct="1"/>
            <a:endParaRPr lang="ru-RU" altLang="ru-RU" sz="2200"/>
          </a:p>
        </p:txBody>
      </p:sp>
      <p:pic>
        <p:nvPicPr>
          <p:cNvPr id="45062" name="Рисунок 1"/>
          <p:cNvPicPr>
            <a:picLocks noChangeAspect="1"/>
          </p:cNvPicPr>
          <p:nvPr/>
        </p:nvPicPr>
        <p:blipFill>
          <a:blip r:embed="rId3">
            <a:extLst>
              <a:ext uri="{28A0092B-C50C-407E-A947-70E740481C1C}">
                <a14:useLocalDpi xmlns:a14="http://schemas.microsoft.com/office/drawing/2010/main" val="0"/>
              </a:ext>
            </a:extLst>
          </a:blip>
          <a:srcRect l="14082" t="39812" r="51633" b="30309"/>
          <a:stretch>
            <a:fillRect/>
          </a:stretch>
        </p:blipFill>
        <p:spPr bwMode="auto">
          <a:xfrm>
            <a:off x="601663" y="1376363"/>
            <a:ext cx="7788275"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710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Планирование доходов и поступлений</a:t>
            </a:r>
            <a:endParaRPr lang="ru-RU" altLang="ru-RU" sz="2400" dirty="0">
              <a:solidFill>
                <a:srgbClr val="333399"/>
              </a:solidFill>
              <a:latin typeface="Arial Narrow" panose="020B0606020202030204" pitchFamily="34" charset="0"/>
            </a:endParaRPr>
          </a:p>
        </p:txBody>
      </p:sp>
      <p:sp>
        <p:nvSpPr>
          <p:cNvPr id="4710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FC926F22-80C8-48C7-A6CF-BD1963BE8D1C}" type="slidenum">
              <a:rPr lang="ru-RU" altLang="ru-RU" sz="1800"/>
              <a:pPr eaLnBrk="1" hangingPunct="1"/>
              <a:t>23</a:t>
            </a:fld>
            <a:endParaRPr lang="ru-RU" altLang="ru-RU" sz="1800"/>
          </a:p>
        </p:txBody>
      </p:sp>
      <p:sp>
        <p:nvSpPr>
          <p:cNvPr id="36869" name="Text Box 5"/>
          <p:cNvSpPr txBox="1">
            <a:spLocks noRot="1" noChangeAspect="1" noMove="1" noResize="1" noEditPoints="1" noAdjustHandles="1" noChangeArrowheads="1" noChangeShapeType="1" noTextEdit="1"/>
          </p:cNvSpPr>
          <p:nvPr/>
        </p:nvSpPr>
        <p:spPr bwMode="auto">
          <a:xfrm>
            <a:off x="323850" y="873125"/>
            <a:ext cx="8496300" cy="5003800"/>
          </a:xfrm>
          <a:prstGeom prst="rect">
            <a:avLst/>
          </a:prstGeom>
          <a:blipFill>
            <a:blip r:embed="rId3"/>
            <a:stretch>
              <a:fillRect l="-2009" t="-1583" r="-2009"/>
            </a:stretch>
          </a:blipFill>
          <a:ln>
            <a:noFill/>
          </a:ln>
          <a:effectLst/>
          <a:extLs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a:noFill/>
              </a:rPr>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4915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Планирование доходов и поступлений</a:t>
            </a:r>
            <a:endParaRPr lang="ru-RU" altLang="ru-RU" sz="2400" dirty="0">
              <a:solidFill>
                <a:srgbClr val="333399"/>
              </a:solidFill>
              <a:latin typeface="Arial Narrow" panose="020B0606020202030204" pitchFamily="34" charset="0"/>
            </a:endParaRPr>
          </a:p>
        </p:txBody>
      </p:sp>
      <p:sp>
        <p:nvSpPr>
          <p:cNvPr id="4915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5163F43F-22C3-41A6-830F-F1B14AC3836C}" type="slidenum">
              <a:rPr lang="ru-RU" altLang="ru-RU" sz="1800"/>
              <a:pPr eaLnBrk="1" hangingPunct="1"/>
              <a:t>24</a:t>
            </a:fld>
            <a:endParaRPr lang="ru-RU" altLang="ru-RU" sz="1800"/>
          </a:p>
        </p:txBody>
      </p:sp>
      <p:sp>
        <p:nvSpPr>
          <p:cNvPr id="49157"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Резерв предстоящих платежей по отпускам работающих:</a:t>
            </a:r>
          </a:p>
          <a:p>
            <a:pPr algn="ctr" eaLnBrk="1" hangingPunct="1"/>
            <a:r>
              <a:rPr lang="ru-RU" altLang="ru-RU" sz="2200"/>
              <a:t>Зотп = Зотп</a:t>
            </a:r>
            <a:r>
              <a:rPr lang="en-US" altLang="ru-RU" sz="1600"/>
              <a:t>min</a:t>
            </a:r>
            <a:r>
              <a:rPr lang="ru-RU" altLang="ru-RU" sz="1600"/>
              <a:t> </a:t>
            </a:r>
            <a:r>
              <a:rPr lang="ru-RU" altLang="ru-RU" sz="2200"/>
              <a:t>х </a:t>
            </a:r>
            <a:r>
              <a:rPr lang="en-US" altLang="ru-RU" sz="2200"/>
              <a:t>I</a:t>
            </a:r>
            <a:r>
              <a:rPr lang="ru-RU" altLang="ru-RU" sz="2200"/>
              <a:t>фот,</a:t>
            </a:r>
          </a:p>
          <a:p>
            <a:pPr algn="just" eaLnBrk="1" hangingPunct="1"/>
            <a:endParaRPr lang="ru-RU" altLang="ru-RU" sz="2200"/>
          </a:p>
          <a:p>
            <a:pPr algn="just" eaLnBrk="1" hangingPunct="1"/>
            <a:r>
              <a:rPr lang="ru-RU" altLang="ru-RU" sz="2200"/>
              <a:t>где Зотп</a:t>
            </a:r>
            <a:r>
              <a:rPr lang="en-US" altLang="ru-RU" sz="1600"/>
              <a:t>min</a:t>
            </a:r>
            <a:r>
              <a:rPr lang="ru-RU" altLang="ru-RU" sz="1600"/>
              <a:t> </a:t>
            </a:r>
            <a:r>
              <a:rPr lang="ru-RU" altLang="ru-RU" sz="2200"/>
              <a:t>– минимальные остатки по счету предстоящих платежей;</a:t>
            </a:r>
          </a:p>
          <a:p>
            <a:pPr algn="just" eaLnBrk="1" hangingPunct="1"/>
            <a:r>
              <a:rPr lang="en-US" altLang="ru-RU" sz="2200"/>
              <a:t>I</a:t>
            </a:r>
            <a:r>
              <a:rPr lang="ru-RU" altLang="ru-RU" sz="2200"/>
              <a:t>фот – индекс изменения фонда оплаты труда в планируемом периоде.</a:t>
            </a:r>
          </a:p>
          <a:p>
            <a:pPr algn="just" eaLnBrk="1" hangingPunct="1"/>
            <a:r>
              <a:rPr lang="ru-RU" altLang="ru-RU" sz="2200"/>
              <a:t>Задолженность поставщикам по неотфактурованным поставкам планируется в размере 50% от ее минимальной задолженности, числящейся по балансу за год, предшествующий планируемому.</a:t>
            </a:r>
          </a:p>
          <a:p>
            <a:pPr algn="just" eaLnBrk="1" hangingPunct="1"/>
            <a:endParaRPr lang="ru-RU" altLang="ru-RU" sz="22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120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defRPr/>
            </a:pPr>
            <a:r>
              <a:rPr lang="ru-RU" altLang="ru-RU" sz="2400" dirty="0"/>
              <a:t>Планирование расходных статей</a:t>
            </a:r>
          </a:p>
        </p:txBody>
      </p:sp>
      <p:sp>
        <p:nvSpPr>
          <p:cNvPr id="5120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FBAC1D77-C76C-476F-B15D-F3B8A2D7F7AF}" type="slidenum">
              <a:rPr lang="ru-RU" altLang="ru-RU" sz="1800"/>
              <a:pPr eaLnBrk="1" hangingPunct="1"/>
              <a:t>25</a:t>
            </a:fld>
            <a:endParaRPr lang="ru-RU" altLang="ru-RU" sz="1800"/>
          </a:p>
        </p:txBody>
      </p:sp>
      <p:sp>
        <p:nvSpPr>
          <p:cNvPr id="40965" name="Text Box 5"/>
          <p:cNvSpPr txBox="1">
            <a:spLocks noChangeArrowheads="1"/>
          </p:cNvSpPr>
          <p:nvPr/>
        </p:nvSpPr>
        <p:spPr bwMode="auto">
          <a:xfrm>
            <a:off x="323850" y="873125"/>
            <a:ext cx="8496300" cy="500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defRPr/>
            </a:pPr>
            <a:r>
              <a:rPr lang="ru-RU" altLang="ru-RU" sz="2200" dirty="0"/>
              <a:t>Планирование расходов и отчислений</a:t>
            </a:r>
          </a:p>
          <a:p>
            <a:pPr algn="just" eaLnBrk="1" hangingPunct="1">
              <a:defRPr/>
            </a:pPr>
            <a:r>
              <a:rPr lang="ru-RU" altLang="ru-RU" sz="2200" dirty="0"/>
              <a:t>Расходы и отчисления включают в себя:</a:t>
            </a:r>
          </a:p>
          <a:p>
            <a:pPr marL="342900" indent="-342900" algn="just" eaLnBrk="1" hangingPunct="1">
              <a:buFontTx/>
              <a:buChar char="-"/>
              <a:defRPr/>
            </a:pPr>
            <a:r>
              <a:rPr lang="ru-RU" altLang="ru-RU" sz="2200" dirty="0"/>
              <a:t>отчисления в фонды, на благотворительные цели;</a:t>
            </a:r>
          </a:p>
          <a:p>
            <a:pPr marL="342900" indent="-342900" algn="just" eaLnBrk="1" hangingPunct="1">
              <a:buFontTx/>
              <a:buChar char="-"/>
              <a:defRPr/>
            </a:pPr>
            <a:r>
              <a:rPr lang="ru-RU" altLang="ru-RU" sz="2200" dirty="0"/>
              <a:t>свободная прибыль, остающаяся в распоряжении предприятия;</a:t>
            </a:r>
          </a:p>
          <a:p>
            <a:pPr marL="342900" indent="-342900" algn="just" eaLnBrk="1" hangingPunct="1">
              <a:buFontTx/>
              <a:buChar char="-"/>
              <a:defRPr/>
            </a:pPr>
            <a:r>
              <a:rPr lang="ru-RU" altLang="ru-RU" sz="2200" dirty="0"/>
              <a:t>свободная амортизация;</a:t>
            </a:r>
          </a:p>
          <a:p>
            <a:pPr marL="342900" indent="-342900" algn="just" eaLnBrk="1" hangingPunct="1">
              <a:buFontTx/>
              <a:buChar char="-"/>
              <a:defRPr/>
            </a:pPr>
            <a:r>
              <a:rPr lang="ru-RU" altLang="ru-RU" sz="2200" dirty="0"/>
              <a:t>прочие расходы;</a:t>
            </a:r>
          </a:p>
          <a:p>
            <a:pPr marL="342900" indent="-342900" algn="just" eaLnBrk="1" hangingPunct="1">
              <a:buFontTx/>
              <a:buChar char="-"/>
              <a:defRPr/>
            </a:pPr>
            <a:r>
              <a:rPr lang="ru-RU" altLang="ru-RU" sz="2200" dirty="0"/>
              <a:t>итого расходов и отчислений;</a:t>
            </a:r>
          </a:p>
          <a:p>
            <a:pPr marL="342900" indent="-342900" algn="just" eaLnBrk="1" hangingPunct="1">
              <a:buFontTx/>
              <a:buChar char="-"/>
              <a:defRPr/>
            </a:pPr>
            <a:r>
              <a:rPr lang="ru-RU" altLang="ru-RU" sz="2200" dirty="0"/>
              <a:t>превышение расходов над доходами или доходов над расходами.</a:t>
            </a:r>
          </a:p>
          <a:p>
            <a:pPr indent="0" algn="just" eaLnBrk="1" hangingPunct="1">
              <a:defRPr/>
            </a:pPr>
            <a:endParaRPr lang="ru-RU" altLang="ru-RU" sz="2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3251" name="Text Box 3"/>
          <p:cNvSpPr txBox="1">
            <a:spLocks noChangeArrowheads="1"/>
          </p:cNvSpPr>
          <p:nvPr/>
        </p:nvSpPr>
        <p:spPr bwMode="auto">
          <a:xfrm>
            <a:off x="323850" y="0"/>
            <a:ext cx="8496300" cy="728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defRPr/>
            </a:pPr>
            <a:r>
              <a:rPr lang="ru-RU" altLang="ru-RU" sz="2400" dirty="0"/>
              <a:t>Планирование расходных статей</a:t>
            </a:r>
          </a:p>
        </p:txBody>
      </p:sp>
      <p:sp>
        <p:nvSpPr>
          <p:cNvPr id="53252"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3B43B07F-E249-444B-BA2E-99569EC3F93C}" type="slidenum">
              <a:rPr lang="ru-RU" altLang="ru-RU" sz="1800"/>
              <a:pPr eaLnBrk="1" hangingPunct="1"/>
              <a:t>26</a:t>
            </a:fld>
            <a:endParaRPr lang="ru-RU" altLang="ru-RU" sz="1800"/>
          </a:p>
        </p:txBody>
      </p:sp>
      <p:sp>
        <p:nvSpPr>
          <p:cNvPr id="53253"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Планирование расходных статей</a:t>
            </a:r>
          </a:p>
          <a:p>
            <a:pPr algn="just" eaLnBrk="1" hangingPunct="1"/>
            <a:r>
              <a:rPr lang="ru-RU" altLang="ru-RU" sz="2200"/>
              <a:t>1 Капитальные вложения</a:t>
            </a:r>
          </a:p>
          <a:p>
            <a:pPr algn="just" eaLnBrk="1" hangingPunct="1"/>
            <a:r>
              <a:rPr lang="ru-RU" altLang="ru-RU" sz="2200"/>
              <a:t>Таблица 4 – План финансирования капитальных вложений</a:t>
            </a:r>
          </a:p>
        </p:txBody>
      </p:sp>
      <p:pic>
        <p:nvPicPr>
          <p:cNvPr id="53254" name="Рисунок 1"/>
          <p:cNvPicPr>
            <a:picLocks noChangeAspect="1"/>
          </p:cNvPicPr>
          <p:nvPr/>
        </p:nvPicPr>
        <p:blipFill>
          <a:blip r:embed="rId3">
            <a:extLst>
              <a:ext uri="{28A0092B-C50C-407E-A947-70E740481C1C}">
                <a14:useLocalDpi xmlns:a14="http://schemas.microsoft.com/office/drawing/2010/main" val="0"/>
              </a:ext>
            </a:extLst>
          </a:blip>
          <a:srcRect l="51633" t="51543" r="14694" b="25226"/>
          <a:stretch>
            <a:fillRect/>
          </a:stretch>
        </p:blipFill>
        <p:spPr bwMode="auto">
          <a:xfrm>
            <a:off x="719138" y="2060575"/>
            <a:ext cx="8075612" cy="313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5299"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defRPr/>
            </a:pPr>
            <a:r>
              <a:rPr lang="ru-RU" altLang="ru-RU" sz="2400" dirty="0"/>
              <a:t>Планирование расходных статей</a:t>
            </a:r>
          </a:p>
        </p:txBody>
      </p:sp>
      <p:sp>
        <p:nvSpPr>
          <p:cNvPr id="55300"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A8C6874-AC0D-42BC-A171-4650EA19847A}" type="slidenum">
              <a:rPr lang="ru-RU" altLang="ru-RU" sz="1800"/>
              <a:pPr eaLnBrk="1" hangingPunct="1"/>
              <a:t>27</a:t>
            </a:fld>
            <a:endParaRPr lang="ru-RU" altLang="ru-RU" sz="1800"/>
          </a:p>
        </p:txBody>
      </p:sp>
      <p:sp>
        <p:nvSpPr>
          <p:cNvPr id="55301"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Планирование расходных статей</a:t>
            </a:r>
          </a:p>
          <a:p>
            <a:pPr algn="just" eaLnBrk="1" hangingPunct="1"/>
            <a:r>
              <a:rPr lang="ru-RU" altLang="ru-RU" sz="2200"/>
              <a:t>2 Прирост собственных оборотных средств</a:t>
            </a:r>
          </a:p>
          <a:p>
            <a:pPr algn="just" eaLnBrk="1" hangingPunct="1"/>
            <a:r>
              <a:rPr lang="ru-RU" altLang="ru-RU" sz="2200"/>
              <a:t>Таблица 4 – План финансирования капитальных вложений</a:t>
            </a:r>
          </a:p>
        </p:txBody>
      </p:sp>
      <p:pic>
        <p:nvPicPr>
          <p:cNvPr id="55302" name="Рисунок 2"/>
          <p:cNvPicPr>
            <a:picLocks noChangeAspect="1"/>
          </p:cNvPicPr>
          <p:nvPr/>
        </p:nvPicPr>
        <p:blipFill>
          <a:blip r:embed="rId3">
            <a:extLst>
              <a:ext uri="{28A0092B-C50C-407E-A947-70E740481C1C}">
                <a14:useLocalDpi xmlns:a14="http://schemas.microsoft.com/office/drawing/2010/main" val="0"/>
              </a:ext>
            </a:extLst>
          </a:blip>
          <a:srcRect l="14490" t="50092" r="51836" b="31396"/>
          <a:stretch>
            <a:fillRect/>
          </a:stretch>
        </p:blipFill>
        <p:spPr bwMode="auto">
          <a:xfrm>
            <a:off x="576263" y="1989138"/>
            <a:ext cx="8035925"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7347"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defRPr/>
            </a:pPr>
            <a:r>
              <a:rPr lang="ru-RU" altLang="ru-RU" sz="2400" dirty="0"/>
              <a:t>Планирование расходных статей</a:t>
            </a:r>
          </a:p>
        </p:txBody>
      </p:sp>
      <p:sp>
        <p:nvSpPr>
          <p:cNvPr id="57348"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907D515A-EFBD-4260-958A-4069460F275F}" type="slidenum">
              <a:rPr lang="ru-RU" altLang="ru-RU" sz="1800"/>
              <a:pPr eaLnBrk="1" hangingPunct="1"/>
              <a:t>28</a:t>
            </a:fld>
            <a:endParaRPr lang="ru-RU" altLang="ru-RU" sz="1800"/>
          </a:p>
        </p:txBody>
      </p:sp>
      <p:sp>
        <p:nvSpPr>
          <p:cNvPr id="57349"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Таблица 5 – Смета накопления по предприятию</a:t>
            </a:r>
          </a:p>
          <a:p>
            <a:pPr algn="just" eaLnBrk="1" hangingPunct="1"/>
            <a:endParaRPr lang="ru-RU" altLang="ru-RU" sz="2200"/>
          </a:p>
          <a:p>
            <a:pPr algn="just" eaLnBrk="1" hangingPunct="1"/>
            <a:endParaRPr lang="ru-RU" altLang="ru-RU" sz="2200"/>
          </a:p>
        </p:txBody>
      </p:sp>
      <p:pic>
        <p:nvPicPr>
          <p:cNvPr id="57350" name="Рисунок 1"/>
          <p:cNvPicPr>
            <a:picLocks noChangeAspect="1"/>
          </p:cNvPicPr>
          <p:nvPr/>
        </p:nvPicPr>
        <p:blipFill>
          <a:blip r:embed="rId3">
            <a:extLst>
              <a:ext uri="{28A0092B-C50C-407E-A947-70E740481C1C}">
                <a14:useLocalDpi xmlns:a14="http://schemas.microsoft.com/office/drawing/2010/main" val="0"/>
              </a:ext>
            </a:extLst>
          </a:blip>
          <a:srcRect l="50816" t="39839" r="15919" b="31760"/>
          <a:stretch>
            <a:fillRect/>
          </a:stretch>
        </p:blipFill>
        <p:spPr bwMode="auto">
          <a:xfrm>
            <a:off x="611188" y="1304925"/>
            <a:ext cx="7426325" cy="356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9395"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defRPr/>
            </a:pPr>
            <a:r>
              <a:rPr lang="ru-RU" altLang="ru-RU" sz="2400" dirty="0"/>
              <a:t>Планирование расходных статей</a:t>
            </a:r>
          </a:p>
        </p:txBody>
      </p:sp>
      <p:sp>
        <p:nvSpPr>
          <p:cNvPr id="59396"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EDE45D5C-043B-4518-9109-FAFCA706AA83}" type="slidenum">
              <a:rPr lang="ru-RU" altLang="ru-RU" sz="1800"/>
              <a:pPr eaLnBrk="1" hangingPunct="1"/>
              <a:t>29</a:t>
            </a:fld>
            <a:endParaRPr lang="ru-RU" altLang="ru-RU" sz="1800"/>
          </a:p>
        </p:txBody>
      </p:sp>
      <p:sp>
        <p:nvSpPr>
          <p:cNvPr id="59397"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r>
              <a:rPr lang="ru-RU" altLang="ru-RU" sz="2200"/>
              <a:t>Таблица 6 – Расходы по смете фонда потребления</a:t>
            </a:r>
          </a:p>
          <a:p>
            <a:pPr algn="just" eaLnBrk="1" hangingPunct="1"/>
            <a:endParaRPr lang="ru-RU" altLang="ru-RU" sz="2200"/>
          </a:p>
        </p:txBody>
      </p:sp>
      <p:pic>
        <p:nvPicPr>
          <p:cNvPr id="59398" name="Рисунок 1"/>
          <p:cNvPicPr>
            <a:picLocks noChangeAspect="1"/>
          </p:cNvPicPr>
          <p:nvPr/>
        </p:nvPicPr>
        <p:blipFill>
          <a:blip r:embed="rId3">
            <a:extLst>
              <a:ext uri="{28A0092B-C50C-407E-A947-70E740481C1C}">
                <a14:useLocalDpi xmlns:a14="http://schemas.microsoft.com/office/drawing/2010/main" val="0"/>
              </a:ext>
            </a:extLst>
          </a:blip>
          <a:srcRect l="51428" t="52995" r="14285" b="18329"/>
          <a:stretch>
            <a:fillRect/>
          </a:stretch>
        </p:blipFill>
        <p:spPr bwMode="auto">
          <a:xfrm>
            <a:off x="684213" y="1484313"/>
            <a:ext cx="7380287" cy="347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Line 2"/>
          <p:cNvSpPr>
            <a:spLocks noChangeShapeType="1"/>
          </p:cNvSpPr>
          <p:nvPr/>
        </p:nvSpPr>
        <p:spPr bwMode="auto">
          <a:xfrm>
            <a:off x="323850" y="728663"/>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443"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sz="1400" dirty="0"/>
          </a:p>
          <a:p>
            <a:pPr algn="ctr" eaLnBrk="1" hangingPunct="1"/>
            <a:r>
              <a:rPr lang="ru-RU" altLang="ru-RU" sz="2400" dirty="0"/>
              <a:t>Проверка финансового плана</a:t>
            </a:r>
            <a:endParaRPr lang="ru-RU" altLang="ru-RU" sz="2400" dirty="0">
              <a:solidFill>
                <a:srgbClr val="333399"/>
              </a:solidFill>
              <a:latin typeface="Arial Narrow" panose="020B0606020202030204" pitchFamily="34" charset="0"/>
            </a:endParaRPr>
          </a:p>
        </p:txBody>
      </p:sp>
      <p:sp>
        <p:nvSpPr>
          <p:cNvPr id="61444" name="Text Box 4"/>
          <p:cNvSpPr txBox="1">
            <a:spLocks noChangeArrowheads="1"/>
          </p:cNvSpPr>
          <p:nvPr/>
        </p:nvSpPr>
        <p:spPr bwMode="auto">
          <a:xfrm>
            <a:off x="323850" y="630872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E496861C-B890-456C-BE7F-3EB1AD246490}" type="slidenum">
              <a:rPr lang="ru-RU" altLang="ru-RU" sz="1800"/>
              <a:pPr eaLnBrk="1" hangingPunct="1"/>
              <a:t>30</a:t>
            </a:fld>
            <a:endParaRPr lang="ru-RU" altLang="ru-RU" sz="1800"/>
          </a:p>
        </p:txBody>
      </p:sp>
      <p:sp>
        <p:nvSpPr>
          <p:cNvPr id="51205" name="Text Box 5"/>
          <p:cNvSpPr txBox="1">
            <a:spLocks noChangeArrowheads="1"/>
          </p:cNvSpPr>
          <p:nvPr/>
        </p:nvSpPr>
        <p:spPr bwMode="auto">
          <a:xfrm>
            <a:off x="323850" y="873125"/>
            <a:ext cx="84963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449263">
              <a:defRPr sz="2000">
                <a:solidFill>
                  <a:schemeClr val="tx1"/>
                </a:solidFill>
                <a:latin typeface="Arial" panose="020B0604020202020204" pitchFamily="34" charset="0"/>
              </a:defRPr>
            </a:lvl1pPr>
            <a:lvl2pPr marL="530225" indent="-254000">
              <a:defRPr sz="2000">
                <a:solidFill>
                  <a:schemeClr val="tx1"/>
                </a:solidFill>
                <a:latin typeface="Arial" panose="020B0604020202020204" pitchFamily="34" charset="0"/>
              </a:defRPr>
            </a:lvl2pPr>
            <a:lvl3pPr marL="804863" indent="-27305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defRPr/>
            </a:pPr>
            <a:r>
              <a:rPr lang="ru-RU" altLang="ru-RU" sz="2200" dirty="0"/>
              <a:t>Проверка финансового плана – по каждой статье затрат необходимо определить источники финансирования и распределить расходы по направлениям.</a:t>
            </a:r>
          </a:p>
          <a:p>
            <a:pPr algn="just" eaLnBrk="1" hangingPunct="1">
              <a:defRPr/>
            </a:pPr>
            <a:r>
              <a:rPr lang="ru-RU" altLang="ru-RU" sz="2200" dirty="0"/>
              <a:t>Проверочные показатели:</a:t>
            </a:r>
          </a:p>
          <a:p>
            <a:pPr marL="342900" indent="-342900" algn="just" eaLnBrk="1" hangingPunct="1">
              <a:buFontTx/>
              <a:buChar char="-"/>
              <a:defRPr/>
            </a:pPr>
            <a:r>
              <a:rPr lang="ru-RU" altLang="ru-RU" sz="2200" dirty="0"/>
              <a:t>превышение доходов над расходами;</a:t>
            </a:r>
          </a:p>
          <a:p>
            <a:pPr marL="342900" indent="-342900" algn="just" eaLnBrk="1" hangingPunct="1">
              <a:buFontTx/>
              <a:buChar char="-"/>
              <a:defRPr/>
            </a:pPr>
            <a:r>
              <a:rPr lang="ru-RU" altLang="ru-RU" sz="2200" dirty="0"/>
              <a:t>превышение расходов над доходами;</a:t>
            </a:r>
          </a:p>
          <a:p>
            <a:pPr marL="342900" indent="-342900" algn="just" eaLnBrk="1" hangingPunct="1">
              <a:buFontTx/>
              <a:buChar char="-"/>
              <a:defRPr/>
            </a:pPr>
            <a:r>
              <a:rPr lang="ru-RU" altLang="ru-RU" sz="2200" dirty="0"/>
              <a:t>превышение платежей в бюджет над ассигнованиями из бюджета;</a:t>
            </a:r>
          </a:p>
          <a:p>
            <a:pPr marL="342900" indent="-342900" algn="just" eaLnBrk="1" hangingPunct="1">
              <a:buFontTx/>
              <a:buChar char="-"/>
              <a:defRPr/>
            </a:pPr>
            <a:r>
              <a:rPr lang="ru-RU" altLang="ru-RU" sz="2200" dirty="0"/>
              <a:t>превышение ассигнований из бюджета над платежами в бюджет.</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Line 2"/>
          <p:cNvSpPr>
            <a:spLocks noChangeShapeType="1"/>
          </p:cNvSpPr>
          <p:nvPr/>
        </p:nvSpPr>
        <p:spPr bwMode="auto">
          <a:xfrm>
            <a:off x="323850" y="1125538"/>
            <a:ext cx="8496300" cy="0"/>
          </a:xfrm>
          <a:prstGeom prst="line">
            <a:avLst/>
          </a:prstGeom>
          <a:noFill/>
          <a:ln w="254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3491" name="Text Box 3"/>
          <p:cNvSpPr txBox="1">
            <a:spLocks noChangeArrowheads="1"/>
          </p:cNvSpPr>
          <p:nvPr/>
        </p:nvSpPr>
        <p:spPr bwMode="auto">
          <a:xfrm>
            <a:off x="323850" y="0"/>
            <a:ext cx="84963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ru-RU" altLang="ru-RU">
              <a:solidFill>
                <a:srgbClr val="333399"/>
              </a:solidFill>
            </a:endParaRPr>
          </a:p>
          <a:p>
            <a:pPr algn="ctr" eaLnBrk="1" hangingPunct="1"/>
            <a:r>
              <a:rPr lang="ru-RU" altLang="ru-RU" sz="2800">
                <a:solidFill>
                  <a:srgbClr val="333399"/>
                </a:solidFill>
              </a:rPr>
              <a:t>Вопросы для самопроверки</a:t>
            </a:r>
          </a:p>
        </p:txBody>
      </p:sp>
      <p:sp>
        <p:nvSpPr>
          <p:cNvPr id="63492" name="Text Box 4"/>
          <p:cNvSpPr txBox="1">
            <a:spLocks noChangeArrowheads="1"/>
          </p:cNvSpPr>
          <p:nvPr/>
        </p:nvSpPr>
        <p:spPr bwMode="auto">
          <a:xfrm>
            <a:off x="323850" y="6308725"/>
            <a:ext cx="25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472A227C-68D7-4C11-9364-5793811C6BBB}" type="slidenum">
              <a:rPr lang="ru-RU" altLang="ru-RU" sz="1800"/>
              <a:pPr eaLnBrk="1" hangingPunct="1"/>
              <a:t>31</a:t>
            </a:fld>
            <a:endParaRPr lang="ru-RU" altLang="ru-RU" sz="1800"/>
          </a:p>
        </p:txBody>
      </p:sp>
      <p:sp>
        <p:nvSpPr>
          <p:cNvPr id="63493" name="Text Box 5"/>
          <p:cNvSpPr txBox="1">
            <a:spLocks noChangeArrowheads="1"/>
          </p:cNvSpPr>
          <p:nvPr/>
        </p:nvSpPr>
        <p:spPr bwMode="auto">
          <a:xfrm>
            <a:off x="323850" y="1412875"/>
            <a:ext cx="8496300"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536575">
              <a:defRPr sz="2000">
                <a:solidFill>
                  <a:schemeClr val="tx1"/>
                </a:solidFill>
                <a:latin typeface="Arial" panose="020B0604020202020204" pitchFamily="34" charset="0"/>
              </a:defRPr>
            </a:lvl1pPr>
            <a:lvl2pPr marL="1058863" indent="-342900">
              <a:defRPr sz="2000">
                <a:solidFill>
                  <a:schemeClr val="tx1"/>
                </a:solidFill>
                <a:latin typeface="Arial" panose="020B0604020202020204" pitchFamily="34" charset="0"/>
              </a:defRPr>
            </a:lvl2pPr>
            <a:lvl3pPr marL="1581150" indent="-342900">
              <a:defRPr sz="2000">
                <a:solidFill>
                  <a:schemeClr val="tx1"/>
                </a:solidFill>
                <a:latin typeface="Arial" panose="020B0604020202020204" pitchFamily="34" charset="0"/>
              </a:defRPr>
            </a:lvl3pPr>
            <a:lvl4pPr marL="2103438" indent="-342900">
              <a:defRPr sz="2000">
                <a:solidFill>
                  <a:schemeClr val="tx1"/>
                </a:solidFill>
                <a:latin typeface="Arial" panose="020B0604020202020204" pitchFamily="34" charset="0"/>
              </a:defRPr>
            </a:lvl4pPr>
            <a:lvl5pPr marL="2625725" indent="-342900">
              <a:defRPr sz="2000">
                <a:solidFill>
                  <a:schemeClr val="tx1"/>
                </a:solidFill>
                <a:latin typeface="Arial" panose="020B0604020202020204" pitchFamily="34" charset="0"/>
              </a:defRPr>
            </a:lvl5pPr>
            <a:lvl6pPr marL="3082925" indent="-342900" eaLnBrk="0" fontAlgn="base" hangingPunct="0">
              <a:spcBef>
                <a:spcPct val="0"/>
              </a:spcBef>
              <a:spcAft>
                <a:spcPct val="0"/>
              </a:spcAft>
              <a:defRPr sz="2000">
                <a:solidFill>
                  <a:schemeClr val="tx1"/>
                </a:solidFill>
                <a:latin typeface="Arial" panose="020B0604020202020204" pitchFamily="34" charset="0"/>
              </a:defRPr>
            </a:lvl6pPr>
            <a:lvl7pPr marL="3540125" indent="-342900" eaLnBrk="0" fontAlgn="base" hangingPunct="0">
              <a:spcBef>
                <a:spcPct val="0"/>
              </a:spcBef>
              <a:spcAft>
                <a:spcPct val="0"/>
              </a:spcAft>
              <a:defRPr sz="2000">
                <a:solidFill>
                  <a:schemeClr val="tx1"/>
                </a:solidFill>
                <a:latin typeface="Arial" panose="020B0604020202020204" pitchFamily="34" charset="0"/>
              </a:defRPr>
            </a:lvl7pPr>
            <a:lvl8pPr marL="3997325" indent="-342900" eaLnBrk="0" fontAlgn="base" hangingPunct="0">
              <a:spcBef>
                <a:spcPct val="0"/>
              </a:spcBef>
              <a:spcAft>
                <a:spcPct val="0"/>
              </a:spcAft>
              <a:defRPr sz="2000">
                <a:solidFill>
                  <a:schemeClr val="tx1"/>
                </a:solidFill>
                <a:latin typeface="Arial" panose="020B0604020202020204" pitchFamily="34" charset="0"/>
              </a:defRPr>
            </a:lvl8pPr>
            <a:lvl9pPr marL="4454525" indent="-342900" eaLnBrk="0" fontAlgn="base" hangingPunct="0">
              <a:spcBef>
                <a:spcPct val="0"/>
              </a:spcBef>
              <a:spcAft>
                <a:spcPct val="0"/>
              </a:spcAft>
              <a:defRPr sz="2000">
                <a:solidFill>
                  <a:schemeClr val="tx1"/>
                </a:solidFill>
                <a:latin typeface="Arial" panose="020B0604020202020204" pitchFamily="34" charset="0"/>
              </a:defRPr>
            </a:lvl9pPr>
          </a:lstStyle>
          <a:p>
            <a:pPr algn="just" eaLnBrk="1" hangingPunct="1">
              <a:spcBef>
                <a:spcPct val="10000"/>
              </a:spcBef>
            </a:pPr>
            <a:r>
              <a:rPr lang="ru-RU" altLang="ru-RU" dirty="0"/>
              <a:t>1. Что собой представляет финансовый план? Какие задачи он решает?</a:t>
            </a:r>
          </a:p>
          <a:p>
            <a:pPr algn="just" eaLnBrk="1" hangingPunct="1">
              <a:spcBef>
                <a:spcPct val="10000"/>
              </a:spcBef>
            </a:pPr>
            <a:r>
              <a:rPr lang="ru-RU" altLang="ru-RU" dirty="0"/>
              <a:t>2. Перечислите принципы разработки финансовых планов и раскройте их содержание.</a:t>
            </a:r>
          </a:p>
          <a:p>
            <a:pPr algn="just" eaLnBrk="1" hangingPunct="1">
              <a:spcBef>
                <a:spcPct val="10000"/>
              </a:spcBef>
            </a:pPr>
            <a:r>
              <a:rPr lang="ru-RU" altLang="ru-RU" dirty="0"/>
              <a:t>3. На основе каких данных составляется финансовый план?</a:t>
            </a:r>
          </a:p>
          <a:p>
            <a:pPr algn="just" eaLnBrk="1" hangingPunct="1">
              <a:spcBef>
                <a:spcPct val="10000"/>
              </a:spcBef>
            </a:pPr>
            <a:r>
              <a:rPr lang="ru-RU" altLang="ru-RU" dirty="0"/>
              <a:t>4. Какие разделы включает в себя финансовый план?</a:t>
            </a:r>
          </a:p>
          <a:p>
            <a:pPr algn="just" eaLnBrk="1" hangingPunct="1">
              <a:spcBef>
                <a:spcPct val="10000"/>
              </a:spcBef>
            </a:pPr>
            <a:r>
              <a:rPr lang="ru-RU" altLang="ru-RU" dirty="0"/>
              <a:t>5. Назовите и охарактеризуйте этапы составления финансового плана.</a:t>
            </a:r>
          </a:p>
          <a:p>
            <a:pPr algn="just" eaLnBrk="1" hangingPunct="1">
              <a:spcBef>
                <a:spcPct val="10000"/>
              </a:spcBef>
            </a:pPr>
            <a:r>
              <a:rPr lang="ru-RU" altLang="ru-RU" dirty="0"/>
              <a:t>6. Каким образом осуществляется проверка финансового плана?</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THEME_BG_IMAGE" val=""/>
  <p:tag name="MMPROD_TAG_VCONFIG" val="PD94bWwgdmVyc2lvbj0iMS4wIiBlbmNvZGluZz0iVVRGLTgiPz4NCjxjb25maWd1cmF0aW9u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IHVpdGV4dCAtLT4NCgkJPCEtLSBzdWJzdGl0dXRpb246ICVuID09IHNsaWRlIG51bWJlciAtLT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250cmVyIGwnZW5jYWRyw6kgYXV4IHBhcnRpY2lwYW50cyIvPg0KCQk8dWl0ZXh0IG5hbWU9Ik1VVEUiIHZhbHVlPSJNdWV0Ii8+DQoJCTx1aXRleHQgbmFtZT0iRE9DV1JBUF9USVRMRSIgdmFsdWU9IlBpw6hjZSBqb2ludGUgUHJlc2VudGVyIi8+DQoJCTx1aXRleHQgbmFtZT0iRE9DV1JBUF9NU0ciIHZhbHVlPSJFbnJlZ2lzdHJlciBzdXIgbW9uIG9yZGluYXRldXIiLz4NCgkJPHVpdGV4dCBuYW1lPSJET0NXUkFQX1BST01QVCIgdmFsdWU9IkNsaXF1ZXIgcG91ciB0w6lsw6ljaGFyZ2VyIi8+DQoJPC9sYW5ndWFnZT4NCgk8bGFuZ3VhZ2UgaWQ9Imph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TE9BRElORyIgdmFsdWU9IuODreODvOODieS4rSIvPg0KCQk8dWl0ZXh0IG5hbWU9IlNDUlVCQkFSU1RBVFVTX0JVRkZFUklORyIgdmFsdWU9IuODkOODg+ODleOCoeS4rSIvPg0KCQk8dWl0ZXh0IG5hbWU9IlNDUlVCQkFSU1RBVFVTX1FVRVNUSU9OIiB2YWx1ZT0i6LOq5ZWP44Gr562U44GI44Gm5LiL44GV44GEIi8+DQoJCTx1aXRleHQgbmFtZT0iU0NSVUJCQVJTVEFUVVNfUkVWSUVXUVVJWiIgdmFsdWU9IuOCr+OCpOOCuuOCkuODrOODk+ODpeODvOOBl+OBpuOBhOOBvuOBmSIvPg0KCQk8IS0tIHN1YnN0aXR1dGlvbjogJW0gPT0gbWludXRlcyByZW1haW5pbmcgLS0+DQoJCTwhLS0gc3Vic3RpdHV0aW9uOiAlcyA9PSBzZWNvbmRzIHJlbWFpbmluZyAtLT4NCgkJPHVpdGV4dCBuYW1lPSJFTEFQU0VEIiB2YWx1ZT0i5q6L44KKIDogJW0g5YiGICVzIOenkiIvPg0KCQk8dWl0ZXh0IG5hbWU9Ik5PVEZPVU5EIiB2YWx1ZT0i5L2V44KC6KaL44Gk44GL44KK44G+44Gb44KTIi8+DQoJCTx1aXRleHQgbmFtZT0iQVRUQUNITUVOVFMiIHZhbHVlPSLmt7vku5giLz4NCgkJPCEtLSBzdWJzdGl0dXRpb246ICVwID09IGN1cnJlbnQgc3BlYWtlcidzIHRpdGxlIC0tPg0KCQk8dWl0ZXh0IG5hbWU9IkJJT1dJTl9USVRMRSIgdmFsdWU9Iue1jOattCA6ICVwIi8+DQoJCTx1aXRleHQgbmFtZT0iQklPQlROX1RJVExFIiB2YWx1ZT0i57WM5q20Ii8+DQoJCTx1aXRleHQgbmFtZT0iRElWSURFUkJUTl9USVRMRSIgdmFsdWU9InwiLz4NCgkJPHVpdGV4dCBuYW1lPSJDT05UQUNUQlROX1RJVExFIiB2YWx1ZT0i44GK5ZWP44GE5ZCI44KP44Gb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PVVRMSU5FIiB2YWx1ZT0i6rCc7JqUIi8+DQoJCTx1aXRleHQgbmFtZT0iVEFCX1RIVU1CIiB2YWx1ZT0i7LaV7IaM7YyQIi8+DQoJCTx1aXRleHQgbmFtZT0iVEFCX05PVEVTIiB2YWx1ZT0i64W47Yq4Ii8+DQoJCTx1aXRleHQgbmFtZT0iVEFCX1NFQVJDSCIgdmFsdWU9IuqygOyDiSIvPg0KCQk8dWl0ZXh0IG5hbWU9IlNMSURFX0hFQURJTkciIHZhbHVlPSLsiqzrnbzsnbTrk5wg7KCc66qpIi8+DQoJCTx1aXRleHQgbmFtZT0iRFVSQVRJT05fSEVBRElORyIgdmFsdWU9IuyerOyDneyLnOqwhCIvPg0KCQk8dWl0ZXh0IG5hbWU9IlNFQVJDSF9IRUFESU5HIiB2YWx1ZT0i7YWN7Iqk7Yq4IOqygOyDiToiLz4NCgkJPHVpdGV4dCBuYW1lPSJUSFVNQl9IRUFESU5HIiB2YWx1ZT0i7Iqs65287J2065OcIi8+DQoJCTx1aXRleHQgbmFtZT0iVEhVTUJfSU5GTyIgdmFsdWU9IuygnOuqqS/snqzsg53si5zqsIQiLz4NCgkJPHVpdGV4dCBuYW1lPSJBVFRBQ0hOQU1FX0hFQURJTkciIHZhbHVlPSLtjIzsnbwg7J2066aEIi8+DQoJCTx1aXRleHQgbmFtZT0iQVRUQUNIU0laRV9IRUFESU5HIiB2YWx1ZT0i7YGs6riwIi8+DQoJCTx1aXRleHQgbmFtZT0iU0xJREVfTk9URVMiIHZhbHVlPSLsiqzrnbzsnbTrk5wg64W47Yq4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jwvY29uZmlndXJhdGlvbj4NCg=="/>
  <p:tag name="MMPROD_UIDATA" val="&lt;database version=&quot;6.0&quot;&gt;&lt;object type=&quot;1&quot; unique_id=&quot;10001&quot;&gt;&lt;property id=&quot;20139&quot; value=&quot;%n. %s&quot;/&gt;&lt;property id=&quot;20141&quot; value=&quot;01 lecture template&quot;/&gt;&lt;property id=&quot;20144&quot; value=&quot;1&quot;/&gt;&lt;property id=&quot;20146&quot; value=&quot;0&quot;/&gt;&lt;property id=&quot;20147&quot; value=&quot;0&quot;/&gt;&lt;property id=&quot;20148&quot; value=&quot;5&quot;/&gt;&lt;property id=&quot;20180&quot; value=&quot;1&quot;/&gt;&lt;property id=&quot;20181&quot; value=&quot;1&quot;/&gt;&lt;property id=&quot;20191&quot; value=&quot;http://connectpro60727338.acrobat.com&quot;/&gt;&lt;property id=&quot;20192&quot; value=&quot;http://connectpro60727338.acrobat.comm&quot;/&gt;&lt;property id=&quot;20193&quot; value=&quot;0&quot;/&gt;&lt;property id=&quot;20250&quot; value=&quot;6&quot;/&gt;&lt;property id=&quot;20251&quot; value=&quot;0&quot;/&gt;&lt;property id=&quot;20259&quot; value=&quot;0&quot;/&gt;&lt;property id=&quot;20262&quot; value=&quot;731685214&quot;/&gt;&lt;object type=&quot;4&quot; unique_id=&quot;10424&quot;&gt;&lt;/object&gt;&lt;object type=&quot;8&quot; unique_id=&quot;10425&quot;&gt;&lt;/object&gt;&lt;object type=&quot;2&quot; unique_id=&quot;10426&quot;&gt;&lt;object type=&quot;3&quot; unique_id=&quot;10427&quot;&gt;&lt;property id=&quot;20148&quot; value=&quot;5&quot;/&gt;&lt;property id=&quot;20300&quot; value=&quot;Slide 1&quot;/&gt;&lt;property id=&quot;20303&quot; value=&quot;-1&quot;/&gt;&lt;property id=&quot;20307&quot; value=&quot;258&quot;/&gt;&lt;property id=&quot;20309&quot; value=&quot;-1&quot;/&gt;&lt;/object&gt;&lt;object type=&quot;3&quot; unique_id=&quot;10428&quot;&gt;&lt;property id=&quot;20148&quot; value=&quot;5&quot;/&gt;&lt;property id=&quot;20300&quot; value=&quot;Slide 2&quot;/&gt;&lt;property id=&quot;20303&quot; value=&quot;-1&quot;/&gt;&lt;property id=&quot;20307&quot; value=&quot;260&quot;/&gt;&lt;property id=&quot;20309&quot; value=&quot;-1&quot;/&gt;&lt;/object&gt;&lt;object type=&quot;3&quot; unique_id=&quot;10429&quot;&gt;&lt;property id=&quot;20148&quot; value=&quot;5&quot;/&gt;&lt;property id=&quot;20300&quot; value=&quot;Slide 4&quot;/&gt;&lt;property id=&quot;20303&quot; value=&quot;-1&quot;/&gt;&lt;property id=&quot;20307&quot; value=&quot;261&quot;/&gt;&lt;property id=&quot;20309&quot; value=&quot;-1&quot;/&gt;&lt;/object&gt;&lt;object type=&quot;3&quot; unique_id=&quot;10430&quot;&gt;&lt;property id=&quot;20148&quot; value=&quot;5&quot;/&gt;&lt;property id=&quot;20300&quot; value=&quot;Slide 5&quot;/&gt;&lt;property id=&quot;20303&quot; value=&quot;-1&quot;/&gt;&lt;property id=&quot;20307&quot; value=&quot;267&quot;/&gt;&lt;property id=&quot;20309&quot; value=&quot;-1&quot;/&gt;&lt;/object&gt;&lt;object type=&quot;3&quot; unique_id=&quot;10431&quot;&gt;&lt;property id=&quot;20148&quot; value=&quot;5&quot;/&gt;&lt;property id=&quot;20300&quot; value=&quot;Slide 6&quot;/&gt;&lt;property id=&quot;20303&quot; value=&quot;-1&quot;/&gt;&lt;property id=&quot;20307&quot; value=&quot;268&quot;/&gt;&lt;property id=&quot;20309&quot; value=&quot;-1&quot;/&gt;&lt;/object&gt;&lt;object type=&quot;3&quot; unique_id=&quot;10432&quot;&gt;&lt;property id=&quot;20148&quot; value=&quot;5&quot;/&gt;&lt;property id=&quot;20300&quot; value=&quot;Slide 7&quot;/&gt;&lt;property id=&quot;20303&quot; value=&quot;-1&quot;/&gt;&lt;property id=&quot;20307&quot; value=&quot;269&quot;/&gt;&lt;property id=&quot;20309&quot; value=&quot;-1&quot;/&gt;&lt;/object&gt;&lt;object type=&quot;3&quot; unique_id=&quot;10433&quot;&gt;&lt;property id=&quot;20148&quot; value=&quot;5&quot;/&gt;&lt;property id=&quot;20300&quot; value=&quot;Slide 8&quot;/&gt;&lt;property id=&quot;20303&quot; value=&quot;-1&quot;/&gt;&lt;property id=&quot;20307&quot; value=&quot;257&quot;/&gt;&lt;property id=&quot;20309&quot; value=&quot;-1&quot;/&gt;&lt;/object&gt;&lt;object type=&quot;3&quot; unique_id=&quot;10434&quot;&gt;&lt;property id=&quot;20148&quot; value=&quot;5&quot;/&gt;&lt;property id=&quot;20300&quot; value=&quot;Slide 9&quot;/&gt;&lt;property id=&quot;20303&quot; value=&quot;-1&quot;/&gt;&lt;property id=&quot;20307&quot; value=&quot;256&quot;/&gt;&lt;property id=&quot;20309&quot; value=&quot;-1&quot;/&gt;&lt;/object&gt;&lt;object type=&quot;3&quot; unique_id=&quot;10435&quot;&gt;&lt;property id=&quot;20148&quot; value=&quot;5&quot;/&gt;&lt;property id=&quot;20300&quot; value=&quot;Slide 10&quot;/&gt;&lt;property id=&quot;20303&quot; value=&quot;-1&quot;/&gt;&lt;property id=&quot;20307&quot; value=&quot;264&quot;/&gt;&lt;property id=&quot;20309&quot; value=&quot;-1&quot;/&gt;&lt;/object&gt;&lt;object type=&quot;3&quot; unique_id=&quot;10436&quot;&gt;&lt;property id=&quot;20148&quot; value=&quot;5&quot;/&gt;&lt;property id=&quot;20300&quot; value=&quot;Slide 11&quot;/&gt;&lt;property id=&quot;20303&quot; value=&quot;-1&quot;/&gt;&lt;property id=&quot;20307&quot; value=&quot;259&quot;/&gt;&lt;property id=&quot;20309&quot; value=&quot;-1&quot;/&gt;&lt;/object&gt;&lt;object type=&quot;3&quot; unique_id=&quot;10437&quot;&gt;&lt;property id=&quot;20148&quot; value=&quot;5&quot;/&gt;&lt;property id=&quot;20300&quot; value=&quot;Slide 13&quot;/&gt;&lt;property id=&quot;20303&quot; value=&quot;-1&quot;/&gt;&lt;property id=&quot;20307&quot; value=&quot;265&quot;/&gt;&lt;property id=&quot;20309&quot; value=&quot;-1&quot;/&gt;&lt;/object&gt;&lt;object type=&quot;3&quot; unique_id=&quot;10438&quot;&gt;&lt;property id=&quot;20148&quot; value=&quot;5&quot;/&gt;&lt;property id=&quot;20300&quot; value=&quot;Slide 14&quot;/&gt;&lt;property id=&quot;20303&quot; value=&quot;-1&quot;/&gt;&lt;property id=&quot;20307&quot; value=&quot;266&quot;/&gt;&lt;property id=&quot;20309&quot; value=&quot;-1&quot;/&gt;&lt;/object&gt;&lt;object type=&quot;3&quot; unique_id=&quot;10439&quot;&gt;&lt;property id=&quot;20148&quot; value=&quot;5&quot;/&gt;&lt;property id=&quot;20300&quot; value=&quot;Slide 15&quot;/&gt;&lt;property id=&quot;20303&quot; value=&quot;-1&quot;/&gt;&lt;property id=&quot;20307&quot; value=&quot;262&quot;/&gt;&lt;property id=&quot;20309&quot; value=&quot;-1&quot;/&gt;&lt;/object&gt;&lt;object type=&quot;3&quot; unique_id=&quot;10440&quot;&gt;&lt;property id=&quot;20148&quot; value=&quot;5&quot;/&gt;&lt;property id=&quot;20300&quot; value=&quot;Slide 16&quot;/&gt;&lt;property id=&quot;20303&quot; value=&quot;-1&quot;/&gt;&lt;property id=&quot;20307&quot; value=&quot;263&quot;/&gt;&lt;property id=&quot;20309&quot; value=&quot;-1&quot;/&gt;&lt;/object&gt;&lt;object type=&quot;3&quot; unique_id=&quot;10441&quot;&gt;&lt;property id=&quot;20148&quot; value=&quot;5&quot;/&gt;&lt;property id=&quot;20300&quot; value=&quot;Slide 18&quot;/&gt;&lt;property id=&quot;20303&quot; value=&quot;-1&quot;/&gt;&lt;property id=&quot;20307&quot; value=&quot;270&quot;/&gt;&lt;property id=&quot;20309&quot; value=&quot;-1&quot;/&gt;&lt;/object&gt;&lt;object type=&quot;3&quot; unique_id=&quot;10541&quot;&gt;&lt;property id=&quot;20148&quot; value=&quot;5&quot;/&gt;&lt;property id=&quot;20300&quot; value=&quot;Slide 19&quot;/&gt;&lt;property id=&quot;20307&quot; value=&quot;271&quot;/&gt;&lt;property id=&quot;20309&quot; value=&quot;-1&quot;/&gt;&lt;/object&gt;&lt;object type=&quot;3&quot; unique_id=&quot;10979&quot;&gt;&lt;property id=&quot;20148&quot; value=&quot;5&quot;/&gt;&lt;property id=&quot;20300&quot; value=&quot;Slide 3&quot;/&gt;&lt;property id=&quot;20307&quot; value=&quot;272&quot;/&gt;&lt;property id=&quot;20309&quot; value=&quot;-1&quot;/&gt;&lt;/object&gt;&lt;object type=&quot;3&quot; unique_id=&quot;11756&quot;&gt;&lt;property id=&quot;20148&quot; value=&quot;5&quot;/&gt;&lt;property id=&quot;20300&quot; value=&quot;Slide 12&quot;/&gt;&lt;property id=&quot;20307&quot; value=&quot;273&quot;/&gt;&lt;/object&gt;&lt;object type=&quot;3&quot; unique_id=&quot;11778&quot;&gt;&lt;property id=&quot;20148&quot; value=&quot;5&quot;/&gt;&lt;property id=&quot;20300&quot; value=&quot;Slide 17&quot;/&gt;&lt;property id=&quot;20307&quot; value=&quot;274&quot;/&gt;&lt;/object&gt;&lt;/object&gt;&lt;/object&gt;&lt;/database&gt;"/>
  <p:tag name="ISPRING_RESOURCE_PATHS_HASH_2" val="c8e1c2df45fc6278f191feb76a19ec832cb70"/>
</p:tagLst>
</file>

<file path=ppt/theme/theme1.xml><?xml version="1.0" encoding="utf-8"?>
<a:theme xmlns:a="http://schemas.openxmlformats.org/drawingml/2006/main" name="Оформление по умолчанию">
  <a:themeElements>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3175" cap="flat" cmpd="sng" algn="ctr">
          <a:solidFill>
            <a:schemeClr val="tx1"/>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274638" marR="0" indent="182563" algn="just" defTabSz="914400" rtl="0" eaLnBrk="1" fontAlgn="base" latinLnBrk="0" hangingPunct="1">
          <a:lnSpc>
            <a:spcPct val="100000"/>
          </a:lnSpc>
          <a:spcBef>
            <a:spcPct val="10000"/>
          </a:spcBef>
          <a:spcAft>
            <a:spcPct val="0"/>
          </a:spcAft>
          <a:buClrTx/>
          <a:buSzTx/>
          <a:buFontTx/>
          <a:buNone/>
          <a:tabLst/>
          <a:defRPr kumimoji="0" lang="ru-RU" altLang="ru-RU" sz="20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w="3175" cap="flat" cmpd="sng" algn="ctr">
          <a:solidFill>
            <a:schemeClr val="tx1"/>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274638" marR="0" indent="182563" algn="just" defTabSz="914400" rtl="0" eaLnBrk="1" fontAlgn="base" latinLnBrk="0" hangingPunct="1">
          <a:lnSpc>
            <a:spcPct val="100000"/>
          </a:lnSpc>
          <a:spcBef>
            <a:spcPct val="10000"/>
          </a:spcBef>
          <a:spcAft>
            <a:spcPct val="0"/>
          </a:spcAft>
          <a:buClrTx/>
          <a:buSzTx/>
          <a:buFontTx/>
          <a:buNone/>
          <a:tabLst/>
          <a:defRPr kumimoji="0" lang="ru-RU" altLang="ru-RU" sz="20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Оформление по умолчанию 13">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14">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5">
        <a:dk1>
          <a:srgbClr val="000000"/>
        </a:dk1>
        <a:lt1>
          <a:srgbClr val="FFFFFF"/>
        </a:lt1>
        <a:dk2>
          <a:srgbClr val="333399"/>
        </a:dk2>
        <a:lt2>
          <a:srgbClr val="808080"/>
        </a:lt2>
        <a:accent1>
          <a:srgbClr val="FFFFFF"/>
        </a:accent1>
        <a:accent2>
          <a:srgbClr val="333399"/>
        </a:accent2>
        <a:accent3>
          <a:srgbClr val="FFFFFF"/>
        </a:accent3>
        <a:accent4>
          <a:srgbClr val="000000"/>
        </a:accent4>
        <a:accent5>
          <a:srgbClr val="FFFFF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28426</TotalTime>
  <Words>2438</Words>
  <Application>Microsoft Office PowerPoint</Application>
  <PresentationFormat>Экран (4:3)</PresentationFormat>
  <Paragraphs>298</Paragraphs>
  <Slides>31</Slides>
  <Notes>28</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31</vt:i4>
      </vt:variant>
    </vt:vector>
  </HeadingPairs>
  <TitlesOfParts>
    <vt:vector size="34" baseType="lpstr">
      <vt:lpstr>Arial</vt:lpstr>
      <vt:lpstr>Arial Narrow</vt:lpstr>
      <vt:lpstr>Оформление по умолчанию</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OPITUP VVSU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Template</dc:title>
  <dc:creator>S.V.Ryzhkov</dc:creator>
  <cp:lastModifiedBy>Недолужко Ольга</cp:lastModifiedBy>
  <cp:revision>333</cp:revision>
  <dcterms:created xsi:type="dcterms:W3CDTF">2007-04-22T06:20:01Z</dcterms:created>
  <dcterms:modified xsi:type="dcterms:W3CDTF">2017-04-28T05:58:47Z</dcterms:modified>
</cp:coreProperties>
</file>