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72" r:id="rId2"/>
    <p:sldId id="270" r:id="rId3"/>
    <p:sldId id="416" r:id="rId4"/>
    <p:sldId id="417" r:id="rId5"/>
    <p:sldId id="419" r:id="rId6"/>
    <p:sldId id="418" r:id="rId7"/>
    <p:sldId id="420" r:id="rId8"/>
    <p:sldId id="421" r:id="rId9"/>
    <p:sldId id="422" r:id="rId10"/>
    <p:sldId id="423" r:id="rId11"/>
    <p:sldId id="425" r:id="rId12"/>
    <p:sldId id="426" r:id="rId13"/>
    <p:sldId id="427" r:id="rId14"/>
    <p:sldId id="428" r:id="rId15"/>
    <p:sldId id="445" r:id="rId16"/>
    <p:sldId id="429" r:id="rId17"/>
    <p:sldId id="430" r:id="rId18"/>
    <p:sldId id="431" r:id="rId19"/>
    <p:sldId id="432" r:id="rId20"/>
    <p:sldId id="433" r:id="rId21"/>
    <p:sldId id="434" r:id="rId22"/>
    <p:sldId id="435" r:id="rId23"/>
    <p:sldId id="436" r:id="rId24"/>
    <p:sldId id="438" r:id="rId25"/>
    <p:sldId id="437" r:id="rId26"/>
    <p:sldId id="439" r:id="rId27"/>
    <p:sldId id="440" r:id="rId28"/>
    <p:sldId id="441" r:id="rId29"/>
    <p:sldId id="442" r:id="rId30"/>
    <p:sldId id="443" r:id="rId31"/>
    <p:sldId id="444" r:id="rId32"/>
    <p:sldId id="446" r:id="rId33"/>
    <p:sldId id="447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>
        <p:scale>
          <a:sx n="53" d="100"/>
          <a:sy n="53" d="100"/>
        </p:scale>
        <p:origin x="-1770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994C6-687E-4157-89C2-F6697C45CA8E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2201E-BA0C-4CBB-B4BF-4C6CFF7A8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2201E-BA0C-4CBB-B4BF-4C6CFF7A8B9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C27BB-FF2E-4190-B22D-10B3EC47C687}" type="datetimeFigureOut">
              <a:rPr lang="ru-RU"/>
              <a:pPr>
                <a:defRPr/>
              </a:pPr>
              <a:t>31.03.2015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7C436-AACB-4BAD-9E0E-7B1176795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19569-14AF-417D-89D1-56934526A6AC}" type="datetimeFigureOut">
              <a:rPr lang="ru-RU"/>
              <a:pPr>
                <a:defRPr/>
              </a:pPr>
              <a:t>31.03.2015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DF11B-34A3-4F03-B693-205B36A253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BA6AF-781F-49EA-8776-B68030C929CC}" type="datetimeFigureOut">
              <a:rPr lang="ru-RU"/>
              <a:pPr>
                <a:defRPr/>
              </a:pPr>
              <a:t>31.03.2015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D0D9D-1848-42BB-BC46-3F35C85353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B1AFE-E0A9-476A-A5F6-979D36AB2335}" type="datetimeFigureOut">
              <a:rPr lang="ru-RU"/>
              <a:pPr>
                <a:defRPr/>
              </a:pPr>
              <a:t>31.03.2015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F8A0F-6B30-4370-A333-EF6C6A1866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94515-B610-4690-A3E4-9D11207366B1}" type="datetimeFigureOut">
              <a:rPr lang="ru-RU"/>
              <a:pPr>
                <a:defRPr/>
              </a:pPr>
              <a:t>31.03.2015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53308-84B6-477F-B6CE-F84809A4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1F20B-28A0-4732-A9CE-48B97F5195C2}" type="datetimeFigureOut">
              <a:rPr lang="ru-RU"/>
              <a:pPr>
                <a:defRPr/>
              </a:pPr>
              <a:t>31.03.2015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84A54-56B1-4AD6-B44A-013172D422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29348-D32A-4285-BDB4-62AC794C4209}" type="datetimeFigureOut">
              <a:rPr lang="ru-RU"/>
              <a:pPr>
                <a:defRPr/>
              </a:pPr>
              <a:t>31.03.2015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265DF-9D30-42F0-9CB6-573882ADDD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A2963-87A0-48C3-B908-7DD2A7019BD5}" type="datetimeFigureOut">
              <a:rPr lang="ru-RU"/>
              <a:pPr>
                <a:defRPr/>
              </a:pPr>
              <a:t>31.03.2015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82153-CC12-42DB-9E16-76A00C5815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F0072-0F54-413B-9959-519994CF9C49}" type="datetimeFigureOut">
              <a:rPr lang="ru-RU"/>
              <a:pPr>
                <a:defRPr/>
              </a:pPr>
              <a:t>31.03.2015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315DC-60C4-4AE4-A60D-98603955C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7E5FD-4FF8-47D4-9D8D-449986BCBAB4}" type="datetimeFigureOut">
              <a:rPr lang="ru-RU"/>
              <a:pPr>
                <a:defRPr/>
              </a:pPr>
              <a:t>31.03.2015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AE6BB-19A2-4A8A-B9F4-7FAF14DB97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79322-B8B9-40D6-8D28-E040125888F6}" type="datetimeFigureOut">
              <a:rPr lang="ru-RU"/>
              <a:pPr>
                <a:defRPr/>
              </a:pPr>
              <a:t>31.03.2015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5F137-73C9-4CA2-BEA6-DF01C6DA1C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25CFC9-B792-443E-8F21-A4076F352EC3}" type="datetimeFigureOut">
              <a:rPr lang="ru-RU"/>
              <a:pPr>
                <a:defRPr/>
              </a:pPr>
              <a:t>31.03.2015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9F9B0A-A623-43FA-A513-B38C8F907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7" r:id="rId2"/>
    <p:sldLayoutId id="2147483696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7" r:id="rId9"/>
    <p:sldLayoutId id="2147483693" r:id="rId10"/>
    <p:sldLayoutId id="214748369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247612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ФГБОУ ВПО </a:t>
            </a:r>
            <a:r>
              <a:rPr lang="ru-RU" sz="2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Владивостокский государственный университет экономики и сервиса»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Кафедра экономики и менеджмента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2" y="4581525"/>
            <a:ext cx="6984379" cy="1347788"/>
          </a:xfrm>
        </p:spPr>
        <p:txBody>
          <a:bodyPr/>
          <a:lstStyle/>
          <a:p>
            <a:pPr marR="0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</a:t>
            </a:r>
          </a:p>
          <a:p>
            <a:pPr marR="0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Бодункова Анна Григорьевна</a:t>
            </a:r>
          </a:p>
          <a:p>
            <a:pPr marR="0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58888" y="2924175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ИЗМЕНЕНИЯМИ</a:t>
            </a:r>
          </a:p>
        </p:txBody>
      </p:sp>
      <p:pic>
        <p:nvPicPr>
          <p:cNvPr id="5125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237288"/>
            <a:ext cx="87947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Левая фигурная скобка 5"/>
          <p:cNvSpPr/>
          <p:nvPr/>
        </p:nvSpPr>
        <p:spPr>
          <a:xfrm>
            <a:off x="7740352" y="5661248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1368152"/>
          </a:xfrm>
        </p:spPr>
        <p:txBody>
          <a:bodyPr/>
          <a:lstStyle/>
          <a:p>
            <a:r>
              <a:rPr lang="ru-RU" sz="2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8-1. </a:t>
            </a:r>
            <a:br>
              <a:rPr lang="ru-RU" sz="2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Эффективная стратегия как основополагающее условие конкурентоспособности организации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1844824"/>
            <a:ext cx="8640960" cy="4464496"/>
          </a:xfrm>
        </p:spPr>
        <p:txBody>
          <a:bodyPr>
            <a:noAutofit/>
          </a:bodyPr>
          <a:lstStyle/>
          <a:p>
            <a:pPr marL="361950" indent="-3619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Эволюция концепции «стратегия».</a:t>
            </a:r>
          </a:p>
          <a:p>
            <a:pPr marL="361950" indent="-3619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Задачи процесса разработки стратегии. </a:t>
            </a:r>
          </a:p>
          <a:p>
            <a:pPr marL="361950" indent="-3619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Сценарное планирование как элемент стратегического управления. </a:t>
            </a:r>
          </a:p>
          <a:p>
            <a:pPr marL="361950" indent="-3619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Сбалансированная система показателей (ССП) (Р. Каплан и Д. Нортон). </a:t>
            </a:r>
          </a:p>
          <a:p>
            <a:pPr marL="361950" indent="-3619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Характеристика основных стратегий развития организации (корпоративные, деловые, функциональные) и роль ресурсного обеспечения в их реализации. </a:t>
            </a:r>
          </a:p>
          <a:p>
            <a:pPr marL="361950" indent="-3619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«5 сил конкуренции» М.Портера. </a:t>
            </a:r>
          </a:p>
          <a:p>
            <a:pPr marL="361950" indent="-3619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динамического управления по Х. </a:t>
            </a:r>
            <a:r>
              <a:rPr lang="ru-RU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Фридагу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 В. Шмидту. </a:t>
            </a:r>
          </a:p>
          <a:p>
            <a:pPr marL="361950" indent="-3619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Ключевые компетенции и ресурсно-ориентированный подход к формированию стратегий (В.С. Катькало).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9190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Для устойчивого развития России требуется:</a:t>
            </a:r>
            <a:endParaRPr lang="en-US" sz="24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363272" cy="5400599"/>
          </a:xfrm>
        </p:spPr>
        <p:txBody>
          <a:bodyPr/>
          <a:lstStyle/>
          <a:p>
            <a:pPr marL="457200" lvl="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консолидировать ресурсы как объекты управления, сделать их наблюдаемыми и управляемыми;</a:t>
            </a:r>
          </a:p>
          <a:p>
            <a:pPr marL="457200" lvl="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восстановить механизмы воспроизводственного цикла;</a:t>
            </a:r>
          </a:p>
          <a:p>
            <a:pPr marL="457200" lvl="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разработать эффективные стратегии развития предприятий и отраслей;</a:t>
            </a:r>
          </a:p>
          <a:p>
            <a:pPr marL="457200" lvl="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осуществлять систематический управленческий аудит;</a:t>
            </a:r>
          </a:p>
          <a:p>
            <a:pPr marL="457200" lvl="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эффективно проводить переговоры с заинтересованными группами (стейкхолдерами);</a:t>
            </a:r>
          </a:p>
          <a:p>
            <a:pPr marL="457200" lvl="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создать универсальные принципы и механизмы согласования интересов;</a:t>
            </a:r>
          </a:p>
          <a:p>
            <a:pPr marL="457200" lvl="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придерживаться системы долгосрочных целей общенационального характера.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435280" cy="5832648"/>
          </a:xfrm>
        </p:spPr>
        <p:txBody>
          <a:bodyPr/>
          <a:lstStyle/>
          <a:p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 устойчивого развития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любой страны, претендующей на ведущие позиции в мире, должна сформироваться на основе </a:t>
            </a: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беспрерывного инновационного поиска, определяющего </a:t>
            </a:r>
          </a:p>
          <a:p>
            <a:pPr lvl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уровень научно-технического прогресса, </a:t>
            </a:r>
          </a:p>
          <a:p>
            <a:pPr lvl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конкурентоспособность, </a:t>
            </a:r>
          </a:p>
          <a:p>
            <a:pPr lvl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качество жизни населения.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Устойчивое развитие России зависит от: </a:t>
            </a:r>
          </a:p>
          <a:p>
            <a:pPr lvl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использования инноваций, </a:t>
            </a:r>
          </a:p>
          <a:p>
            <a:pPr lvl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расширения процессов интеграции, </a:t>
            </a:r>
          </a:p>
          <a:p>
            <a:pPr lvl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привлечения инвестиций,</a:t>
            </a:r>
          </a:p>
          <a:p>
            <a:pPr lvl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совершенствования инфраструктуры.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568952" cy="1224136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«Стратегия» = «искусство ведения войск в бою» (воен.)</a:t>
            </a:r>
            <a:b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Определения категории «стратегия», отражающие развитие подходов к стратегическому управлению (1)</a:t>
            </a:r>
            <a:endParaRPr lang="en-US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916831"/>
          <a:ext cx="8640960" cy="4690725"/>
        </p:xfrm>
        <a:graphic>
          <a:graphicData uri="http://schemas.openxmlformats.org/drawingml/2006/table">
            <a:tbl>
              <a:tblPr/>
              <a:tblGrid>
                <a:gridCol w="3528392"/>
                <a:gridCol w="5112568"/>
              </a:tblGrid>
              <a:tr h="51122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Содержание категории «стратегия»</a:t>
                      </a:r>
                      <a:endParaRPr lang="ru-RU" sz="1600" b="1" spc="-1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Сущность подхода</a:t>
                      </a:r>
                      <a:endParaRPr lang="ru-RU" sz="1600" b="1" spc="-1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671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Метод установления долгосрочных целей организации, программы ее действий и приоритетных направлений по размещению ресурсов</a:t>
                      </a:r>
                      <a:endParaRPr lang="ru-RU" sz="1600" spc="25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Долгосрочные цели разрабатываются и не подлежат пересмотру до изменения внешних или внутренних условий среды организации (А. </a:t>
                      </a:r>
                      <a:r>
                        <a:rPr lang="ru-RU" sz="1600" spc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Чандлер</a:t>
                      </a:r>
                      <a:r>
                        <a:rPr lang="ru-RU" sz="16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1962г.)</a:t>
                      </a:r>
                      <a:endParaRPr lang="ru-RU" sz="1600" spc="25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592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Способ реакции на внешние возможности и угрозы, внутренние сильные и слабые стороны</a:t>
                      </a:r>
                      <a:endParaRPr lang="ru-RU" sz="1600" spc="25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Основная задача стратегии заключается в достижении организацией долгосрочных конкурентных преимуществ над соперниками в каждой сфере бизнеса (М. Портер, 1985г.)</a:t>
                      </a:r>
                      <a:endParaRPr lang="ru-RU" sz="1600" spc="25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9907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Способ установления целей для корпоративного, делового и функционального уровней</a:t>
                      </a:r>
                      <a:endParaRPr lang="ru-RU" sz="1600" spc="25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При формировании стратегии выделяются корпоративные, деловые и функциональные цели с точки зрения различного их влияния на процессы управления в организации (И. </a:t>
                      </a:r>
                      <a:r>
                        <a:rPr lang="ru-RU" sz="1600" spc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Ансофф</a:t>
                      </a:r>
                      <a:r>
                        <a:rPr lang="ru-RU" sz="16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1965 г., П. </a:t>
                      </a:r>
                      <a:r>
                        <a:rPr lang="ru-RU" sz="1600" spc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Лоранж</a:t>
                      </a:r>
                      <a:r>
                        <a:rPr lang="ru-RU" sz="16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1977г.)</a:t>
                      </a:r>
                      <a:endParaRPr lang="ru-RU" sz="1600" spc="25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50"/>
          </a:xfrm>
        </p:spPr>
        <p:txBody>
          <a:bodyPr/>
          <a:lstStyle/>
          <a:p>
            <a:pPr algn="ctr"/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Определения категории «стратегия», отражающие развитие подходов к стратегическому управлению (2)</a:t>
            </a:r>
            <a:endParaRPr lang="en-US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2132857"/>
          <a:ext cx="8640960" cy="4519420"/>
        </p:xfrm>
        <a:graphic>
          <a:graphicData uri="http://schemas.openxmlformats.org/drawingml/2006/table">
            <a:tbl>
              <a:tblPr/>
              <a:tblGrid>
                <a:gridCol w="3528392"/>
                <a:gridCol w="5112568"/>
              </a:tblGrid>
              <a:tr h="51840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Содержание категории «стратегия»</a:t>
                      </a:r>
                      <a:endParaRPr lang="ru-RU" sz="1800" b="1" spc="-1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Сущность подхода</a:t>
                      </a:r>
                      <a:endParaRPr lang="ru-RU" sz="1800" b="1" spc="-1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601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Последовательная, согласованная и интегрированная структура управленческих решений</a:t>
                      </a:r>
                      <a:endParaRPr lang="ru-RU" sz="1800" spc="25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Основное внимание уделяется формированию планов, которые служат для целей контроля по эффективности достижения стратегических ориентиров (Г. </a:t>
                      </a:r>
                      <a:r>
                        <a:rPr lang="ru-RU" sz="1800" spc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Минцберг</a:t>
                      </a:r>
                      <a:r>
                        <a:rPr lang="ru-RU" sz="18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1987г.)</a:t>
                      </a:r>
                      <a:endParaRPr lang="ru-RU" sz="1800" spc="25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0079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spc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Способ развития ключевых конкурентных преимуществ организации</a:t>
                      </a:r>
                      <a:endParaRPr lang="ru-RU" sz="1800" spc="25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Основу конкурентоспособности составляют особые способности фирмы и внутренние ресурсы (Г. </a:t>
                      </a:r>
                      <a:r>
                        <a:rPr lang="ru-RU" sz="1800" spc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Хэмел</a:t>
                      </a:r>
                      <a:r>
                        <a:rPr lang="ru-RU" sz="18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К. </a:t>
                      </a:r>
                      <a:r>
                        <a:rPr lang="ru-RU" sz="1800" spc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Прахалад</a:t>
                      </a:r>
                      <a:r>
                        <a:rPr lang="ru-RU" sz="18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1989г.)</a:t>
                      </a:r>
                      <a:endParaRPr lang="ru-RU" sz="1800" spc="25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190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spc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Набор действий и подходов по достижению заданных показателей деятельности</a:t>
                      </a:r>
                      <a:endParaRPr lang="ru-RU" sz="1800" spc="25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Стратегия организации одновременно является преактивной – упреждающей, и реактивной – адаптирующейся (А. Томпсон, А.Дж. </a:t>
                      </a:r>
                      <a:r>
                        <a:rPr lang="ru-RU" sz="1800" spc="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Стрикленд</a:t>
                      </a:r>
                      <a:r>
                        <a:rPr lang="ru-RU" sz="1800" spc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1995г.)</a:t>
                      </a:r>
                      <a:endParaRPr lang="ru-RU" sz="1800" spc="25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1"/>
          </a:xfrm>
        </p:spPr>
        <p:txBody>
          <a:bodyPr/>
          <a:lstStyle/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Выработка стратегии направлена на адаптацию организации к изменениям внешних условий, т.е. </a:t>
            </a:r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стратегия — это: </a:t>
            </a:r>
          </a:p>
          <a:p>
            <a:pPr lvl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принцип поведения или следования определённой модели поведения; </a:t>
            </a:r>
          </a:p>
          <a:p>
            <a:pPr lvl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 использования средств и ресурсов, ориентированный на достижение цели; </a:t>
            </a:r>
          </a:p>
          <a:p>
            <a:pPr lvl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совокупность правил, определяющих выбор вариантов действий в зависимости от сложившейся ситуации.</a:t>
            </a:r>
            <a:endParaRPr lang="ru-RU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условиях рынка термин «стратегия» приобретает </a:t>
            </a:r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конкурентно-ориентированное понимание. </a:t>
            </a:r>
          </a:p>
          <a:p>
            <a:endParaRPr lang="en-US" sz="24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591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задачи процесса разработки стратегии :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3"/>
          </a:xfrm>
        </p:spPr>
        <p:txBody>
          <a:bodyPr/>
          <a:lstStyle/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изучение информации о текущей ситуации в организации и внешних тенденциях;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формулировка основных стратегических приоритетов и ограничений;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определение конкретной стратегической цели и разработка программы действий в виде стратегического плана;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выработка общего видения ситуации и перспектив развития организации у руководства и сотрудников;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назначение лиц, ответственных за реализацию принятой стратегии.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64807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Сценарное планирование </a:t>
            </a:r>
            <a:b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(обязательный элемент стратегического управления)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7"/>
            <a:ext cx="8640960" cy="4608512"/>
          </a:xfrm>
        </p:spPr>
        <p:txBody>
          <a:bodyPr/>
          <a:lstStyle/>
          <a:p>
            <a:pPr marL="361950" indent="-361950">
              <a:spcBef>
                <a:spcPts val="0"/>
              </a:spcBef>
              <a:buNone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способ анализа сложной среды, характеризуемой  множеством значимых и влияющих друг на друга тенденций и явлений.</a:t>
            </a:r>
          </a:p>
          <a:p>
            <a:pPr marL="361950" indent="-361950">
              <a:spcBef>
                <a:spcPts val="0"/>
              </a:spcBef>
              <a:buNone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361950" indent="-361950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Сценарии </a:t>
            </a:r>
          </a:p>
          <a:p>
            <a:pPr marL="361950" indent="-36195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распространяются на широкий круг вопросов и не являются конкретными; </a:t>
            </a:r>
          </a:p>
          <a:p>
            <a:pPr marL="361950" indent="-36195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используются как альтернатива линейному планированию;</a:t>
            </a:r>
          </a:p>
          <a:p>
            <a:pPr marL="361950" indent="-36195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позволяют:</a:t>
            </a:r>
          </a:p>
          <a:p>
            <a:pPr marL="728663" lvl="1" indent="-36195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анализировать и планировать нестандартные ситуации, </a:t>
            </a:r>
          </a:p>
          <a:p>
            <a:pPr marL="728663" lvl="1" indent="-36195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понять, при каких условиях может складываться благоприятная или отрицательная ситуация,</a:t>
            </a:r>
          </a:p>
          <a:p>
            <a:pPr marL="728663" lvl="1" indent="-36195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оценить, как можно и как нужно управлять процессами, приводящими к оптимальным результатам. </a:t>
            </a:r>
          </a:p>
          <a:p>
            <a:pPr marL="0">
              <a:spcBef>
                <a:spcPts val="0"/>
              </a:spcBef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435280" cy="56391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Сбалансированная система показателей (ССП)</a:t>
            </a:r>
            <a:endParaRPr lang="en-US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3744416"/>
          </a:xfrm>
        </p:spPr>
        <p:txBody>
          <a:bodyPr/>
          <a:lstStyle/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когнитивная карта перспективного развития компании, выражающая стратегические цели как векторы развития в количественных показателях и/или в балльных оценках;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современная система контроля, помогающая организациям быстро добиваться реализации стратегии путем определения тактических целей, которые направляют поведение сотрудников.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507082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Этапы процесса внедрения ССП:</a:t>
            </a:r>
            <a:endParaRPr lang="en-US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3888432"/>
          </a:xfrm>
        </p:spPr>
        <p:txBody>
          <a:bodyPr/>
          <a:lstStyle/>
          <a:p>
            <a:pPr marL="457200" lvl="2" indent="-457200"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постановка целей, достижение которых будет способствовать реализации миссии и стратегии (сбалансированность);</a:t>
            </a:r>
          </a:p>
          <a:p>
            <a:pPr marL="457200" lvl="2" indent="-457200"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разработка показателей, с помощью которых измеряется уровень достижения каждой цели, и мероприятий, обеспечивающих желаемый уровень показателя (каскадирование);</a:t>
            </a:r>
          </a:p>
          <a:p>
            <a:pPr marL="457200" lvl="2" indent="-457200"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внедрение ССП в процесс стратегического управления организацией.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04664"/>
            <a:ext cx="8892480" cy="6453336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Внедрение ССП в практику управления компанией дает возможность:</a:t>
            </a:r>
          </a:p>
          <a:p>
            <a:pPr marL="266700" lvl="0" indent="-2667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устойчивого получения прибыли и добавленной стоимости;</a:t>
            </a:r>
          </a:p>
          <a:p>
            <a:pPr marL="266700" lvl="0" indent="-2667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роста капитализации компании;</a:t>
            </a:r>
          </a:p>
          <a:p>
            <a:pPr marL="266700" lvl="0" indent="-2667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завоевания компанией новых рынков;</a:t>
            </a:r>
          </a:p>
          <a:p>
            <a:pPr marL="266700" lvl="0" indent="-2667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достижения лояльности клиентов и способности компании их удержать;</a:t>
            </a:r>
          </a:p>
          <a:p>
            <a:pPr marL="266700" lvl="0" indent="-2667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обеспечения прогрессивности технологии производства и управления, отлаженности бизнес-процессов;</a:t>
            </a:r>
          </a:p>
          <a:p>
            <a:pPr marL="266700" lvl="0" indent="-2667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формирования конкурентных преимуществ;</a:t>
            </a:r>
          </a:p>
          <a:p>
            <a:pPr marL="266700" lvl="0" indent="-2667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создания профессионального и компетентного кадрового состава;</a:t>
            </a:r>
          </a:p>
          <a:p>
            <a:pPr marL="266700" lvl="0" indent="-2667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своевременной адаптации к внешним и внутренним изменениям;</a:t>
            </a:r>
          </a:p>
          <a:p>
            <a:pPr marL="266700" lvl="0" indent="-2667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перевода миссии и общей стратегии компании в систему целей-задач-показателей, определяющих степень достижения результатов в рамках 4 блоков: </a:t>
            </a:r>
          </a:p>
          <a:p>
            <a:pPr marL="633413" lvl="1" indent="-2667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финансы, </a:t>
            </a:r>
          </a:p>
          <a:p>
            <a:pPr marL="633413" lvl="1" indent="-2667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маркетинг, </a:t>
            </a:r>
          </a:p>
          <a:p>
            <a:pPr marL="633413" lvl="1" indent="-2667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внутренние бизнес-процессы, </a:t>
            </a:r>
          </a:p>
          <a:p>
            <a:pPr marL="633413" lvl="1" indent="-26670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обучение и рост.</a:t>
            </a:r>
          </a:p>
          <a:p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0961" name="Group 1"/>
          <p:cNvGrpSpPr>
            <a:grpSpLocks noChangeAspect="1"/>
          </p:cNvGrpSpPr>
          <p:nvPr/>
        </p:nvGrpSpPr>
        <p:grpSpPr bwMode="auto">
          <a:xfrm>
            <a:off x="0" y="836596"/>
            <a:ext cx="8892480" cy="5760756"/>
            <a:chOff x="331" y="612"/>
            <a:chExt cx="11268" cy="6450"/>
          </a:xfrm>
        </p:grpSpPr>
        <p:sp>
          <p:nvSpPr>
            <p:cNvPr id="40985" name="AutoShape 25"/>
            <p:cNvSpPr>
              <a:spLocks noChangeAspect="1" noChangeArrowheads="1" noTextEdit="1"/>
            </p:cNvSpPr>
            <p:nvPr/>
          </p:nvSpPr>
          <p:spPr bwMode="auto">
            <a:xfrm>
              <a:off x="331" y="612"/>
              <a:ext cx="11268" cy="645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84" name="AutoShape 24"/>
            <p:cNvSpPr>
              <a:spLocks noChangeArrowheads="1"/>
            </p:cNvSpPr>
            <p:nvPr/>
          </p:nvSpPr>
          <p:spPr bwMode="auto">
            <a:xfrm>
              <a:off x="4871" y="1443"/>
              <a:ext cx="3183" cy="13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Перспектива «Финансы»</a:t>
              </a: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Какие цели нужно определить исходя из ожиданий учредителей и инвесторов?</a:t>
              </a:r>
            </a:p>
          </p:txBody>
        </p:sp>
        <p:sp>
          <p:nvSpPr>
            <p:cNvPr id="40983" name="Text Box 23"/>
            <p:cNvSpPr txBox="1">
              <a:spLocks noChangeArrowheads="1"/>
            </p:cNvSpPr>
            <p:nvPr/>
          </p:nvSpPr>
          <p:spPr bwMode="auto">
            <a:xfrm>
              <a:off x="502" y="693"/>
              <a:ext cx="4021" cy="15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Стратегический банк данных организации</a:t>
              </a: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(видение, миссия, стратегический анализ, альтернативы, приоритеты, стратегии) как </a:t>
              </a: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исходный пункт разработки сбалансированной системы показателей (ССП)</a:t>
              </a:r>
            </a:p>
          </p:txBody>
        </p:sp>
        <p:sp>
          <p:nvSpPr>
            <p:cNvPr id="40982" name="AutoShape 22"/>
            <p:cNvSpPr>
              <a:spLocks noChangeArrowheads="1"/>
            </p:cNvSpPr>
            <p:nvPr/>
          </p:nvSpPr>
          <p:spPr bwMode="auto">
            <a:xfrm>
              <a:off x="3277" y="2500"/>
              <a:ext cx="3285" cy="166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Перспектива «Клиенты»</a:t>
              </a: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Какие требования относительно структуры и требований наших клиентов следует поставить, чтобы обеспечить достижение финансовых результатов?</a:t>
              </a:r>
            </a:p>
          </p:txBody>
        </p:sp>
        <p:sp>
          <p:nvSpPr>
            <p:cNvPr id="40981" name="AutoShape 21"/>
            <p:cNvSpPr>
              <a:spLocks noChangeArrowheads="1"/>
            </p:cNvSpPr>
            <p:nvPr/>
          </p:nvSpPr>
          <p:spPr bwMode="auto">
            <a:xfrm>
              <a:off x="1883" y="3930"/>
              <a:ext cx="3286" cy="167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Перспектива «Процесс»</a:t>
              </a: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Какие цели относительно внутренних процессов должны обеспечить достижение результатов в перспективах «Финансы и «Клиенты»»?</a:t>
              </a:r>
            </a:p>
          </p:txBody>
        </p:sp>
        <p:sp>
          <p:nvSpPr>
            <p:cNvPr id="40980" name="AutoShape 20"/>
            <p:cNvSpPr>
              <a:spLocks noChangeArrowheads="1"/>
            </p:cNvSpPr>
            <p:nvPr/>
          </p:nvSpPr>
          <p:spPr bwMode="auto">
            <a:xfrm>
              <a:off x="502" y="5373"/>
              <a:ext cx="3285" cy="149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Перспектива «Потенциал»</a:t>
              </a: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Какие цели относительно внутреннего потенциала следует поставить, чтобы соответствовать сегодняшним и будущим требованиям?</a:t>
              </a:r>
            </a:p>
          </p:txBody>
        </p:sp>
        <p:sp>
          <p:nvSpPr>
            <p:cNvPr id="40979" name="Text Box 19"/>
            <p:cNvSpPr txBox="1">
              <a:spLocks noChangeArrowheads="1"/>
            </p:cNvSpPr>
            <p:nvPr/>
          </p:nvSpPr>
          <p:spPr bwMode="auto">
            <a:xfrm>
              <a:off x="8621" y="1507"/>
              <a:ext cx="2759" cy="9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- увеличить рентабельность совокупного капитала;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- интенсифицировать рост компании</a:t>
              </a:r>
            </a:p>
          </p:txBody>
        </p:sp>
        <p:sp>
          <p:nvSpPr>
            <p:cNvPr id="40978" name="Text Box 18"/>
            <p:cNvSpPr txBox="1">
              <a:spLocks noChangeArrowheads="1"/>
            </p:cNvSpPr>
            <p:nvPr/>
          </p:nvSpPr>
          <p:spPr bwMode="auto">
            <a:xfrm>
              <a:off x="7131" y="2937"/>
              <a:ext cx="3008" cy="12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-достичь выгодного соотношения «затраты/цены»;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- повысить открытость и готовность к предоставлению информации</a:t>
              </a:r>
            </a:p>
          </p:txBody>
        </p:sp>
        <p:sp>
          <p:nvSpPr>
            <p:cNvPr id="40977" name="Text Box 17"/>
            <p:cNvSpPr txBox="1">
              <a:spLocks noChangeArrowheads="1"/>
            </p:cNvSpPr>
            <p:nvPr/>
          </p:nvSpPr>
          <p:spPr bwMode="auto">
            <a:xfrm>
              <a:off x="5723" y="4378"/>
              <a:ext cx="2943" cy="1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- сократить время разработки продуктов;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- снизить долю брака в выполняемых процессах и количество рекламаций</a:t>
              </a:r>
            </a:p>
          </p:txBody>
        </p:sp>
        <p:sp>
          <p:nvSpPr>
            <p:cNvPr id="40976" name="Text Box 16"/>
            <p:cNvSpPr txBox="1">
              <a:spLocks noChangeArrowheads="1"/>
            </p:cNvSpPr>
            <p:nvPr/>
          </p:nvSpPr>
          <p:spPr bwMode="auto">
            <a:xfrm>
              <a:off x="4340" y="5797"/>
              <a:ext cx="3265" cy="10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- предлагать инновационный спектр продуктов;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- обеспечить оплату, согласующуюся с результатами труда работников</a:t>
              </a:r>
            </a:p>
          </p:txBody>
        </p:sp>
        <p:sp>
          <p:nvSpPr>
            <p:cNvPr id="40975" name="Oval 15"/>
            <p:cNvSpPr>
              <a:spLocks noChangeArrowheads="1"/>
            </p:cNvSpPr>
            <p:nvPr/>
          </p:nvSpPr>
          <p:spPr bwMode="auto">
            <a:xfrm>
              <a:off x="8666" y="5797"/>
              <a:ext cx="2853" cy="107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Стратегические цели как результат</a:t>
              </a:r>
              <a:endPara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74" name="AutoShape 14"/>
            <p:cNvSpPr>
              <a:spLocks noChangeShapeType="1"/>
            </p:cNvSpPr>
            <p:nvPr/>
          </p:nvSpPr>
          <p:spPr bwMode="auto">
            <a:xfrm>
              <a:off x="8054" y="2099"/>
              <a:ext cx="55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73" name="AutoShape 13"/>
            <p:cNvSpPr>
              <a:spLocks noChangeShapeType="1"/>
            </p:cNvSpPr>
            <p:nvPr/>
          </p:nvSpPr>
          <p:spPr bwMode="auto">
            <a:xfrm>
              <a:off x="7645" y="6404"/>
              <a:ext cx="102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72" name="AutoShape 12"/>
            <p:cNvSpPr>
              <a:spLocks noChangeShapeType="1"/>
            </p:cNvSpPr>
            <p:nvPr/>
          </p:nvSpPr>
          <p:spPr bwMode="auto">
            <a:xfrm>
              <a:off x="6578" y="3466"/>
              <a:ext cx="553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71" name="AutoShape 11"/>
            <p:cNvSpPr>
              <a:spLocks noChangeShapeType="1"/>
            </p:cNvSpPr>
            <p:nvPr/>
          </p:nvSpPr>
          <p:spPr bwMode="auto">
            <a:xfrm>
              <a:off x="3787" y="6314"/>
              <a:ext cx="553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70" name="AutoShape 10"/>
            <p:cNvSpPr>
              <a:spLocks noChangeShapeType="1"/>
            </p:cNvSpPr>
            <p:nvPr/>
          </p:nvSpPr>
          <p:spPr bwMode="auto">
            <a:xfrm>
              <a:off x="5169" y="4961"/>
              <a:ext cx="55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69" name="AutoShape 9"/>
            <p:cNvSpPr>
              <a:spLocks noChangeShapeType="1"/>
            </p:cNvSpPr>
            <p:nvPr/>
          </p:nvSpPr>
          <p:spPr bwMode="auto">
            <a:xfrm>
              <a:off x="10246" y="2500"/>
              <a:ext cx="1" cy="3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68" name="AutoShape 8"/>
            <p:cNvSpPr>
              <a:spLocks noChangeShapeType="1"/>
            </p:cNvSpPr>
            <p:nvPr/>
          </p:nvSpPr>
          <p:spPr bwMode="auto">
            <a:xfrm>
              <a:off x="8666" y="4962"/>
              <a:ext cx="655" cy="90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67" name="AutoShape 7"/>
            <p:cNvSpPr>
              <a:spLocks noChangeShapeType="1"/>
            </p:cNvSpPr>
            <p:nvPr/>
          </p:nvSpPr>
          <p:spPr bwMode="auto">
            <a:xfrm>
              <a:off x="9082" y="4143"/>
              <a:ext cx="674" cy="165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66" name="AutoShape 6"/>
            <p:cNvSpPr>
              <a:spLocks noChangeShapeType="1"/>
            </p:cNvSpPr>
            <p:nvPr/>
          </p:nvSpPr>
          <p:spPr bwMode="auto">
            <a:xfrm>
              <a:off x="4523" y="1932"/>
              <a:ext cx="386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65" name="AutoShape 5"/>
            <p:cNvSpPr>
              <a:spLocks noChangeShapeType="1"/>
            </p:cNvSpPr>
            <p:nvPr/>
          </p:nvSpPr>
          <p:spPr bwMode="auto">
            <a:xfrm>
              <a:off x="1044" y="2239"/>
              <a:ext cx="1" cy="316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64" name="AutoShape 4"/>
            <p:cNvSpPr>
              <a:spLocks noChangeShapeType="1"/>
            </p:cNvSpPr>
            <p:nvPr/>
          </p:nvSpPr>
          <p:spPr bwMode="auto">
            <a:xfrm>
              <a:off x="2318" y="2239"/>
              <a:ext cx="1" cy="171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63" name="AutoShape 3"/>
            <p:cNvSpPr>
              <a:spLocks noChangeShapeType="1"/>
            </p:cNvSpPr>
            <p:nvPr/>
          </p:nvSpPr>
          <p:spPr bwMode="auto">
            <a:xfrm>
              <a:off x="2860" y="2229"/>
              <a:ext cx="1" cy="97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962" name="AutoShape 2"/>
            <p:cNvSpPr>
              <a:spLocks noChangeShapeType="1"/>
            </p:cNvSpPr>
            <p:nvPr/>
          </p:nvSpPr>
          <p:spPr bwMode="auto">
            <a:xfrm>
              <a:off x="2861" y="3207"/>
              <a:ext cx="426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539552" y="260648"/>
            <a:ext cx="7776864" cy="64807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Схема перевода стратегии в систему сбалансированных показателей</a:t>
            </a:r>
            <a:endParaRPr lang="en-US" sz="20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9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3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Роберт Каплан и Дэвид Нортон используют понятие «стратегическая карта» в качестве  причинно-следственной цепочки для описания стратегии. </a:t>
            </a:r>
            <a:endParaRPr lang="en-US" sz="2000" b="1" dirty="0">
              <a:solidFill>
                <a:schemeClr val="accen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35163"/>
            <a:ext cx="8352928" cy="4590181"/>
          </a:xfrm>
        </p:spPr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Характеристики стратегических карт:</a:t>
            </a:r>
          </a:p>
          <a:p>
            <a:pPr marL="441325" lvl="2" indent="-173038">
              <a:spcBef>
                <a:spcPts val="0"/>
              </a:spcBef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отражают взаимосвязи и зависимости между отдельными целями, в том числе, целями развития;</a:t>
            </a:r>
          </a:p>
          <a:p>
            <a:pPr marL="441325" lvl="2" indent="-173038">
              <a:spcBef>
                <a:spcPts val="0"/>
              </a:spcBef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объясняют взаимные эффекты, возникающие при достижении целей;</a:t>
            </a:r>
          </a:p>
          <a:p>
            <a:pPr marL="441325" lvl="2" indent="-173038">
              <a:spcBef>
                <a:spcPts val="0"/>
              </a:spcBef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формируют у руководителей понимание зависимостей и значения отдельных целей;</a:t>
            </a:r>
          </a:p>
          <a:p>
            <a:pPr marL="441325" lvl="2" indent="-173038">
              <a:spcBef>
                <a:spcPts val="0"/>
              </a:spcBef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обусловливают единое понимание стратегии;</a:t>
            </a:r>
          </a:p>
          <a:p>
            <a:pPr marL="441325" lvl="2" indent="-173038">
              <a:spcBef>
                <a:spcPts val="0"/>
              </a:spcBef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объясняют значение управленческих показателей;</a:t>
            </a:r>
          </a:p>
          <a:p>
            <a:pPr marL="441325" lvl="2" indent="-173038">
              <a:spcBef>
                <a:spcPts val="0"/>
              </a:spcBef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способствуют объективному пониманию и лучшей согласованности стратегических целей;</a:t>
            </a:r>
          </a:p>
          <a:p>
            <a:pPr marL="441325" lvl="2" indent="-173038">
              <a:spcBef>
                <a:spcPts val="0"/>
              </a:spcBef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содействуют укреплению сотрудничества между руководителями; </a:t>
            </a:r>
          </a:p>
          <a:p>
            <a:pPr marL="441325" lvl="2" indent="-173038">
              <a:spcBef>
                <a:spcPts val="0"/>
              </a:spcBef>
              <a:buSzPct val="100000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формируют модель достижения организационного успеха.</a:t>
            </a:r>
            <a:b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05800" cy="42065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ССП ВГУЭС</a:t>
            </a:r>
            <a:endParaRPr lang="en-US" sz="24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32" name="Rectangle 8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049" name="Group 1"/>
          <p:cNvGrpSpPr>
            <a:grpSpLocks noChangeAspect="1"/>
          </p:cNvGrpSpPr>
          <p:nvPr/>
        </p:nvGrpSpPr>
        <p:grpSpPr bwMode="auto">
          <a:xfrm>
            <a:off x="0" y="692696"/>
            <a:ext cx="9144000" cy="5904656"/>
            <a:chOff x="2273" y="942"/>
            <a:chExt cx="7624" cy="10312"/>
          </a:xfrm>
        </p:grpSpPr>
        <p:sp>
          <p:nvSpPr>
            <p:cNvPr id="2131" name="AutoShape 83"/>
            <p:cNvSpPr>
              <a:spLocks noChangeAspect="1" noChangeArrowheads="1" noTextEdit="1"/>
            </p:cNvSpPr>
            <p:nvPr/>
          </p:nvSpPr>
          <p:spPr bwMode="auto">
            <a:xfrm>
              <a:off x="2273" y="942"/>
              <a:ext cx="7624" cy="1031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/>
            </a:p>
          </p:txBody>
        </p:sp>
        <p:grpSp>
          <p:nvGrpSpPr>
            <p:cNvPr id="2050" name="Group 2"/>
            <p:cNvGrpSpPr>
              <a:grpSpLocks/>
            </p:cNvGrpSpPr>
            <p:nvPr/>
          </p:nvGrpSpPr>
          <p:grpSpPr bwMode="auto">
            <a:xfrm>
              <a:off x="2273" y="1081"/>
              <a:ext cx="7558" cy="10034"/>
              <a:chOff x="2273" y="1081"/>
              <a:chExt cx="7558" cy="10034"/>
            </a:xfrm>
          </p:grpSpPr>
          <p:sp>
            <p:nvSpPr>
              <p:cNvPr id="2130" name="Text Box 82"/>
              <p:cNvSpPr txBox="1">
                <a:spLocks noChangeArrowheads="1"/>
              </p:cNvSpPr>
              <p:nvPr/>
            </p:nvSpPr>
            <p:spPr bwMode="auto">
              <a:xfrm>
                <a:off x="5097" y="3172"/>
                <a:ext cx="2259" cy="2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Превышение доходов над расходами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9" name="Text Box 81"/>
              <p:cNvSpPr txBox="1">
                <a:spLocks noChangeArrowheads="1"/>
              </p:cNvSpPr>
              <p:nvPr/>
            </p:nvSpPr>
            <p:spPr bwMode="auto">
              <a:xfrm>
                <a:off x="3544" y="3172"/>
                <a:ext cx="1411" cy="2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Рост доходов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8" name="Text Box 80"/>
              <p:cNvSpPr txBox="1">
                <a:spLocks noChangeArrowheads="1"/>
              </p:cNvSpPr>
              <p:nvPr/>
            </p:nvSpPr>
            <p:spPr bwMode="auto">
              <a:xfrm>
                <a:off x="7497" y="3172"/>
                <a:ext cx="1411" cy="2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Оптимизация издержек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7" name="Text Box 79"/>
              <p:cNvSpPr txBox="1">
                <a:spLocks noChangeArrowheads="1"/>
              </p:cNvSpPr>
              <p:nvPr/>
            </p:nvSpPr>
            <p:spPr bwMode="auto">
              <a:xfrm>
                <a:off x="2414" y="4008"/>
                <a:ext cx="1411" cy="2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Привлечение клиентов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6" name="Text Box 78"/>
              <p:cNvSpPr txBox="1">
                <a:spLocks noChangeArrowheads="1"/>
              </p:cNvSpPr>
              <p:nvPr/>
            </p:nvSpPr>
            <p:spPr bwMode="auto">
              <a:xfrm>
                <a:off x="7497" y="5123"/>
                <a:ext cx="847" cy="4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Эффективная ценовая политика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5" name="Text Box 77"/>
              <p:cNvSpPr txBox="1">
                <a:spLocks noChangeArrowheads="1"/>
              </p:cNvSpPr>
              <p:nvPr/>
            </p:nvSpPr>
            <p:spPr bwMode="auto">
              <a:xfrm>
                <a:off x="3967" y="4008"/>
                <a:ext cx="1411" cy="34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Целевая подготовка по заказам компаний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4" name="Text Box 76"/>
              <p:cNvSpPr txBox="1">
                <a:spLocks noChangeArrowheads="1"/>
              </p:cNvSpPr>
              <p:nvPr/>
            </p:nvSpPr>
            <p:spPr bwMode="auto">
              <a:xfrm>
                <a:off x="5520" y="4008"/>
                <a:ext cx="1693" cy="34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Развитие продукта (новый товар на имеющиеся рынки)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3" name="Text Box 75"/>
              <p:cNvSpPr txBox="1">
                <a:spLocks noChangeArrowheads="1"/>
              </p:cNvSpPr>
              <p:nvPr/>
            </p:nvSpPr>
            <p:spPr bwMode="auto">
              <a:xfrm>
                <a:off x="7355" y="4008"/>
                <a:ext cx="1129" cy="41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Активизация клиента</a:t>
                </a:r>
                <a:endPara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2" name="Text Box 74"/>
              <p:cNvSpPr txBox="1">
                <a:spLocks noChangeArrowheads="1"/>
              </p:cNvSpPr>
              <p:nvPr/>
            </p:nvSpPr>
            <p:spPr bwMode="auto">
              <a:xfrm>
                <a:off x="2979" y="4704"/>
                <a:ext cx="1411" cy="2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Имидж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1" name="Text Box 73"/>
              <p:cNvSpPr txBox="1">
                <a:spLocks noChangeArrowheads="1"/>
              </p:cNvSpPr>
              <p:nvPr/>
            </p:nvSpPr>
            <p:spPr bwMode="auto">
              <a:xfrm>
                <a:off x="2414" y="5541"/>
                <a:ext cx="1607" cy="53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Качественное образование мирового уровня</a:t>
                </a:r>
                <a:endPara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0" name="Text Box 72"/>
              <p:cNvSpPr txBox="1">
                <a:spLocks noChangeArrowheads="1"/>
              </p:cNvSpPr>
              <p:nvPr/>
            </p:nvSpPr>
            <p:spPr bwMode="auto">
              <a:xfrm>
                <a:off x="4391" y="5819"/>
                <a:ext cx="1607" cy="51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Расширение ассортимента программ и услуг</a:t>
                </a:r>
                <a:endPara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9" name="Text Box 71"/>
              <p:cNvSpPr txBox="1">
                <a:spLocks noChangeArrowheads="1"/>
              </p:cNvSpPr>
              <p:nvPr/>
            </p:nvSpPr>
            <p:spPr bwMode="auto">
              <a:xfrm>
                <a:off x="6509" y="5680"/>
                <a:ext cx="1156" cy="52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Качественная работа с клиентом</a:t>
                </a:r>
                <a:endPara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8" name="Text Box 70"/>
              <p:cNvSpPr txBox="1">
                <a:spLocks noChangeArrowheads="1"/>
              </p:cNvSpPr>
              <p:nvPr/>
            </p:nvSpPr>
            <p:spPr bwMode="auto">
              <a:xfrm>
                <a:off x="2414" y="7213"/>
                <a:ext cx="1835" cy="36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Система управления качеством образовательных программ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7" name="Text Box 69"/>
              <p:cNvSpPr txBox="1">
                <a:spLocks noChangeArrowheads="1"/>
              </p:cNvSpPr>
              <p:nvPr/>
            </p:nvSpPr>
            <p:spPr bwMode="auto">
              <a:xfrm>
                <a:off x="4391" y="7073"/>
                <a:ext cx="1620" cy="5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Развитие прикладных научных исследований для малого и среднего бизнеса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6" name="Text Box 68"/>
              <p:cNvSpPr txBox="1">
                <a:spLocks noChangeArrowheads="1"/>
              </p:cNvSpPr>
              <p:nvPr/>
            </p:nvSpPr>
            <p:spPr bwMode="auto">
              <a:xfrm>
                <a:off x="6226" y="7073"/>
                <a:ext cx="1130" cy="36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Система работы с клиентом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5" name="Text Box 67"/>
              <p:cNvSpPr txBox="1">
                <a:spLocks noChangeArrowheads="1"/>
              </p:cNvSpPr>
              <p:nvPr/>
            </p:nvSpPr>
            <p:spPr bwMode="auto">
              <a:xfrm>
                <a:off x="7638" y="7073"/>
                <a:ext cx="1271" cy="5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Система экономической эффективности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4" name="Text Box 66"/>
              <p:cNvSpPr txBox="1">
                <a:spLocks noChangeArrowheads="1"/>
              </p:cNvSpPr>
              <p:nvPr/>
            </p:nvSpPr>
            <p:spPr bwMode="auto">
              <a:xfrm>
                <a:off x="4814" y="8606"/>
                <a:ext cx="1553" cy="48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Развитие корпоративной информационной системы</a:t>
                </a:r>
                <a:endPara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3" name="Text Box 65"/>
              <p:cNvSpPr txBox="1">
                <a:spLocks noChangeArrowheads="1"/>
              </p:cNvSpPr>
              <p:nvPr/>
            </p:nvSpPr>
            <p:spPr bwMode="auto">
              <a:xfrm>
                <a:off x="6932" y="8746"/>
                <a:ext cx="1836" cy="41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Система управления качеством организационной деятельности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2" name="Text Box 64"/>
              <p:cNvSpPr txBox="1">
                <a:spLocks noChangeArrowheads="1"/>
              </p:cNvSpPr>
              <p:nvPr/>
            </p:nvSpPr>
            <p:spPr bwMode="auto">
              <a:xfrm>
                <a:off x="2556" y="9582"/>
                <a:ext cx="1553" cy="41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Квалифицированный и мотивированный персонал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1" name="Text Box 63"/>
              <p:cNvSpPr txBox="1">
                <a:spLocks noChangeArrowheads="1"/>
              </p:cNvSpPr>
              <p:nvPr/>
            </p:nvSpPr>
            <p:spPr bwMode="auto">
              <a:xfrm>
                <a:off x="4815" y="9582"/>
                <a:ext cx="1553" cy="41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Корпоративная среда ИТ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0" name="Text Box 62"/>
              <p:cNvSpPr txBox="1">
                <a:spLocks noChangeArrowheads="1"/>
              </p:cNvSpPr>
              <p:nvPr/>
            </p:nvSpPr>
            <p:spPr bwMode="auto">
              <a:xfrm>
                <a:off x="7073" y="9582"/>
                <a:ext cx="1554" cy="41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Матричная организационная структура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9" name="Text Box 61"/>
              <p:cNvSpPr txBox="1">
                <a:spLocks noChangeArrowheads="1"/>
              </p:cNvSpPr>
              <p:nvPr/>
            </p:nvSpPr>
            <p:spPr bwMode="auto">
              <a:xfrm>
                <a:off x="4673" y="10697"/>
                <a:ext cx="2259" cy="41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Предпринимательская инновационная корпоративная культура</a:t>
                </a:r>
                <a:endPara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8" name="AutoShape 60"/>
              <p:cNvSpPr>
                <a:spLocks noChangeShapeType="1"/>
              </p:cNvSpPr>
              <p:nvPr/>
            </p:nvSpPr>
            <p:spPr bwMode="auto">
              <a:xfrm>
                <a:off x="4955" y="3310"/>
                <a:ext cx="142" cy="1"/>
              </a:xfrm>
              <a:prstGeom prst="curvedConnector3">
                <a:avLst>
                  <a:gd name="adj1" fmla="val 49722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107" name="AutoShape 59"/>
              <p:cNvSpPr>
                <a:spLocks noChangeShapeType="1"/>
              </p:cNvSpPr>
              <p:nvPr/>
            </p:nvSpPr>
            <p:spPr bwMode="auto">
              <a:xfrm rot="16200000">
                <a:off x="3172" y="5028"/>
                <a:ext cx="559" cy="467"/>
              </a:xfrm>
              <a:prstGeom prst="curvedConnector3">
                <a:avLst>
                  <a:gd name="adj1" fmla="val 49931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106" name="AutoShape 58"/>
              <p:cNvSpPr>
                <a:spLocks noChangeShapeType="1"/>
              </p:cNvSpPr>
              <p:nvPr/>
            </p:nvSpPr>
            <p:spPr bwMode="auto">
              <a:xfrm rot="16200000">
                <a:off x="4851" y="3188"/>
                <a:ext cx="350" cy="2682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105" name="AutoShape 57"/>
              <p:cNvSpPr>
                <a:spLocks noChangeShapeType="1"/>
              </p:cNvSpPr>
              <p:nvPr/>
            </p:nvSpPr>
            <p:spPr bwMode="auto">
              <a:xfrm rot="16200000">
                <a:off x="4003" y="4034"/>
                <a:ext cx="352" cy="988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104" name="AutoShape 56"/>
              <p:cNvSpPr>
                <a:spLocks noChangeShapeType="1"/>
              </p:cNvSpPr>
              <p:nvPr/>
            </p:nvSpPr>
            <p:spPr bwMode="auto">
              <a:xfrm rot="5400000" flipH="1">
                <a:off x="3194" y="4212"/>
                <a:ext cx="418" cy="565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103" name="AutoShape 55"/>
              <p:cNvSpPr>
                <a:spLocks noChangeShapeType="1"/>
              </p:cNvSpPr>
              <p:nvPr/>
            </p:nvSpPr>
            <p:spPr bwMode="auto">
              <a:xfrm rot="5400000" flipH="1">
                <a:off x="5805" y="1893"/>
                <a:ext cx="560" cy="3670"/>
              </a:xfrm>
              <a:prstGeom prst="curvedConnector3">
                <a:avLst>
                  <a:gd name="adj1" fmla="val 49931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102" name="AutoShape 54"/>
              <p:cNvSpPr>
                <a:spLocks noChangeShapeType="1"/>
              </p:cNvSpPr>
              <p:nvPr/>
            </p:nvSpPr>
            <p:spPr bwMode="auto">
              <a:xfrm rot="5400000" flipH="1">
                <a:off x="5029" y="2669"/>
                <a:ext cx="560" cy="2117"/>
              </a:xfrm>
              <a:prstGeom prst="curvedConnector3">
                <a:avLst>
                  <a:gd name="adj1" fmla="val 49931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101" name="AutoShape 53"/>
              <p:cNvSpPr>
                <a:spLocks noChangeShapeType="1"/>
              </p:cNvSpPr>
              <p:nvPr/>
            </p:nvSpPr>
            <p:spPr bwMode="auto">
              <a:xfrm rot="5400000" flipH="1">
                <a:off x="4182" y="3516"/>
                <a:ext cx="560" cy="423"/>
              </a:xfrm>
              <a:prstGeom prst="curvedConnector3">
                <a:avLst>
                  <a:gd name="adj1" fmla="val 49931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100" name="AutoShape 52"/>
              <p:cNvSpPr>
                <a:spLocks noChangeShapeType="1"/>
              </p:cNvSpPr>
              <p:nvPr/>
            </p:nvSpPr>
            <p:spPr bwMode="auto">
              <a:xfrm rot="16200000">
                <a:off x="3405" y="3163"/>
                <a:ext cx="560" cy="1130"/>
              </a:xfrm>
              <a:prstGeom prst="curvedConnector3">
                <a:avLst>
                  <a:gd name="adj1" fmla="val 49931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99" name="AutoShape 51"/>
              <p:cNvSpPr>
                <a:spLocks noChangeShapeType="1"/>
              </p:cNvSpPr>
              <p:nvPr/>
            </p:nvSpPr>
            <p:spPr bwMode="auto">
              <a:xfrm rot="10800000" flipV="1">
                <a:off x="7356" y="3310"/>
                <a:ext cx="141" cy="1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98" name="AutoShape 50"/>
              <p:cNvSpPr>
                <a:spLocks noChangeShapeType="1"/>
              </p:cNvSpPr>
              <p:nvPr/>
            </p:nvSpPr>
            <p:spPr bwMode="auto">
              <a:xfrm rot="10800000">
                <a:off x="4021" y="5722"/>
                <a:ext cx="370" cy="279"/>
              </a:xfrm>
              <a:prstGeom prst="curvedConnector3">
                <a:avLst>
                  <a:gd name="adj1" fmla="val 49894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97" name="AutoShape 49"/>
              <p:cNvSpPr>
                <a:spLocks noChangeShapeType="1"/>
              </p:cNvSpPr>
              <p:nvPr/>
            </p:nvSpPr>
            <p:spPr bwMode="auto">
              <a:xfrm rot="5400000" flipH="1">
                <a:off x="4021" y="4646"/>
                <a:ext cx="837" cy="151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96" name="AutoShape 48"/>
              <p:cNvSpPr>
                <a:spLocks noChangeShapeType="1"/>
              </p:cNvSpPr>
              <p:nvPr/>
            </p:nvSpPr>
            <p:spPr bwMode="auto">
              <a:xfrm rot="16200000">
                <a:off x="5861" y="3760"/>
                <a:ext cx="1393" cy="2725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95" name="AutoShape 47"/>
              <p:cNvSpPr>
                <a:spLocks noChangeShapeType="1"/>
              </p:cNvSpPr>
              <p:nvPr/>
            </p:nvSpPr>
            <p:spPr bwMode="auto">
              <a:xfrm rot="5400000" flipH="1">
                <a:off x="5037" y="3630"/>
                <a:ext cx="698" cy="3402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94" name="AutoShape 46"/>
              <p:cNvSpPr>
                <a:spLocks noChangeShapeType="1"/>
              </p:cNvSpPr>
              <p:nvPr/>
            </p:nvSpPr>
            <p:spPr bwMode="auto">
              <a:xfrm rot="16200000">
                <a:off x="6877" y="4636"/>
                <a:ext cx="1254" cy="833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93" name="AutoShape 45"/>
              <p:cNvSpPr>
                <a:spLocks noChangeShapeType="1"/>
              </p:cNvSpPr>
              <p:nvPr/>
            </p:nvSpPr>
            <p:spPr bwMode="auto">
              <a:xfrm rot="16200000">
                <a:off x="5048" y="4501"/>
                <a:ext cx="1465" cy="1172"/>
              </a:xfrm>
              <a:prstGeom prst="curvedConnector3">
                <a:avLst>
                  <a:gd name="adj1" fmla="val 49972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92" name="AutoShape 44"/>
              <p:cNvSpPr>
                <a:spLocks noChangeShapeType="1"/>
              </p:cNvSpPr>
              <p:nvPr/>
            </p:nvSpPr>
            <p:spPr bwMode="auto">
              <a:xfrm rot="5400000" flipH="1">
                <a:off x="6759" y="3962"/>
                <a:ext cx="769" cy="1553"/>
              </a:xfrm>
              <a:prstGeom prst="curvedConnector3">
                <a:avLst>
                  <a:gd name="adj1" fmla="val 49949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91" name="AutoShape 43"/>
              <p:cNvSpPr>
                <a:spLocks noChangeShapeType="1"/>
              </p:cNvSpPr>
              <p:nvPr/>
            </p:nvSpPr>
            <p:spPr bwMode="auto">
              <a:xfrm rot="5400000" flipH="1">
                <a:off x="7572" y="4774"/>
                <a:ext cx="697" cy="1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90" name="AutoShape 42"/>
              <p:cNvSpPr>
                <a:spLocks noChangeShapeType="1"/>
              </p:cNvSpPr>
              <p:nvPr/>
            </p:nvSpPr>
            <p:spPr bwMode="auto">
              <a:xfrm rot="5400000" flipH="1">
                <a:off x="4200" y="4825"/>
                <a:ext cx="1467" cy="522"/>
              </a:xfrm>
              <a:prstGeom prst="curvedConnector3">
                <a:avLst>
                  <a:gd name="adj1" fmla="val 49972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89" name="AutoShape 41"/>
              <p:cNvSpPr>
                <a:spLocks noChangeShapeType="1"/>
              </p:cNvSpPr>
              <p:nvPr/>
            </p:nvSpPr>
            <p:spPr bwMode="auto">
              <a:xfrm rot="5400000" flipH="1">
                <a:off x="2619" y="6500"/>
                <a:ext cx="1312" cy="114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88" name="AutoShape 40"/>
              <p:cNvSpPr>
                <a:spLocks noChangeShapeType="1"/>
              </p:cNvSpPr>
              <p:nvPr/>
            </p:nvSpPr>
            <p:spPr bwMode="auto">
              <a:xfrm rot="16200000">
                <a:off x="3748" y="5766"/>
                <a:ext cx="1031" cy="1863"/>
              </a:xfrm>
              <a:prstGeom prst="curvedConnector3">
                <a:avLst>
                  <a:gd name="adj1" fmla="val 49963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87" name="AutoShape 39"/>
              <p:cNvSpPr>
                <a:spLocks noChangeShapeType="1"/>
              </p:cNvSpPr>
              <p:nvPr/>
            </p:nvSpPr>
            <p:spPr bwMode="auto">
              <a:xfrm rot="5400000" flipH="1">
                <a:off x="4752" y="6625"/>
                <a:ext cx="891" cy="6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86" name="AutoShape 38"/>
              <p:cNvSpPr>
                <a:spLocks noChangeShapeType="1"/>
              </p:cNvSpPr>
              <p:nvPr/>
            </p:nvSpPr>
            <p:spPr bwMode="auto">
              <a:xfrm rot="16200000">
                <a:off x="6438" y="6425"/>
                <a:ext cx="1001" cy="296"/>
              </a:xfrm>
              <a:prstGeom prst="curvedConnector3">
                <a:avLst>
                  <a:gd name="adj1" fmla="val 49963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85" name="AutoShape 37"/>
              <p:cNvSpPr>
                <a:spLocks noChangeShapeType="1"/>
              </p:cNvSpPr>
              <p:nvPr/>
            </p:nvSpPr>
            <p:spPr bwMode="auto">
              <a:xfrm rot="5400000" flipH="1">
                <a:off x="4476" y="4757"/>
                <a:ext cx="2230" cy="2401"/>
              </a:xfrm>
              <a:prstGeom prst="curvedConnector2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84" name="AutoShape 36"/>
              <p:cNvSpPr>
                <a:spLocks noChangeShapeType="1"/>
              </p:cNvSpPr>
              <p:nvPr/>
            </p:nvSpPr>
            <p:spPr bwMode="auto">
              <a:xfrm rot="5400000" flipH="1">
                <a:off x="7352" y="6151"/>
                <a:ext cx="1490" cy="353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83" name="AutoShape 35"/>
              <p:cNvSpPr>
                <a:spLocks noChangeShapeType="1"/>
              </p:cNvSpPr>
              <p:nvPr/>
            </p:nvSpPr>
            <p:spPr bwMode="auto">
              <a:xfrm rot="5400000" flipH="1">
                <a:off x="3946" y="6960"/>
                <a:ext cx="1032" cy="2259"/>
              </a:xfrm>
              <a:prstGeom prst="curvedConnector3">
                <a:avLst>
                  <a:gd name="adj1" fmla="val 49963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82" name="AutoShape 34"/>
              <p:cNvSpPr>
                <a:spLocks noChangeShapeType="1"/>
              </p:cNvSpPr>
              <p:nvPr/>
            </p:nvSpPr>
            <p:spPr bwMode="auto">
              <a:xfrm rot="16200000">
                <a:off x="6709" y="4874"/>
                <a:ext cx="3763" cy="635"/>
              </a:xfrm>
              <a:prstGeom prst="curvedConnector4">
                <a:avLst>
                  <a:gd name="adj1" fmla="val 48167"/>
                  <a:gd name="adj2" fmla="val 120394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81" name="AutoShape 33"/>
              <p:cNvSpPr>
                <a:spLocks noChangeShapeType="1"/>
              </p:cNvSpPr>
              <p:nvPr/>
            </p:nvSpPr>
            <p:spPr bwMode="auto">
              <a:xfrm rot="5400000" flipH="1">
                <a:off x="4909" y="7924"/>
                <a:ext cx="974" cy="390"/>
              </a:xfrm>
              <a:prstGeom prst="curvedConnector3">
                <a:avLst>
                  <a:gd name="adj1" fmla="val 49958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80" name="AutoShape 32"/>
              <p:cNvSpPr>
                <a:spLocks noChangeShapeType="1"/>
              </p:cNvSpPr>
              <p:nvPr/>
            </p:nvSpPr>
            <p:spPr bwMode="auto">
              <a:xfrm rot="16200000">
                <a:off x="5605" y="7421"/>
                <a:ext cx="1171" cy="1200"/>
              </a:xfrm>
              <a:prstGeom prst="curvedConnector3">
                <a:avLst>
                  <a:gd name="adj1" fmla="val 49968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79" name="AutoShape 31"/>
              <p:cNvSpPr>
                <a:spLocks noChangeShapeType="1"/>
              </p:cNvSpPr>
              <p:nvPr/>
            </p:nvSpPr>
            <p:spPr bwMode="auto">
              <a:xfrm rot="16200000">
                <a:off x="6445" y="6778"/>
                <a:ext cx="974" cy="2682"/>
              </a:xfrm>
              <a:prstGeom prst="curvedConnector3">
                <a:avLst>
                  <a:gd name="adj1" fmla="val 49958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78" name="AutoShape 30"/>
              <p:cNvSpPr>
                <a:spLocks noChangeShapeType="1"/>
              </p:cNvSpPr>
              <p:nvPr/>
            </p:nvSpPr>
            <p:spPr bwMode="auto">
              <a:xfrm rot="5400000" flipH="1">
                <a:off x="6665" y="7561"/>
                <a:ext cx="1311" cy="1060"/>
              </a:xfrm>
              <a:prstGeom prst="curvedConnector3">
                <a:avLst>
                  <a:gd name="adj1" fmla="val 49972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77" name="AutoShape 29"/>
              <p:cNvSpPr>
                <a:spLocks noChangeShapeType="1"/>
              </p:cNvSpPr>
              <p:nvPr/>
            </p:nvSpPr>
            <p:spPr bwMode="auto">
              <a:xfrm rot="16200000">
                <a:off x="7505" y="7978"/>
                <a:ext cx="1114" cy="422"/>
              </a:xfrm>
              <a:prstGeom prst="curvedConnector3">
                <a:avLst>
                  <a:gd name="adj1" fmla="val 49963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76" name="AutoShape 28"/>
              <p:cNvSpPr>
                <a:spLocks noChangeShapeType="1"/>
              </p:cNvSpPr>
              <p:nvPr/>
            </p:nvSpPr>
            <p:spPr bwMode="auto">
              <a:xfrm rot="10800000">
                <a:off x="6367" y="8815"/>
                <a:ext cx="565" cy="14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75" name="AutoShape 27"/>
              <p:cNvSpPr>
                <a:spLocks noChangeShapeType="1"/>
              </p:cNvSpPr>
              <p:nvPr/>
            </p:nvSpPr>
            <p:spPr bwMode="auto">
              <a:xfrm rot="5400000" flipH="1">
                <a:off x="5313" y="9302"/>
                <a:ext cx="558" cy="1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74" name="AutoShape 26"/>
              <p:cNvSpPr>
                <a:spLocks noChangeShapeType="1"/>
              </p:cNvSpPr>
              <p:nvPr/>
            </p:nvSpPr>
            <p:spPr bwMode="auto">
              <a:xfrm rot="16200000">
                <a:off x="3292" y="7673"/>
                <a:ext cx="1950" cy="1868"/>
              </a:xfrm>
              <a:prstGeom prst="curvedConnector3">
                <a:avLst>
                  <a:gd name="adj1" fmla="val 49981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73" name="AutoShape 25"/>
              <p:cNvSpPr>
                <a:spLocks noChangeShapeType="1"/>
              </p:cNvSpPr>
              <p:nvPr/>
            </p:nvSpPr>
            <p:spPr bwMode="auto">
              <a:xfrm rot="5400000" flipH="1">
                <a:off x="2329" y="8577"/>
                <a:ext cx="2008" cy="1"/>
              </a:xfrm>
              <a:prstGeom prst="curvedConnector3">
                <a:avLst>
                  <a:gd name="adj1" fmla="val 49981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72" name="AutoShape 24"/>
              <p:cNvSpPr>
                <a:spLocks noChangeShapeType="1"/>
              </p:cNvSpPr>
              <p:nvPr/>
            </p:nvSpPr>
            <p:spPr bwMode="auto">
              <a:xfrm rot="16200000">
                <a:off x="7643" y="9372"/>
                <a:ext cx="418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71" name="AutoShape 23"/>
              <p:cNvSpPr>
                <a:spLocks noChangeShapeType="1"/>
              </p:cNvSpPr>
              <p:nvPr/>
            </p:nvSpPr>
            <p:spPr bwMode="auto">
              <a:xfrm rot="5400000" flipH="1">
                <a:off x="4219" y="9114"/>
                <a:ext cx="697" cy="2470"/>
              </a:xfrm>
              <a:prstGeom prst="curvedConnector3">
                <a:avLst>
                  <a:gd name="adj1" fmla="val 49944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70" name="AutoShape 22"/>
              <p:cNvSpPr>
                <a:spLocks noChangeShapeType="1"/>
              </p:cNvSpPr>
              <p:nvPr/>
            </p:nvSpPr>
            <p:spPr bwMode="auto">
              <a:xfrm rot="5400000" flipH="1">
                <a:off x="5349" y="10243"/>
                <a:ext cx="697" cy="211"/>
              </a:xfrm>
              <a:prstGeom prst="curvedConnector3">
                <a:avLst>
                  <a:gd name="adj1" fmla="val 49944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69" name="AutoShape 21"/>
              <p:cNvSpPr>
                <a:spLocks noChangeShapeType="1"/>
              </p:cNvSpPr>
              <p:nvPr/>
            </p:nvSpPr>
            <p:spPr bwMode="auto">
              <a:xfrm rot="16200000">
                <a:off x="6478" y="9325"/>
                <a:ext cx="697" cy="2048"/>
              </a:xfrm>
              <a:prstGeom prst="curvedConnector3">
                <a:avLst>
                  <a:gd name="adj1" fmla="val 49944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68" name="Line 20"/>
              <p:cNvSpPr>
                <a:spLocks noChangeShapeType="1"/>
              </p:cNvSpPr>
              <p:nvPr/>
            </p:nvSpPr>
            <p:spPr bwMode="auto">
              <a:xfrm>
                <a:off x="2273" y="3590"/>
                <a:ext cx="7483" cy="2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67" name="Line 19"/>
              <p:cNvSpPr>
                <a:spLocks noChangeShapeType="1"/>
              </p:cNvSpPr>
              <p:nvPr/>
            </p:nvSpPr>
            <p:spPr bwMode="auto">
              <a:xfrm>
                <a:off x="2273" y="6655"/>
                <a:ext cx="7483" cy="1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66" name="Line 18"/>
              <p:cNvSpPr>
                <a:spLocks noChangeShapeType="1"/>
              </p:cNvSpPr>
              <p:nvPr/>
            </p:nvSpPr>
            <p:spPr bwMode="auto">
              <a:xfrm>
                <a:off x="2273" y="9303"/>
                <a:ext cx="7483" cy="2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65" name="AutoShape 17"/>
              <p:cNvSpPr>
                <a:spLocks noChangeShapeType="1"/>
              </p:cNvSpPr>
              <p:nvPr/>
            </p:nvSpPr>
            <p:spPr bwMode="auto">
              <a:xfrm flipH="1" flipV="1">
                <a:off x="8203" y="3448"/>
                <a:ext cx="141" cy="1905"/>
              </a:xfrm>
              <a:prstGeom prst="curvedConnector4">
                <a:avLst>
                  <a:gd name="adj1" fmla="val -200000"/>
                  <a:gd name="adj2" fmla="val 78583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64" name="Text Box 16"/>
              <p:cNvSpPr txBox="1">
                <a:spLocks noChangeArrowheads="1"/>
              </p:cNvSpPr>
              <p:nvPr/>
            </p:nvSpPr>
            <p:spPr bwMode="auto">
              <a:xfrm>
                <a:off x="9191" y="2754"/>
                <a:ext cx="511" cy="55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Финансы</a:t>
                </a:r>
                <a:endPara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" name="Text Box 15"/>
              <p:cNvSpPr txBox="1">
                <a:spLocks noChangeArrowheads="1"/>
              </p:cNvSpPr>
              <p:nvPr/>
            </p:nvSpPr>
            <p:spPr bwMode="auto">
              <a:xfrm>
                <a:off x="9191" y="4426"/>
                <a:ext cx="576" cy="59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Клиенты</a:t>
                </a:r>
                <a:endPara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Text Box 14"/>
              <p:cNvSpPr txBox="1">
                <a:spLocks noChangeArrowheads="1"/>
              </p:cNvSpPr>
              <p:nvPr/>
            </p:nvSpPr>
            <p:spPr bwMode="auto">
              <a:xfrm>
                <a:off x="8985" y="7073"/>
                <a:ext cx="782" cy="7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Внутренние процессы</a:t>
                </a:r>
                <a:endPara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Text Box 13"/>
              <p:cNvSpPr txBox="1">
                <a:spLocks noChangeArrowheads="1"/>
              </p:cNvSpPr>
              <p:nvPr/>
            </p:nvSpPr>
            <p:spPr bwMode="auto">
              <a:xfrm>
                <a:off x="8854" y="9442"/>
                <a:ext cx="977" cy="70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Инфраструктура/</a:t>
                </a:r>
                <a:endPara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сотрудники</a:t>
                </a:r>
                <a:endPara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0" name="Line 12"/>
              <p:cNvSpPr>
                <a:spLocks noChangeShapeType="1"/>
              </p:cNvSpPr>
              <p:nvPr/>
            </p:nvSpPr>
            <p:spPr bwMode="auto">
              <a:xfrm>
                <a:off x="2273" y="2754"/>
                <a:ext cx="7483" cy="3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59" name="AutoShape 11"/>
              <p:cNvSpPr>
                <a:spLocks noChangeArrowheads="1"/>
              </p:cNvSpPr>
              <p:nvPr/>
            </p:nvSpPr>
            <p:spPr bwMode="auto">
              <a:xfrm>
                <a:off x="4108" y="2475"/>
                <a:ext cx="3955" cy="639"/>
              </a:xfrm>
              <a:prstGeom prst="upArrow">
                <a:avLst>
                  <a:gd name="adj1" fmla="val 36898"/>
                  <a:gd name="adj2" fmla="val 58352"/>
                </a:avLst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58" name="Text Box 10"/>
              <p:cNvSpPr txBox="1">
                <a:spLocks noChangeArrowheads="1"/>
              </p:cNvSpPr>
              <p:nvPr/>
            </p:nvSpPr>
            <p:spPr bwMode="auto">
              <a:xfrm>
                <a:off x="9191" y="1360"/>
                <a:ext cx="576" cy="63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8000" tIns="10800" rIns="1800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Общество</a:t>
                </a:r>
                <a:endParaRPr kumimoji="0" lang="ru-RU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7" name="AutoShape 9"/>
              <p:cNvSpPr>
                <a:spLocks noChangeArrowheads="1"/>
              </p:cNvSpPr>
              <p:nvPr/>
            </p:nvSpPr>
            <p:spPr bwMode="auto">
              <a:xfrm>
                <a:off x="2825" y="1221"/>
                <a:ext cx="1848" cy="556"/>
              </a:xfrm>
              <a:prstGeom prst="flowChartAlternateProcess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Динамичная научная среда, интегрированная с реальным сектором экономики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6" name="AutoShape 8"/>
              <p:cNvSpPr>
                <a:spLocks noChangeArrowheads="1"/>
              </p:cNvSpPr>
              <p:nvPr/>
            </p:nvSpPr>
            <p:spPr bwMode="auto">
              <a:xfrm>
                <a:off x="5238" y="1081"/>
                <a:ext cx="1553" cy="418"/>
              </a:xfrm>
              <a:prstGeom prst="flowChartAlternateProcess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Укрепление позиций России в АТР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5" name="AutoShape 7"/>
              <p:cNvSpPr>
                <a:spLocks noChangeArrowheads="1"/>
              </p:cNvSpPr>
              <p:nvPr/>
            </p:nvSpPr>
            <p:spPr bwMode="auto">
              <a:xfrm>
                <a:off x="7356" y="1221"/>
                <a:ext cx="1624" cy="556"/>
              </a:xfrm>
              <a:prstGeom prst="flowChartAlternateProcess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Университет – объект гордости жителей города и края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4" name="AutoShape 6"/>
              <p:cNvSpPr>
                <a:spLocks noChangeArrowheads="1"/>
              </p:cNvSpPr>
              <p:nvPr/>
            </p:nvSpPr>
            <p:spPr bwMode="auto">
              <a:xfrm>
                <a:off x="4720" y="1917"/>
                <a:ext cx="2553" cy="559"/>
              </a:xfrm>
              <a:prstGeom prst="flowChartAlternateProcess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Саморазвивающийся предпринимательский инновационный университет мирового уровня</a:t>
                </a: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3" name="AutoShape 5"/>
              <p:cNvSpPr>
                <a:spLocks noChangeShapeType="1"/>
              </p:cNvSpPr>
              <p:nvPr/>
            </p:nvSpPr>
            <p:spPr bwMode="auto">
              <a:xfrm rot="5400000" flipH="1">
                <a:off x="5126" y="1046"/>
                <a:ext cx="418" cy="1324"/>
              </a:xfrm>
              <a:prstGeom prst="curvedConnector2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52" name="AutoShape 4"/>
              <p:cNvSpPr>
                <a:spLocks noChangeShapeType="1"/>
              </p:cNvSpPr>
              <p:nvPr/>
            </p:nvSpPr>
            <p:spPr bwMode="auto">
              <a:xfrm rot="16200000">
                <a:off x="5797" y="1699"/>
                <a:ext cx="418" cy="17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  <p:sp>
            <p:nvSpPr>
              <p:cNvPr id="2051" name="AutoShape 3"/>
              <p:cNvSpPr>
                <a:spLocks noChangeShapeType="1"/>
              </p:cNvSpPr>
              <p:nvPr/>
            </p:nvSpPr>
            <p:spPr bwMode="auto">
              <a:xfrm rot="16200000">
                <a:off x="6468" y="1028"/>
                <a:ext cx="418" cy="1359"/>
              </a:xfrm>
              <a:prstGeom prst="curvedConnector2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/>
              </a:p>
            </p:txBody>
          </p:sp>
        </p:grpSp>
      </p:grpSp>
      <p:grpSp>
        <p:nvGrpSpPr>
          <p:cNvPr id="87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8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05800" cy="79208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Пирамида Каплана-Нортона – </a:t>
            </a:r>
            <a:r>
              <a:rPr lang="ru-RU" sz="2000" b="1" dirty="0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преобразование стратегии в желаемые результаты </a:t>
            </a:r>
            <a:endParaRPr lang="en-US" sz="2000" b="1" dirty="0">
              <a:solidFill>
                <a:schemeClr val="accen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202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0186" name="Group 10"/>
          <p:cNvGrpSpPr>
            <a:grpSpLocks noChangeAspect="1"/>
          </p:cNvGrpSpPr>
          <p:nvPr/>
        </p:nvGrpSpPr>
        <p:grpSpPr bwMode="auto">
          <a:xfrm>
            <a:off x="395536" y="1052736"/>
            <a:ext cx="8352928" cy="5499100"/>
            <a:chOff x="2361" y="360"/>
            <a:chExt cx="7200" cy="6666"/>
          </a:xfrm>
        </p:grpSpPr>
        <p:sp>
          <p:nvSpPr>
            <p:cNvPr id="50201" name="AutoShape 25"/>
            <p:cNvSpPr>
              <a:spLocks noChangeAspect="1" noChangeArrowheads="1" noTextEdit="1"/>
            </p:cNvSpPr>
            <p:nvPr/>
          </p:nvSpPr>
          <p:spPr bwMode="auto">
            <a:xfrm>
              <a:off x="2361" y="360"/>
              <a:ext cx="7200" cy="666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0200" name="Text Box 24"/>
            <p:cNvSpPr txBox="1">
              <a:spLocks noChangeArrowheads="1"/>
            </p:cNvSpPr>
            <p:nvPr/>
          </p:nvSpPr>
          <p:spPr bwMode="auto">
            <a:xfrm>
              <a:off x="4363" y="479"/>
              <a:ext cx="3197" cy="5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Миссия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(для чего существует организация)</a:t>
              </a:r>
            </a:p>
          </p:txBody>
        </p:sp>
        <p:sp>
          <p:nvSpPr>
            <p:cNvPr id="50199" name="Text Box 23"/>
            <p:cNvSpPr txBox="1">
              <a:spLocks noChangeArrowheads="1"/>
            </p:cNvSpPr>
            <p:nvPr/>
          </p:nvSpPr>
          <p:spPr bwMode="auto">
            <a:xfrm>
              <a:off x="4217" y="1073"/>
              <a:ext cx="3484" cy="5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Ценности</a:t>
              </a:r>
              <a:endPara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(что важно для организации)</a:t>
              </a:r>
            </a:p>
          </p:txBody>
        </p:sp>
        <p:sp>
          <p:nvSpPr>
            <p:cNvPr id="50198" name="Text Box 22"/>
            <p:cNvSpPr txBox="1">
              <a:spLocks noChangeArrowheads="1"/>
            </p:cNvSpPr>
            <p:nvPr/>
          </p:nvSpPr>
          <p:spPr bwMode="auto">
            <a:xfrm>
              <a:off x="4024" y="1667"/>
              <a:ext cx="3832" cy="5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Видение</a:t>
              </a:r>
              <a:endPara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(чем организация хочет стать)</a:t>
              </a:r>
            </a:p>
          </p:txBody>
        </p:sp>
        <p:sp>
          <p:nvSpPr>
            <p:cNvPr id="50197" name="Text Box 21"/>
            <p:cNvSpPr txBox="1">
              <a:spLocks noChangeArrowheads="1"/>
            </p:cNvSpPr>
            <p:nvPr/>
          </p:nvSpPr>
          <p:spPr bwMode="auto">
            <a:xfrm>
              <a:off x="3873" y="2261"/>
              <a:ext cx="4112" cy="5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Стратегия</a:t>
              </a:r>
              <a:endPara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(стратегический план организации)</a:t>
              </a:r>
            </a:p>
          </p:txBody>
        </p:sp>
        <p:sp>
          <p:nvSpPr>
            <p:cNvPr id="50196" name="Text Box 20"/>
            <p:cNvSpPr txBox="1">
              <a:spLocks noChangeArrowheads="1"/>
            </p:cNvSpPr>
            <p:nvPr/>
          </p:nvSpPr>
          <p:spPr bwMode="auto">
            <a:xfrm>
              <a:off x="3658" y="2854"/>
              <a:ext cx="4521" cy="5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Стратегическая карта</a:t>
              </a:r>
              <a:endPara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(перевод стратегии организации в модельную форму)</a:t>
              </a:r>
            </a:p>
          </p:txBody>
        </p:sp>
        <p:sp>
          <p:nvSpPr>
            <p:cNvPr id="50195" name="Text Box 19"/>
            <p:cNvSpPr txBox="1">
              <a:spLocks noChangeArrowheads="1"/>
            </p:cNvSpPr>
            <p:nvPr/>
          </p:nvSpPr>
          <p:spPr bwMode="auto">
            <a:xfrm>
              <a:off x="3478" y="3447"/>
              <a:ext cx="4868" cy="5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Сбалансированная система показателей</a:t>
              </a:r>
              <a:endPara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(соотношение показателей и конечного результата)</a:t>
              </a:r>
            </a:p>
          </p:txBody>
        </p:sp>
        <p:sp>
          <p:nvSpPr>
            <p:cNvPr id="50194" name="Text Box 18"/>
            <p:cNvSpPr txBox="1">
              <a:spLocks noChangeArrowheads="1"/>
            </p:cNvSpPr>
            <p:nvPr/>
          </p:nvSpPr>
          <p:spPr bwMode="auto">
            <a:xfrm>
              <a:off x="3254" y="4041"/>
              <a:ext cx="5285" cy="5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Стратегические мероприятия</a:t>
              </a:r>
              <a:endPara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(что необходимо делать для достижения конечного результата)</a:t>
              </a:r>
            </a:p>
          </p:txBody>
        </p:sp>
        <p:sp>
          <p:nvSpPr>
            <p:cNvPr id="50193" name="Text Box 17"/>
            <p:cNvSpPr txBox="1">
              <a:spLocks noChangeArrowheads="1"/>
            </p:cNvSpPr>
            <p:nvPr/>
          </p:nvSpPr>
          <p:spPr bwMode="auto">
            <a:xfrm>
              <a:off x="3018" y="4635"/>
              <a:ext cx="5753" cy="5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Личные цели</a:t>
              </a:r>
              <a:endPara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(что каждый («я») должен делать)</a:t>
              </a:r>
            </a:p>
          </p:txBody>
        </p:sp>
        <p:sp>
          <p:nvSpPr>
            <p:cNvPr id="50192" name="Text Box 16"/>
            <p:cNvSpPr txBox="1">
              <a:spLocks noChangeArrowheads="1"/>
            </p:cNvSpPr>
            <p:nvPr/>
          </p:nvSpPr>
          <p:spPr bwMode="auto">
            <a:xfrm>
              <a:off x="2456" y="5711"/>
              <a:ext cx="6933" cy="3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Стратегические результаты</a:t>
              </a:r>
            </a:p>
          </p:txBody>
        </p:sp>
        <p:sp>
          <p:nvSpPr>
            <p:cNvPr id="50191" name="Text Box 15"/>
            <p:cNvSpPr txBox="1">
              <a:spLocks noChangeArrowheads="1"/>
            </p:cNvSpPr>
            <p:nvPr/>
          </p:nvSpPr>
          <p:spPr bwMode="auto">
            <a:xfrm>
              <a:off x="2456" y="6099"/>
              <a:ext cx="1834" cy="7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Удовлетворённые заинтересованные стороны компании</a:t>
              </a:r>
            </a:p>
          </p:txBody>
        </p:sp>
        <p:sp>
          <p:nvSpPr>
            <p:cNvPr id="50190" name="Text Box 14"/>
            <p:cNvSpPr txBox="1">
              <a:spLocks noChangeArrowheads="1"/>
            </p:cNvSpPr>
            <p:nvPr/>
          </p:nvSpPr>
          <p:spPr bwMode="auto">
            <a:xfrm>
              <a:off x="4217" y="6099"/>
              <a:ext cx="1525" cy="7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Довольные клиенты и потребители</a:t>
              </a:r>
            </a:p>
          </p:txBody>
        </p:sp>
        <p:sp>
          <p:nvSpPr>
            <p:cNvPr id="50189" name="Text Box 13"/>
            <p:cNvSpPr txBox="1">
              <a:spLocks noChangeArrowheads="1"/>
            </p:cNvSpPr>
            <p:nvPr/>
          </p:nvSpPr>
          <p:spPr bwMode="auto">
            <a:xfrm>
              <a:off x="5742" y="6099"/>
              <a:ext cx="1709" cy="7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Эффективные и результативные бизнес-процессы</a:t>
              </a:r>
            </a:p>
          </p:txBody>
        </p:sp>
        <p:sp>
          <p:nvSpPr>
            <p:cNvPr id="50188" name="Text Box 12"/>
            <p:cNvSpPr txBox="1">
              <a:spLocks noChangeArrowheads="1"/>
            </p:cNvSpPr>
            <p:nvPr/>
          </p:nvSpPr>
          <p:spPr bwMode="auto">
            <a:xfrm>
              <a:off x="7451" y="6099"/>
              <a:ext cx="1938" cy="7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Мотивированный и подготовленный персонал компании</a:t>
              </a:r>
            </a:p>
          </p:txBody>
        </p:sp>
        <p:sp>
          <p:nvSpPr>
            <p:cNvPr id="50187" name="AutoShape 11"/>
            <p:cNvSpPr>
              <a:spLocks noChangeArrowheads="1"/>
            </p:cNvSpPr>
            <p:nvPr/>
          </p:nvSpPr>
          <p:spPr bwMode="auto">
            <a:xfrm>
              <a:off x="5614" y="5228"/>
              <a:ext cx="670" cy="483"/>
            </a:xfrm>
            <a:prstGeom prst="downArrow">
              <a:avLst>
                <a:gd name="adj1" fmla="val 42139"/>
                <a:gd name="adj2" fmla="val 518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3888432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Система стратегий </a:t>
            </a: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включает 3 уровня принятия стратегических решений: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общий / корпоративный; 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деловой / конкурентный; 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функциональный.</a:t>
            </a:r>
            <a:endParaRPr lang="en-US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512168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Корпоративная стратегия </a:t>
            </a:r>
            <a:b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(общая, базовая или портфельная) </a:t>
            </a:r>
            <a:b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показывает направление развития предприятия в целом,</a:t>
            </a:r>
            <a:b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включает документированные цели компании и систему решений их достижения.</a:t>
            </a:r>
            <a:endParaRPr lang="en-US" sz="20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680520"/>
          </a:xfrm>
        </p:spPr>
        <p:txBody>
          <a:bodyPr/>
          <a:lstStyle/>
          <a:p>
            <a:pPr marL="268288" lvl="0" indent="-268288">
              <a:spcBef>
                <a:spcPts val="0"/>
              </a:spcBef>
              <a:buNone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задачи:</a:t>
            </a:r>
          </a:p>
          <a:p>
            <a:pPr marL="268288" lvl="0" indent="-268288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определение высокоэффективного набора </a:t>
            </a:r>
            <a:r>
              <a:rPr lang="ru-RU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бизнес-направлений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 грамотное управление ими;</a:t>
            </a:r>
          </a:p>
          <a:p>
            <a:pPr marL="268288" lvl="0" indent="-268288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оценка синергетического эффекта;</a:t>
            </a:r>
          </a:p>
          <a:p>
            <a:pPr marL="268288" lvl="0" indent="-268288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выбор приоритетов инвестирования и направление ресурсов в наиболее перспективные </a:t>
            </a:r>
            <a:r>
              <a:rPr lang="ru-RU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бизнес-направления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268288" lvl="0" indent="-268288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увеличение прибыли путем интенсификации работы на существующих рынках;</a:t>
            </a:r>
          </a:p>
          <a:p>
            <a:pPr marL="268288" lvl="0" indent="-268288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объединение основных стратегических подходов и действий компании на корпоративном уровне и на уровне структурных подразделений;</a:t>
            </a:r>
          </a:p>
          <a:p>
            <a:pPr marL="268288" lvl="0" indent="-268288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развитие неформальных отношений с конкурентами для превращения в неформального лидера рынка.</a:t>
            </a:r>
          </a:p>
          <a:p>
            <a:pPr lvl="0"/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512168"/>
          </a:xfrm>
        </p:spPr>
        <p:txBody>
          <a:bodyPr/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Деловые стратегии </a:t>
            </a:r>
            <a:br>
              <a:rPr lang="ru-RU" sz="2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воплощаются в бизнес-планах и фиксируют способ достижения конкурентных преимуществ корпоративного уровня на выбранном товарном рынке.</a:t>
            </a:r>
            <a:endParaRPr lang="en-US" sz="22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708920"/>
            <a:ext cx="8229600" cy="3240360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задачи: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улучшение конкурентной позиции отдельных товаров и услуг, производимых конкретной </a:t>
            </a:r>
            <a:r>
              <a:rPr lang="ru-RU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бизнес-единицей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анализ перспектив разработки новых продуктов и отказа от утративших актуальность товаров;</a:t>
            </a:r>
          </a:p>
          <a:p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реализация производственной, ценовой, рекламной, сбытовой политики на определённом товарном рынке или сегменте рынка.</a:t>
            </a: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860054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Функциональные стратегии </a:t>
            </a:r>
            <a:b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конкретизируют действия отделов и служб на уровне производственных подразделений предприятия (производство, маркетинг, финансы, НИОКР, персонал), планируют методы достижения 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корпоративной и деловой стратегий. 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492896"/>
            <a:ext cx="8640960" cy="4176464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задачи:</a:t>
            </a:r>
          </a:p>
          <a:p>
            <a:pPr lvl="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определение действий и подходов, ориентированных на повышение конкурентоспособности и сохранение конкурентных преимуществ;</a:t>
            </a:r>
          </a:p>
          <a:p>
            <a:pPr lvl="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планирование ответных действий на изменение внешних условий;</a:t>
            </a:r>
          </a:p>
          <a:p>
            <a:pPr lvl="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объединение стратегических инициатив ключевых подразделений;</a:t>
            </a:r>
          </a:p>
          <a:p>
            <a:pPr lvl="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разработка действий по решению специфических для компании спорных вопросов и текущих проблем;</a:t>
            </a:r>
          </a:p>
          <a:p>
            <a:pPr lvl="0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выявление действий и подходов, направленных на поддержание стратегии бизнеса и достижение функциональных целей.</a:t>
            </a: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2065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Система основных стратегий развития организации</a:t>
            </a:r>
            <a:endParaRPr lang="en-US" sz="20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2225" name="Group 1"/>
          <p:cNvGrpSpPr>
            <a:grpSpLocks noChangeAspect="1"/>
          </p:cNvGrpSpPr>
          <p:nvPr/>
        </p:nvGrpSpPr>
        <p:grpSpPr bwMode="auto">
          <a:xfrm>
            <a:off x="251520" y="1268760"/>
            <a:ext cx="8712968" cy="5368478"/>
            <a:chOff x="2423" y="7778"/>
            <a:chExt cx="7138" cy="4975"/>
          </a:xfrm>
        </p:grpSpPr>
        <p:sp>
          <p:nvSpPr>
            <p:cNvPr id="52239" name="AutoShape 15"/>
            <p:cNvSpPr>
              <a:spLocks noChangeAspect="1" noChangeArrowheads="1" noTextEdit="1"/>
            </p:cNvSpPr>
            <p:nvPr/>
          </p:nvSpPr>
          <p:spPr bwMode="auto">
            <a:xfrm>
              <a:off x="2423" y="7778"/>
              <a:ext cx="7138" cy="497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52226" name="Group 2"/>
            <p:cNvGrpSpPr>
              <a:grpSpLocks/>
            </p:cNvGrpSpPr>
            <p:nvPr/>
          </p:nvGrpSpPr>
          <p:grpSpPr bwMode="auto">
            <a:xfrm>
              <a:off x="2533" y="7893"/>
              <a:ext cx="6969" cy="4782"/>
              <a:chOff x="2533" y="7893"/>
              <a:chExt cx="6969" cy="4782"/>
            </a:xfrm>
          </p:grpSpPr>
          <p:sp>
            <p:nvSpPr>
              <p:cNvPr id="52238" name="Text Box 14"/>
              <p:cNvSpPr txBox="1">
                <a:spLocks noChangeArrowheads="1"/>
              </p:cNvSpPr>
              <p:nvPr/>
            </p:nvSpPr>
            <p:spPr bwMode="auto">
              <a:xfrm>
                <a:off x="3513" y="7893"/>
                <a:ext cx="4704" cy="4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Корпоративные (базовые) стратегии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2237" name="Text Box 13"/>
              <p:cNvSpPr txBox="1">
                <a:spLocks noChangeArrowheads="1"/>
              </p:cNvSpPr>
              <p:nvPr/>
            </p:nvSpPr>
            <p:spPr bwMode="auto">
              <a:xfrm>
                <a:off x="3513" y="12262"/>
                <a:ext cx="4794" cy="41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Функциональные стратегии</a:t>
                </a:r>
                <a:endPara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2236" name="AutoShape 12"/>
              <p:cNvSpPr>
                <a:spLocks noChangeShapeType="1"/>
              </p:cNvSpPr>
              <p:nvPr/>
            </p:nvSpPr>
            <p:spPr bwMode="auto">
              <a:xfrm>
                <a:off x="7965" y="8294"/>
                <a:ext cx="1" cy="396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2235" name="AutoShape 11"/>
              <p:cNvSpPr>
                <a:spLocks noChangeShapeType="1"/>
              </p:cNvSpPr>
              <p:nvPr/>
            </p:nvSpPr>
            <p:spPr bwMode="auto">
              <a:xfrm>
                <a:off x="5786" y="8293"/>
                <a:ext cx="1" cy="396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2234" name="AutoShape 10"/>
              <p:cNvSpPr>
                <a:spLocks noChangeShapeType="1"/>
              </p:cNvSpPr>
              <p:nvPr/>
            </p:nvSpPr>
            <p:spPr bwMode="auto">
              <a:xfrm>
                <a:off x="3763" y="8293"/>
                <a:ext cx="1" cy="397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2233" name="Text Box 9"/>
              <p:cNvSpPr txBox="1">
                <a:spLocks noChangeArrowheads="1"/>
              </p:cNvSpPr>
              <p:nvPr/>
            </p:nvSpPr>
            <p:spPr bwMode="auto">
              <a:xfrm>
                <a:off x="2533" y="8654"/>
                <a:ext cx="1560" cy="41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Роста</a:t>
                </a:r>
              </a:p>
            </p:txBody>
          </p:sp>
          <p:sp>
            <p:nvSpPr>
              <p:cNvPr id="52232" name="Text Box 8"/>
              <p:cNvSpPr txBox="1">
                <a:spLocks noChangeArrowheads="1"/>
              </p:cNvSpPr>
              <p:nvPr/>
            </p:nvSpPr>
            <p:spPr bwMode="auto">
              <a:xfrm>
                <a:off x="5037" y="8654"/>
                <a:ext cx="1561" cy="41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Стабильности</a:t>
                </a:r>
              </a:p>
            </p:txBody>
          </p:sp>
          <p:sp>
            <p:nvSpPr>
              <p:cNvPr id="52231" name="Text Box 7"/>
              <p:cNvSpPr txBox="1">
                <a:spLocks noChangeArrowheads="1"/>
              </p:cNvSpPr>
              <p:nvPr/>
            </p:nvSpPr>
            <p:spPr bwMode="auto">
              <a:xfrm>
                <a:off x="7761" y="8654"/>
                <a:ext cx="1560" cy="41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Сокращения</a:t>
                </a:r>
              </a:p>
            </p:txBody>
          </p:sp>
          <p:sp>
            <p:nvSpPr>
              <p:cNvPr id="52230" name="Text Box 6"/>
              <p:cNvSpPr txBox="1">
                <a:spLocks noChangeArrowheads="1"/>
              </p:cNvSpPr>
              <p:nvPr/>
            </p:nvSpPr>
            <p:spPr bwMode="auto">
              <a:xfrm>
                <a:off x="3513" y="9453"/>
                <a:ext cx="4794" cy="41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Деловые (конкурентные) стратегии</a:t>
                </a:r>
                <a:endPara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2229" name="Text Box 5"/>
              <p:cNvSpPr txBox="1">
                <a:spLocks noChangeArrowheads="1"/>
              </p:cNvSpPr>
              <p:nvPr/>
            </p:nvSpPr>
            <p:spPr bwMode="auto">
              <a:xfrm>
                <a:off x="2533" y="10254"/>
                <a:ext cx="2049" cy="168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1. Выход на рынок новых продуктов и услуг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2. Вертикальная диверсификация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3. Горизонтальная диверсификация</a:t>
                </a:r>
              </a:p>
            </p:txBody>
          </p:sp>
          <p:sp>
            <p:nvSpPr>
              <p:cNvPr id="52228" name="Text Box 4"/>
              <p:cNvSpPr txBox="1">
                <a:spLocks noChangeArrowheads="1"/>
              </p:cNvSpPr>
              <p:nvPr/>
            </p:nvSpPr>
            <p:spPr bwMode="auto">
              <a:xfrm>
                <a:off x="4770" y="10254"/>
                <a:ext cx="2403" cy="168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1. Лидерство в снижении издержек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2. Дифференциация продукции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3. Фокусирование на определённом сегменте рынка</a:t>
                </a:r>
              </a:p>
            </p:txBody>
          </p:sp>
          <p:sp>
            <p:nvSpPr>
              <p:cNvPr id="52227" name="Text Box 3"/>
              <p:cNvSpPr txBox="1">
                <a:spLocks noChangeArrowheads="1"/>
              </p:cNvSpPr>
              <p:nvPr/>
            </p:nvSpPr>
            <p:spPr bwMode="auto">
              <a:xfrm>
                <a:off x="7367" y="10254"/>
                <a:ext cx="2135" cy="168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1. Получение максимального дохода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2. Отказ от неэффективных производств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3. Закрытие всего направления</a:t>
                </a:r>
              </a:p>
            </p:txBody>
          </p:sp>
        </p:grpSp>
      </p:grpSp>
      <p:grpSp>
        <p:nvGrpSpPr>
          <p:cNvPr id="19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2508126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Планирование конкурентной стратегии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осуществляется на основе 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модели «5 сил конкуренции» М. Портера. </a:t>
            </a:r>
            <a:r>
              <a:rPr lang="ru-RU" sz="20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Модель направлена на получение объективного представления о факторах, влияющих на стабильность деятельности компании и используется для принятия решений по стратегии отношений с поставщиками, клиентами и конкурентами.</a:t>
            </a:r>
            <a:endParaRPr lang="en-US" sz="20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84984"/>
            <a:ext cx="8229600" cy="3024336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Этапы: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Присвоение количественных показателей детерминантам 5 сил методом экспертной оценки.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Анализ сильных и слабых сторон текущей конкурентной ситуации, а также возможных компенсационных мероприятий.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Определение и оценка стратегических альтернатив.</a:t>
            </a: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2065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Модель «5 сил конкуренции» М.Портера</a:t>
            </a:r>
            <a:endParaRPr lang="en-US" sz="24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736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7345" name="Group 1"/>
          <p:cNvGrpSpPr>
            <a:grpSpLocks noChangeAspect="1"/>
          </p:cNvGrpSpPr>
          <p:nvPr/>
        </p:nvGrpSpPr>
        <p:grpSpPr bwMode="auto">
          <a:xfrm>
            <a:off x="395536" y="1340768"/>
            <a:ext cx="8352928" cy="5256584"/>
            <a:chOff x="2646" y="3529"/>
            <a:chExt cx="6737" cy="4315"/>
          </a:xfrm>
        </p:grpSpPr>
        <p:sp>
          <p:nvSpPr>
            <p:cNvPr id="57359" name="AutoShape 15"/>
            <p:cNvSpPr>
              <a:spLocks noChangeAspect="1" noChangeArrowheads="1" noTextEdit="1"/>
            </p:cNvSpPr>
            <p:nvPr/>
          </p:nvSpPr>
          <p:spPr bwMode="auto">
            <a:xfrm>
              <a:off x="2646" y="3529"/>
              <a:ext cx="6737" cy="431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58" name="AutoShape 14"/>
            <p:cNvSpPr>
              <a:spLocks noChangeArrowheads="1"/>
            </p:cNvSpPr>
            <p:nvPr/>
          </p:nvSpPr>
          <p:spPr bwMode="auto">
            <a:xfrm>
              <a:off x="5105" y="3599"/>
              <a:ext cx="1859" cy="1094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Конкуренция </a:t>
              </a:r>
            </a:p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со стороны товаров-заменителей</a:t>
              </a:r>
            </a:p>
          </p:txBody>
        </p:sp>
        <p:sp>
          <p:nvSpPr>
            <p:cNvPr id="57357" name="AutoShape 13"/>
            <p:cNvSpPr>
              <a:spLocks noChangeArrowheads="1"/>
            </p:cNvSpPr>
            <p:nvPr/>
          </p:nvSpPr>
          <p:spPr bwMode="auto">
            <a:xfrm>
              <a:off x="5105" y="5119"/>
              <a:ext cx="1859" cy="1131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Конкуренция между отраслевыми организациями</a:t>
              </a:r>
            </a:p>
          </p:txBody>
        </p:sp>
        <p:sp>
          <p:nvSpPr>
            <p:cNvPr id="57356" name="AutoShape 12"/>
            <p:cNvSpPr>
              <a:spLocks noChangeArrowheads="1"/>
            </p:cNvSpPr>
            <p:nvPr/>
          </p:nvSpPr>
          <p:spPr bwMode="auto">
            <a:xfrm>
              <a:off x="2738" y="5119"/>
              <a:ext cx="1858" cy="1131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Конкурентная </a:t>
              </a:r>
            </a:p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сила </a:t>
              </a:r>
            </a:p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поставщиков</a:t>
              </a:r>
            </a:p>
          </p:txBody>
        </p:sp>
        <p:sp>
          <p:nvSpPr>
            <p:cNvPr id="57355" name="AutoShape 11"/>
            <p:cNvSpPr>
              <a:spLocks noChangeArrowheads="1"/>
            </p:cNvSpPr>
            <p:nvPr/>
          </p:nvSpPr>
          <p:spPr bwMode="auto">
            <a:xfrm>
              <a:off x="7437" y="5119"/>
              <a:ext cx="1859" cy="1131"/>
            </a:xfrm>
            <a:prstGeom prst="roundRect">
              <a:avLst>
                <a:gd name="adj" fmla="val 16667"/>
              </a:avLst>
            </a:prstGeom>
            <a:solidFill>
              <a:srgbClr val="00B0F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Конкурентная </a:t>
              </a:r>
            </a:p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сила </a:t>
              </a:r>
            </a:p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потребителей</a:t>
              </a:r>
            </a:p>
          </p:txBody>
        </p:sp>
        <p:sp>
          <p:nvSpPr>
            <p:cNvPr id="57354" name="AutoShape 10"/>
            <p:cNvSpPr>
              <a:spLocks noChangeArrowheads="1"/>
            </p:cNvSpPr>
            <p:nvPr/>
          </p:nvSpPr>
          <p:spPr bwMode="auto">
            <a:xfrm>
              <a:off x="5105" y="6626"/>
              <a:ext cx="1858" cy="1114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Конкуренция </a:t>
              </a:r>
            </a:p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rPr>
                <a:t>со стороны организаций из других отраслей</a:t>
              </a:r>
            </a:p>
          </p:txBody>
        </p:sp>
        <p:sp>
          <p:nvSpPr>
            <p:cNvPr id="57353" name="AutoShape 9"/>
            <p:cNvSpPr>
              <a:spLocks noChangeShapeType="1"/>
            </p:cNvSpPr>
            <p:nvPr/>
          </p:nvSpPr>
          <p:spPr bwMode="auto">
            <a:xfrm>
              <a:off x="6035" y="4693"/>
              <a:ext cx="1" cy="426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52" name="AutoShape 8"/>
            <p:cNvSpPr>
              <a:spLocks noChangeShapeType="1"/>
            </p:cNvSpPr>
            <p:nvPr/>
          </p:nvSpPr>
          <p:spPr bwMode="auto">
            <a:xfrm>
              <a:off x="4596" y="5685"/>
              <a:ext cx="509" cy="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51" name="AutoShape 7"/>
            <p:cNvSpPr>
              <a:spLocks noChangeShapeType="1"/>
            </p:cNvSpPr>
            <p:nvPr/>
          </p:nvSpPr>
          <p:spPr bwMode="auto">
            <a:xfrm>
              <a:off x="6964" y="5685"/>
              <a:ext cx="473" cy="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50" name="AutoShape 6"/>
            <p:cNvSpPr>
              <a:spLocks noChangeShapeType="1"/>
            </p:cNvSpPr>
            <p:nvPr/>
          </p:nvSpPr>
          <p:spPr bwMode="auto">
            <a:xfrm flipH="1">
              <a:off x="6034" y="6250"/>
              <a:ext cx="1" cy="376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49" name="AutoShape 5"/>
            <p:cNvSpPr>
              <a:spLocks noChangeShapeType="1"/>
            </p:cNvSpPr>
            <p:nvPr/>
          </p:nvSpPr>
          <p:spPr bwMode="auto">
            <a:xfrm flipH="1">
              <a:off x="3667" y="4146"/>
              <a:ext cx="1438" cy="97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48" name="AutoShape 4"/>
            <p:cNvSpPr>
              <a:spLocks noChangeShapeType="1"/>
            </p:cNvSpPr>
            <p:nvPr/>
          </p:nvSpPr>
          <p:spPr bwMode="auto">
            <a:xfrm>
              <a:off x="3667" y="6250"/>
              <a:ext cx="1438" cy="934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47" name="AutoShape 3"/>
            <p:cNvSpPr>
              <a:spLocks noChangeShapeType="1"/>
            </p:cNvSpPr>
            <p:nvPr/>
          </p:nvSpPr>
          <p:spPr bwMode="auto">
            <a:xfrm>
              <a:off x="6964" y="4146"/>
              <a:ext cx="1402" cy="97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346" name="AutoShape 2"/>
            <p:cNvSpPr>
              <a:spLocks noChangeShapeType="1"/>
            </p:cNvSpPr>
            <p:nvPr/>
          </p:nvSpPr>
          <p:spPr bwMode="auto">
            <a:xfrm flipH="1">
              <a:off x="6963" y="6250"/>
              <a:ext cx="1403" cy="934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9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435280" cy="590465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Причины преобразования/развития потенциала предпринимательских структур:</a:t>
            </a:r>
          </a:p>
          <a:p>
            <a:pPr marL="441325" lvl="0" indent="-441325">
              <a:spcBef>
                <a:spcPts val="0"/>
              </a:spcBef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изменение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903288" lvl="1" indent="-536575">
              <a:spcBef>
                <a:spcPts val="0"/>
              </a:spcBef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источников сырья,</a:t>
            </a:r>
          </a:p>
          <a:p>
            <a:pPr marL="903288" lvl="1" indent="-536575">
              <a:spcBef>
                <a:spcPts val="0"/>
              </a:spcBef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методов производства,</a:t>
            </a:r>
          </a:p>
          <a:p>
            <a:pPr marL="903288" lvl="1" indent="-536575">
              <a:spcBef>
                <a:spcPts val="0"/>
              </a:spcBef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товара,</a:t>
            </a:r>
          </a:p>
          <a:p>
            <a:pPr marL="903288" lvl="1" indent="-536575">
              <a:spcBef>
                <a:spcPts val="0"/>
              </a:spcBef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структуры управления (организации бизнеса),</a:t>
            </a:r>
          </a:p>
          <a:p>
            <a:pPr marL="903288" lvl="1" indent="-536575">
              <a:spcBef>
                <a:spcPts val="0"/>
              </a:spcBef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рынков сбыта.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sz="1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Организационно-экономический механизм развития потенциала предприятия – 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это комплекс принципов, методов, алгоритмов,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позволяющих вырабатывать управленческие решения по своевременному и адекватному развитию потенциала предприятия. 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620688"/>
            <a:ext cx="8305800" cy="1152128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Модель динамического управления</a:t>
            </a:r>
            <a:r>
              <a:rPr lang="ru-RU" sz="22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br>
              <a:rPr lang="ru-RU" sz="22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2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Хервига</a:t>
            </a:r>
            <a:r>
              <a:rPr lang="ru-RU" sz="2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Фридага</a:t>
            </a:r>
            <a:r>
              <a:rPr lang="ru-RU" sz="2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и Вальтера Шмидта </a:t>
            </a:r>
            <a:br>
              <a:rPr lang="ru-RU" sz="2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(основа развития потенциала предприятия)</a:t>
            </a:r>
            <a:endParaRPr lang="en-US" sz="22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941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9393" name="Group 1"/>
          <p:cNvGrpSpPr>
            <a:grpSpLocks noChangeAspect="1"/>
          </p:cNvGrpSpPr>
          <p:nvPr/>
        </p:nvGrpSpPr>
        <p:grpSpPr bwMode="auto">
          <a:xfrm>
            <a:off x="179512" y="1844824"/>
            <a:ext cx="8712968" cy="4824536"/>
            <a:chOff x="2230" y="10812"/>
            <a:chExt cx="7436" cy="3593"/>
          </a:xfrm>
        </p:grpSpPr>
        <p:sp>
          <p:nvSpPr>
            <p:cNvPr id="59412" name="AutoShape 20"/>
            <p:cNvSpPr>
              <a:spLocks noChangeAspect="1" noChangeArrowheads="1" noTextEdit="1"/>
            </p:cNvSpPr>
            <p:nvPr/>
          </p:nvSpPr>
          <p:spPr bwMode="auto">
            <a:xfrm>
              <a:off x="2230" y="10812"/>
              <a:ext cx="7436" cy="359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59394" name="Group 2"/>
            <p:cNvGrpSpPr>
              <a:grpSpLocks/>
            </p:cNvGrpSpPr>
            <p:nvPr/>
          </p:nvGrpSpPr>
          <p:grpSpPr bwMode="auto">
            <a:xfrm>
              <a:off x="2361" y="10935"/>
              <a:ext cx="7200" cy="3366"/>
              <a:chOff x="2361" y="10935"/>
              <a:chExt cx="7200" cy="3366"/>
            </a:xfrm>
          </p:grpSpPr>
          <p:sp>
            <p:nvSpPr>
              <p:cNvPr id="59411" name="Text Box 19"/>
              <p:cNvSpPr txBox="1">
                <a:spLocks noChangeArrowheads="1"/>
              </p:cNvSpPr>
              <p:nvPr/>
            </p:nvSpPr>
            <p:spPr bwMode="auto">
              <a:xfrm>
                <a:off x="2361" y="11308"/>
                <a:ext cx="3303" cy="38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Развивать</a:t>
                </a: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(стратегически)</a:t>
                </a:r>
              </a:p>
            </p:txBody>
          </p:sp>
          <p:sp>
            <p:nvSpPr>
              <p:cNvPr id="59410" name="Text Box 18"/>
              <p:cNvSpPr txBox="1">
                <a:spLocks noChangeArrowheads="1"/>
              </p:cNvSpPr>
              <p:nvPr/>
            </p:nvSpPr>
            <p:spPr bwMode="auto">
              <a:xfrm>
                <a:off x="5664" y="11307"/>
                <a:ext cx="3897" cy="38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Использовать</a:t>
                </a: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(оперативно)</a:t>
                </a:r>
              </a:p>
            </p:txBody>
          </p:sp>
          <p:sp>
            <p:nvSpPr>
              <p:cNvPr id="59409" name="Text Box 17"/>
              <p:cNvSpPr txBox="1">
                <a:spLocks noChangeArrowheads="1"/>
              </p:cNvSpPr>
              <p:nvPr/>
            </p:nvSpPr>
            <p:spPr bwMode="auto">
              <a:xfrm>
                <a:off x="2361" y="10935"/>
                <a:ext cx="7200" cy="37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ПОТЕНЦИАЛЫ</a:t>
                </a:r>
                <a:endParaRPr kumimoji="0" 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9408" name="Text Box 16"/>
              <p:cNvSpPr txBox="1">
                <a:spLocks noChangeArrowheads="1"/>
              </p:cNvSpPr>
              <p:nvPr/>
            </p:nvSpPr>
            <p:spPr bwMode="auto">
              <a:xfrm>
                <a:off x="2361" y="11695"/>
                <a:ext cx="507" cy="130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270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Управлять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9407" name="Text Box 15"/>
              <p:cNvSpPr txBox="1">
                <a:spLocks noChangeArrowheads="1"/>
              </p:cNvSpPr>
              <p:nvPr/>
            </p:nvSpPr>
            <p:spPr bwMode="auto">
              <a:xfrm>
                <a:off x="2361" y="12996"/>
                <a:ext cx="507" cy="13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270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Сообщать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9406" name="Text Box 14"/>
              <p:cNvSpPr txBox="1">
                <a:spLocks noChangeArrowheads="1"/>
              </p:cNvSpPr>
              <p:nvPr/>
            </p:nvSpPr>
            <p:spPr bwMode="auto">
              <a:xfrm>
                <a:off x="8410" y="12996"/>
                <a:ext cx="644" cy="13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270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«Внешние» партнёры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9405" name="Text Box 13"/>
              <p:cNvSpPr txBox="1">
                <a:spLocks noChangeArrowheads="1"/>
              </p:cNvSpPr>
              <p:nvPr/>
            </p:nvSpPr>
            <p:spPr bwMode="auto">
              <a:xfrm>
                <a:off x="8410" y="11695"/>
                <a:ext cx="644" cy="130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270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Люди в компании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9404" name="Text Box 12"/>
              <p:cNvSpPr txBox="1">
                <a:spLocks noChangeArrowheads="1"/>
              </p:cNvSpPr>
              <p:nvPr/>
            </p:nvSpPr>
            <p:spPr bwMode="auto">
              <a:xfrm>
                <a:off x="2868" y="11695"/>
                <a:ext cx="2796" cy="130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Система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показателей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управления</a:t>
                </a:r>
              </a:p>
            </p:txBody>
          </p:sp>
          <p:sp>
            <p:nvSpPr>
              <p:cNvPr id="59403" name="Text Box 11"/>
              <p:cNvSpPr txBox="1">
                <a:spLocks noChangeArrowheads="1"/>
              </p:cNvSpPr>
              <p:nvPr/>
            </p:nvSpPr>
            <p:spPr bwMode="auto">
              <a:xfrm>
                <a:off x="2870" y="12996"/>
                <a:ext cx="2794" cy="1304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Система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показателей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отчётности</a:t>
                </a:r>
              </a:p>
            </p:txBody>
          </p:sp>
          <p:sp>
            <p:nvSpPr>
              <p:cNvPr id="59402" name="Text Box 10"/>
              <p:cNvSpPr txBox="1">
                <a:spLocks noChangeArrowheads="1"/>
              </p:cNvSpPr>
              <p:nvPr/>
            </p:nvSpPr>
            <p:spPr bwMode="auto">
              <a:xfrm>
                <a:off x="5664" y="12996"/>
                <a:ext cx="2746" cy="1304"/>
              </a:xfrm>
              <a:prstGeom prst="rect">
                <a:avLst/>
              </a:prstGeom>
              <a:solidFill>
                <a:srgbClr val="00B0F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Баланс внешне-</a:t>
                </a:r>
              </a:p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организационных </a:t>
                </a:r>
              </a:p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и внутри-</a:t>
                </a:r>
              </a:p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организационных </a:t>
                </a:r>
              </a:p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целей</a:t>
                </a:r>
              </a:p>
            </p:txBody>
          </p:sp>
          <p:sp>
            <p:nvSpPr>
              <p:cNvPr id="59401" name="Text Box 9"/>
              <p:cNvSpPr txBox="1">
                <a:spLocks noChangeArrowheads="1"/>
              </p:cNvSpPr>
              <p:nvPr/>
            </p:nvSpPr>
            <p:spPr bwMode="auto">
              <a:xfrm>
                <a:off x="5664" y="11695"/>
                <a:ext cx="2746" cy="1301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Баланс </a:t>
                </a:r>
              </a:p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интересов </a:t>
                </a:r>
              </a:p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организации </a:t>
                </a:r>
              </a:p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и персонала</a:t>
                </a:r>
              </a:p>
            </p:txBody>
          </p:sp>
          <p:grpSp>
            <p:nvGrpSpPr>
              <p:cNvPr id="59396" name="Group 4"/>
              <p:cNvGrpSpPr>
                <a:grpSpLocks/>
              </p:cNvGrpSpPr>
              <p:nvPr/>
            </p:nvGrpSpPr>
            <p:grpSpPr bwMode="auto">
              <a:xfrm>
                <a:off x="4989" y="12310"/>
                <a:ext cx="1285" cy="1377"/>
                <a:chOff x="4989" y="12310"/>
                <a:chExt cx="1285" cy="1377"/>
              </a:xfrm>
            </p:grpSpPr>
            <p:sp>
              <p:nvSpPr>
                <p:cNvPr id="59400" name="AutoShape 8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5016" y="12348"/>
                  <a:ext cx="686" cy="610"/>
                </a:xfrm>
                <a:custGeom>
                  <a:avLst/>
                  <a:gdLst>
                    <a:gd name="G0" fmla="+- 9253 0 0"/>
                    <a:gd name="G1" fmla="+- 18514 0 0"/>
                    <a:gd name="G2" fmla="+- 7200 0 0"/>
                    <a:gd name="G3" fmla="*/ 9253 1 2"/>
                    <a:gd name="G4" fmla="+- G3 10800 0"/>
                    <a:gd name="G5" fmla="+- 21600 9253 18514"/>
                    <a:gd name="G6" fmla="+- 18514 7200 0"/>
                    <a:gd name="G7" fmla="*/ G6 1 2"/>
                    <a:gd name="G8" fmla="*/ 18514 2 1"/>
                    <a:gd name="G9" fmla="+- G8 0 21600"/>
                    <a:gd name="G10" fmla="*/ 21600 G0 G1"/>
                    <a:gd name="G11" fmla="*/ 21600 G4 G1"/>
                    <a:gd name="G12" fmla="*/ 21600 G5 G1"/>
                    <a:gd name="G13" fmla="*/ 21600 G7 G1"/>
                    <a:gd name="G14" fmla="*/ 18514 1 2"/>
                    <a:gd name="G15" fmla="+- G5 0 G4"/>
                    <a:gd name="G16" fmla="+- G0 0 G4"/>
                    <a:gd name="G17" fmla="*/ G2 G15 G16"/>
                    <a:gd name="T0" fmla="*/ 15427 w 21600"/>
                    <a:gd name="T1" fmla="*/ 0 h 21600"/>
                    <a:gd name="T2" fmla="*/ 9253 w 21600"/>
                    <a:gd name="T3" fmla="*/ 7200 h 21600"/>
                    <a:gd name="T4" fmla="*/ 0 w 21600"/>
                    <a:gd name="T5" fmla="*/ 17998 h 21600"/>
                    <a:gd name="T6" fmla="*/ 9257 w 21600"/>
                    <a:gd name="T7" fmla="*/ 21600 h 21600"/>
                    <a:gd name="T8" fmla="*/ 18514 w 21600"/>
                    <a:gd name="T9" fmla="*/ 15000 h 21600"/>
                    <a:gd name="T10" fmla="*/ 21600 w 21600"/>
                    <a:gd name="T11" fmla="*/ 7200 h 21600"/>
                    <a:gd name="T12" fmla="*/ 17694720 60000 65536"/>
                    <a:gd name="T13" fmla="*/ 11796480 60000 65536"/>
                    <a:gd name="T14" fmla="*/ 11796480 60000 65536"/>
                    <a:gd name="T15" fmla="*/ 5898240 60000 65536"/>
                    <a:gd name="T16" fmla="*/ 0 60000 65536"/>
                    <a:gd name="T17" fmla="*/ 0 60000 65536"/>
                    <a:gd name="T18" fmla="*/ 0 w 21600"/>
                    <a:gd name="T19" fmla="*/ G12 h 21600"/>
                    <a:gd name="T20" fmla="*/ G1 w 21600"/>
                    <a:gd name="T21" fmla="*/ 21600 h 2160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1600" h="21600">
                      <a:moveTo>
                        <a:pt x="15427" y="0"/>
                      </a:moveTo>
                      <a:lnTo>
                        <a:pt x="9253" y="7200"/>
                      </a:lnTo>
                      <a:lnTo>
                        <a:pt x="12339" y="7200"/>
                      </a:lnTo>
                      <a:lnTo>
                        <a:pt x="12339" y="14396"/>
                      </a:lnTo>
                      <a:lnTo>
                        <a:pt x="0" y="14396"/>
                      </a:lnTo>
                      <a:lnTo>
                        <a:pt x="0" y="21600"/>
                      </a:lnTo>
                      <a:lnTo>
                        <a:pt x="18514" y="21600"/>
                      </a:lnTo>
                      <a:lnTo>
                        <a:pt x="18514" y="7200"/>
                      </a:lnTo>
                      <a:lnTo>
                        <a:pt x="21600" y="7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59399" name="AutoShape 7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5664" y="12385"/>
                  <a:ext cx="610" cy="611"/>
                </a:xfrm>
                <a:custGeom>
                  <a:avLst/>
                  <a:gdLst>
                    <a:gd name="G0" fmla="+- 9253 0 0"/>
                    <a:gd name="G1" fmla="+- 18514 0 0"/>
                    <a:gd name="G2" fmla="+- 7200 0 0"/>
                    <a:gd name="G3" fmla="*/ 9253 1 2"/>
                    <a:gd name="G4" fmla="+- G3 10800 0"/>
                    <a:gd name="G5" fmla="+- 21600 9253 18514"/>
                    <a:gd name="G6" fmla="+- 18514 7200 0"/>
                    <a:gd name="G7" fmla="*/ G6 1 2"/>
                    <a:gd name="G8" fmla="*/ 18514 2 1"/>
                    <a:gd name="G9" fmla="+- G8 0 21600"/>
                    <a:gd name="G10" fmla="*/ 21600 G0 G1"/>
                    <a:gd name="G11" fmla="*/ 21600 G4 G1"/>
                    <a:gd name="G12" fmla="*/ 21600 G5 G1"/>
                    <a:gd name="G13" fmla="*/ 21600 G7 G1"/>
                    <a:gd name="G14" fmla="*/ 18514 1 2"/>
                    <a:gd name="G15" fmla="+- G5 0 G4"/>
                    <a:gd name="G16" fmla="+- G0 0 G4"/>
                    <a:gd name="G17" fmla="*/ G2 G15 G16"/>
                    <a:gd name="T0" fmla="*/ 15427 w 21600"/>
                    <a:gd name="T1" fmla="*/ 0 h 21600"/>
                    <a:gd name="T2" fmla="*/ 9253 w 21600"/>
                    <a:gd name="T3" fmla="*/ 7200 h 21600"/>
                    <a:gd name="T4" fmla="*/ 0 w 21600"/>
                    <a:gd name="T5" fmla="*/ 17998 h 21600"/>
                    <a:gd name="T6" fmla="*/ 9257 w 21600"/>
                    <a:gd name="T7" fmla="*/ 21600 h 21600"/>
                    <a:gd name="T8" fmla="*/ 18514 w 21600"/>
                    <a:gd name="T9" fmla="*/ 15000 h 21600"/>
                    <a:gd name="T10" fmla="*/ 21600 w 21600"/>
                    <a:gd name="T11" fmla="*/ 7200 h 21600"/>
                    <a:gd name="T12" fmla="*/ 17694720 60000 65536"/>
                    <a:gd name="T13" fmla="*/ 11796480 60000 65536"/>
                    <a:gd name="T14" fmla="*/ 11796480 60000 65536"/>
                    <a:gd name="T15" fmla="*/ 5898240 60000 65536"/>
                    <a:gd name="T16" fmla="*/ 0 60000 65536"/>
                    <a:gd name="T17" fmla="*/ 0 60000 65536"/>
                    <a:gd name="T18" fmla="*/ 0 w 21600"/>
                    <a:gd name="T19" fmla="*/ G12 h 21600"/>
                    <a:gd name="T20" fmla="*/ G1 w 21600"/>
                    <a:gd name="T21" fmla="*/ 21600 h 2160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1600" h="21600">
                      <a:moveTo>
                        <a:pt x="15427" y="0"/>
                      </a:moveTo>
                      <a:lnTo>
                        <a:pt x="9253" y="7200"/>
                      </a:lnTo>
                      <a:lnTo>
                        <a:pt x="12339" y="7200"/>
                      </a:lnTo>
                      <a:lnTo>
                        <a:pt x="12339" y="14396"/>
                      </a:lnTo>
                      <a:lnTo>
                        <a:pt x="0" y="14396"/>
                      </a:lnTo>
                      <a:lnTo>
                        <a:pt x="0" y="21600"/>
                      </a:lnTo>
                      <a:lnTo>
                        <a:pt x="18514" y="21600"/>
                      </a:lnTo>
                      <a:lnTo>
                        <a:pt x="18514" y="7200"/>
                      </a:lnTo>
                      <a:lnTo>
                        <a:pt x="21600" y="7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59398" name="AutoShape 6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592" y="13070"/>
                  <a:ext cx="689" cy="546"/>
                </a:xfrm>
                <a:custGeom>
                  <a:avLst/>
                  <a:gdLst>
                    <a:gd name="G0" fmla="+- 9253 0 0"/>
                    <a:gd name="G1" fmla="+- 18514 0 0"/>
                    <a:gd name="G2" fmla="+- 7200 0 0"/>
                    <a:gd name="G3" fmla="*/ 9253 1 2"/>
                    <a:gd name="G4" fmla="+- G3 10800 0"/>
                    <a:gd name="G5" fmla="+- 21600 9253 18514"/>
                    <a:gd name="G6" fmla="+- 18514 7200 0"/>
                    <a:gd name="G7" fmla="*/ G6 1 2"/>
                    <a:gd name="G8" fmla="*/ 18514 2 1"/>
                    <a:gd name="G9" fmla="+- G8 0 21600"/>
                    <a:gd name="G10" fmla="*/ 21600 G0 G1"/>
                    <a:gd name="G11" fmla="*/ 21600 G4 G1"/>
                    <a:gd name="G12" fmla="*/ 21600 G5 G1"/>
                    <a:gd name="G13" fmla="*/ 21600 G7 G1"/>
                    <a:gd name="G14" fmla="*/ 18514 1 2"/>
                    <a:gd name="G15" fmla="+- G5 0 G4"/>
                    <a:gd name="G16" fmla="+- G0 0 G4"/>
                    <a:gd name="G17" fmla="*/ G2 G15 G16"/>
                    <a:gd name="T0" fmla="*/ 15427 w 21600"/>
                    <a:gd name="T1" fmla="*/ 0 h 21600"/>
                    <a:gd name="T2" fmla="*/ 9253 w 21600"/>
                    <a:gd name="T3" fmla="*/ 7200 h 21600"/>
                    <a:gd name="T4" fmla="*/ 0 w 21600"/>
                    <a:gd name="T5" fmla="*/ 17998 h 21600"/>
                    <a:gd name="T6" fmla="*/ 9257 w 21600"/>
                    <a:gd name="T7" fmla="*/ 21600 h 21600"/>
                    <a:gd name="T8" fmla="*/ 18514 w 21600"/>
                    <a:gd name="T9" fmla="*/ 15000 h 21600"/>
                    <a:gd name="T10" fmla="*/ 21600 w 21600"/>
                    <a:gd name="T11" fmla="*/ 7200 h 21600"/>
                    <a:gd name="T12" fmla="*/ 17694720 60000 65536"/>
                    <a:gd name="T13" fmla="*/ 11796480 60000 65536"/>
                    <a:gd name="T14" fmla="*/ 11796480 60000 65536"/>
                    <a:gd name="T15" fmla="*/ 5898240 60000 65536"/>
                    <a:gd name="T16" fmla="*/ 0 60000 65536"/>
                    <a:gd name="T17" fmla="*/ 0 60000 65536"/>
                    <a:gd name="T18" fmla="*/ 0 w 21600"/>
                    <a:gd name="T19" fmla="*/ G12 h 21600"/>
                    <a:gd name="T20" fmla="*/ G1 w 21600"/>
                    <a:gd name="T21" fmla="*/ 21600 h 2160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1600" h="21600">
                      <a:moveTo>
                        <a:pt x="15427" y="0"/>
                      </a:moveTo>
                      <a:lnTo>
                        <a:pt x="9253" y="7200"/>
                      </a:lnTo>
                      <a:lnTo>
                        <a:pt x="12339" y="7200"/>
                      </a:lnTo>
                      <a:lnTo>
                        <a:pt x="12339" y="14396"/>
                      </a:lnTo>
                      <a:lnTo>
                        <a:pt x="0" y="14396"/>
                      </a:lnTo>
                      <a:lnTo>
                        <a:pt x="0" y="21600"/>
                      </a:lnTo>
                      <a:lnTo>
                        <a:pt x="18514" y="21600"/>
                      </a:lnTo>
                      <a:lnTo>
                        <a:pt x="18514" y="7200"/>
                      </a:lnTo>
                      <a:lnTo>
                        <a:pt x="21600" y="7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59397" name="AutoShape 5"/>
                <p:cNvSpPr>
                  <a:spLocks noChangeArrowheads="1"/>
                </p:cNvSpPr>
                <p:nvPr/>
              </p:nvSpPr>
              <p:spPr bwMode="auto">
                <a:xfrm flipH="1">
                  <a:off x="4989" y="12996"/>
                  <a:ext cx="675" cy="611"/>
                </a:xfrm>
                <a:custGeom>
                  <a:avLst/>
                  <a:gdLst>
                    <a:gd name="G0" fmla="+- 9253 0 0"/>
                    <a:gd name="G1" fmla="+- 18514 0 0"/>
                    <a:gd name="G2" fmla="+- 7200 0 0"/>
                    <a:gd name="G3" fmla="*/ 9253 1 2"/>
                    <a:gd name="G4" fmla="+- G3 10800 0"/>
                    <a:gd name="G5" fmla="+- 21600 9253 18514"/>
                    <a:gd name="G6" fmla="+- 18514 7200 0"/>
                    <a:gd name="G7" fmla="*/ G6 1 2"/>
                    <a:gd name="G8" fmla="*/ 18514 2 1"/>
                    <a:gd name="G9" fmla="+- G8 0 21600"/>
                    <a:gd name="G10" fmla="*/ 21600 G0 G1"/>
                    <a:gd name="G11" fmla="*/ 21600 G4 G1"/>
                    <a:gd name="G12" fmla="*/ 21600 G5 G1"/>
                    <a:gd name="G13" fmla="*/ 21600 G7 G1"/>
                    <a:gd name="G14" fmla="*/ 18514 1 2"/>
                    <a:gd name="G15" fmla="+- G5 0 G4"/>
                    <a:gd name="G16" fmla="+- G0 0 G4"/>
                    <a:gd name="G17" fmla="*/ G2 G15 G16"/>
                    <a:gd name="T0" fmla="*/ 15427 w 21600"/>
                    <a:gd name="T1" fmla="*/ 0 h 21600"/>
                    <a:gd name="T2" fmla="*/ 9253 w 21600"/>
                    <a:gd name="T3" fmla="*/ 7200 h 21600"/>
                    <a:gd name="T4" fmla="*/ 0 w 21600"/>
                    <a:gd name="T5" fmla="*/ 17998 h 21600"/>
                    <a:gd name="T6" fmla="*/ 9257 w 21600"/>
                    <a:gd name="T7" fmla="*/ 21600 h 21600"/>
                    <a:gd name="T8" fmla="*/ 18514 w 21600"/>
                    <a:gd name="T9" fmla="*/ 15000 h 21600"/>
                    <a:gd name="T10" fmla="*/ 21600 w 21600"/>
                    <a:gd name="T11" fmla="*/ 7200 h 21600"/>
                    <a:gd name="T12" fmla="*/ 17694720 60000 65536"/>
                    <a:gd name="T13" fmla="*/ 11796480 60000 65536"/>
                    <a:gd name="T14" fmla="*/ 11796480 60000 65536"/>
                    <a:gd name="T15" fmla="*/ 5898240 60000 65536"/>
                    <a:gd name="T16" fmla="*/ 0 60000 65536"/>
                    <a:gd name="T17" fmla="*/ 0 60000 65536"/>
                    <a:gd name="T18" fmla="*/ 0 w 21600"/>
                    <a:gd name="T19" fmla="*/ G12 h 21600"/>
                    <a:gd name="T20" fmla="*/ G1 w 21600"/>
                    <a:gd name="T21" fmla="*/ 21600 h 2160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1600" h="21600">
                      <a:moveTo>
                        <a:pt x="15427" y="0"/>
                      </a:moveTo>
                      <a:lnTo>
                        <a:pt x="9253" y="7200"/>
                      </a:lnTo>
                      <a:lnTo>
                        <a:pt x="12339" y="7200"/>
                      </a:lnTo>
                      <a:lnTo>
                        <a:pt x="12339" y="14396"/>
                      </a:lnTo>
                      <a:lnTo>
                        <a:pt x="0" y="14396"/>
                      </a:lnTo>
                      <a:lnTo>
                        <a:pt x="0" y="21600"/>
                      </a:lnTo>
                      <a:lnTo>
                        <a:pt x="18514" y="21600"/>
                      </a:lnTo>
                      <a:lnTo>
                        <a:pt x="18514" y="7200"/>
                      </a:lnTo>
                      <a:lnTo>
                        <a:pt x="21600" y="7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</p:grpSp>
          <p:sp>
            <p:nvSpPr>
              <p:cNvPr id="59395" name="Text Box 3"/>
              <p:cNvSpPr txBox="1">
                <a:spLocks noChangeArrowheads="1"/>
              </p:cNvSpPr>
              <p:nvPr/>
            </p:nvSpPr>
            <p:spPr bwMode="auto">
              <a:xfrm>
                <a:off x="9053" y="11695"/>
                <a:ext cx="508" cy="26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270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Заинтересованные стороны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435280" cy="597666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Ресурсно-ориентированный подход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 формированию стратегии предприятия уделяет основное внимание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внутренним аспектам деятельности компании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анализу сильных и слабых сторон </a:t>
            </a:r>
            <a:r>
              <a:rPr lang="ru-RU" sz="20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Катькало </a:t>
            </a:r>
            <a:r>
              <a:rPr lang="ru-RU" sz="20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</a:p>
          <a:p>
            <a:pPr>
              <a:spcBef>
                <a:spcPts val="0"/>
              </a:spcBef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Оптимальное привлечение к выполнению функций и развитие внутренних ресурсов предприятия способствуют </a:t>
            </a: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формированию ключевых компетенций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обеспечивая конкурентное преимущество и долговременную рентабельность компании.</a:t>
            </a:r>
          </a:p>
          <a:p>
            <a:pPr>
              <a:spcBef>
                <a:spcPts val="0"/>
              </a:spcBef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Отличительные признаки ресурсно-ориентированного подхода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</a:p>
          <a:p>
            <a:pPr lvl="1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приоритет создания ценности, а не минимизация издержек; </a:t>
            </a:r>
          </a:p>
          <a:p>
            <a:pPr lvl="1">
              <a:spcBef>
                <a:spcPts val="0"/>
              </a:spcBef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акцентирование усилий на создании собственных, </a:t>
            </a:r>
            <a:r>
              <a:rPr lang="ru-RU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труднокопируемых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компетенций как залога лидерства в бизнесе, а не на подавлении конкурента любой ценой.</a:t>
            </a:r>
          </a:p>
          <a:p>
            <a:pPr>
              <a:spcBef>
                <a:spcPts val="0"/>
              </a:spcBef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05800" cy="86409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Ресурсно-ориентированный подход на реализацию стратегии (В.С. Катькало)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60417" name="Group 1"/>
          <p:cNvGrpSpPr>
            <a:grpSpLocks noChangeAspect="1"/>
          </p:cNvGrpSpPr>
          <p:nvPr/>
        </p:nvGrpSpPr>
        <p:grpSpPr bwMode="auto">
          <a:xfrm>
            <a:off x="395536" y="1268760"/>
            <a:ext cx="8280920" cy="5589240"/>
            <a:chOff x="2361" y="-1256"/>
            <a:chExt cx="7061" cy="4412"/>
          </a:xfrm>
        </p:grpSpPr>
        <p:sp>
          <p:nvSpPr>
            <p:cNvPr id="60429" name="AutoShape 13"/>
            <p:cNvSpPr>
              <a:spLocks noChangeAspect="1" noChangeArrowheads="1" noTextEdit="1"/>
            </p:cNvSpPr>
            <p:nvPr/>
          </p:nvSpPr>
          <p:spPr bwMode="auto">
            <a:xfrm>
              <a:off x="2361" y="-1256"/>
              <a:ext cx="7061" cy="441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0419" name="Group 3"/>
            <p:cNvGrpSpPr>
              <a:grpSpLocks/>
            </p:cNvGrpSpPr>
            <p:nvPr/>
          </p:nvGrpSpPr>
          <p:grpSpPr bwMode="auto">
            <a:xfrm>
              <a:off x="2361" y="-1177"/>
              <a:ext cx="7061" cy="4241"/>
              <a:chOff x="2361" y="-1177"/>
              <a:chExt cx="7061" cy="4241"/>
            </a:xfrm>
          </p:grpSpPr>
          <p:sp>
            <p:nvSpPr>
              <p:cNvPr id="60428" name="Text Box 12"/>
              <p:cNvSpPr txBox="1">
                <a:spLocks noChangeArrowheads="1"/>
              </p:cNvSpPr>
              <p:nvPr/>
            </p:nvSpPr>
            <p:spPr bwMode="auto">
              <a:xfrm>
                <a:off x="2766" y="-1176"/>
                <a:ext cx="2281" cy="568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Внутренние ресурсы компании</a:t>
                </a:r>
              </a:p>
            </p:txBody>
          </p:sp>
          <p:sp>
            <p:nvSpPr>
              <p:cNvPr id="60427" name="Text Box 11"/>
              <p:cNvSpPr txBox="1">
                <a:spLocks noChangeArrowheads="1"/>
              </p:cNvSpPr>
              <p:nvPr/>
            </p:nvSpPr>
            <p:spPr bwMode="auto">
              <a:xfrm>
                <a:off x="6713" y="-1177"/>
                <a:ext cx="2242" cy="56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Долговременная рентабельность</a:t>
                </a:r>
              </a:p>
            </p:txBody>
          </p:sp>
          <p:sp>
            <p:nvSpPr>
              <p:cNvPr id="60426" name="Text Box 10"/>
              <p:cNvSpPr txBox="1">
                <a:spLocks noChangeArrowheads="1"/>
              </p:cNvSpPr>
              <p:nvPr/>
            </p:nvSpPr>
            <p:spPr bwMode="auto">
              <a:xfrm>
                <a:off x="2767" y="924"/>
                <a:ext cx="2280" cy="569"/>
              </a:xfrm>
              <a:prstGeom prst="rect">
                <a:avLst/>
              </a:prstGeom>
              <a:solidFill>
                <a:srgbClr val="00B0F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Ключевые компетенции компании</a:t>
                </a:r>
              </a:p>
            </p:txBody>
          </p:sp>
          <p:sp>
            <p:nvSpPr>
              <p:cNvPr id="60425" name="Text Box 9"/>
              <p:cNvSpPr txBox="1">
                <a:spLocks noChangeArrowheads="1"/>
              </p:cNvSpPr>
              <p:nvPr/>
            </p:nvSpPr>
            <p:spPr bwMode="auto">
              <a:xfrm>
                <a:off x="6713" y="926"/>
                <a:ext cx="2242" cy="567"/>
              </a:xfrm>
              <a:prstGeom prst="rect">
                <a:avLst/>
              </a:prstGeom>
              <a:solidFill>
                <a:srgbClr val="007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Конкурентное преимущество</a:t>
                </a:r>
              </a:p>
            </p:txBody>
          </p:sp>
          <p:sp>
            <p:nvSpPr>
              <p:cNvPr id="60424" name="AutoShape 8"/>
              <p:cNvSpPr>
                <a:spLocks noChangeArrowheads="1"/>
              </p:cNvSpPr>
              <p:nvPr/>
            </p:nvSpPr>
            <p:spPr bwMode="auto">
              <a:xfrm>
                <a:off x="2361" y="-543"/>
                <a:ext cx="2363" cy="1402"/>
              </a:xfrm>
              <a:prstGeom prst="rightArrow">
                <a:avLst>
                  <a:gd name="adj1" fmla="val 50000"/>
                  <a:gd name="adj2" fmla="val 42136"/>
                </a:avLst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Выбор, 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комбинация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и объединение</a:t>
                </a:r>
              </a:p>
            </p:txBody>
          </p:sp>
          <p:sp>
            <p:nvSpPr>
              <p:cNvPr id="60423" name="AutoShape 7"/>
              <p:cNvSpPr>
                <a:spLocks noChangeArrowheads="1"/>
              </p:cNvSpPr>
              <p:nvPr/>
            </p:nvSpPr>
            <p:spPr bwMode="auto">
              <a:xfrm flipH="1">
                <a:off x="7059" y="-543"/>
                <a:ext cx="2363" cy="1404"/>
              </a:xfrm>
              <a:prstGeom prst="rightArrow">
                <a:avLst>
                  <a:gd name="adj1" fmla="val 50000"/>
                  <a:gd name="adj2" fmla="val 42076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Способность отстаивать свои позиции</a:t>
                </a:r>
              </a:p>
            </p:txBody>
          </p:sp>
          <p:sp>
            <p:nvSpPr>
              <p:cNvPr id="60422" name="AutoShape 6"/>
              <p:cNvSpPr>
                <a:spLocks noChangeShapeType="1"/>
              </p:cNvSpPr>
              <p:nvPr/>
            </p:nvSpPr>
            <p:spPr bwMode="auto">
              <a:xfrm>
                <a:off x="4834" y="-606"/>
                <a:ext cx="1" cy="1532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stealth" w="lg" len="lg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60421" name="AutoShape 5"/>
              <p:cNvSpPr>
                <a:spLocks noChangeShapeType="1"/>
              </p:cNvSpPr>
              <p:nvPr/>
            </p:nvSpPr>
            <p:spPr bwMode="auto">
              <a:xfrm flipV="1">
                <a:off x="6936" y="-608"/>
                <a:ext cx="1" cy="1532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stealth" w="lg" len="lg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60420" name="AutoShape 4"/>
              <p:cNvSpPr>
                <a:spLocks noChangeArrowheads="1"/>
              </p:cNvSpPr>
              <p:nvPr/>
            </p:nvSpPr>
            <p:spPr bwMode="auto">
              <a:xfrm flipV="1">
                <a:off x="4970" y="1247"/>
                <a:ext cx="1889" cy="1817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7030A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vert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Дополнительная польза для клиентов</a:t>
                </a:r>
              </a:p>
            </p:txBody>
          </p:sp>
        </p:grpSp>
        <p:sp>
          <p:nvSpPr>
            <p:cNvPr id="60418" name="AutoShape 2"/>
            <p:cNvSpPr>
              <a:spLocks noChangeShapeType="1"/>
            </p:cNvSpPr>
            <p:nvPr/>
          </p:nvSpPr>
          <p:spPr bwMode="auto">
            <a:xfrm>
              <a:off x="5047" y="1119"/>
              <a:ext cx="1666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305800" cy="79208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«Потенциалы успеха» и стандарты конкуренции организации</a:t>
            </a:r>
            <a:endParaRPr lang="en-US" sz="20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65537" name="Group 1"/>
          <p:cNvGrpSpPr>
            <a:grpSpLocks noChangeAspect="1"/>
          </p:cNvGrpSpPr>
          <p:nvPr/>
        </p:nvGrpSpPr>
        <p:grpSpPr bwMode="auto">
          <a:xfrm>
            <a:off x="251520" y="1484784"/>
            <a:ext cx="8712968" cy="5112568"/>
            <a:chOff x="2361" y="8322"/>
            <a:chExt cx="7200" cy="5038"/>
          </a:xfrm>
        </p:grpSpPr>
        <p:sp>
          <p:nvSpPr>
            <p:cNvPr id="65544" name="AutoShape 8"/>
            <p:cNvSpPr>
              <a:spLocks noChangeAspect="1" noChangeArrowheads="1" noTextEdit="1"/>
            </p:cNvSpPr>
            <p:nvPr/>
          </p:nvSpPr>
          <p:spPr bwMode="auto">
            <a:xfrm>
              <a:off x="2361" y="8322"/>
              <a:ext cx="7200" cy="503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5538" name="Group 2"/>
            <p:cNvGrpSpPr>
              <a:grpSpLocks/>
            </p:cNvGrpSpPr>
            <p:nvPr/>
          </p:nvGrpSpPr>
          <p:grpSpPr bwMode="auto">
            <a:xfrm>
              <a:off x="2361" y="8322"/>
              <a:ext cx="7200" cy="5038"/>
              <a:chOff x="2361" y="8322"/>
              <a:chExt cx="7200" cy="5038"/>
            </a:xfrm>
          </p:grpSpPr>
          <p:sp>
            <p:nvSpPr>
              <p:cNvPr id="65543" name="Text Box 7"/>
              <p:cNvSpPr txBox="1">
                <a:spLocks noChangeArrowheads="1"/>
              </p:cNvSpPr>
              <p:nvPr/>
            </p:nvSpPr>
            <p:spPr bwMode="auto">
              <a:xfrm>
                <a:off x="4640" y="8501"/>
                <a:ext cx="2578" cy="462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5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«Потенциалы успеха» в конкуренции</a:t>
                </a:r>
                <a:endPara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5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объясняют, почему организация достигают </a:t>
                </a:r>
                <a:r>
                  <a:rPr kumimoji="0" lang="ru-RU" sz="1500" b="0" i="0" u="none" strike="noStrike" cap="none" normalizeH="0" baseline="0" dirty="0" err="1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бОльших</a:t>
                </a:r>
                <a:r>
                  <a:rPr kumimoji="0" lang="ru-RU" sz="15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успехов по сравнению с конкурентами.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5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Организации, работающие в одной отрасли могут иметь разные «потенциалы успеха».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5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Стандарты конкуренции</a:t>
                </a:r>
                <a:endPara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5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характеризуют минимальный уровень, который каждая организация (бизнес-единица) должна достичь, чтобы быть конкурентоспособной в долгосрочной перспективе.</a:t>
                </a:r>
              </a:p>
            </p:txBody>
          </p:sp>
          <p:sp>
            <p:nvSpPr>
              <p:cNvPr id="65542" name="AutoShape 6"/>
              <p:cNvSpPr>
                <a:spLocks noChangeArrowheads="1"/>
              </p:cNvSpPr>
              <p:nvPr/>
            </p:nvSpPr>
            <p:spPr bwMode="auto">
              <a:xfrm>
                <a:off x="2361" y="8501"/>
                <a:ext cx="2279" cy="4859"/>
              </a:xfrm>
              <a:prstGeom prst="curvedRightArrow">
                <a:avLst>
                  <a:gd name="adj1" fmla="val 60024"/>
                  <a:gd name="adj2" fmla="val 102665"/>
                  <a:gd name="adj3" fmla="val 3415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65541" name="Text Box 5"/>
              <p:cNvSpPr txBox="1">
                <a:spLocks noChangeArrowheads="1"/>
              </p:cNvSpPr>
              <p:nvPr/>
            </p:nvSpPr>
            <p:spPr bwMode="auto">
              <a:xfrm>
                <a:off x="2830" y="11426"/>
                <a:ext cx="1327" cy="76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Следование политике конкурентов</a:t>
                </a:r>
                <a:endPara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65540" name="AutoShape 4"/>
              <p:cNvSpPr>
                <a:spLocks noChangeArrowheads="1"/>
              </p:cNvSpPr>
              <p:nvPr/>
            </p:nvSpPr>
            <p:spPr bwMode="auto">
              <a:xfrm flipH="1" flipV="1">
                <a:off x="7218" y="8322"/>
                <a:ext cx="2343" cy="4806"/>
              </a:xfrm>
              <a:prstGeom prst="curvedRightArrow">
                <a:avLst>
                  <a:gd name="adj1" fmla="val 57747"/>
                  <a:gd name="adj2" fmla="val 98772"/>
                  <a:gd name="adj3" fmla="val 3415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65539" name="Text Box 3"/>
              <p:cNvSpPr txBox="1">
                <a:spLocks noChangeArrowheads="1"/>
              </p:cNvSpPr>
              <p:nvPr/>
            </p:nvSpPr>
            <p:spPr bwMode="auto">
              <a:xfrm>
                <a:off x="7689" y="9402"/>
                <a:ext cx="1329" cy="76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Изменение</a:t>
                </a:r>
                <a:endPara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правил</a:t>
                </a:r>
                <a:endPara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конкуренции</a:t>
                </a:r>
                <a:endPara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  <p:grpSp>
        <p:nvGrpSpPr>
          <p:cNvPr id="1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248471"/>
          </a:xfrm>
        </p:spPr>
        <p:txBody>
          <a:bodyPr/>
          <a:lstStyle/>
          <a:p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целях </a:t>
            </a:r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повышения эффективности использования ресурсного потенциала </a:t>
            </a: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необходимо :</a:t>
            </a:r>
          </a:p>
          <a:p>
            <a:pPr marL="803275" indent="-534988"/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активизировать способность организации к обучению; </a:t>
            </a:r>
          </a:p>
          <a:p>
            <a:pPr marL="803275" indent="-534988"/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разобраться в том, какими знаниями она обладает в данный момент, может ли стать обучающейся и в чем заключаются её основные проблемы.</a:t>
            </a:r>
          </a:p>
          <a:p>
            <a:pPr>
              <a:buNone/>
            </a:pPr>
            <a:endParaRPr lang="en-US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Работа с интеллектуальным ресурсом организации и управление знаниями предусматривает (1):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816424"/>
          </a:xfrm>
        </p:spPr>
        <p:txBody>
          <a:bodyPr/>
          <a:lstStyle/>
          <a:p>
            <a:pPr marL="457200" lvl="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обеспечение условий для применения знаний и активного обмена этими знаниями с коллегами;</a:t>
            </a:r>
          </a:p>
          <a:p>
            <a:pPr marL="457200" lvl="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организационной структуры, способствующей приобретению опыта и обучению;</a:t>
            </a:r>
          </a:p>
          <a:p>
            <a:pPr marL="457200" lvl="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стимулирование работников к определению личных критериев развития, роста и обучения, сопоставлению их с общими целями всей организации;</a:t>
            </a:r>
          </a:p>
          <a:p>
            <a:pPr marL="457200" lvl="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команд по совершенствованию работы персонала и повышению ее качества + обеспечение эффективного баланса личных качеств сотрудников, их способностей, навыков и профессионализма;</a:t>
            </a:r>
          </a:p>
          <a:p>
            <a:pPr>
              <a:buClr>
                <a:srgbClr val="0070C0"/>
              </a:buClr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Работа с интеллектуальным ресурсом организации и управление знаниями предусматривает (2):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5"/>
            <a:ext cx="8229600" cy="4824536"/>
          </a:xfrm>
        </p:spPr>
        <p:txBody>
          <a:bodyPr/>
          <a:lstStyle/>
          <a:p>
            <a:pPr marL="457200" lvl="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5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работу с группами (командами) на основе сотрудничества и координации действий; задачи групп: обучение и приобретение новой информации;</a:t>
            </a:r>
          </a:p>
          <a:p>
            <a:pPr marL="457200" lvl="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5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взаимодействие с сетью самоуправляемых команд на основе использования ротации знаний между сотрудниками (ответственными специалистами широкого профиля с перекрывающимися сферами компетенций);</a:t>
            </a:r>
          </a:p>
          <a:p>
            <a:pPr marL="457200" lvl="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5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систематическое использование различных методов решения проблем (мозговой штурм, цикл решения проблем, управление рисками), применение интегрального и системного подхода к управлению изменениями;</a:t>
            </a:r>
          </a:p>
          <a:p>
            <a:pPr marL="457200" lvl="0" indent="-45720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 startAt="5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механизма обратной связи о реализованных в организации улучшениях и нововведениях.</a:t>
            </a: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07926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КОНТРОЛЬНЫЕ ВОПРОСЫ</a:t>
            </a:r>
            <a:endParaRPr lang="en-US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3"/>
            <a:ext cx="8229600" cy="5040560"/>
          </a:xfrm>
        </p:spPr>
        <p:txBody>
          <a:bodyPr/>
          <a:lstStyle/>
          <a:p>
            <a:pPr marL="457200" lvl="3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Какие проблемы стоят перед специалистами по управлению развитием и организационным изменением?</a:t>
            </a:r>
          </a:p>
          <a:p>
            <a:pPr marL="457200" lvl="3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 связаны стратегия и организационное развитие? </a:t>
            </a:r>
          </a:p>
          <a:p>
            <a:pPr marL="457200" lvl="3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Дайте характеристику системы стратегий развития организации.</a:t>
            </a:r>
          </a:p>
          <a:p>
            <a:pPr marL="457200" lvl="3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 используется модель «5 сил» М. Портера для анализа стратегических альтернатив?</a:t>
            </a:r>
          </a:p>
          <a:p>
            <a:pPr marL="457200" lvl="3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Какое значение имеет модель динамического управления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Х.Фридага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 В.Шмидта?</a:t>
            </a:r>
          </a:p>
          <a:p>
            <a:pPr marL="457200" lvl="3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чём значение ресурсно-ориентированного подхода В.С. Катькало к реализации стратегии?</a:t>
            </a:r>
          </a:p>
          <a:p>
            <a:pPr marL="457200" lvl="3" indent="-45720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Каковы действия руководства по развитию интеллектуального потенциала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предприятия?</a:t>
            </a:r>
            <a:endParaRPr lang="en-US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5617170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  <a:p>
            <a:pPr>
              <a:defRPr/>
            </a:pP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Кожевина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О.В. Управление изменениями. Учебное пособие. – М.: ИНФРА-М, 2012 (и др.). – 286 с. </a:t>
            </a:r>
          </a:p>
          <a:p>
            <a:pPr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Распопов В.М. Управление изменениями: учебное пособие [для студентов,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по программам магистратуры, и слушателей программ MBA]. – М.: Магистр, 2013. – 336 с</a:t>
            </a:r>
            <a:r>
              <a:rPr lang="ru-RU" sz="2400" cap="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Шермет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М.А. Управление изменениями: учеб. пособие. – М.: Изд-во «Дело» АНХ, 2010. – 128 с.</a:t>
            </a:r>
          </a:p>
          <a:p>
            <a:pPr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Широкова Г.В. Управление изменениями в российских компаниях: учебник. 3-е издание./ Г.В. Широкова; Высшая школа менеджмента СПбГУ. – СПб.: Изд-во «Высшая школа менеджмента», 2009. – 480 с. 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608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8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972</TotalTime>
  <Words>2354</Words>
  <Application>Microsoft Office PowerPoint</Application>
  <PresentationFormat>Экран (4:3)</PresentationFormat>
  <Paragraphs>322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Поток</vt:lpstr>
      <vt:lpstr>ФГБОУ ВПО «Владивостокский государственный университет экономики и сервиса»   Кафедра экономики и менеджмента</vt:lpstr>
      <vt:lpstr>Тема 8-1.  Эффективная стратегия как основополагающее условие конкурентоспособности организации</vt:lpstr>
      <vt:lpstr>Для устойчивого развития России требуется:</vt:lpstr>
      <vt:lpstr>Слайд 4</vt:lpstr>
      <vt:lpstr>«Стратегия» = «искусство ведения войск в бою» (воен.)   Определения категории «стратегия», отражающие развитие подходов к стратегическому управлению (1)</vt:lpstr>
      <vt:lpstr>Определения категории «стратегия», отражающие развитие подходов к стратегическому управлению (2)</vt:lpstr>
      <vt:lpstr>Слайд 7</vt:lpstr>
      <vt:lpstr>Основные задачи процесса разработки стратегии :</vt:lpstr>
      <vt:lpstr>Сценарное планирование  (обязательный элемент стратегического управления)</vt:lpstr>
      <vt:lpstr>Сбалансированная система показателей (ССП)</vt:lpstr>
      <vt:lpstr>Этапы процесса внедрения ССП:</vt:lpstr>
      <vt:lpstr>Слайд 12</vt:lpstr>
      <vt:lpstr>Схема перевода стратегии в систему сбалансированных показателей</vt:lpstr>
      <vt:lpstr>Роберт Каплан и Дэвид Нортон используют понятие «стратегическая карта» в качестве  причинно-следственной цепочки для описания стратегии. </vt:lpstr>
      <vt:lpstr>ССП ВГУЭС</vt:lpstr>
      <vt:lpstr>Пирамида Каплана-Нортона – преобразование стратегии в желаемые результаты </vt:lpstr>
      <vt:lpstr>Слайд 17</vt:lpstr>
      <vt:lpstr>Корпоративная стратегия  (общая, базовая или портфельная)  показывает направление развития предприятия в целом, включает документированные цели компании и систему решений их достижения.</vt:lpstr>
      <vt:lpstr>Деловые стратегии  воплощаются в бизнес-планах и фиксируют способ достижения конкурентных преимуществ корпоративного уровня на выбранном товарном рынке.</vt:lpstr>
      <vt:lpstr>Функциональные стратегии  конкретизируют действия отделов и служб на уровне производственных подразделений предприятия (производство, маркетинг, финансы, НИОКР, персонал), планируют методы достижения корпоративной и деловой стратегий. </vt:lpstr>
      <vt:lpstr>Система основных стратегий развития организации</vt:lpstr>
      <vt:lpstr>Планирование конкурентной стратегии осуществляется на основе модели «5 сил конкуренции» М. Портера.  Модель направлена на получение объективного представления о факторах, влияющих на стабильность деятельности компании и используется для принятия решений по стратегии отношений с поставщиками, клиентами и конкурентами.</vt:lpstr>
      <vt:lpstr>Модель «5 сил конкуренции» М.Портера</vt:lpstr>
      <vt:lpstr>Слайд 24</vt:lpstr>
      <vt:lpstr>Модель динамического управления   Хервига Фридага и Вальтера Шмидта  (основа развития потенциала предприятия)</vt:lpstr>
      <vt:lpstr>Слайд 26</vt:lpstr>
      <vt:lpstr>Ресурсно-ориентированный подход на реализацию стратегии (В.С. Катькало)</vt:lpstr>
      <vt:lpstr>«Потенциалы успеха» и стандарты конкуренции организации</vt:lpstr>
      <vt:lpstr>Слайд 29</vt:lpstr>
      <vt:lpstr>Работа с интеллектуальным ресурсом организации и управление знаниями предусматривает (1):</vt:lpstr>
      <vt:lpstr>Работа с интеллектуальным ресурсом организации и управление знаниями предусматривает (2):</vt:lpstr>
      <vt:lpstr>КОНТРОЛЬНЫЕ ВОПРОСЫ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цели изменений через позиционирование</dc:title>
  <dc:creator>Пользователь</dc:creator>
  <cp:lastModifiedBy>Пользователь</cp:lastModifiedBy>
  <cp:revision>118</cp:revision>
  <dcterms:created xsi:type="dcterms:W3CDTF">2014-06-09T00:30:37Z</dcterms:created>
  <dcterms:modified xsi:type="dcterms:W3CDTF">2015-03-31T06:45:08Z</dcterms:modified>
</cp:coreProperties>
</file>