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258" r:id="rId2"/>
    <p:sldId id="363" r:id="rId3"/>
    <p:sldId id="274" r:id="rId4"/>
    <p:sldId id="323" r:id="rId5"/>
    <p:sldId id="324" r:id="rId6"/>
    <p:sldId id="325" r:id="rId7"/>
    <p:sldId id="327" r:id="rId8"/>
    <p:sldId id="328" r:id="rId9"/>
    <p:sldId id="326" r:id="rId10"/>
    <p:sldId id="329" r:id="rId11"/>
    <p:sldId id="330" r:id="rId12"/>
    <p:sldId id="331" r:id="rId13"/>
    <p:sldId id="333" r:id="rId14"/>
    <p:sldId id="332" r:id="rId15"/>
    <p:sldId id="335" r:id="rId16"/>
    <p:sldId id="337" r:id="rId17"/>
    <p:sldId id="336" r:id="rId18"/>
    <p:sldId id="334" r:id="rId19"/>
    <p:sldId id="351" r:id="rId20"/>
    <p:sldId id="341" r:id="rId21"/>
    <p:sldId id="344" r:id="rId22"/>
    <p:sldId id="354" r:id="rId23"/>
    <p:sldId id="349" r:id="rId24"/>
    <p:sldId id="356" r:id="rId25"/>
    <p:sldId id="348" r:id="rId26"/>
    <p:sldId id="346" r:id="rId27"/>
    <p:sldId id="347" r:id="rId28"/>
    <p:sldId id="355" r:id="rId29"/>
    <p:sldId id="343" r:id="rId30"/>
    <p:sldId id="353" r:id="rId31"/>
    <p:sldId id="352" r:id="rId32"/>
    <p:sldId id="357" r:id="rId33"/>
    <p:sldId id="345" r:id="rId34"/>
    <p:sldId id="360" r:id="rId35"/>
    <p:sldId id="359" r:id="rId36"/>
    <p:sldId id="358" r:id="rId37"/>
    <p:sldId id="362" r:id="rId38"/>
    <p:sldId id="364" r:id="rId39"/>
    <p:sldId id="271" r:id="rId40"/>
  </p:sldIdLst>
  <p:sldSz cx="9144000" cy="6858000" type="screen4x3"/>
  <p:notesSz cx="6858000" cy="9144000"/>
  <p:custDataLst>
    <p:tags r:id="rId43"/>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FF"/>
    <a:srgbClr val="FFFFFF"/>
    <a:srgbClr val="FFFF00"/>
    <a:srgbClr val="0000CC"/>
    <a:srgbClr val="B2B2B2"/>
    <a:srgbClr val="33CC33"/>
    <a:srgbClr val="FFCC00"/>
    <a:srgbClr val="00DCDC"/>
    <a:srgbClr val="0064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4502" autoAdjust="0"/>
  </p:normalViewPr>
  <p:slideViewPr>
    <p:cSldViewPr snapToGrid="0">
      <p:cViewPr varScale="1">
        <p:scale>
          <a:sx n="97" d="100"/>
          <a:sy n="97" d="100"/>
        </p:scale>
        <p:origin x="1460" y="64"/>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E5FDE15-6177-4CE3-9356-F1A8AA943A07}" type="slidenum">
              <a:rPr lang="ru-RU" altLang="ru-RU"/>
              <a:pPr>
                <a:defRPr/>
              </a:pPr>
              <a:t>‹#›</a:t>
            </a:fld>
            <a:endParaRPr lang="ru-RU" altLang="ru-RU"/>
          </a:p>
        </p:txBody>
      </p:sp>
    </p:spTree>
    <p:extLst>
      <p:ext uri="{BB962C8B-B14F-4D97-AF65-F5344CB8AC3E}">
        <p14:creationId xmlns:p14="http://schemas.microsoft.com/office/powerpoint/2010/main" val="243631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277B536-6C4C-43EB-9A4A-1F2BB5DC0470}" type="slidenum">
              <a:rPr lang="ru-RU" altLang="ru-RU"/>
              <a:pPr>
                <a:defRPr/>
              </a:pPr>
              <a:t>‹#›</a:t>
            </a:fld>
            <a:endParaRPr lang="ru-RU" altLang="ru-RU"/>
          </a:p>
        </p:txBody>
      </p:sp>
    </p:spTree>
    <p:extLst>
      <p:ext uri="{BB962C8B-B14F-4D97-AF65-F5344CB8AC3E}">
        <p14:creationId xmlns:p14="http://schemas.microsoft.com/office/powerpoint/2010/main" val="185917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270327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1210888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523082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70336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Tree>
    <p:extLst>
      <p:ext uri="{BB962C8B-B14F-4D97-AF65-F5344CB8AC3E}">
        <p14:creationId xmlns:p14="http://schemas.microsoft.com/office/powerpoint/2010/main" val="256403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819289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369534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86209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525532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Tree>
    <p:extLst>
      <p:ext uri="{BB962C8B-B14F-4D97-AF65-F5344CB8AC3E}">
        <p14:creationId xmlns:p14="http://schemas.microsoft.com/office/powerpoint/2010/main" val="5716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0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77838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77187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649326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581259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52225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23741"/>
            </a:gs>
            <a:gs pos="100000">
              <a:srgbClr val="230FAF"/>
            </a:gs>
          </a:gsLst>
          <a:lin ang="2700000" scaled="1"/>
        </a:gradFill>
        <a:effectLst/>
      </p:bgPr>
    </p:bg>
    <p:spTree>
      <p:nvGrpSpPr>
        <p:cNvPr id="1" name=""/>
        <p:cNvGrpSpPr/>
        <p:nvPr/>
      </p:nvGrpSpPr>
      <p:grpSpPr>
        <a:xfrm>
          <a:off x="0" y="0"/>
          <a:ext cx="0" cy="0"/>
          <a:chOff x="0" y="0"/>
          <a:chExt cx="0" cy="0"/>
        </a:xfrm>
      </p:grpSpPr>
      <p:pic>
        <p:nvPicPr>
          <p:cNvPr id="1026" name="Picture 13" descr="Untitled-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940675" y="6381750"/>
            <a:ext cx="8794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4"/>
          <p:cNvSpPr>
            <a:spLocks noChangeArrowheads="1"/>
          </p:cNvSpPr>
          <p:nvPr userDrawn="1"/>
        </p:nvSpPr>
        <p:spPr bwMode="auto">
          <a:xfrm>
            <a:off x="0" y="0"/>
            <a:ext cx="9144000" cy="11255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bki-okb.ru/"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finuslugi.ru/"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finuslugi.ru/"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5"/>
          <p:cNvSpPr>
            <a:spLocks noChangeArrowheads="1"/>
          </p:cNvSpPr>
          <p:nvPr/>
        </p:nvSpPr>
        <p:spPr bwMode="auto">
          <a:xfrm>
            <a:off x="0" y="0"/>
            <a:ext cx="9144000" cy="200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4099" name="Text Box 7"/>
          <p:cNvSpPr txBox="1">
            <a:spLocks noChangeArrowheads="1"/>
          </p:cNvSpPr>
          <p:nvPr/>
        </p:nvSpPr>
        <p:spPr bwMode="auto">
          <a:xfrm>
            <a:off x="334963" y="2797175"/>
            <a:ext cx="8496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b="1" dirty="0">
                <a:solidFill>
                  <a:srgbClr val="FFFF00"/>
                </a:solidFill>
              </a:rPr>
              <a:t>ТЕМА 6</a:t>
            </a:r>
          </a:p>
        </p:txBody>
      </p:sp>
      <p:sp>
        <p:nvSpPr>
          <p:cNvPr id="4100" name="Text Box 8"/>
          <p:cNvSpPr txBox="1">
            <a:spLocks noChangeArrowheads="1"/>
          </p:cNvSpPr>
          <p:nvPr/>
        </p:nvSpPr>
        <p:spPr bwMode="auto">
          <a:xfrm>
            <a:off x="323850" y="0"/>
            <a:ext cx="8532813"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ru-RU" altLang="ru-RU" sz="2400" b="1" dirty="0">
                <a:solidFill>
                  <a:srgbClr val="0000CC"/>
                </a:solidFill>
              </a:rPr>
              <a:t>Цифровая экономика</a:t>
            </a:r>
          </a:p>
          <a:p>
            <a:pPr eaLnBrk="1" hangingPunct="1">
              <a:lnSpc>
                <a:spcPct val="130000"/>
              </a:lnSpc>
            </a:pPr>
            <a:r>
              <a:rPr lang="ru-RU" altLang="ru-RU" sz="2400" dirty="0">
                <a:solidFill>
                  <a:srgbClr val="0000CC"/>
                </a:solidFill>
              </a:rPr>
              <a:t>380301 Экономика</a:t>
            </a:r>
          </a:p>
          <a:p>
            <a:pPr eaLnBrk="1" hangingPunct="1">
              <a:lnSpc>
                <a:spcPct val="130000"/>
              </a:lnSpc>
            </a:pPr>
            <a:r>
              <a:rPr lang="ru-RU" altLang="ru-RU" sz="2400" dirty="0">
                <a:solidFill>
                  <a:srgbClr val="0000CC"/>
                </a:solidFill>
              </a:rPr>
              <a:t>Кафедра Экономики и управления</a:t>
            </a:r>
          </a:p>
          <a:p>
            <a:pPr eaLnBrk="1" hangingPunct="1">
              <a:lnSpc>
                <a:spcPct val="130000"/>
              </a:lnSpc>
            </a:pPr>
            <a:r>
              <a:rPr lang="ru-RU" altLang="ru-RU" sz="2400" dirty="0">
                <a:solidFill>
                  <a:srgbClr val="0000CC"/>
                </a:solidFill>
              </a:rPr>
              <a:t>Канд. экон. наук, доцент Корень Андрей Владимирович</a:t>
            </a:r>
          </a:p>
        </p:txBody>
      </p:sp>
      <p:sp>
        <p:nvSpPr>
          <p:cNvPr id="4101" name="Text Box 13"/>
          <p:cNvSpPr txBox="1">
            <a:spLocks noChangeArrowheads="1"/>
          </p:cNvSpPr>
          <p:nvPr/>
        </p:nvSpPr>
        <p:spPr bwMode="auto">
          <a:xfrm>
            <a:off x="323850" y="3734028"/>
            <a:ext cx="84963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dirty="0">
                <a:solidFill>
                  <a:schemeClr val="bg1"/>
                </a:solidFill>
              </a:rPr>
              <a:t>Цифровые финансовые технологии</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dirty="0">
                <a:solidFill>
                  <a:srgbClr val="0000CC"/>
                </a:solidFill>
              </a:rPr>
              <a:t>Структура курса</a:t>
            </a:r>
          </a:p>
        </p:txBody>
      </p:sp>
      <p:sp>
        <p:nvSpPr>
          <p:cNvPr id="614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5A32DB-FEB2-40BC-9197-4B0829BC66D6}" type="slidenum">
              <a:rPr lang="ru-RU" altLang="ru-RU">
                <a:solidFill>
                  <a:schemeClr val="bg1"/>
                </a:solidFill>
              </a:rPr>
              <a:pPr eaLnBrk="1" hangingPunct="1"/>
              <a:t>2</a:t>
            </a:fld>
            <a:endParaRPr lang="ru-RU" altLang="ru-RU">
              <a:solidFill>
                <a:schemeClr val="bg1"/>
              </a:solidFill>
            </a:endParaRPr>
          </a:p>
        </p:txBody>
      </p:sp>
      <p:sp>
        <p:nvSpPr>
          <p:cNvPr id="6148" name="Text Box 5"/>
          <p:cNvSpPr txBox="1">
            <a:spLocks noChangeArrowheads="1"/>
          </p:cNvSpPr>
          <p:nvPr/>
        </p:nvSpPr>
        <p:spPr bwMode="auto">
          <a:xfrm>
            <a:off x="453877" y="1310590"/>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1. Возникновение и сущность цифровой экономики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2. Организационные основы цифровой экономики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3. Большие данные в современной экономике</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4. Искусственный интеллект в цифровой экономике</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5. Облачные технологии и интернет вещей</a:t>
            </a:r>
          </a:p>
          <a:p>
            <a:pPr eaLnBrk="1" hangingPunct="1">
              <a:lnSpc>
                <a:spcPct val="150000"/>
              </a:lnSpc>
              <a:spcBef>
                <a:spcPct val="10000"/>
              </a:spcBef>
              <a:buClr>
                <a:srgbClr val="FFFF00"/>
              </a:buClr>
              <a:buFont typeface="Symbol" panose="05050102010706020507" pitchFamily="18" charset="2"/>
              <a:buChar char="¨"/>
            </a:pPr>
            <a:r>
              <a:rPr lang="ru-RU" altLang="ru-RU" sz="2400" u="sng" dirty="0">
                <a:solidFill>
                  <a:srgbClr val="FFFF00"/>
                </a:solidFill>
              </a:rPr>
              <a:t>Тема 6. Цифровые финансовые технологии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7. Пространственно-отраслевые аспекты развития цифровой экономики</a:t>
            </a:r>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23850" y="3254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dirty="0">
                <a:solidFill>
                  <a:srgbClr val="0000CC"/>
                </a:solidFill>
              </a:rPr>
              <a:t>План</a:t>
            </a:r>
          </a:p>
          <a:p>
            <a:pPr eaLnBrk="1" hangingPunct="1">
              <a:spcBef>
                <a:spcPct val="10000"/>
              </a:spcBef>
            </a:pPr>
            <a:endParaRPr lang="ru-RU" altLang="ru-RU" sz="3200" b="1" dirty="0">
              <a:solidFill>
                <a:srgbClr val="0000CC"/>
              </a:solidFill>
            </a:endParaRPr>
          </a:p>
        </p:txBody>
      </p:sp>
      <p:sp>
        <p:nvSpPr>
          <p:cNvPr id="10243"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A9E5CF5-6109-414E-B036-3BCFC75B928B}" type="slidenum">
              <a:rPr lang="ru-RU" altLang="ru-RU">
                <a:solidFill>
                  <a:schemeClr val="bg1"/>
                </a:solidFill>
              </a:rPr>
              <a:pPr eaLnBrk="1" hangingPunct="1"/>
              <a:t>3</a:t>
            </a:fld>
            <a:endParaRPr lang="ru-RU" altLang="ru-RU">
              <a:solidFill>
                <a:schemeClr val="bg1"/>
              </a:solidFill>
            </a:endParaRPr>
          </a:p>
        </p:txBody>
      </p:sp>
      <p:sp>
        <p:nvSpPr>
          <p:cNvPr id="10244" name="Text Box 5"/>
          <p:cNvSpPr txBox="1">
            <a:spLocks noChangeArrowheads="1"/>
          </p:cNvSpPr>
          <p:nvPr/>
        </p:nvSpPr>
        <p:spPr bwMode="auto">
          <a:xfrm>
            <a:off x="387350" y="1125538"/>
            <a:ext cx="8496300"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dirty="0">
                <a:solidFill>
                  <a:schemeClr val="bg1"/>
                </a:solidFill>
              </a:rPr>
              <a:t>6.1 Цифровые финансовые технологии</a:t>
            </a:r>
            <a:endParaRPr lang="en-US" altLang="ru-RU" sz="2400" dirty="0">
              <a:solidFill>
                <a:schemeClr val="bg1"/>
              </a:solidFill>
            </a:endParaRP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highlight>
                <a:srgbClr val="FFFF00"/>
              </a:highlight>
            </a:endParaRPr>
          </a:p>
          <a:p>
            <a:pPr eaLnBrk="1" hangingPunct="1">
              <a:spcBef>
                <a:spcPct val="10000"/>
              </a:spcBef>
              <a:buClr>
                <a:srgbClr val="FFFF00"/>
              </a:buClr>
              <a:buFont typeface="Symbol" panose="05050102010706020507" pitchFamily="18" charset="2"/>
              <a:buChar char="¨"/>
            </a:pPr>
            <a:r>
              <a:rPr lang="ru-RU" altLang="ru-RU" sz="2400" dirty="0">
                <a:solidFill>
                  <a:schemeClr val="bg1"/>
                </a:solidFill>
              </a:rPr>
              <a:t>6.2 Цифровая трансформация банков</a:t>
            </a: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highlight>
                <a:srgbClr val="FFFF00"/>
              </a:highlight>
            </a:endParaRP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endParaRPr>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Понятие «</a:t>
            </a:r>
            <a:r>
              <a:rPr lang="ru-RU" altLang="ru-RU" sz="2800" dirty="0" err="1"/>
              <a:t>Финтех</a:t>
            </a:r>
            <a:r>
              <a:rPr lang="ru-RU" altLang="ru-RU" sz="2800" dirty="0"/>
              <a:t>» </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dirty="0">
                <a:solidFill>
                  <a:schemeClr val="bg1"/>
                </a:solidFill>
              </a:rPr>
              <a:t>Понятие «</a:t>
            </a:r>
            <a:r>
              <a:rPr lang="ru-RU" altLang="ru-RU" sz="2000" dirty="0" err="1">
                <a:solidFill>
                  <a:schemeClr val="bg1"/>
                </a:solidFill>
              </a:rPr>
              <a:t>Финтех</a:t>
            </a:r>
            <a:r>
              <a:rPr lang="ru-RU" altLang="ru-RU" sz="2000" dirty="0">
                <a:solidFill>
                  <a:schemeClr val="bg1"/>
                </a:solidFill>
              </a:rPr>
              <a:t>» используется в отношении компаний, как правило, </a:t>
            </a:r>
            <a:r>
              <a:rPr lang="ru-RU" altLang="ru-RU" sz="2000" dirty="0">
                <a:solidFill>
                  <a:srgbClr val="FFFF00"/>
                </a:solidFill>
              </a:rPr>
              <a:t>являющихся стартапами</a:t>
            </a:r>
            <a:r>
              <a:rPr lang="ru-RU" altLang="ru-RU" sz="2000" dirty="0">
                <a:solidFill>
                  <a:schemeClr val="bg1"/>
                </a:solidFill>
              </a:rPr>
              <a:t>, которые активно предлагают инновационные, прорывные технологии в предоставлении финансовых услуг в условиях конкуренции с традиционными институтами; как правило, это цифровые услуги. </a:t>
            </a:r>
            <a:r>
              <a:rPr lang="ru-RU" altLang="ru-RU" sz="2000" dirty="0">
                <a:solidFill>
                  <a:srgbClr val="FFFF00"/>
                </a:solidFill>
              </a:rPr>
              <a:t>С другой стороны, традиционные банки, страховые и управляющие компании также активно внедряют цифровые технологии и с этой точки зрения тоже являются участниками рынка </a:t>
            </a:r>
            <a:r>
              <a:rPr lang="ru-RU" altLang="ru-RU" sz="2000" dirty="0" err="1">
                <a:solidFill>
                  <a:srgbClr val="FFFF00"/>
                </a:solidFill>
              </a:rPr>
              <a:t>финтеха</a:t>
            </a:r>
            <a:r>
              <a:rPr lang="ru-RU" altLang="ru-RU" sz="2000" dirty="0">
                <a:solidFill>
                  <a:srgbClr val="FFFF00"/>
                </a:solidFill>
              </a:rPr>
              <a:t>.</a:t>
            </a: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Таким образом, в узком смысле </a:t>
            </a:r>
            <a:r>
              <a:rPr lang="ru-RU" altLang="ru-RU" sz="2000" dirty="0" err="1">
                <a:solidFill>
                  <a:schemeClr val="bg1"/>
                </a:solidFill>
              </a:rPr>
              <a:t>Финтех</a:t>
            </a:r>
            <a:r>
              <a:rPr lang="ru-RU" altLang="ru-RU" sz="2000" dirty="0">
                <a:solidFill>
                  <a:schemeClr val="bg1"/>
                </a:solidFill>
              </a:rPr>
              <a:t> - это </a:t>
            </a:r>
            <a:r>
              <a:rPr lang="ru-RU" altLang="ru-RU" sz="2000" dirty="0">
                <a:solidFill>
                  <a:srgbClr val="FFFF00"/>
                </a:solidFill>
              </a:rPr>
              <a:t>инновационные финансовые услуги</a:t>
            </a:r>
            <a:r>
              <a:rPr lang="ru-RU" altLang="ru-RU" sz="2000" dirty="0">
                <a:solidFill>
                  <a:schemeClr val="bg1"/>
                </a:solidFill>
              </a:rPr>
              <a:t>, предоставляемые небольшими организациями, в широком смысле - все финансовые инновации, внедряемые на рынке и большими банками, и малыми фирмами.</a:t>
            </a:r>
          </a:p>
        </p:txBody>
      </p:sp>
    </p:spTree>
    <p:extLst>
      <p:ext uri="{BB962C8B-B14F-4D97-AF65-F5344CB8AC3E}">
        <p14:creationId xmlns:p14="http://schemas.microsoft.com/office/powerpoint/2010/main" val="3933995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Распределение инвестиций в отрасль финансовых услуг в мире</a:t>
            </a:r>
            <a:br>
              <a:rPr lang="ru-RU" altLang="ru-RU" sz="2800" dirty="0"/>
            </a:br>
            <a:endParaRPr lang="ru-RU" altLang="ru-RU" sz="2800" dirty="0"/>
          </a:p>
        </p:txBody>
      </p:sp>
      <p:pic>
        <p:nvPicPr>
          <p:cNvPr id="4" name="Объект 1">
            <a:extLst>
              <a:ext uri="{FF2B5EF4-FFF2-40B4-BE49-F238E27FC236}">
                <a16:creationId xmlns:a16="http://schemas.microsoft.com/office/drawing/2014/main" id="{B1949736-0F69-41F0-8505-C881FD9B0794}"/>
              </a:ext>
            </a:extLst>
          </p:cNvPr>
          <p:cNvPicPr>
            <a:picLocks noGrp="1" noChangeAspect="1"/>
          </p:cNvPicPr>
          <p:nvPr>
            <p:ph idx="1"/>
          </p:nvPr>
        </p:nvPicPr>
        <p:blipFill>
          <a:blip r:embed="rId2"/>
          <a:stretch>
            <a:fillRect/>
          </a:stretch>
        </p:blipFill>
        <p:spPr>
          <a:xfrm>
            <a:off x="547687" y="1681163"/>
            <a:ext cx="8048625" cy="4467225"/>
          </a:xfrm>
          <a:prstGeom prst="rect">
            <a:avLst/>
          </a:prstGeom>
        </p:spPr>
      </p:pic>
    </p:spTree>
    <p:extLst>
      <p:ext uri="{BB962C8B-B14F-4D97-AF65-F5344CB8AC3E}">
        <p14:creationId xmlns:p14="http://schemas.microsoft.com/office/powerpoint/2010/main" val="4253422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56996"/>
            <a:ext cx="8686800" cy="11400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Платежи </a:t>
            </a:r>
            <a:br>
              <a:rPr lang="ru-RU" altLang="ru-RU" sz="2800" dirty="0"/>
            </a:br>
            <a:endParaRPr lang="ru-RU" altLang="ru-RU" sz="2800" dirty="0"/>
          </a:p>
        </p:txBody>
      </p:sp>
      <p:pic>
        <p:nvPicPr>
          <p:cNvPr id="5" name="Объект 4">
            <a:extLst>
              <a:ext uri="{FF2B5EF4-FFF2-40B4-BE49-F238E27FC236}">
                <a16:creationId xmlns:a16="http://schemas.microsoft.com/office/drawing/2014/main" id="{8F086411-9EBD-4FBA-A2A7-C1C2BF51B083}"/>
              </a:ext>
            </a:extLst>
          </p:cNvPr>
          <p:cNvPicPr>
            <a:picLocks noGrp="1" noChangeAspect="1"/>
          </p:cNvPicPr>
          <p:nvPr>
            <p:ph idx="1"/>
          </p:nvPr>
        </p:nvPicPr>
        <p:blipFill>
          <a:blip r:embed="rId2"/>
          <a:stretch>
            <a:fillRect/>
          </a:stretch>
        </p:blipFill>
        <p:spPr>
          <a:xfrm>
            <a:off x="468638" y="1333843"/>
            <a:ext cx="2417715" cy="5235575"/>
          </a:xfrm>
          <a:prstGeom prst="rect">
            <a:avLst/>
          </a:prstGeom>
        </p:spPr>
      </p:pic>
      <p:pic>
        <p:nvPicPr>
          <p:cNvPr id="6" name="Рисунок 5">
            <a:extLst>
              <a:ext uri="{FF2B5EF4-FFF2-40B4-BE49-F238E27FC236}">
                <a16:creationId xmlns:a16="http://schemas.microsoft.com/office/drawing/2014/main" id="{A51A99BB-D45F-4163-B331-15F349643D06}"/>
              </a:ext>
            </a:extLst>
          </p:cNvPr>
          <p:cNvPicPr>
            <a:picLocks noChangeAspect="1"/>
          </p:cNvPicPr>
          <p:nvPr/>
        </p:nvPicPr>
        <p:blipFill>
          <a:blip r:embed="rId3"/>
          <a:stretch>
            <a:fillRect/>
          </a:stretch>
        </p:blipFill>
        <p:spPr>
          <a:xfrm>
            <a:off x="3290780" y="1333842"/>
            <a:ext cx="2417715" cy="5235575"/>
          </a:xfrm>
          <a:prstGeom prst="rect">
            <a:avLst/>
          </a:prstGeom>
        </p:spPr>
      </p:pic>
      <p:sp>
        <p:nvSpPr>
          <p:cNvPr id="7" name="TextBox 6">
            <a:extLst>
              <a:ext uri="{FF2B5EF4-FFF2-40B4-BE49-F238E27FC236}">
                <a16:creationId xmlns:a16="http://schemas.microsoft.com/office/drawing/2014/main" id="{02EAD2F7-AFFB-4547-BA3C-4474234F36CD}"/>
              </a:ext>
            </a:extLst>
          </p:cNvPr>
          <p:cNvSpPr txBox="1"/>
          <p:nvPr/>
        </p:nvSpPr>
        <p:spPr>
          <a:xfrm>
            <a:off x="6091614" y="1493301"/>
            <a:ext cx="2730044" cy="923330"/>
          </a:xfrm>
          <a:prstGeom prst="rect">
            <a:avLst/>
          </a:prstGeom>
          <a:noFill/>
        </p:spPr>
        <p:txBody>
          <a:bodyPr wrap="square" rtlCol="0">
            <a:spAutoFit/>
          </a:bodyPr>
          <a:lstStyle/>
          <a:p>
            <a:r>
              <a:rPr lang="ru-RU" dirty="0">
                <a:solidFill>
                  <a:srgbClr val="FFFF00"/>
                </a:solidFill>
              </a:rPr>
              <a:t>Сравнить со </a:t>
            </a:r>
            <a:r>
              <a:rPr lang="en-US" dirty="0">
                <a:solidFill>
                  <a:srgbClr val="FFFF00"/>
                </a:solidFill>
              </a:rPr>
              <a:t>SBERPAY</a:t>
            </a:r>
          </a:p>
          <a:p>
            <a:endParaRPr lang="en-US" dirty="0">
              <a:solidFill>
                <a:srgbClr val="FFFF00"/>
              </a:solidFill>
            </a:endParaRPr>
          </a:p>
          <a:p>
            <a:r>
              <a:rPr lang="ru-RU" dirty="0">
                <a:solidFill>
                  <a:srgbClr val="FFFF00"/>
                </a:solidFill>
              </a:rPr>
              <a:t>Плюсы и минусы</a:t>
            </a:r>
          </a:p>
        </p:txBody>
      </p:sp>
    </p:spTree>
    <p:extLst>
      <p:ext uri="{BB962C8B-B14F-4D97-AF65-F5344CB8AC3E}">
        <p14:creationId xmlns:p14="http://schemas.microsoft.com/office/powerpoint/2010/main" val="3860507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err="1"/>
              <a:t>Криптобиржи</a:t>
            </a:r>
            <a:r>
              <a:rPr lang="ru-RU" altLang="ru-RU" sz="2800" dirty="0"/>
              <a:t> (</a:t>
            </a:r>
            <a:r>
              <a:rPr lang="ru-RU" altLang="ru-RU" sz="2800" dirty="0" err="1"/>
              <a:t>блокчейн</a:t>
            </a:r>
            <a:r>
              <a:rPr lang="ru-RU" altLang="ru-RU" sz="2800" dirty="0"/>
              <a:t>, платежи и переводы)</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en-US" altLang="ru-RU" sz="2000" dirty="0">
                <a:solidFill>
                  <a:schemeClr val="bg1"/>
                </a:solidFill>
              </a:rPr>
              <a:t>https://www.binance.com</a:t>
            </a:r>
            <a:endParaRPr lang="ru-RU" altLang="ru-RU" sz="2000" dirty="0">
              <a:solidFill>
                <a:schemeClr val="bg1"/>
              </a:solidFill>
            </a:endParaRPr>
          </a:p>
        </p:txBody>
      </p:sp>
      <p:pic>
        <p:nvPicPr>
          <p:cNvPr id="3" name="Рисунок 2">
            <a:extLst>
              <a:ext uri="{FF2B5EF4-FFF2-40B4-BE49-F238E27FC236}">
                <a16:creationId xmlns:a16="http://schemas.microsoft.com/office/drawing/2014/main" id="{1F173FDC-45E7-4A43-9562-D8A69599B1EB}"/>
              </a:ext>
            </a:extLst>
          </p:cNvPr>
          <p:cNvPicPr>
            <a:picLocks noChangeAspect="1"/>
          </p:cNvPicPr>
          <p:nvPr/>
        </p:nvPicPr>
        <p:blipFill>
          <a:blip r:embed="rId2"/>
          <a:stretch>
            <a:fillRect/>
          </a:stretch>
        </p:blipFill>
        <p:spPr>
          <a:xfrm>
            <a:off x="549297" y="1888377"/>
            <a:ext cx="8045405" cy="4336822"/>
          </a:xfrm>
          <a:prstGeom prst="rect">
            <a:avLst/>
          </a:prstGeom>
        </p:spPr>
      </p:pic>
    </p:spTree>
    <p:extLst>
      <p:ext uri="{BB962C8B-B14F-4D97-AF65-F5344CB8AC3E}">
        <p14:creationId xmlns:p14="http://schemas.microsoft.com/office/powerpoint/2010/main" val="3258086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Краудфандинговые платформы</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en-US" altLang="ru-RU" sz="2000" dirty="0">
                <a:solidFill>
                  <a:schemeClr val="bg1"/>
                </a:solidFill>
              </a:rPr>
              <a:t>https://planeta.ru/</a:t>
            </a:r>
            <a:endParaRPr lang="ru-RU" altLang="ru-RU" sz="2000" dirty="0">
              <a:solidFill>
                <a:schemeClr val="bg1"/>
              </a:solidFill>
            </a:endParaRPr>
          </a:p>
          <a:p>
            <a:pPr marL="0" indent="0">
              <a:buFontTx/>
              <a:buNone/>
            </a:pPr>
            <a:endParaRPr lang="ru-RU" altLang="ru-RU" sz="2000" dirty="0">
              <a:solidFill>
                <a:schemeClr val="bg1"/>
              </a:solidFill>
            </a:endParaRPr>
          </a:p>
        </p:txBody>
      </p:sp>
      <p:pic>
        <p:nvPicPr>
          <p:cNvPr id="4" name="Рисунок 3">
            <a:extLst>
              <a:ext uri="{FF2B5EF4-FFF2-40B4-BE49-F238E27FC236}">
                <a16:creationId xmlns:a16="http://schemas.microsoft.com/office/drawing/2014/main" id="{E1F3D520-145A-4940-82A5-44D71915BF3C}"/>
              </a:ext>
            </a:extLst>
          </p:cNvPr>
          <p:cNvPicPr>
            <a:picLocks noChangeAspect="1"/>
          </p:cNvPicPr>
          <p:nvPr/>
        </p:nvPicPr>
        <p:blipFill>
          <a:blip r:embed="rId2"/>
          <a:stretch>
            <a:fillRect/>
          </a:stretch>
        </p:blipFill>
        <p:spPr>
          <a:xfrm>
            <a:off x="552587" y="1877006"/>
            <a:ext cx="8229600" cy="4254079"/>
          </a:xfrm>
          <a:prstGeom prst="rect">
            <a:avLst/>
          </a:prstGeom>
        </p:spPr>
      </p:pic>
    </p:spTree>
    <p:extLst>
      <p:ext uri="{BB962C8B-B14F-4D97-AF65-F5344CB8AC3E}">
        <p14:creationId xmlns:p14="http://schemas.microsoft.com/office/powerpoint/2010/main" val="1760534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Возможности и риски развития </a:t>
            </a:r>
            <a:br>
              <a:rPr lang="ru-RU" altLang="ru-RU" sz="2800" dirty="0"/>
            </a:br>
            <a:r>
              <a:rPr lang="ru-RU" altLang="ru-RU" sz="2800" dirty="0" err="1"/>
              <a:t>финтех</a:t>
            </a:r>
            <a:r>
              <a:rPr lang="ru-RU" altLang="ru-RU" sz="2800" dirty="0"/>
              <a:t>-компаний для банков</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dirty="0">
                <a:solidFill>
                  <a:schemeClr val="bg1"/>
                </a:solidFill>
              </a:rPr>
              <a:t>Развитие </a:t>
            </a:r>
            <a:r>
              <a:rPr lang="ru-RU" altLang="ru-RU" sz="2000" dirty="0" err="1">
                <a:solidFill>
                  <a:schemeClr val="bg1"/>
                </a:solidFill>
              </a:rPr>
              <a:t>финтех</a:t>
            </a:r>
            <a:r>
              <a:rPr lang="ru-RU" altLang="ru-RU" sz="2000" dirty="0">
                <a:solidFill>
                  <a:schemeClr val="bg1"/>
                </a:solidFill>
              </a:rPr>
              <a:t>-компаний в мире сталкивается с тремя основными проблемами: масштабируемость, выход на вторичное финансирование и поглощения банками.</a:t>
            </a: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Из-за того, что на многих рынках отсутствует облачная платформа масштабируемости, у партнеров не хватает прикладных программных интерфейсов с открытым кодом, а несовершенство регуляторной среды не позволяет быстро провести лицензирование на новом рынке, </a:t>
            </a:r>
            <a:r>
              <a:rPr lang="ru-RU" altLang="ru-RU" sz="2000" dirty="0">
                <a:solidFill>
                  <a:srgbClr val="FFFF00"/>
                </a:solidFill>
              </a:rPr>
              <a:t>всего лишь треть </a:t>
            </a:r>
            <a:r>
              <a:rPr lang="ru-RU" altLang="ru-RU" sz="2000" dirty="0" err="1">
                <a:solidFill>
                  <a:srgbClr val="FFFF00"/>
                </a:solidFill>
              </a:rPr>
              <a:t>финтех</a:t>
            </a:r>
            <a:r>
              <a:rPr lang="ru-RU" altLang="ru-RU" sz="2000" dirty="0">
                <a:solidFill>
                  <a:srgbClr val="FFFF00"/>
                </a:solidFill>
              </a:rPr>
              <a:t>-компаний в мире способны быстро экспортировать свои продукты </a:t>
            </a:r>
            <a:r>
              <a:rPr lang="ru-RU" altLang="ru-RU" sz="2000" dirty="0">
                <a:solidFill>
                  <a:schemeClr val="bg1"/>
                </a:solidFill>
              </a:rPr>
              <a:t>в другие страны.</a:t>
            </a:r>
          </a:p>
        </p:txBody>
      </p:sp>
    </p:spTree>
    <p:extLst>
      <p:ext uri="{BB962C8B-B14F-4D97-AF65-F5344CB8AC3E}">
        <p14:creationId xmlns:p14="http://schemas.microsoft.com/office/powerpoint/2010/main" val="2623102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Возможности и риски развития </a:t>
            </a:r>
            <a:br>
              <a:rPr lang="ru-RU" altLang="ru-RU" sz="2800" dirty="0"/>
            </a:br>
            <a:r>
              <a:rPr lang="ru-RU" altLang="ru-RU" sz="2800" dirty="0" err="1"/>
              <a:t>финтех</a:t>
            </a:r>
            <a:r>
              <a:rPr lang="ru-RU" altLang="ru-RU" sz="2800" dirty="0"/>
              <a:t>-компаний для банков</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dirty="0">
                <a:solidFill>
                  <a:schemeClr val="bg1"/>
                </a:solidFill>
              </a:rPr>
              <a:t>Проблема вторичного финансирования состоит в том, что, получив первоначальный капитал и освоив его, компании не успевают выйти на нужный уровень прибыли и поэтому нуждаются либо в географическом расширении, либо в продуктовой диверсификации.</a:t>
            </a: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Третья проблема вытекает из стремления банков поглотить успешные </a:t>
            </a:r>
            <a:r>
              <a:rPr lang="ru-RU" altLang="ru-RU" sz="2000" dirty="0" err="1">
                <a:solidFill>
                  <a:schemeClr val="bg1"/>
                </a:solidFill>
              </a:rPr>
              <a:t>финтех</a:t>
            </a:r>
            <a:r>
              <a:rPr lang="ru-RU" altLang="ru-RU" sz="2000" dirty="0">
                <a:solidFill>
                  <a:schemeClr val="bg1"/>
                </a:solidFill>
              </a:rPr>
              <a:t>-компании, но не все стартапы и их руководители готовы к такому сценарию развития. По мнению большинства экспертов, банки, которые эффективно поглощают перспективные </a:t>
            </a:r>
            <a:r>
              <a:rPr lang="ru-RU" altLang="ru-RU" sz="2000" dirty="0" err="1">
                <a:solidFill>
                  <a:schemeClr val="bg1"/>
                </a:solidFill>
              </a:rPr>
              <a:t>финтех</a:t>
            </a:r>
            <a:r>
              <a:rPr lang="ru-RU" altLang="ru-RU" sz="2000" dirty="0">
                <a:solidFill>
                  <a:schemeClr val="bg1"/>
                </a:solidFill>
              </a:rPr>
              <a:t>-компании, повышают свою конкурентоспособность, защитив и даже улучшив свои рыночные позиции. </a:t>
            </a:r>
          </a:p>
        </p:txBody>
      </p:sp>
    </p:spTree>
    <p:extLst>
      <p:ext uri="{BB962C8B-B14F-4D97-AF65-F5344CB8AC3E}">
        <p14:creationId xmlns:p14="http://schemas.microsoft.com/office/powerpoint/2010/main" val="1000852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75651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Финансовые стартапы – это конкуренты банков?</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dirty="0" err="1">
                <a:solidFill>
                  <a:schemeClr val="bg1"/>
                </a:solidFill>
              </a:rPr>
              <a:t>Финтех</a:t>
            </a:r>
            <a:r>
              <a:rPr lang="ru-RU" altLang="ru-RU" sz="2000" dirty="0">
                <a:solidFill>
                  <a:schemeClr val="bg1"/>
                </a:solidFill>
              </a:rPr>
              <a:t>-компании имеют шансы превратиться из инновационных лабораторий в агрессивных конкурентов классическим банкам и могут даже потеснить их позиции на рынке. </a:t>
            </a: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Новые игроки наращивают влияние даже на рынках таких традиционных услуг, как платежи, переводы и кредиты. </a:t>
            </a: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Один из примеров – компания ПОТОК, выдающая через интернет-кредиты представителям малого и среднего бизнеса, с которыми неохотно работают традиционные банки.</a:t>
            </a:r>
          </a:p>
        </p:txBody>
      </p:sp>
    </p:spTree>
    <p:extLst>
      <p:ext uri="{BB962C8B-B14F-4D97-AF65-F5344CB8AC3E}">
        <p14:creationId xmlns:p14="http://schemas.microsoft.com/office/powerpoint/2010/main" val="3485860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7352"/>
            <a:ext cx="8686800" cy="6644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Прямое инвестирование и кредитование</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en-US" altLang="ru-RU" sz="2000" dirty="0">
                <a:solidFill>
                  <a:schemeClr val="bg1"/>
                </a:solidFill>
              </a:rPr>
              <a:t>https://www.potok.digital/</a:t>
            </a:r>
            <a:endParaRPr lang="ru-RU" altLang="ru-RU" sz="2000" dirty="0">
              <a:solidFill>
                <a:schemeClr val="bg1"/>
              </a:solidFill>
            </a:endParaRPr>
          </a:p>
        </p:txBody>
      </p:sp>
      <p:pic>
        <p:nvPicPr>
          <p:cNvPr id="2" name="Рисунок 1">
            <a:extLst>
              <a:ext uri="{FF2B5EF4-FFF2-40B4-BE49-F238E27FC236}">
                <a16:creationId xmlns:a16="http://schemas.microsoft.com/office/drawing/2014/main" id="{7E8402DB-D5DE-47E3-98DB-7757778B9EFE}"/>
              </a:ext>
            </a:extLst>
          </p:cNvPr>
          <p:cNvPicPr>
            <a:picLocks noChangeAspect="1"/>
          </p:cNvPicPr>
          <p:nvPr/>
        </p:nvPicPr>
        <p:blipFill>
          <a:blip r:embed="rId2"/>
          <a:stretch>
            <a:fillRect/>
          </a:stretch>
        </p:blipFill>
        <p:spPr>
          <a:xfrm>
            <a:off x="542719" y="1803307"/>
            <a:ext cx="8058561" cy="4532941"/>
          </a:xfrm>
          <a:prstGeom prst="rect">
            <a:avLst/>
          </a:prstGeom>
        </p:spPr>
      </p:pic>
    </p:spTree>
    <p:extLst>
      <p:ext uri="{BB962C8B-B14F-4D97-AF65-F5344CB8AC3E}">
        <p14:creationId xmlns:p14="http://schemas.microsoft.com/office/powerpoint/2010/main" val="3017375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Инновации в сфере кредитования </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dirty="0">
                <a:solidFill>
                  <a:schemeClr val="bg1"/>
                </a:solidFill>
              </a:rPr>
              <a:t>Инновации в сфере кредитования также выражаются в появлении альтернативных моделей кредитования, использовании нетрадиционных источников данных и аналитики больших данных в области оценки рисков, ускорении кредитных процессов с концентрацией на клиенте и сокращении операционных затрат.</a:t>
            </a: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Сектор платежей также сталкивался с серьезным изменением, которое было связано со стремительным распространением новых, технологически обусловленных процессов проведения платежей, новых цифровых приложений, облегчающих проведение платежей, появлением альтернативных процессинговых сетей, а также более активным использованием электронных устройств для перевода денег с одного счета на другой. Мы пока оставляем в стороне роль в будущем криптовалют.</a:t>
            </a:r>
          </a:p>
        </p:txBody>
      </p:sp>
    </p:spTree>
    <p:extLst>
      <p:ext uri="{BB962C8B-B14F-4D97-AF65-F5344CB8AC3E}">
        <p14:creationId xmlns:p14="http://schemas.microsoft.com/office/powerpoint/2010/main" val="3228806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Возможности и риски развития </a:t>
            </a:r>
            <a:br>
              <a:rPr lang="ru-RU" altLang="ru-RU" sz="2800" dirty="0"/>
            </a:br>
            <a:r>
              <a:rPr lang="ru-RU" altLang="ru-RU" sz="2800" dirty="0" err="1"/>
              <a:t>финтех</a:t>
            </a:r>
            <a:r>
              <a:rPr lang="ru-RU" altLang="ru-RU" sz="2800" dirty="0"/>
              <a:t>-компаний для банков</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dirty="0">
                <a:solidFill>
                  <a:schemeClr val="bg1"/>
                </a:solidFill>
              </a:rPr>
              <a:t>На фоне роста конкуренции со стороны </a:t>
            </a:r>
            <a:r>
              <a:rPr lang="ru-RU" altLang="ru-RU" sz="2000" dirty="0" err="1">
                <a:solidFill>
                  <a:schemeClr val="bg1"/>
                </a:solidFill>
              </a:rPr>
              <a:t>финтеха</a:t>
            </a:r>
            <a:r>
              <a:rPr lang="ru-RU" altLang="ru-RU" sz="2000" dirty="0">
                <a:solidFill>
                  <a:schemeClr val="bg1"/>
                </a:solidFill>
              </a:rPr>
              <a:t> банкам приходится менять бизнес-модели, что становится все сложнее и затратнее, а это, в свою очередь, порождает новые риски или усугубляет существующие. </a:t>
            </a:r>
          </a:p>
          <a:p>
            <a:pPr marL="0" indent="0">
              <a:buFontTx/>
              <a:buNone/>
            </a:pPr>
            <a:endParaRPr lang="ru-RU" altLang="ru-RU" sz="2000" dirty="0">
              <a:solidFill>
                <a:schemeClr val="bg1"/>
              </a:solidFill>
            </a:endParaRPr>
          </a:p>
          <a:p>
            <a:pPr marL="0" indent="0">
              <a:buFontTx/>
              <a:buNone/>
            </a:pPr>
            <a:r>
              <a:rPr lang="ru-RU" altLang="ru-RU" sz="2000" dirty="0">
                <a:solidFill>
                  <a:srgbClr val="FFFF00"/>
                </a:solidFill>
              </a:rPr>
              <a:t>Среди ключевых внутренних рисков следует, в первую очередь, упомянуть риски снижения доходности, отставания имеющихся бизнес-процессов от скорости развития инноваций, риски недостаточной защиты потребителей и данных, риски быть использованными в легализации преступных доходов и пр. </a:t>
            </a:r>
          </a:p>
          <a:p>
            <a:pPr marL="0" indent="0">
              <a:buFontTx/>
              <a:buNone/>
            </a:pPr>
            <a:endParaRPr lang="ru-RU" altLang="ru-RU" sz="2000" dirty="0">
              <a:solidFill>
                <a:srgbClr val="FFFF00"/>
              </a:solidFill>
            </a:endParaRPr>
          </a:p>
          <a:p>
            <a:pPr marL="0" indent="0">
              <a:buFontTx/>
              <a:buNone/>
            </a:pPr>
            <a:r>
              <a:rPr lang="ru-RU" altLang="ru-RU" sz="2000" dirty="0">
                <a:solidFill>
                  <a:schemeClr val="bg1"/>
                </a:solidFill>
              </a:rPr>
              <a:t>Еще один риск - цифровые бизнес-модели могут переместить банковские операции в неконтролируемый регуляторами сектор. Кроме того, банки все чаще сотрудничают с </a:t>
            </a:r>
            <a:r>
              <a:rPr lang="ru-RU" altLang="ru-RU" sz="2000" dirty="0" err="1">
                <a:solidFill>
                  <a:schemeClr val="bg1"/>
                </a:solidFill>
              </a:rPr>
              <a:t>финтех</a:t>
            </a:r>
            <a:r>
              <a:rPr lang="ru-RU" altLang="ru-RU" sz="2000" dirty="0">
                <a:solidFill>
                  <a:schemeClr val="bg1"/>
                </a:solidFill>
              </a:rPr>
              <a:t>-компаниями и отдают на аутсорсинг множество процессов, что также порождает дополнительные внешние риски для банков. (Пример )</a:t>
            </a:r>
          </a:p>
        </p:txBody>
      </p:sp>
    </p:spTree>
    <p:extLst>
      <p:ext uri="{BB962C8B-B14F-4D97-AF65-F5344CB8AC3E}">
        <p14:creationId xmlns:p14="http://schemas.microsoft.com/office/powerpoint/2010/main" val="1080075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63137"/>
            <a:ext cx="8686800" cy="60521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Тренды</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dirty="0">
                <a:solidFill>
                  <a:schemeClr val="bg1"/>
                </a:solidFill>
              </a:rPr>
              <a:t>Главный тренд в сфере создания максимальных удобств для клиента - интернет-обслуживание - </a:t>
            </a:r>
            <a:r>
              <a:rPr lang="ru-RU" altLang="ru-RU" sz="2000" dirty="0">
                <a:solidFill>
                  <a:srgbClr val="FFFF00"/>
                </a:solidFill>
              </a:rPr>
              <a:t>непременно приведет к сокращению количества банковских отделений</a:t>
            </a:r>
            <a:r>
              <a:rPr lang="ru-RU" altLang="ru-RU" sz="2000" dirty="0">
                <a:solidFill>
                  <a:schemeClr val="bg1"/>
                </a:solidFill>
              </a:rPr>
              <a:t>, которые будут нужны лишь как точки продаж специальных услуг и идентификации клиента. </a:t>
            </a:r>
          </a:p>
          <a:p>
            <a:pPr marL="0" indent="0">
              <a:buFontTx/>
              <a:buNone/>
            </a:pPr>
            <a:endParaRPr lang="ru-RU" altLang="ru-RU" sz="2000" dirty="0">
              <a:solidFill>
                <a:schemeClr val="bg1"/>
              </a:solidFill>
            </a:endParaRP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По самым смелым предположениям, к 2025 г. у банков не будет ни одного физического филиала, содержать которые станет просто экономически нецелесообразно, останутся только мобильные сервисы и банкоматы самообслуживания.</a:t>
            </a:r>
          </a:p>
          <a:p>
            <a:pPr marL="0" indent="0">
              <a:buFontTx/>
              <a:buNone/>
            </a:pPr>
            <a:endParaRPr lang="ru-RU" altLang="ru-RU" sz="2000" dirty="0">
              <a:solidFill>
                <a:schemeClr val="bg1"/>
              </a:solidFill>
            </a:endParaRPr>
          </a:p>
          <a:p>
            <a:pPr marL="0" indent="0">
              <a:buFontTx/>
              <a:buNone/>
            </a:pPr>
            <a:r>
              <a:rPr lang="ru-RU" altLang="ru-RU" sz="2000" dirty="0">
                <a:solidFill>
                  <a:srgbClr val="FFFF00"/>
                </a:solidFill>
              </a:rPr>
              <a:t>Почему у </a:t>
            </a:r>
            <a:r>
              <a:rPr lang="ru-RU" altLang="ru-RU" sz="2000" dirty="0" err="1">
                <a:solidFill>
                  <a:srgbClr val="FFFF00"/>
                </a:solidFill>
              </a:rPr>
              <a:t>СБЕРа</a:t>
            </a:r>
            <a:r>
              <a:rPr lang="ru-RU" altLang="ru-RU" sz="2000" dirty="0">
                <a:solidFill>
                  <a:srgbClr val="FFFF00"/>
                </a:solidFill>
              </a:rPr>
              <a:t> так не будет? </a:t>
            </a:r>
          </a:p>
          <a:p>
            <a:pPr marL="0" indent="0">
              <a:buFontTx/>
              <a:buNone/>
            </a:pPr>
            <a:r>
              <a:rPr lang="ru-RU" altLang="ru-RU" sz="2000" dirty="0" err="1">
                <a:solidFill>
                  <a:srgbClr val="FFFF00"/>
                </a:solidFill>
              </a:rPr>
              <a:t>СберЛогистика</a:t>
            </a:r>
            <a:r>
              <a:rPr lang="ru-RU" altLang="ru-RU" sz="2000" dirty="0">
                <a:solidFill>
                  <a:srgbClr val="FFFF00"/>
                </a:solidFill>
              </a:rPr>
              <a:t> и посылки после чёрного воскресенья.</a:t>
            </a:r>
          </a:p>
        </p:txBody>
      </p:sp>
    </p:spTree>
    <p:extLst>
      <p:ext uri="{BB962C8B-B14F-4D97-AF65-F5344CB8AC3E}">
        <p14:creationId xmlns:p14="http://schemas.microsoft.com/office/powerpoint/2010/main" val="3696759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Возможности и риски развития </a:t>
            </a:r>
            <a:br>
              <a:rPr lang="ru-RU" altLang="ru-RU" sz="2800" dirty="0"/>
            </a:br>
            <a:r>
              <a:rPr lang="ru-RU" altLang="ru-RU" sz="2800" dirty="0" err="1"/>
              <a:t>финтех</a:t>
            </a:r>
            <a:r>
              <a:rPr lang="ru-RU" altLang="ru-RU" sz="2800" dirty="0"/>
              <a:t>-компаний для банков</a:t>
            </a: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dirty="0">
                <a:solidFill>
                  <a:schemeClr val="bg1"/>
                </a:solidFill>
              </a:rPr>
              <a:t>По данным </a:t>
            </a:r>
            <a:r>
              <a:rPr lang="ru-RU" altLang="ru-RU" sz="2000" dirty="0" err="1">
                <a:solidFill>
                  <a:schemeClr val="bg1"/>
                </a:solidFill>
              </a:rPr>
              <a:t>Citigroup</a:t>
            </a:r>
            <a:r>
              <a:rPr lang="ru-RU" altLang="ru-RU" sz="2000" dirty="0">
                <a:solidFill>
                  <a:schemeClr val="bg1"/>
                </a:solidFill>
              </a:rPr>
              <a:t>, в ближайшие 10 лет около 800 тыс. работников сферы банковских услуг потеряют работу из-за введения новых технологий. </a:t>
            </a: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Приблизительно 60-70% служащих в сфере розничных банковских услуг заняты в той или иной степени ручной работой, и если их труд будет автоматизирован, то их должности исчезнут или трансформируются в другие. </a:t>
            </a:r>
          </a:p>
          <a:p>
            <a:pPr marL="0" indent="0">
              <a:buFontTx/>
              <a:buNone/>
            </a:pPr>
            <a:endParaRPr lang="ru-RU" altLang="ru-RU" sz="2000" dirty="0">
              <a:solidFill>
                <a:schemeClr val="bg1"/>
              </a:solidFill>
            </a:endParaRPr>
          </a:p>
          <a:p>
            <a:pPr marL="0" indent="0">
              <a:buFontTx/>
              <a:buNone/>
            </a:pPr>
            <a:r>
              <a:rPr lang="ru-RU" altLang="ru-RU" sz="2000" dirty="0">
                <a:solidFill>
                  <a:schemeClr val="bg1"/>
                </a:solidFill>
              </a:rPr>
              <a:t>Кроме банковских работников пострадает и сфера коммерческой недвижимости, когда, например, банки станут повсеместно закрывать свои отделения.</a:t>
            </a:r>
          </a:p>
        </p:txBody>
      </p:sp>
    </p:spTree>
    <p:extLst>
      <p:ext uri="{BB962C8B-B14F-4D97-AF65-F5344CB8AC3E}">
        <p14:creationId xmlns:p14="http://schemas.microsoft.com/office/powerpoint/2010/main" val="3818176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69714"/>
            <a:ext cx="8686800" cy="11272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В гостях у РУСГИДРО (связь с трендами)</a:t>
            </a:r>
            <a:br>
              <a:rPr lang="ru-RU" altLang="ru-RU" sz="2800" dirty="0"/>
            </a:br>
            <a:endParaRPr lang="ru-RU" altLang="ru-RU" sz="2800" dirty="0"/>
          </a:p>
        </p:txBody>
      </p:sp>
      <p:pic>
        <p:nvPicPr>
          <p:cNvPr id="2" name="Объект 1">
            <a:extLst>
              <a:ext uri="{FF2B5EF4-FFF2-40B4-BE49-F238E27FC236}">
                <a16:creationId xmlns:a16="http://schemas.microsoft.com/office/drawing/2014/main" id="{7F7FCA3D-7484-492C-B493-1C36BC1797A3}"/>
              </a:ext>
            </a:extLst>
          </p:cNvPr>
          <p:cNvPicPr>
            <a:picLocks noGrp="1" noChangeAspect="1"/>
          </p:cNvPicPr>
          <p:nvPr>
            <p:ph idx="1"/>
          </p:nvPr>
        </p:nvPicPr>
        <p:blipFill>
          <a:blip r:embed="rId2"/>
          <a:stretch>
            <a:fillRect/>
          </a:stretch>
        </p:blipFill>
        <p:spPr>
          <a:xfrm>
            <a:off x="202287" y="1334082"/>
            <a:ext cx="4872830" cy="2245920"/>
          </a:xfrm>
          <a:prstGeom prst="rect">
            <a:avLst/>
          </a:prstGeom>
        </p:spPr>
      </p:pic>
      <p:pic>
        <p:nvPicPr>
          <p:cNvPr id="3" name="Рисунок 2">
            <a:extLst>
              <a:ext uri="{FF2B5EF4-FFF2-40B4-BE49-F238E27FC236}">
                <a16:creationId xmlns:a16="http://schemas.microsoft.com/office/drawing/2014/main" id="{DB1B823D-7E38-462B-96CD-E9E06BA0E958}"/>
              </a:ext>
            </a:extLst>
          </p:cNvPr>
          <p:cNvPicPr>
            <a:picLocks noChangeAspect="1"/>
          </p:cNvPicPr>
          <p:nvPr/>
        </p:nvPicPr>
        <p:blipFill>
          <a:blip r:embed="rId3"/>
          <a:stretch>
            <a:fillRect/>
          </a:stretch>
        </p:blipFill>
        <p:spPr>
          <a:xfrm>
            <a:off x="254914" y="3948026"/>
            <a:ext cx="4846516" cy="2235688"/>
          </a:xfrm>
          <a:prstGeom prst="rect">
            <a:avLst/>
          </a:prstGeom>
        </p:spPr>
      </p:pic>
      <p:pic>
        <p:nvPicPr>
          <p:cNvPr id="4" name="Рисунок 3">
            <a:extLst>
              <a:ext uri="{FF2B5EF4-FFF2-40B4-BE49-F238E27FC236}">
                <a16:creationId xmlns:a16="http://schemas.microsoft.com/office/drawing/2014/main" id="{90E6B71F-B407-47A8-9488-63B8FFDA741E}"/>
              </a:ext>
            </a:extLst>
          </p:cNvPr>
          <p:cNvPicPr>
            <a:picLocks noChangeAspect="1"/>
          </p:cNvPicPr>
          <p:nvPr/>
        </p:nvPicPr>
        <p:blipFill>
          <a:blip r:embed="rId4"/>
          <a:stretch>
            <a:fillRect/>
          </a:stretch>
        </p:blipFill>
        <p:spPr>
          <a:xfrm>
            <a:off x="5290692" y="1334082"/>
            <a:ext cx="3624708" cy="2245920"/>
          </a:xfrm>
          <a:prstGeom prst="rect">
            <a:avLst/>
          </a:prstGeom>
        </p:spPr>
      </p:pic>
      <p:sp>
        <p:nvSpPr>
          <p:cNvPr id="5" name="TextBox 4">
            <a:extLst>
              <a:ext uri="{FF2B5EF4-FFF2-40B4-BE49-F238E27FC236}">
                <a16:creationId xmlns:a16="http://schemas.microsoft.com/office/drawing/2014/main" id="{04362CAF-D48A-4B98-B3EA-8B90BA03105D}"/>
              </a:ext>
            </a:extLst>
          </p:cNvPr>
          <p:cNvSpPr txBox="1"/>
          <p:nvPr/>
        </p:nvSpPr>
        <p:spPr>
          <a:xfrm>
            <a:off x="5762693" y="4394382"/>
            <a:ext cx="3007981" cy="1200329"/>
          </a:xfrm>
          <a:prstGeom prst="rect">
            <a:avLst/>
          </a:prstGeom>
          <a:noFill/>
        </p:spPr>
        <p:txBody>
          <a:bodyPr wrap="square" rtlCol="0">
            <a:spAutoFit/>
          </a:bodyPr>
          <a:lstStyle/>
          <a:p>
            <a:r>
              <a:rPr lang="ru-RU" b="1" i="1" dirty="0">
                <a:solidFill>
                  <a:srgbClr val="FFFF00"/>
                </a:solidFill>
              </a:rPr>
              <a:t>У бухгалтеров и экономистов</a:t>
            </a:r>
          </a:p>
          <a:p>
            <a:r>
              <a:rPr lang="ru-RU" b="1" i="1" dirty="0">
                <a:solidFill>
                  <a:srgbClr val="FFFF00"/>
                </a:solidFill>
              </a:rPr>
              <a:t>всё будет хорошо </a:t>
            </a:r>
          </a:p>
          <a:p>
            <a:r>
              <a:rPr lang="ru-RU" b="1" i="1" dirty="0">
                <a:solidFill>
                  <a:srgbClr val="FFFF00"/>
                </a:solidFill>
              </a:rPr>
              <a:t>во Владивостоке?</a:t>
            </a:r>
          </a:p>
        </p:txBody>
      </p:sp>
    </p:spTree>
    <p:extLst>
      <p:ext uri="{BB962C8B-B14F-4D97-AF65-F5344CB8AC3E}">
        <p14:creationId xmlns:p14="http://schemas.microsoft.com/office/powerpoint/2010/main" val="119204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51304"/>
            <a:ext cx="8686800" cy="12457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000" dirty="0"/>
              <a:t>Компания </a:t>
            </a:r>
            <a:r>
              <a:rPr lang="ru-RU" altLang="ru-RU" sz="2000" dirty="0" err="1"/>
              <a:t>Ernst</a:t>
            </a:r>
            <a:r>
              <a:rPr lang="ru-RU" altLang="ru-RU" sz="2000" dirty="0"/>
              <a:t> &amp; </a:t>
            </a:r>
            <a:r>
              <a:rPr lang="ru-RU" altLang="ru-RU" sz="2000" dirty="0" err="1"/>
              <a:t>Young</a:t>
            </a:r>
            <a:r>
              <a:rPr lang="ru-RU" altLang="ru-RU" sz="2000" dirty="0"/>
              <a:t> выделяет три следующих тренда захвата мировых банковских рынков </a:t>
            </a:r>
            <a:r>
              <a:rPr lang="ru-RU" altLang="ru-RU" sz="2000" dirty="0" err="1"/>
              <a:t>финтех</a:t>
            </a:r>
            <a:r>
              <a:rPr lang="ru-RU" altLang="ru-RU" sz="2000" dirty="0"/>
              <a:t>-компаниями:</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Tx/>
              <a:buAutoNum type="arabicPeriod"/>
            </a:pPr>
            <a:r>
              <a:rPr lang="ru-RU" altLang="ru-RU" sz="1600" dirty="0">
                <a:solidFill>
                  <a:srgbClr val="FFFF00"/>
                </a:solidFill>
              </a:rPr>
              <a:t>Интеграция сервисов. </a:t>
            </a:r>
            <a:r>
              <a:rPr lang="ru-RU" altLang="ru-RU" sz="1600" dirty="0">
                <a:solidFill>
                  <a:schemeClr val="bg1"/>
                </a:solidFill>
              </a:rPr>
              <a:t>В то время как небольшому количеству продвинутых пользователей интересно выбирать наилучшее предложение для каждой финансовой потребности, для более массового проникновения </a:t>
            </a:r>
            <a:r>
              <a:rPr lang="ru-RU" altLang="ru-RU" sz="1600" dirty="0" err="1">
                <a:solidFill>
                  <a:schemeClr val="bg1"/>
                </a:solidFill>
              </a:rPr>
              <a:t>финтех</a:t>
            </a:r>
            <a:r>
              <a:rPr lang="ru-RU" altLang="ru-RU" sz="1600" dirty="0">
                <a:solidFill>
                  <a:schemeClr val="bg1"/>
                </a:solidFill>
              </a:rPr>
              <a:t>-услуг необходимы интегрированные предложения, которые включают все необходимые сервисы (платежи, кредитование, управление активами и др.)</a:t>
            </a:r>
          </a:p>
          <a:p>
            <a:pPr>
              <a:buFont typeface="+mj-lt"/>
              <a:buAutoNum type="arabicPeriod"/>
            </a:pPr>
            <a:endParaRPr lang="ru-RU" altLang="ru-RU" sz="1600" dirty="0">
              <a:solidFill>
                <a:schemeClr val="bg1"/>
              </a:solidFill>
            </a:endParaRPr>
          </a:p>
          <a:p>
            <a:pPr>
              <a:buFontTx/>
              <a:buAutoNum type="arabicPeriod"/>
            </a:pPr>
            <a:r>
              <a:rPr lang="ru-RU" altLang="ru-RU" sz="1600" dirty="0">
                <a:solidFill>
                  <a:srgbClr val="FFFF00"/>
                </a:solidFill>
              </a:rPr>
              <a:t>Одним из быстро растущих сегментов внедрения </a:t>
            </a:r>
            <a:r>
              <a:rPr lang="ru-RU" altLang="ru-RU" sz="1600" dirty="0" err="1">
                <a:solidFill>
                  <a:srgbClr val="FFFF00"/>
                </a:solidFill>
              </a:rPr>
              <a:t>финтеха</a:t>
            </a:r>
            <a:r>
              <a:rPr lang="ru-RU" altLang="ru-RU" sz="1600" dirty="0">
                <a:solidFill>
                  <a:srgbClr val="FFFF00"/>
                </a:solidFill>
              </a:rPr>
              <a:t>, станет малый и средний бизнес, </a:t>
            </a:r>
            <a:r>
              <a:rPr lang="ru-RU" altLang="ru-RU" sz="1600" dirty="0">
                <a:solidFill>
                  <a:schemeClr val="bg1"/>
                </a:solidFill>
              </a:rPr>
              <a:t>недостаточно привлекательный для традиционных банков и рассчитывающий на более эффективное обслуживание компаниями </a:t>
            </a:r>
            <a:r>
              <a:rPr lang="ru-RU" altLang="ru-RU" sz="1600" dirty="0" err="1">
                <a:solidFill>
                  <a:schemeClr val="bg1"/>
                </a:solidFill>
              </a:rPr>
              <a:t>финтех</a:t>
            </a:r>
            <a:r>
              <a:rPr lang="ru-RU" altLang="ru-RU" sz="1600" dirty="0">
                <a:solidFill>
                  <a:schemeClr val="bg1"/>
                </a:solidFill>
              </a:rPr>
              <a:t>-сек-тора.</a:t>
            </a:r>
          </a:p>
          <a:p>
            <a:pPr>
              <a:buFontTx/>
              <a:buAutoNum type="arabicPeriod"/>
            </a:pPr>
            <a:endParaRPr lang="ru-RU" altLang="ru-RU" sz="1600" dirty="0">
              <a:solidFill>
                <a:schemeClr val="bg1"/>
              </a:solidFill>
            </a:endParaRPr>
          </a:p>
          <a:p>
            <a:pPr>
              <a:buFontTx/>
              <a:buAutoNum type="arabicPeriod"/>
            </a:pPr>
            <a:r>
              <a:rPr lang="ru-RU" altLang="ru-RU" sz="1600" dirty="0">
                <a:solidFill>
                  <a:schemeClr val="bg1"/>
                </a:solidFill>
              </a:rPr>
              <a:t>Расширение </a:t>
            </a:r>
            <a:r>
              <a:rPr lang="ru-RU" altLang="ru-RU" sz="1600" dirty="0" err="1">
                <a:solidFill>
                  <a:schemeClr val="bg1"/>
                </a:solidFill>
              </a:rPr>
              <a:t>финтех</a:t>
            </a:r>
            <a:r>
              <a:rPr lang="ru-RU" altLang="ru-RU" sz="1600" dirty="0">
                <a:solidFill>
                  <a:schemeClr val="bg1"/>
                </a:solidFill>
              </a:rPr>
              <a:t>-услуг за счет аудитории, не охваченной традиционными банковскими услугами. </a:t>
            </a:r>
            <a:r>
              <a:rPr lang="ru-RU" altLang="ru-RU" sz="1600" dirty="0">
                <a:solidFill>
                  <a:srgbClr val="FFFF00"/>
                </a:solidFill>
              </a:rPr>
              <a:t>Одной из перспективных групп могут стать те, у кого нет банковского счета (например, жители Африки, Латинской Америки, Юго-Восточной Азии) </a:t>
            </a:r>
            <a:r>
              <a:rPr lang="ru-RU" altLang="ru-RU" sz="1600" dirty="0">
                <a:solidFill>
                  <a:schemeClr val="bg1"/>
                </a:solidFill>
              </a:rPr>
              <a:t>В РФ это будут, например, её новые регионы.</a:t>
            </a:r>
          </a:p>
        </p:txBody>
      </p:sp>
    </p:spTree>
    <p:extLst>
      <p:ext uri="{BB962C8B-B14F-4D97-AF65-F5344CB8AC3E}">
        <p14:creationId xmlns:p14="http://schemas.microsoft.com/office/powerpoint/2010/main" val="2011639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3200" dirty="0"/>
              <a:t>Ожидаемые сектора активного роста для банков и </a:t>
            </a:r>
            <a:r>
              <a:rPr lang="ru-RU" sz="3200" dirty="0" err="1"/>
              <a:t>финтех</a:t>
            </a:r>
            <a:r>
              <a:rPr lang="ru-RU" sz="3200" dirty="0"/>
              <a:t>-компаний</a:t>
            </a:r>
            <a:br>
              <a:rPr lang="ru-RU" altLang="ru-RU" sz="2000" dirty="0"/>
            </a:br>
            <a:br>
              <a:rPr lang="ru-RU" altLang="ru-RU" sz="2000" dirty="0"/>
            </a:br>
            <a:endParaRPr lang="ru-RU" altLang="ru-RU" sz="2000" dirty="0"/>
          </a:p>
        </p:txBody>
      </p:sp>
      <p:pic>
        <p:nvPicPr>
          <p:cNvPr id="3" name="Рисунок 2">
            <a:extLst>
              <a:ext uri="{FF2B5EF4-FFF2-40B4-BE49-F238E27FC236}">
                <a16:creationId xmlns:a16="http://schemas.microsoft.com/office/drawing/2014/main" id="{F351B6E4-1AB2-416F-B55B-9585C4100F84}"/>
              </a:ext>
            </a:extLst>
          </p:cNvPr>
          <p:cNvPicPr>
            <a:picLocks noChangeAspect="1"/>
          </p:cNvPicPr>
          <p:nvPr/>
        </p:nvPicPr>
        <p:blipFill>
          <a:blip r:embed="rId2"/>
          <a:stretch>
            <a:fillRect/>
          </a:stretch>
        </p:blipFill>
        <p:spPr>
          <a:xfrm>
            <a:off x="526272" y="1930632"/>
            <a:ext cx="8051875" cy="3108435"/>
          </a:xfrm>
          <a:prstGeom prst="rect">
            <a:avLst/>
          </a:prstGeom>
        </p:spPr>
      </p:pic>
    </p:spTree>
    <p:extLst>
      <p:ext uri="{BB962C8B-B14F-4D97-AF65-F5344CB8AC3E}">
        <p14:creationId xmlns:p14="http://schemas.microsoft.com/office/powerpoint/2010/main" val="3506556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Финансовые супермаркеты</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a:solidFill>
                  <a:srgbClr val="FFFF00"/>
                </a:solidFill>
              </a:rPr>
              <a:t>Знакомство с маркетплейсом </a:t>
            </a:r>
            <a:r>
              <a:rPr lang="en-US" altLang="ru-RU" sz="2000" dirty="0">
                <a:solidFill>
                  <a:srgbClr val="FFFF00"/>
                </a:solidFill>
              </a:rPr>
              <a:t>https://finuslugi.ru</a:t>
            </a:r>
            <a:endParaRPr lang="ru-RU" altLang="ru-RU" sz="2000" dirty="0">
              <a:solidFill>
                <a:srgbClr val="FFFF00"/>
              </a:solidFill>
            </a:endParaRPr>
          </a:p>
          <a:p>
            <a:pPr>
              <a:buFontTx/>
              <a:buAutoNum type="arabicPeriod"/>
            </a:pPr>
            <a:endParaRPr lang="ru-RU" altLang="ru-RU" sz="1600" dirty="0">
              <a:solidFill>
                <a:schemeClr val="bg1"/>
              </a:solidFill>
            </a:endParaRPr>
          </a:p>
        </p:txBody>
      </p:sp>
      <p:pic>
        <p:nvPicPr>
          <p:cNvPr id="2" name="Рисунок 1">
            <a:extLst>
              <a:ext uri="{FF2B5EF4-FFF2-40B4-BE49-F238E27FC236}">
                <a16:creationId xmlns:a16="http://schemas.microsoft.com/office/drawing/2014/main" id="{4B27B05D-8D70-4A0E-A9D9-FC251E1C92AD}"/>
              </a:ext>
            </a:extLst>
          </p:cNvPr>
          <p:cNvPicPr>
            <a:picLocks noChangeAspect="1"/>
          </p:cNvPicPr>
          <p:nvPr/>
        </p:nvPicPr>
        <p:blipFill>
          <a:blip r:embed="rId2"/>
          <a:stretch>
            <a:fillRect/>
          </a:stretch>
        </p:blipFill>
        <p:spPr>
          <a:xfrm>
            <a:off x="552586" y="1795456"/>
            <a:ext cx="7788847" cy="4381227"/>
          </a:xfrm>
          <a:prstGeom prst="rect">
            <a:avLst/>
          </a:prstGeom>
        </p:spPr>
      </p:pic>
    </p:spTree>
    <p:extLst>
      <p:ext uri="{BB962C8B-B14F-4D97-AF65-F5344CB8AC3E}">
        <p14:creationId xmlns:p14="http://schemas.microsoft.com/office/powerpoint/2010/main" val="1008421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5.2 Цифровая трансформация банков</a:t>
            </a:r>
            <a:br>
              <a:rPr lang="ru-RU" altLang="ru-RU" sz="3200" dirty="0"/>
            </a:b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err="1">
                <a:solidFill>
                  <a:schemeClr val="bg1"/>
                </a:solidFill>
              </a:rPr>
              <a:t>Цифровизациия</a:t>
            </a:r>
            <a:r>
              <a:rPr lang="ru-RU" altLang="ru-RU" sz="2000" dirty="0">
                <a:solidFill>
                  <a:schemeClr val="bg1"/>
                </a:solidFill>
              </a:rPr>
              <a:t> традиционных банков. </a:t>
            </a:r>
          </a:p>
          <a:p>
            <a:pPr marL="0" indent="0">
              <a:buNone/>
            </a:pPr>
            <a:r>
              <a:rPr lang="ru-RU" altLang="ru-RU" sz="2000" dirty="0">
                <a:solidFill>
                  <a:schemeClr val="bg1"/>
                </a:solidFill>
              </a:rPr>
              <a:t>В условиях дальнейшего развития цифровых технологий у традиционных банков есть несколько возможных путей развития.</a:t>
            </a:r>
          </a:p>
          <a:p>
            <a:pPr marL="0" indent="0">
              <a:buNone/>
            </a:pPr>
            <a:endParaRPr lang="ru-RU" altLang="ru-RU" sz="2000" dirty="0">
              <a:solidFill>
                <a:schemeClr val="bg1"/>
              </a:solidFill>
            </a:endParaRPr>
          </a:p>
          <a:p>
            <a:pPr marL="0" indent="0">
              <a:buNone/>
            </a:pPr>
            <a:r>
              <a:rPr lang="ru-RU" altLang="ru-RU" sz="2000" dirty="0">
                <a:solidFill>
                  <a:srgbClr val="FFFF00"/>
                </a:solidFill>
              </a:rPr>
              <a:t>Наиболее универсальный вариант - превращение традиционных банков в цифровые, которые предоставляют широкий спектр финансовых продуктов и услуг. </a:t>
            </a:r>
          </a:p>
          <a:p>
            <a:pPr marL="0" indent="0">
              <a:buNone/>
            </a:pPr>
            <a:endParaRPr lang="ru-RU" altLang="ru-RU" sz="2000" dirty="0">
              <a:solidFill>
                <a:srgbClr val="FFFF00"/>
              </a:solidFill>
            </a:endParaRPr>
          </a:p>
          <a:p>
            <a:pPr marL="0" indent="0">
              <a:buNone/>
            </a:pPr>
            <a:r>
              <a:rPr lang="ru-RU" altLang="ru-RU" sz="2000" dirty="0">
                <a:solidFill>
                  <a:schemeClr val="bg1"/>
                </a:solidFill>
              </a:rPr>
              <a:t>Европейские банки чаще оставляют за старым банком традиционный бизнес, а для розницы создают «дочку» - цифровой банк. </a:t>
            </a:r>
            <a:endParaRPr lang="ru-RU" altLang="ru-RU" sz="1600" dirty="0">
              <a:solidFill>
                <a:schemeClr val="bg1"/>
              </a:solidFill>
            </a:endParaRPr>
          </a:p>
        </p:txBody>
      </p:sp>
    </p:spTree>
    <p:extLst>
      <p:ext uri="{BB962C8B-B14F-4D97-AF65-F5344CB8AC3E}">
        <p14:creationId xmlns:p14="http://schemas.microsoft.com/office/powerpoint/2010/main" val="2340555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Цифровые банки</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a:solidFill>
                  <a:schemeClr val="bg1"/>
                </a:solidFill>
              </a:rPr>
              <a:t>Россия также имеет определенный опыт функционирования цифровых банков, среди которых </a:t>
            </a:r>
            <a:r>
              <a:rPr lang="ru-RU" altLang="ru-RU" sz="2000" dirty="0" err="1">
                <a:solidFill>
                  <a:schemeClr val="bg1"/>
                </a:solidFill>
              </a:rPr>
              <a:t>iBANK</a:t>
            </a:r>
            <a:r>
              <a:rPr lang="ru-RU" altLang="ru-RU" sz="2000" dirty="0">
                <a:solidFill>
                  <a:schemeClr val="bg1"/>
                </a:solidFill>
              </a:rPr>
              <a:t>, </a:t>
            </a:r>
            <a:r>
              <a:rPr lang="ru-RU" altLang="ru-RU" sz="2000" dirty="0" err="1">
                <a:solidFill>
                  <a:schemeClr val="bg1"/>
                </a:solidFill>
              </a:rPr>
              <a:t>Рокетбанк</a:t>
            </a:r>
            <a:r>
              <a:rPr lang="ru-RU" altLang="ru-RU" sz="2000" dirty="0">
                <a:solidFill>
                  <a:schemeClr val="bg1"/>
                </a:solidFill>
              </a:rPr>
              <a:t>, </a:t>
            </a:r>
            <a:r>
              <a:rPr lang="ru-RU" altLang="ru-RU" sz="2000" dirty="0" err="1">
                <a:solidFill>
                  <a:schemeClr val="bg1"/>
                </a:solidFill>
              </a:rPr>
              <a:t>Touch</a:t>
            </a:r>
            <a:r>
              <a:rPr lang="ru-RU" altLang="ru-RU" sz="2000" dirty="0">
                <a:solidFill>
                  <a:schemeClr val="bg1"/>
                </a:solidFill>
              </a:rPr>
              <a:t> </a:t>
            </a:r>
            <a:r>
              <a:rPr lang="ru-RU" altLang="ru-RU" sz="2000" dirty="0" err="1">
                <a:solidFill>
                  <a:schemeClr val="bg1"/>
                </a:solidFill>
              </a:rPr>
              <a:t>Bank</a:t>
            </a:r>
            <a:r>
              <a:rPr lang="ru-RU" altLang="ru-RU" sz="2000" dirty="0">
                <a:solidFill>
                  <a:schemeClr val="bg1"/>
                </a:solidFill>
              </a:rPr>
              <a:t>, банк «Точка». </a:t>
            </a:r>
          </a:p>
          <a:p>
            <a:pPr marL="0" indent="0">
              <a:buNone/>
            </a:pPr>
            <a:endParaRPr lang="ru-RU" altLang="ru-RU" sz="2000" dirty="0">
              <a:solidFill>
                <a:schemeClr val="bg1"/>
              </a:solidFill>
            </a:endParaRPr>
          </a:p>
          <a:p>
            <a:pPr marL="0" indent="0">
              <a:buNone/>
            </a:pPr>
            <a:r>
              <a:rPr lang="ru-RU" altLang="ru-RU" sz="2000" dirty="0">
                <a:solidFill>
                  <a:schemeClr val="bg1"/>
                </a:solidFill>
              </a:rPr>
              <a:t>Но популярность получил только Тинькофф-Банк, который базируется исключительно на дистанционном обслуживании, не имеет розничных отделений и банкоматов и считается единственным в России полноценным цифровым банком. </a:t>
            </a:r>
          </a:p>
          <a:p>
            <a:pPr marL="0" indent="0">
              <a:buNone/>
            </a:pPr>
            <a:endParaRPr lang="ru-RU" altLang="ru-RU" sz="2000" dirty="0">
              <a:solidFill>
                <a:schemeClr val="bg1"/>
              </a:solidFill>
            </a:endParaRPr>
          </a:p>
          <a:p>
            <a:pPr marL="0" indent="0">
              <a:buNone/>
            </a:pPr>
            <a:r>
              <a:rPr lang="ru-RU" altLang="ru-RU" sz="2000" dirty="0">
                <a:solidFill>
                  <a:schemeClr val="bg1"/>
                </a:solidFill>
              </a:rPr>
              <a:t>В 2016 г. банк, развивая функцию финансового супермаркета и зарабатывая на комиссиях, запустил маркетплейс - обновлённый сайт, на котором доступны как собственные продукты, так и предложения других компаний.</a:t>
            </a:r>
          </a:p>
          <a:p>
            <a:pPr marL="0" indent="0">
              <a:buNone/>
            </a:pPr>
            <a:endParaRPr lang="ru-RU" altLang="ru-RU" sz="2000" dirty="0">
              <a:solidFill>
                <a:schemeClr val="bg1"/>
              </a:solidFill>
            </a:endParaRPr>
          </a:p>
          <a:p>
            <a:pPr marL="0" indent="0">
              <a:buNone/>
            </a:pPr>
            <a:r>
              <a:rPr lang="ru-RU" altLang="ru-RU" sz="2000" dirty="0">
                <a:solidFill>
                  <a:srgbClr val="FFFF00"/>
                </a:solidFill>
              </a:rPr>
              <a:t>Цифровые банки стали открывать мобильные операторы</a:t>
            </a:r>
          </a:p>
        </p:txBody>
      </p:sp>
    </p:spTree>
    <p:extLst>
      <p:ext uri="{BB962C8B-B14F-4D97-AF65-F5344CB8AC3E}">
        <p14:creationId xmlns:p14="http://schemas.microsoft.com/office/powerpoint/2010/main" val="44948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Тинькофф – один такой?</a:t>
            </a:r>
            <a:br>
              <a:rPr lang="ru-RU" altLang="ru-RU" sz="2000" dirty="0"/>
            </a:br>
            <a:br>
              <a:rPr lang="ru-RU" altLang="ru-RU" sz="2000" dirty="0"/>
            </a:br>
            <a:endParaRPr lang="ru-RU" altLang="ru-RU" sz="2000" dirty="0"/>
          </a:p>
        </p:txBody>
      </p:sp>
      <p:pic>
        <p:nvPicPr>
          <p:cNvPr id="3" name="Рисунок 2">
            <a:extLst>
              <a:ext uri="{FF2B5EF4-FFF2-40B4-BE49-F238E27FC236}">
                <a16:creationId xmlns:a16="http://schemas.microsoft.com/office/drawing/2014/main" id="{5A85F27C-2EB4-493E-BBC4-0D0380C5540E}"/>
              </a:ext>
            </a:extLst>
          </p:cNvPr>
          <p:cNvPicPr>
            <a:picLocks noChangeAspect="1"/>
          </p:cNvPicPr>
          <p:nvPr/>
        </p:nvPicPr>
        <p:blipFill>
          <a:blip r:embed="rId2"/>
          <a:stretch>
            <a:fillRect/>
          </a:stretch>
        </p:blipFill>
        <p:spPr>
          <a:xfrm>
            <a:off x="105254" y="1246496"/>
            <a:ext cx="4921589" cy="3970302"/>
          </a:xfrm>
          <a:prstGeom prst="rect">
            <a:avLst/>
          </a:prstGeom>
        </p:spPr>
      </p:pic>
      <p:pic>
        <p:nvPicPr>
          <p:cNvPr id="6" name="Объект 5">
            <a:extLst>
              <a:ext uri="{FF2B5EF4-FFF2-40B4-BE49-F238E27FC236}">
                <a16:creationId xmlns:a16="http://schemas.microsoft.com/office/drawing/2014/main" id="{0F7451C7-14B8-4F83-96C8-6DC20D964DF0}"/>
              </a:ext>
            </a:extLst>
          </p:cNvPr>
          <p:cNvPicPr>
            <a:picLocks noGrp="1" noChangeAspect="1"/>
          </p:cNvPicPr>
          <p:nvPr>
            <p:ph idx="1"/>
          </p:nvPr>
        </p:nvPicPr>
        <p:blipFill>
          <a:blip r:embed="rId3"/>
          <a:stretch>
            <a:fillRect/>
          </a:stretch>
        </p:blipFill>
        <p:spPr>
          <a:xfrm>
            <a:off x="5201596" y="2841877"/>
            <a:ext cx="3766432" cy="3323757"/>
          </a:xfrm>
          <a:prstGeom prst="rect">
            <a:avLst/>
          </a:prstGeom>
        </p:spPr>
      </p:pic>
    </p:spTree>
    <p:extLst>
      <p:ext uri="{BB962C8B-B14F-4D97-AF65-F5344CB8AC3E}">
        <p14:creationId xmlns:p14="http://schemas.microsoft.com/office/powerpoint/2010/main" val="943015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56558"/>
            <a:ext cx="8686800" cy="11404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Конец декабря – значит вспоминаем про ИИС</a:t>
            </a:r>
            <a:br>
              <a:rPr lang="ru-RU" altLang="ru-RU" sz="2800" dirty="0"/>
            </a:b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solidFill>
            <a:srgbClr val="3333FF"/>
          </a:solidFill>
        </p:spPr>
        <p:txBody>
          <a:bodyPr vert="horz" wrap="square" lIns="91440" tIns="45720" rIns="91440" bIns="45720" numCol="1" anchor="t" anchorCtr="0" compatLnSpc="1">
            <a:prstTxWarp prst="textNoShape">
              <a:avLst/>
            </a:prstTxWarp>
          </a:bodyPr>
          <a:lstStyle/>
          <a:p>
            <a:pPr marL="0" indent="0" algn="ctr">
              <a:buNone/>
            </a:pPr>
            <a:r>
              <a:rPr lang="ru-RU" altLang="ru-RU" sz="20000" b="1" dirty="0">
                <a:solidFill>
                  <a:schemeClr val="bg1"/>
                </a:solidFill>
              </a:rPr>
              <a:t>ИИС</a:t>
            </a:r>
          </a:p>
          <a:p>
            <a:pPr marL="0" indent="0" algn="ctr">
              <a:buNone/>
            </a:pPr>
            <a:endParaRPr lang="ru-RU" altLang="ru-RU" sz="2000" dirty="0">
              <a:solidFill>
                <a:schemeClr val="bg1"/>
              </a:solidFill>
            </a:endParaRPr>
          </a:p>
          <a:p>
            <a:pPr marL="0" indent="0" algn="ctr">
              <a:buNone/>
            </a:pPr>
            <a:r>
              <a:rPr lang="ru-RU" altLang="ru-RU" sz="2000" dirty="0">
                <a:solidFill>
                  <a:schemeClr val="bg1"/>
                </a:solidFill>
              </a:rPr>
              <a:t>Индивидуальный инвестиционный счёт</a:t>
            </a:r>
          </a:p>
          <a:p>
            <a:pPr>
              <a:buFontTx/>
              <a:buAutoNum type="arabicPeriod"/>
            </a:pPr>
            <a:endParaRPr lang="ru-RU" altLang="ru-RU" sz="1600" dirty="0">
              <a:solidFill>
                <a:schemeClr val="bg1"/>
              </a:solidFill>
            </a:endParaRPr>
          </a:p>
        </p:txBody>
      </p:sp>
    </p:spTree>
    <p:extLst>
      <p:ext uri="{BB962C8B-B14F-4D97-AF65-F5344CB8AC3E}">
        <p14:creationId xmlns:p14="http://schemas.microsoft.com/office/powerpoint/2010/main" val="1429024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Интеграция новых сервисов в экосистему</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en-US" altLang="ru-RU" sz="2000" dirty="0">
                <a:solidFill>
                  <a:schemeClr val="bg1"/>
                </a:solidFill>
              </a:rPr>
              <a:t>https://www.cbr.ru/ckki/gosreestr_ckki/</a:t>
            </a:r>
            <a:endParaRPr lang="ru-RU" altLang="ru-RU" sz="1600" dirty="0">
              <a:solidFill>
                <a:schemeClr val="bg1"/>
              </a:solidFill>
            </a:endParaRPr>
          </a:p>
          <a:p>
            <a:pPr marL="0" indent="0">
              <a:buNone/>
            </a:pPr>
            <a:endParaRPr lang="ru-RU" altLang="ru-RU" sz="2000" dirty="0">
              <a:solidFill>
                <a:schemeClr val="bg1"/>
              </a:solidFill>
            </a:endParaRPr>
          </a:p>
        </p:txBody>
      </p:sp>
      <p:pic>
        <p:nvPicPr>
          <p:cNvPr id="2" name="Рисунок 1">
            <a:extLst>
              <a:ext uri="{FF2B5EF4-FFF2-40B4-BE49-F238E27FC236}">
                <a16:creationId xmlns:a16="http://schemas.microsoft.com/office/drawing/2014/main" id="{A9CED9C3-1789-417E-A437-4329959F0C96}"/>
              </a:ext>
            </a:extLst>
          </p:cNvPr>
          <p:cNvPicPr>
            <a:picLocks noChangeAspect="1"/>
          </p:cNvPicPr>
          <p:nvPr/>
        </p:nvPicPr>
        <p:blipFill>
          <a:blip r:embed="rId2"/>
          <a:stretch>
            <a:fillRect/>
          </a:stretch>
        </p:blipFill>
        <p:spPr>
          <a:xfrm>
            <a:off x="457200" y="2010529"/>
            <a:ext cx="7621096" cy="4029692"/>
          </a:xfrm>
          <a:prstGeom prst="rect">
            <a:avLst/>
          </a:prstGeom>
        </p:spPr>
      </p:pic>
    </p:spTree>
    <p:extLst>
      <p:ext uri="{BB962C8B-B14F-4D97-AF65-F5344CB8AC3E}">
        <p14:creationId xmlns:p14="http://schemas.microsoft.com/office/powerpoint/2010/main" val="3439451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Акционерное общество «Объединенное Кредитное Бюро»</a:t>
            </a:r>
            <a:br>
              <a:rPr lang="ru-RU" altLang="ru-RU" sz="2400" dirty="0"/>
            </a:br>
            <a:r>
              <a:rPr lang="ru-RU" altLang="ru-RU" sz="2400" dirty="0"/>
              <a:t>от СБЕРА</a:t>
            </a:r>
            <a:br>
              <a:rPr lang="ru-RU" altLang="ru-RU" sz="2400" dirty="0"/>
            </a:br>
            <a:endParaRPr lang="ru-RU" altLang="ru-RU" sz="24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en-US" u="sng" dirty="0">
                <a:hlinkClick r:id="rId2"/>
              </a:rPr>
              <a:t>www.bki-okb.ru</a:t>
            </a:r>
            <a:endParaRPr lang="ru-RU" altLang="ru-RU" sz="2000" dirty="0">
              <a:solidFill>
                <a:schemeClr val="bg1"/>
              </a:solidFill>
            </a:endParaRPr>
          </a:p>
          <a:p>
            <a:pPr>
              <a:buFontTx/>
              <a:buAutoNum type="arabicPeriod"/>
            </a:pPr>
            <a:endParaRPr lang="ru-RU" altLang="ru-RU" sz="1600" dirty="0">
              <a:solidFill>
                <a:schemeClr val="bg1"/>
              </a:solidFill>
            </a:endParaRPr>
          </a:p>
        </p:txBody>
      </p:sp>
      <p:pic>
        <p:nvPicPr>
          <p:cNvPr id="2" name="Рисунок 1">
            <a:extLst>
              <a:ext uri="{FF2B5EF4-FFF2-40B4-BE49-F238E27FC236}">
                <a16:creationId xmlns:a16="http://schemas.microsoft.com/office/drawing/2014/main" id="{1A278003-87BF-4C34-8131-DC2341D7777D}"/>
              </a:ext>
            </a:extLst>
          </p:cNvPr>
          <p:cNvPicPr>
            <a:picLocks noChangeAspect="1"/>
          </p:cNvPicPr>
          <p:nvPr/>
        </p:nvPicPr>
        <p:blipFill>
          <a:blip r:embed="rId3"/>
          <a:stretch>
            <a:fillRect/>
          </a:stretch>
        </p:blipFill>
        <p:spPr>
          <a:xfrm>
            <a:off x="516243" y="1980105"/>
            <a:ext cx="8284857" cy="4486480"/>
          </a:xfrm>
          <a:prstGeom prst="rect">
            <a:avLst/>
          </a:prstGeom>
        </p:spPr>
      </p:pic>
    </p:spTree>
    <p:extLst>
      <p:ext uri="{BB962C8B-B14F-4D97-AF65-F5344CB8AC3E}">
        <p14:creationId xmlns:p14="http://schemas.microsoft.com/office/powerpoint/2010/main" val="1078104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Откровения Германа Грефа</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a:solidFill>
                  <a:schemeClr val="bg1"/>
                </a:solidFill>
              </a:rPr>
              <a:t>Покупка </a:t>
            </a:r>
            <a:r>
              <a:rPr lang="ru-RU" altLang="ru-RU" sz="2000" dirty="0" err="1">
                <a:solidFill>
                  <a:schemeClr val="bg1"/>
                </a:solidFill>
              </a:rPr>
              <a:t>финтех</a:t>
            </a:r>
            <a:r>
              <a:rPr lang="ru-RU" altLang="ru-RU" sz="2000" dirty="0">
                <a:solidFill>
                  <a:schemeClr val="bg1"/>
                </a:solidFill>
              </a:rPr>
              <a:t>-компаний повышает стоимость банка. </a:t>
            </a:r>
          </a:p>
          <a:p>
            <a:pPr marL="0" indent="0">
              <a:buNone/>
            </a:pPr>
            <a:endParaRPr lang="ru-RU" altLang="ru-RU" sz="2000" dirty="0">
              <a:solidFill>
                <a:schemeClr val="bg1"/>
              </a:solidFill>
            </a:endParaRPr>
          </a:p>
          <a:p>
            <a:pPr marL="0" indent="0">
              <a:buNone/>
            </a:pPr>
            <a:r>
              <a:rPr lang="ru-RU" altLang="ru-RU" sz="2000" dirty="0">
                <a:solidFill>
                  <a:schemeClr val="bg1"/>
                </a:solidFill>
              </a:rPr>
              <a:t>В соперничестве </a:t>
            </a:r>
            <a:r>
              <a:rPr lang="ru-RU" altLang="ru-RU" sz="2000" dirty="0" err="1">
                <a:solidFill>
                  <a:schemeClr val="bg1"/>
                </a:solidFill>
              </a:rPr>
              <a:t>финтех</a:t>
            </a:r>
            <a:r>
              <a:rPr lang="ru-RU" altLang="ru-RU" sz="2000" dirty="0">
                <a:solidFill>
                  <a:schemeClr val="bg1"/>
                </a:solidFill>
              </a:rPr>
              <a:t>-компаний с банковским сектором последний пытается просто интегрировать их технологии в собственную систему, взять под контроль. </a:t>
            </a:r>
          </a:p>
          <a:p>
            <a:pPr marL="0" indent="0">
              <a:buNone/>
            </a:pPr>
            <a:endParaRPr lang="ru-RU" altLang="ru-RU" sz="2000" dirty="0">
              <a:solidFill>
                <a:schemeClr val="bg1"/>
              </a:solidFill>
            </a:endParaRPr>
          </a:p>
          <a:p>
            <a:pPr marL="0" indent="0">
              <a:buNone/>
            </a:pPr>
            <a:r>
              <a:rPr lang="ru-RU" altLang="ru-RU" sz="2000" dirty="0">
                <a:solidFill>
                  <a:schemeClr val="bg1"/>
                </a:solidFill>
              </a:rPr>
              <a:t>По сообщению Г. Грефа на Дне инвестора </a:t>
            </a:r>
          </a:p>
          <a:p>
            <a:pPr marL="0" indent="0">
              <a:buNone/>
            </a:pPr>
            <a:endParaRPr lang="ru-RU" altLang="ru-RU" sz="2000" dirty="0">
              <a:solidFill>
                <a:schemeClr val="bg1"/>
              </a:solidFill>
            </a:endParaRPr>
          </a:p>
          <a:p>
            <a:pPr marL="0" indent="0">
              <a:buNone/>
            </a:pPr>
            <a:r>
              <a:rPr lang="ru-RU" altLang="ru-RU" sz="2000" dirty="0">
                <a:solidFill>
                  <a:srgbClr val="FFFF00"/>
                </a:solidFill>
              </a:rPr>
              <a:t>«...банки боятся </a:t>
            </a:r>
            <a:r>
              <a:rPr lang="ru-RU" altLang="ru-RU" sz="2000" dirty="0" err="1">
                <a:solidFill>
                  <a:srgbClr val="FFFF00"/>
                </a:solidFill>
              </a:rPr>
              <a:t>финтехов</a:t>
            </a:r>
            <a:r>
              <a:rPr lang="ru-RU" altLang="ru-RU" sz="2000" dirty="0">
                <a:solidFill>
                  <a:srgbClr val="FFFF00"/>
                </a:solidFill>
              </a:rPr>
              <a:t>, поэтому начинают с гигантской скоростью их покупать. У каждого банка уже довольно большое количество </a:t>
            </a:r>
            <a:r>
              <a:rPr lang="ru-RU" altLang="ru-RU" sz="2000" dirty="0" err="1">
                <a:solidFill>
                  <a:srgbClr val="FFFF00"/>
                </a:solidFill>
              </a:rPr>
              <a:t>финтехов</a:t>
            </a:r>
            <a:r>
              <a:rPr lang="ru-RU" altLang="ru-RU" sz="2000" dirty="0">
                <a:solidFill>
                  <a:srgbClr val="FFFF00"/>
                </a:solidFill>
              </a:rPr>
              <a:t> вокруг. Что мы с ними делаем? Пока коллекционируем». Самой известной в России сделкой стало учреждение совместного предприятия «Сбербанка» и «</a:t>
            </a:r>
            <a:r>
              <a:rPr lang="ru-RU" altLang="ru-RU" sz="2000" dirty="0" err="1">
                <a:solidFill>
                  <a:srgbClr val="FFFF00"/>
                </a:solidFill>
              </a:rPr>
              <a:t>Яндекс.Маркета</a:t>
            </a:r>
            <a:r>
              <a:rPr lang="ru-RU" altLang="ru-RU" sz="2000" dirty="0">
                <a:solidFill>
                  <a:srgbClr val="FFFF00"/>
                </a:solidFill>
              </a:rPr>
              <a:t>»</a:t>
            </a:r>
            <a:r>
              <a:rPr lang="ru-RU" altLang="ru-RU" sz="2000" dirty="0">
                <a:solidFill>
                  <a:schemeClr val="bg1"/>
                </a:solidFill>
              </a:rPr>
              <a:t>, в которое Сбербанк вложил не менее 30 млрд руб. Впоследствии маркетплейс Беру достался </a:t>
            </a:r>
            <a:r>
              <a:rPr lang="ru-RU" altLang="ru-RU" sz="2000" dirty="0" err="1">
                <a:solidFill>
                  <a:schemeClr val="bg1"/>
                </a:solidFill>
              </a:rPr>
              <a:t>Сберу</a:t>
            </a:r>
            <a:r>
              <a:rPr lang="ru-RU" altLang="ru-RU" sz="2000" dirty="0">
                <a:solidFill>
                  <a:schemeClr val="bg1"/>
                </a:solidFill>
              </a:rPr>
              <a:t>.</a:t>
            </a:r>
            <a:endParaRPr lang="ru-RU" altLang="ru-RU" sz="1600" dirty="0">
              <a:solidFill>
                <a:schemeClr val="bg1"/>
              </a:solidFill>
            </a:endParaRPr>
          </a:p>
        </p:txBody>
      </p:sp>
    </p:spTree>
    <p:extLst>
      <p:ext uri="{BB962C8B-B14F-4D97-AF65-F5344CB8AC3E}">
        <p14:creationId xmlns:p14="http://schemas.microsoft.com/office/powerpoint/2010/main" val="4164903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err="1"/>
              <a:t>Сбер</a:t>
            </a:r>
            <a:r>
              <a:rPr lang="ru-RU" altLang="ru-RU" sz="3200" dirty="0"/>
              <a:t> и новые партнёры</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1800" dirty="0">
                <a:solidFill>
                  <a:schemeClr val="bg1"/>
                </a:solidFill>
              </a:rPr>
              <a:t>Другой вариант - </a:t>
            </a:r>
            <a:r>
              <a:rPr lang="ru-RU" altLang="ru-RU" sz="2400" b="1" dirty="0">
                <a:solidFill>
                  <a:srgbClr val="FFFF00"/>
                </a:solidFill>
              </a:rPr>
              <a:t>выход за пределы традиционного банковского бизнеса с помощью партнеров. </a:t>
            </a:r>
            <a:endParaRPr lang="en-US" altLang="ru-RU" sz="2400" b="1" dirty="0">
              <a:solidFill>
                <a:srgbClr val="FFFF00"/>
              </a:solidFill>
            </a:endParaRPr>
          </a:p>
          <a:p>
            <a:pPr marL="0" indent="0">
              <a:buNone/>
            </a:pPr>
            <a:r>
              <a:rPr lang="ru-RU" altLang="ru-RU" sz="1800" dirty="0">
                <a:solidFill>
                  <a:schemeClr val="bg1"/>
                </a:solidFill>
              </a:rPr>
              <a:t>В данном направлении, следуя примеру китайских банковских групп, движется российский Сбербанк. </a:t>
            </a:r>
          </a:p>
          <a:p>
            <a:pPr marL="0" indent="0">
              <a:buNone/>
            </a:pPr>
            <a:endParaRPr lang="ru-RU" altLang="ru-RU" sz="1800" dirty="0">
              <a:solidFill>
                <a:schemeClr val="bg1"/>
              </a:solidFill>
            </a:endParaRPr>
          </a:p>
          <a:p>
            <a:pPr marL="0" indent="0">
              <a:buNone/>
            </a:pPr>
            <a:r>
              <a:rPr lang="ru-RU" altLang="ru-RU" sz="1800" dirty="0">
                <a:solidFill>
                  <a:schemeClr val="bg1"/>
                </a:solidFill>
              </a:rPr>
              <a:t>Переход от классического формата банка к экосистеме «банк-партнеры» подразумевает усиление внимания к потребителю и его запросам, а также выстраивание партнерских отношений с цифровыми компаниями. </a:t>
            </a:r>
          </a:p>
          <a:p>
            <a:pPr marL="0" indent="0">
              <a:buNone/>
            </a:pPr>
            <a:endParaRPr lang="ru-RU" altLang="ru-RU" sz="1800" dirty="0">
              <a:solidFill>
                <a:schemeClr val="bg1"/>
              </a:solidFill>
            </a:endParaRPr>
          </a:p>
          <a:p>
            <a:pPr marL="0" indent="0">
              <a:buNone/>
            </a:pPr>
            <a:r>
              <a:rPr lang="ru-RU" altLang="ru-RU" sz="1800" dirty="0">
                <a:solidFill>
                  <a:schemeClr val="bg1"/>
                </a:solidFill>
              </a:rPr>
              <a:t>Услуги, предоставляемые партнерами, должны отвечать широкому кругу повседневных потребностей клиента, что позволит владельцу экосистемы обслуживать их по принципу «одного виртуального окна». </a:t>
            </a:r>
          </a:p>
          <a:p>
            <a:pPr marL="0" indent="0">
              <a:buNone/>
            </a:pPr>
            <a:endParaRPr lang="ru-RU" altLang="ru-RU" sz="1800" dirty="0">
              <a:solidFill>
                <a:schemeClr val="bg1"/>
              </a:solidFill>
            </a:endParaRPr>
          </a:p>
          <a:p>
            <a:pPr marL="0" indent="0">
              <a:buNone/>
            </a:pPr>
            <a:r>
              <a:rPr lang="ru-RU" altLang="ru-RU" sz="1800" dirty="0">
                <a:solidFill>
                  <a:schemeClr val="bg1"/>
                </a:solidFill>
              </a:rPr>
              <a:t>Необходимость развития новых для традиционных банков компетенций таит в себе риски, </a:t>
            </a:r>
            <a:r>
              <a:rPr lang="ru-RU" altLang="ru-RU" sz="1800" dirty="0">
                <a:solidFill>
                  <a:srgbClr val="FFFF00"/>
                </a:solidFill>
              </a:rPr>
              <a:t>однако в перспективе владелец экосистемы получает право на долю доходов партнеров.</a:t>
            </a:r>
          </a:p>
        </p:txBody>
      </p:sp>
    </p:spTree>
    <p:extLst>
      <p:ext uri="{BB962C8B-B14F-4D97-AF65-F5344CB8AC3E}">
        <p14:creationId xmlns:p14="http://schemas.microsoft.com/office/powerpoint/2010/main" val="3482947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2800" dirty="0"/>
              <a:t>Новые партнёры </a:t>
            </a:r>
            <a:r>
              <a:rPr lang="ru-RU" altLang="ru-RU" sz="2800" dirty="0" err="1"/>
              <a:t>Сбера</a:t>
            </a:r>
            <a:r>
              <a:rPr lang="ru-RU" altLang="ru-RU" sz="2800" dirty="0"/>
              <a:t> – в чём польза для нас?</a:t>
            </a:r>
            <a:br>
              <a:rPr lang="ru-RU" altLang="ru-RU" sz="2800" dirty="0"/>
            </a:br>
            <a:br>
              <a:rPr lang="ru-RU" altLang="ru-RU" sz="2800" dirty="0"/>
            </a:br>
            <a:endParaRPr lang="ru-RU" altLang="ru-RU" sz="28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err="1">
                <a:solidFill>
                  <a:schemeClr val="bg1"/>
                </a:solidFill>
              </a:rPr>
              <a:t>Мвидео</a:t>
            </a:r>
            <a:r>
              <a:rPr lang="ru-RU" altLang="ru-RU" sz="2000" dirty="0">
                <a:solidFill>
                  <a:schemeClr val="bg1"/>
                </a:solidFill>
              </a:rPr>
              <a:t> - </a:t>
            </a:r>
            <a:r>
              <a:rPr lang="en-US" altLang="ru-RU" sz="1200" dirty="0">
                <a:solidFill>
                  <a:schemeClr val="bg1"/>
                </a:solidFill>
              </a:rPr>
              <a:t>https://megamarket.ru/promo-page/details/#?slug=i-nb-asus-m1502ia-bq093-100051622387&amp;collectionId=7867306&amp;childCollectionId=95469fed-8896-11e9-80ee-00505601118f</a:t>
            </a:r>
            <a:endParaRPr lang="ru-RU" altLang="ru-RU" sz="1200" dirty="0">
              <a:solidFill>
                <a:schemeClr val="bg1"/>
              </a:solidFill>
            </a:endParaRPr>
          </a:p>
          <a:p>
            <a:pPr marL="0" indent="0">
              <a:buNone/>
            </a:pPr>
            <a:endParaRPr lang="ru-RU" altLang="ru-RU" sz="2000" dirty="0">
              <a:solidFill>
                <a:schemeClr val="bg1"/>
              </a:solidFill>
            </a:endParaRPr>
          </a:p>
          <a:p>
            <a:pPr>
              <a:buFontTx/>
              <a:buAutoNum type="arabicPeriod"/>
            </a:pPr>
            <a:endParaRPr lang="ru-RU" altLang="ru-RU" sz="1600" dirty="0">
              <a:solidFill>
                <a:schemeClr val="bg1"/>
              </a:solidFill>
            </a:endParaRPr>
          </a:p>
        </p:txBody>
      </p:sp>
      <p:pic>
        <p:nvPicPr>
          <p:cNvPr id="3" name="Рисунок 2">
            <a:extLst>
              <a:ext uri="{FF2B5EF4-FFF2-40B4-BE49-F238E27FC236}">
                <a16:creationId xmlns:a16="http://schemas.microsoft.com/office/drawing/2014/main" id="{8EC4FDBE-E107-401B-8E52-B1695EB75C03}"/>
              </a:ext>
            </a:extLst>
          </p:cNvPr>
          <p:cNvPicPr>
            <a:picLocks noChangeAspect="1"/>
          </p:cNvPicPr>
          <p:nvPr/>
        </p:nvPicPr>
        <p:blipFill>
          <a:blip r:embed="rId2"/>
          <a:stretch>
            <a:fillRect/>
          </a:stretch>
        </p:blipFill>
        <p:spPr>
          <a:xfrm>
            <a:off x="552587" y="2065624"/>
            <a:ext cx="7935216" cy="4190258"/>
          </a:xfrm>
          <a:prstGeom prst="rect">
            <a:avLst/>
          </a:prstGeom>
        </p:spPr>
      </p:pic>
    </p:spTree>
    <p:extLst>
      <p:ext uri="{BB962C8B-B14F-4D97-AF65-F5344CB8AC3E}">
        <p14:creationId xmlns:p14="http://schemas.microsoft.com/office/powerpoint/2010/main" val="547898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Связка </a:t>
            </a:r>
            <a:r>
              <a:rPr lang="ru-RU" altLang="ru-RU" sz="3200" dirty="0" err="1"/>
              <a:t>Мегамаркет</a:t>
            </a:r>
            <a:r>
              <a:rPr lang="ru-RU" altLang="ru-RU" sz="3200" dirty="0"/>
              <a:t> – </a:t>
            </a:r>
            <a:r>
              <a:rPr lang="ru-RU" altLang="ru-RU" sz="3200" dirty="0" err="1"/>
              <a:t>Мвидео</a:t>
            </a:r>
            <a:r>
              <a:rPr lang="ru-RU" altLang="ru-RU" sz="3200" dirty="0"/>
              <a:t> (19 декабря)</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b="1" dirty="0" err="1">
                <a:solidFill>
                  <a:srgbClr val="FFFF00"/>
                </a:solidFill>
              </a:rPr>
              <a:t>Промокод</a:t>
            </a:r>
            <a:r>
              <a:rPr lang="ru-RU" altLang="ru-RU" sz="2000" b="1" dirty="0">
                <a:solidFill>
                  <a:srgbClr val="FFFF00"/>
                </a:solidFill>
              </a:rPr>
              <a:t> на 10 000 рублей +18 000 кэшбека</a:t>
            </a:r>
          </a:p>
          <a:p>
            <a:pPr marL="0" indent="0">
              <a:buNone/>
            </a:pPr>
            <a:endParaRPr lang="ru-RU" altLang="ru-RU" sz="2000" dirty="0">
              <a:solidFill>
                <a:schemeClr val="bg1"/>
              </a:solidFill>
            </a:endParaRPr>
          </a:p>
          <a:p>
            <a:pPr>
              <a:buFontTx/>
              <a:buAutoNum type="arabicPeriod"/>
            </a:pPr>
            <a:endParaRPr lang="ru-RU" altLang="ru-RU" sz="1600" dirty="0">
              <a:solidFill>
                <a:schemeClr val="bg1"/>
              </a:solidFill>
            </a:endParaRPr>
          </a:p>
        </p:txBody>
      </p:sp>
      <p:pic>
        <p:nvPicPr>
          <p:cNvPr id="4" name="Рисунок 3">
            <a:extLst>
              <a:ext uri="{FF2B5EF4-FFF2-40B4-BE49-F238E27FC236}">
                <a16:creationId xmlns:a16="http://schemas.microsoft.com/office/drawing/2014/main" id="{44988911-345B-40D9-A340-9D9CCA45BD42}"/>
              </a:ext>
            </a:extLst>
          </p:cNvPr>
          <p:cNvPicPr>
            <a:picLocks noChangeAspect="1"/>
          </p:cNvPicPr>
          <p:nvPr/>
        </p:nvPicPr>
        <p:blipFill>
          <a:blip r:embed="rId2"/>
          <a:stretch>
            <a:fillRect/>
          </a:stretch>
        </p:blipFill>
        <p:spPr>
          <a:xfrm>
            <a:off x="546008" y="1765855"/>
            <a:ext cx="4890015" cy="2720626"/>
          </a:xfrm>
          <a:prstGeom prst="rect">
            <a:avLst/>
          </a:prstGeom>
        </p:spPr>
      </p:pic>
      <p:pic>
        <p:nvPicPr>
          <p:cNvPr id="1026" name="Picture 2" descr="https://lh3.googleusercontent.com/pw/ABLVV87zEPtjQon8TEEcIWm04j-EubRt5ToU4MiKH-CDhnK6cGjasAPeIJlVe_C9zXixphsJmBJQCpZ1q48zEiB7C1Zh8KBvHec3P975ucGaGVtL3ww4hwzN2eRB-C07EdROisthAA8nwx9p-tzueWmTA0AUOsDjC1UYdhFqrGuyu2Y8THDwd6Z286wgZ6jkFUjkOjOJP7us9PEVzReV3L6kTRrk9qDwPp55j6cfw7iwV0WQtsOWXCT33L-ZyaY3PaMepZkBQVB3OatJv57zLni9sfrdWsnx8pyfVmwOBkuNBr_VVeHjKUis98PtJI_l22GSm0xiasvJP38FXXdZei8BHtLYKHeewMzH-BJMVhJljqNLYadaCiQp_NJ7MbIBMkrkhvysw4iy3Gl1RH5MU5c8sO3m1mMt4Ln5U5Ryl4uReTWKy3uN-4se3ngkwnxmJ-StxciWoQBnxIMHBJB6mG1CibOqsgZ1EYB9HYj0aLpUK3UAch8MzkdnjaO5Al6sGRCvE2Dvm0VB5RgLgsAPPRgmiIPFpx8WiIZ3kIFThBIgk2hO_oFGBC249y66yBKs_uGF0BV7kqWFJkjCZtSMOHTgQICBFA7Xapm5ifDKXzKlrc0XGr_Yr102duSgEe3U74K2s6L2_oHL0vZter3YTWqpHPELSx6Dt-qLzSM16fCp8AJFA1fSO5kYd9af2MxTGoaw7EHAzYT0GhHGl7xgu2k52UxHrHcphKvz0uVGyrqGnfiz93lpVbSSwOrY52RhjmqVG737bRzdmyjpyDjqEwJIszG39n-LhB0CJBmVmYRjySdOI9QSJriMrDdOf1dMvGYy5RuC8bG3igUPKXUPrZoEqw7OglCJ_bsMc-X6v3LdfYtJPW9t1Pdgr5OEFQ0t5luJRnQJHOE=w2211-h1243-s-no-gm?authuser=0">
            <a:extLst>
              <a:ext uri="{FF2B5EF4-FFF2-40B4-BE49-F238E27FC236}">
                <a16:creationId xmlns:a16="http://schemas.microsoft.com/office/drawing/2014/main" id="{7A9DA5C0-E173-4375-B1F6-7945D5359B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8876" y="3766499"/>
            <a:ext cx="5376524" cy="3022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61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Банковские подписки (на примере Прайма)</a:t>
            </a:r>
            <a:br>
              <a:rPr lang="ru-RU" altLang="ru-RU" sz="2000" dirty="0"/>
            </a:br>
            <a:br>
              <a:rPr lang="ru-RU" altLang="ru-RU" sz="2000" dirty="0"/>
            </a:br>
            <a:endParaRPr lang="ru-RU" altLang="ru-RU" sz="2000" dirty="0"/>
          </a:p>
        </p:txBody>
      </p:sp>
      <p:pic>
        <p:nvPicPr>
          <p:cNvPr id="2" name="Объект 1">
            <a:extLst>
              <a:ext uri="{FF2B5EF4-FFF2-40B4-BE49-F238E27FC236}">
                <a16:creationId xmlns:a16="http://schemas.microsoft.com/office/drawing/2014/main" id="{303A00A2-490D-4083-A7EB-14785E2F9AAC}"/>
              </a:ext>
            </a:extLst>
          </p:cNvPr>
          <p:cNvPicPr>
            <a:picLocks noGrp="1" noChangeAspect="1"/>
          </p:cNvPicPr>
          <p:nvPr>
            <p:ph idx="1"/>
          </p:nvPr>
        </p:nvPicPr>
        <p:blipFill>
          <a:blip r:embed="rId2"/>
          <a:stretch>
            <a:fillRect/>
          </a:stretch>
        </p:blipFill>
        <p:spPr>
          <a:xfrm>
            <a:off x="457200" y="1600200"/>
            <a:ext cx="8229600" cy="4629150"/>
          </a:xfrm>
          <a:prstGeom prst="rect">
            <a:avLst/>
          </a:prstGeom>
        </p:spPr>
      </p:pic>
    </p:spTree>
    <p:extLst>
      <p:ext uri="{BB962C8B-B14F-4D97-AF65-F5344CB8AC3E}">
        <p14:creationId xmlns:p14="http://schemas.microsoft.com/office/powerpoint/2010/main" val="3296532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Плюсы и минусы </a:t>
            </a:r>
            <a:r>
              <a:rPr lang="ru-RU" altLang="ru-RU" sz="3200" dirty="0" err="1"/>
              <a:t>финподписок</a:t>
            </a:r>
            <a:r>
              <a:rPr lang="ru-RU" altLang="ru-RU" sz="3200" dirty="0"/>
              <a:t> от экосистем</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6496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err="1">
                <a:solidFill>
                  <a:schemeClr val="bg1"/>
                </a:solidFill>
              </a:rPr>
              <a:t>Сбермаркет</a:t>
            </a:r>
            <a:r>
              <a:rPr lang="ru-RU" altLang="ru-RU" sz="2000" dirty="0">
                <a:solidFill>
                  <a:schemeClr val="bg1"/>
                </a:solidFill>
              </a:rPr>
              <a:t> – продвижение подписок</a:t>
            </a:r>
          </a:p>
          <a:p>
            <a:pPr marL="0" indent="0">
              <a:buNone/>
            </a:pPr>
            <a:endParaRPr lang="ru-RU" altLang="ru-RU" sz="2000" dirty="0">
              <a:solidFill>
                <a:schemeClr val="bg1"/>
              </a:solidFill>
            </a:endParaRPr>
          </a:p>
          <a:p>
            <a:pPr>
              <a:buFontTx/>
              <a:buAutoNum type="arabicPeriod"/>
            </a:pPr>
            <a:endParaRPr lang="ru-RU" altLang="ru-RU" sz="1600" dirty="0">
              <a:solidFill>
                <a:schemeClr val="bg1"/>
              </a:solidFill>
            </a:endParaRPr>
          </a:p>
        </p:txBody>
      </p:sp>
      <p:pic>
        <p:nvPicPr>
          <p:cNvPr id="3" name="Рисунок 2">
            <a:extLst>
              <a:ext uri="{FF2B5EF4-FFF2-40B4-BE49-F238E27FC236}">
                <a16:creationId xmlns:a16="http://schemas.microsoft.com/office/drawing/2014/main" id="{44DC9493-A2A0-49D9-81DF-9F3681A865A6}"/>
              </a:ext>
            </a:extLst>
          </p:cNvPr>
          <p:cNvPicPr>
            <a:picLocks noChangeAspect="1"/>
          </p:cNvPicPr>
          <p:nvPr/>
        </p:nvPicPr>
        <p:blipFill>
          <a:blip r:embed="rId2"/>
          <a:stretch>
            <a:fillRect/>
          </a:stretch>
        </p:blipFill>
        <p:spPr>
          <a:xfrm>
            <a:off x="528342" y="1813632"/>
            <a:ext cx="8158457" cy="5120020"/>
          </a:xfrm>
          <a:prstGeom prst="rect">
            <a:avLst/>
          </a:prstGeom>
        </p:spPr>
      </p:pic>
    </p:spTree>
    <p:extLst>
      <p:ext uri="{BB962C8B-B14F-4D97-AF65-F5344CB8AC3E}">
        <p14:creationId xmlns:p14="http://schemas.microsoft.com/office/powerpoint/2010/main" val="816121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Дальнейшее поглощение </a:t>
            </a:r>
            <a:r>
              <a:rPr lang="ru-RU" altLang="ru-RU" sz="3200" dirty="0" err="1"/>
              <a:t>финтеха</a:t>
            </a:r>
            <a:r>
              <a:rPr lang="ru-RU" altLang="ru-RU" sz="3200" dirty="0"/>
              <a:t> банками</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1800" dirty="0">
                <a:solidFill>
                  <a:srgbClr val="FFFF00"/>
                </a:solidFill>
              </a:rPr>
              <a:t>В целом прогнозируется, что в ближайшие три года ожидается рост активности в сфере поглощений </a:t>
            </a:r>
            <a:r>
              <a:rPr lang="ru-RU" altLang="ru-RU" sz="1800" dirty="0" err="1">
                <a:solidFill>
                  <a:srgbClr val="FFFF00"/>
                </a:solidFill>
              </a:rPr>
              <a:t>финтех</a:t>
            </a:r>
            <a:r>
              <a:rPr lang="ru-RU" altLang="ru-RU" sz="1800" dirty="0">
                <a:solidFill>
                  <a:srgbClr val="FFFF00"/>
                </a:solidFill>
              </a:rPr>
              <a:t>-компаний, поскольку цифровые рынки кредитования, управления благосостоянием и платежей будут развиваться и расти довольно быстро.</a:t>
            </a:r>
            <a:endParaRPr lang="en-US" altLang="ru-RU" sz="1800" dirty="0">
              <a:solidFill>
                <a:srgbClr val="FFFF00"/>
              </a:solidFill>
            </a:endParaRPr>
          </a:p>
          <a:p>
            <a:pPr marL="0" indent="0">
              <a:buNone/>
            </a:pPr>
            <a:endParaRPr lang="en-US" altLang="ru-RU" sz="1800" dirty="0">
              <a:solidFill>
                <a:schemeClr val="bg1"/>
              </a:solidFill>
            </a:endParaRPr>
          </a:p>
          <a:p>
            <a:pPr marL="0" indent="0">
              <a:buNone/>
            </a:pPr>
            <a:r>
              <a:rPr lang="ru-RU" altLang="ru-RU" sz="1800" dirty="0">
                <a:solidFill>
                  <a:schemeClr val="bg1"/>
                </a:solidFill>
              </a:rPr>
              <a:t> Определяющее значение будет иметь рынок платежей, на который приходится более половины общего объема таких сделок по всему миру. </a:t>
            </a:r>
            <a:endParaRPr lang="en-US" altLang="ru-RU" sz="1800" dirty="0">
              <a:solidFill>
                <a:schemeClr val="bg1"/>
              </a:solidFill>
            </a:endParaRPr>
          </a:p>
          <a:p>
            <a:pPr marL="0" indent="0">
              <a:buNone/>
            </a:pPr>
            <a:endParaRPr lang="en-US" altLang="ru-RU" sz="1800" dirty="0">
              <a:solidFill>
                <a:schemeClr val="bg1"/>
              </a:solidFill>
            </a:endParaRPr>
          </a:p>
          <a:p>
            <a:pPr marL="0" indent="0">
              <a:buNone/>
            </a:pPr>
            <a:r>
              <a:rPr lang="ru-RU" altLang="ru-RU" sz="1800" dirty="0">
                <a:solidFill>
                  <a:srgbClr val="FFFF00"/>
                </a:solidFill>
              </a:rPr>
              <a:t>Ожидается также рост банковских инвестиций в инновационные цифровые решения в области безопасности, чтобы защитить себя от расходов, связанных с хакерством и мошенничеством. </a:t>
            </a:r>
            <a:endParaRPr lang="en-US" altLang="ru-RU" sz="1800" dirty="0">
              <a:solidFill>
                <a:srgbClr val="FFFF00"/>
              </a:solidFill>
            </a:endParaRPr>
          </a:p>
          <a:p>
            <a:pPr marL="0" indent="0">
              <a:buNone/>
            </a:pPr>
            <a:endParaRPr lang="en-US" altLang="ru-RU" sz="1800" dirty="0">
              <a:solidFill>
                <a:schemeClr val="bg1"/>
              </a:solidFill>
            </a:endParaRPr>
          </a:p>
          <a:p>
            <a:pPr marL="0" indent="0">
              <a:buNone/>
            </a:pPr>
            <a:r>
              <a:rPr lang="ru-RU" altLang="ru-RU" sz="1800" dirty="0">
                <a:solidFill>
                  <a:schemeClr val="bg1"/>
                </a:solidFill>
              </a:rPr>
              <a:t>В то же время, учитывая высокую волатильность и относительно низкий уровень распространения криптовалют, активности банков по инвестированию в технологию </a:t>
            </a:r>
            <a:r>
              <a:rPr lang="ru-RU" altLang="ru-RU" sz="1800" dirty="0" err="1">
                <a:solidFill>
                  <a:schemeClr val="bg1"/>
                </a:solidFill>
              </a:rPr>
              <a:t>блокчейн</a:t>
            </a:r>
            <a:r>
              <a:rPr lang="ru-RU" altLang="ru-RU" sz="1800" dirty="0">
                <a:solidFill>
                  <a:schemeClr val="bg1"/>
                </a:solidFill>
              </a:rPr>
              <a:t> не ожидается в ближайшем будущем.</a:t>
            </a:r>
          </a:p>
        </p:txBody>
      </p:sp>
    </p:spTree>
    <p:extLst>
      <p:ext uri="{BB962C8B-B14F-4D97-AF65-F5344CB8AC3E}">
        <p14:creationId xmlns:p14="http://schemas.microsoft.com/office/powerpoint/2010/main" val="2022407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Будущие банки</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a:solidFill>
                  <a:schemeClr val="bg1"/>
                </a:solidFill>
              </a:rPr>
              <a:t>Банки третьей волны - «полностью цифровые банки», </a:t>
            </a:r>
            <a:r>
              <a:rPr lang="ru-RU" altLang="ru-RU" sz="2000" dirty="0" err="1">
                <a:solidFill>
                  <a:schemeClr val="bg1"/>
                </a:solidFill>
              </a:rPr>
              <a:t>digital</a:t>
            </a:r>
            <a:r>
              <a:rPr lang="ru-RU" altLang="ru-RU" sz="2000" dirty="0">
                <a:solidFill>
                  <a:schemeClr val="bg1"/>
                </a:solidFill>
              </a:rPr>
              <a:t> </a:t>
            </a:r>
            <a:r>
              <a:rPr lang="ru-RU" altLang="ru-RU" sz="2000" dirty="0" err="1">
                <a:solidFill>
                  <a:schemeClr val="bg1"/>
                </a:solidFill>
              </a:rPr>
              <a:t>natives</a:t>
            </a:r>
            <a:r>
              <a:rPr lang="ru-RU" altLang="ru-RU" sz="2000" dirty="0">
                <a:solidFill>
                  <a:schemeClr val="bg1"/>
                </a:solidFill>
              </a:rPr>
              <a:t> - используют современные ИКТ и тесно интегрируются с жизнью современных людей, постоянно использующих мобильные устройства в интернете. </a:t>
            </a:r>
          </a:p>
          <a:p>
            <a:pPr marL="0" indent="0">
              <a:buNone/>
            </a:pPr>
            <a:endParaRPr lang="ru-RU" altLang="ru-RU" sz="2000" dirty="0">
              <a:solidFill>
                <a:schemeClr val="bg1"/>
              </a:solidFill>
            </a:endParaRPr>
          </a:p>
          <a:p>
            <a:pPr marL="0" indent="0">
              <a:buNone/>
            </a:pPr>
            <a:r>
              <a:rPr lang="ru-RU" altLang="ru-RU" sz="2000" dirty="0">
                <a:solidFill>
                  <a:schemeClr val="bg1"/>
                </a:solidFill>
              </a:rPr>
              <a:t>Специалисты считают, что цифровой банк - это банк, обладающий современным набором возможностей (с точек зрения потребителя, инвестора и самого банка)</a:t>
            </a:r>
            <a:endParaRPr lang="ru-RU" altLang="ru-RU" sz="1600" dirty="0">
              <a:solidFill>
                <a:schemeClr val="bg1"/>
              </a:solidFill>
            </a:endParaRPr>
          </a:p>
        </p:txBody>
      </p:sp>
    </p:spTree>
    <p:extLst>
      <p:ext uri="{BB962C8B-B14F-4D97-AF65-F5344CB8AC3E}">
        <p14:creationId xmlns:p14="http://schemas.microsoft.com/office/powerpoint/2010/main" val="677602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Набор возможностей цифрового банка</a:t>
            </a:r>
            <a:br>
              <a:rPr lang="ru-RU" altLang="ru-RU" sz="2000" dirty="0"/>
            </a:br>
            <a:br>
              <a:rPr lang="ru-RU" altLang="ru-RU" sz="2000" dirty="0"/>
            </a:br>
            <a:endParaRPr lang="ru-RU" altLang="ru-RU" sz="2000" dirty="0"/>
          </a:p>
        </p:txBody>
      </p:sp>
      <p:pic>
        <p:nvPicPr>
          <p:cNvPr id="2" name="Объект 1">
            <a:extLst>
              <a:ext uri="{FF2B5EF4-FFF2-40B4-BE49-F238E27FC236}">
                <a16:creationId xmlns:a16="http://schemas.microsoft.com/office/drawing/2014/main" id="{9979D8D1-3612-4033-AF34-41613810CB4C}"/>
              </a:ext>
            </a:extLst>
          </p:cNvPr>
          <p:cNvPicPr>
            <a:picLocks noGrp="1" noChangeAspect="1"/>
          </p:cNvPicPr>
          <p:nvPr>
            <p:ph idx="1"/>
          </p:nvPr>
        </p:nvPicPr>
        <p:blipFill>
          <a:blip r:embed="rId2"/>
          <a:stretch>
            <a:fillRect/>
          </a:stretch>
        </p:blipFill>
        <p:spPr>
          <a:xfrm>
            <a:off x="623978" y="1296989"/>
            <a:ext cx="7896043" cy="4978822"/>
          </a:xfrm>
          <a:prstGeom prst="rect">
            <a:avLst/>
          </a:prstGeom>
        </p:spPr>
      </p:pic>
    </p:spTree>
    <p:extLst>
      <p:ext uri="{BB962C8B-B14F-4D97-AF65-F5344CB8AC3E}">
        <p14:creationId xmlns:p14="http://schemas.microsoft.com/office/powerpoint/2010/main" val="2094502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Будущие банки – главные продавцы </a:t>
            </a:r>
            <a:r>
              <a:rPr lang="ru-RU" altLang="ru-RU" sz="3200" dirty="0">
                <a:solidFill>
                  <a:srgbClr val="FF0000"/>
                </a:solidFill>
              </a:rPr>
              <a:t>ЦФА</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397012"/>
            <a:ext cx="8229600" cy="513535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1400" dirty="0">
                <a:solidFill>
                  <a:schemeClr val="bg1"/>
                </a:solidFill>
              </a:rPr>
              <a:t>Операторы информационных систем (ОИС) уже выпустили цифровые финансовые активы (ЦФА) на драгоценные металлы, квадратные метры и рублевую ликвидность. Но все же ЦФА пока ассоциируются с долговыми инструментами. Опрошенные «Ведомостями» эксперты уверены, что потенциал инструмента не ограничен. </a:t>
            </a:r>
          </a:p>
          <a:p>
            <a:pPr marL="0" indent="0">
              <a:buNone/>
            </a:pPr>
            <a:endParaRPr lang="ru-RU" altLang="ru-RU" sz="1400" dirty="0">
              <a:solidFill>
                <a:schemeClr val="bg1"/>
              </a:solidFill>
            </a:endParaRPr>
          </a:p>
          <a:p>
            <a:pPr marL="0" indent="0">
              <a:buNone/>
            </a:pPr>
            <a:r>
              <a:rPr lang="ru-RU" altLang="ru-RU" sz="1400" dirty="0">
                <a:solidFill>
                  <a:schemeClr val="bg1"/>
                </a:solidFill>
              </a:rPr>
              <a:t>Можно </a:t>
            </a:r>
            <a:r>
              <a:rPr lang="ru-RU" altLang="ru-RU" sz="1400" dirty="0" err="1">
                <a:solidFill>
                  <a:schemeClr val="bg1"/>
                </a:solidFill>
              </a:rPr>
              <a:t>токенизировать</a:t>
            </a:r>
            <a:r>
              <a:rPr lang="ru-RU" altLang="ru-RU" sz="1400" dirty="0">
                <a:solidFill>
                  <a:schemeClr val="bg1"/>
                </a:solidFill>
              </a:rPr>
              <a:t> любые ценные активы, уверен эксперт «БКС мир инвестиций» Валерий Емельянов. Можно вывести на торги земельные участки, драгоценные слитки на хранении, ценные вина или коллекционные предметы. Что угодно из того, на что найдется спрос, говорит эксперт.</a:t>
            </a:r>
          </a:p>
          <a:p>
            <a:pPr marL="0" indent="0">
              <a:buNone/>
            </a:pPr>
            <a:endParaRPr lang="ru-RU" altLang="ru-RU" sz="1400" dirty="0">
              <a:solidFill>
                <a:schemeClr val="bg1"/>
              </a:solidFill>
            </a:endParaRPr>
          </a:p>
          <a:p>
            <a:pPr marL="0" indent="0">
              <a:buNone/>
            </a:pPr>
            <a:r>
              <a:rPr lang="ru-RU" altLang="ru-RU" sz="1400" dirty="0">
                <a:solidFill>
                  <a:schemeClr val="bg1"/>
                </a:solidFill>
              </a:rPr>
              <a:t>Потенциально ЦФА – это гибкий инструмент, в который можно «завернуть» практически любые экономические правоотношения между эмитентом и инвестором с любым базовым активом, говорят аналитики «Тинькофф инвестиций».</a:t>
            </a:r>
          </a:p>
          <a:p>
            <a:pPr marL="0" indent="0">
              <a:buNone/>
            </a:pPr>
            <a:endParaRPr lang="ru-RU" altLang="ru-RU" sz="1400" dirty="0">
              <a:solidFill>
                <a:schemeClr val="bg1"/>
              </a:solidFill>
            </a:endParaRPr>
          </a:p>
          <a:p>
            <a:pPr marL="0" indent="0">
              <a:buNone/>
            </a:pPr>
            <a:r>
              <a:rPr lang="ru-RU" altLang="ru-RU" sz="1400" dirty="0">
                <a:solidFill>
                  <a:schemeClr val="bg1"/>
                </a:solidFill>
              </a:rPr>
              <a:t>Но они добавляют, что на данный момент нет устоявшихся практик выпуска нестандартных ЦФА. Для их развития требуется практика на рынке: больше выпусков, больше инвесторов в ЦФА, больше прозрачности в регулировании</a:t>
            </a:r>
          </a:p>
          <a:p>
            <a:pPr marL="0" indent="0">
              <a:buNone/>
            </a:pPr>
            <a:endParaRPr lang="ru-RU" altLang="ru-RU" sz="1400" dirty="0">
              <a:solidFill>
                <a:schemeClr val="bg1"/>
              </a:solidFill>
            </a:endParaRPr>
          </a:p>
          <a:p>
            <a:pPr marL="0" indent="0">
              <a:buNone/>
            </a:pPr>
            <a:endParaRPr lang="ru-RU" altLang="ru-RU" sz="1400" dirty="0">
              <a:solidFill>
                <a:schemeClr val="bg1"/>
              </a:solidFill>
            </a:endParaRPr>
          </a:p>
          <a:p>
            <a:pPr marL="0" indent="0">
              <a:buNone/>
            </a:pPr>
            <a:r>
              <a:rPr lang="ru-RU" altLang="ru-RU" sz="2000" b="1" dirty="0">
                <a:solidFill>
                  <a:srgbClr val="FFFF00"/>
                </a:solidFill>
              </a:rPr>
              <a:t>Пример – Продажа недвижимости по 0,1 кв. метра</a:t>
            </a:r>
          </a:p>
        </p:txBody>
      </p:sp>
    </p:spTree>
    <p:extLst>
      <p:ext uri="{BB962C8B-B14F-4D97-AF65-F5344CB8AC3E}">
        <p14:creationId xmlns:p14="http://schemas.microsoft.com/office/powerpoint/2010/main" val="4094119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a:t>Финансовые супермаркеты</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a:solidFill>
                  <a:schemeClr val="bg1"/>
                </a:solidFill>
              </a:rPr>
              <a:t>Знакомство с маркетплейсом </a:t>
            </a:r>
            <a:r>
              <a:rPr lang="en-US" altLang="ru-RU" sz="2000" dirty="0">
                <a:solidFill>
                  <a:schemeClr val="bg1"/>
                </a:solidFill>
                <a:hlinkClick r:id="rId2"/>
              </a:rPr>
              <a:t>https://finuslugi.ru</a:t>
            </a:r>
            <a:endParaRPr lang="ru-RU" altLang="ru-RU" sz="2000" dirty="0">
              <a:solidFill>
                <a:schemeClr val="bg1"/>
              </a:solidFill>
            </a:endParaRPr>
          </a:p>
          <a:p>
            <a:pPr marL="0" indent="0">
              <a:buNone/>
            </a:pPr>
            <a:endParaRPr lang="ru-RU" altLang="ru-RU" sz="2000" dirty="0">
              <a:solidFill>
                <a:schemeClr val="bg1"/>
              </a:solidFill>
            </a:endParaRPr>
          </a:p>
          <a:p>
            <a:pPr marL="0" indent="0">
              <a:buNone/>
            </a:pPr>
            <a:endParaRPr lang="ru-RU" altLang="ru-RU" sz="2000" dirty="0">
              <a:solidFill>
                <a:schemeClr val="bg1"/>
              </a:solidFill>
            </a:endParaRPr>
          </a:p>
          <a:p>
            <a:pPr>
              <a:buFontTx/>
              <a:buAutoNum type="arabicPeriod"/>
            </a:pPr>
            <a:endParaRPr lang="ru-RU" altLang="ru-RU" sz="1600" dirty="0">
              <a:solidFill>
                <a:schemeClr val="bg1"/>
              </a:solidFill>
            </a:endParaRPr>
          </a:p>
        </p:txBody>
      </p:sp>
      <p:pic>
        <p:nvPicPr>
          <p:cNvPr id="3" name="Рисунок 2">
            <a:extLst>
              <a:ext uri="{FF2B5EF4-FFF2-40B4-BE49-F238E27FC236}">
                <a16:creationId xmlns:a16="http://schemas.microsoft.com/office/drawing/2014/main" id="{5CBBB83A-BC11-4190-8C3E-D8965AB9C3B0}"/>
              </a:ext>
            </a:extLst>
          </p:cNvPr>
          <p:cNvPicPr>
            <a:picLocks noChangeAspect="1"/>
          </p:cNvPicPr>
          <p:nvPr/>
        </p:nvPicPr>
        <p:blipFill>
          <a:blip r:embed="rId3"/>
          <a:stretch>
            <a:fillRect/>
          </a:stretch>
        </p:blipFill>
        <p:spPr>
          <a:xfrm>
            <a:off x="592056" y="1792208"/>
            <a:ext cx="8094743" cy="4425630"/>
          </a:xfrm>
          <a:prstGeom prst="rect">
            <a:avLst/>
          </a:prstGeom>
        </p:spPr>
      </p:pic>
    </p:spTree>
    <p:extLst>
      <p:ext uri="{BB962C8B-B14F-4D97-AF65-F5344CB8AC3E}">
        <p14:creationId xmlns:p14="http://schemas.microsoft.com/office/powerpoint/2010/main" val="1557868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49980"/>
            <a:ext cx="8686800" cy="11470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dirty="0" err="1"/>
              <a:t>ФинУслуги</a:t>
            </a:r>
            <a:r>
              <a:rPr lang="ru-RU" altLang="ru-RU" sz="3200" dirty="0"/>
              <a:t> - ЛК</a:t>
            </a:r>
            <a:br>
              <a:rPr lang="ru-RU" altLang="ru-RU" sz="2000" dirty="0"/>
            </a:br>
            <a:br>
              <a:rPr lang="ru-RU" altLang="ru-RU" sz="2000" dirty="0"/>
            </a:br>
            <a:endParaRPr lang="ru-RU" altLang="ru-RU" sz="2000" dirty="0"/>
          </a:p>
        </p:txBody>
      </p:sp>
      <p:sp>
        <p:nvSpPr>
          <p:cNvPr id="12291" name="Объект 2"/>
          <p:cNvSpPr>
            <a:spLocks noGrp="1"/>
          </p:cNvSpPr>
          <p:nvPr>
            <p:ph idx="1"/>
          </p:nvPr>
        </p:nvSpPr>
        <p:spPr bwMode="auto">
          <a:xfrm>
            <a:off x="457200" y="1297593"/>
            <a:ext cx="8229600" cy="523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altLang="ru-RU" sz="2000" dirty="0">
                <a:solidFill>
                  <a:schemeClr val="bg1"/>
                </a:solidFill>
              </a:rPr>
              <a:t>Знакомство с маркетплейсом </a:t>
            </a:r>
            <a:r>
              <a:rPr lang="en-US" altLang="ru-RU" sz="2000" dirty="0">
                <a:solidFill>
                  <a:schemeClr val="bg1"/>
                </a:solidFill>
                <a:hlinkClick r:id="rId2"/>
              </a:rPr>
              <a:t>https://finuslugi.ru</a:t>
            </a:r>
            <a:endParaRPr lang="ru-RU" altLang="ru-RU" sz="2000" dirty="0">
              <a:solidFill>
                <a:schemeClr val="bg1"/>
              </a:solidFill>
            </a:endParaRPr>
          </a:p>
          <a:p>
            <a:pPr marL="0" indent="0">
              <a:buNone/>
            </a:pPr>
            <a:endParaRPr lang="ru-RU" altLang="ru-RU" sz="2000" dirty="0">
              <a:solidFill>
                <a:schemeClr val="bg1"/>
              </a:solidFill>
            </a:endParaRPr>
          </a:p>
          <a:p>
            <a:pPr>
              <a:buFontTx/>
              <a:buAutoNum type="arabicPeriod"/>
            </a:pPr>
            <a:endParaRPr lang="ru-RU" altLang="ru-RU" sz="1600" dirty="0">
              <a:solidFill>
                <a:schemeClr val="bg1"/>
              </a:solidFill>
            </a:endParaRPr>
          </a:p>
        </p:txBody>
      </p:sp>
      <p:pic>
        <p:nvPicPr>
          <p:cNvPr id="2" name="Рисунок 1">
            <a:extLst>
              <a:ext uri="{FF2B5EF4-FFF2-40B4-BE49-F238E27FC236}">
                <a16:creationId xmlns:a16="http://schemas.microsoft.com/office/drawing/2014/main" id="{2DB70597-BBDD-4044-85AE-6D0CB8AEE7E0}"/>
              </a:ext>
            </a:extLst>
          </p:cNvPr>
          <p:cNvPicPr>
            <a:picLocks noChangeAspect="1"/>
          </p:cNvPicPr>
          <p:nvPr/>
        </p:nvPicPr>
        <p:blipFill>
          <a:blip r:embed="rId3"/>
          <a:stretch>
            <a:fillRect/>
          </a:stretch>
        </p:blipFill>
        <p:spPr>
          <a:xfrm>
            <a:off x="532852" y="1768771"/>
            <a:ext cx="8153948" cy="4414941"/>
          </a:xfrm>
          <a:prstGeom prst="rect">
            <a:avLst/>
          </a:prstGeom>
        </p:spPr>
      </p:pic>
    </p:spTree>
    <p:extLst>
      <p:ext uri="{BB962C8B-B14F-4D97-AF65-F5344CB8AC3E}">
        <p14:creationId xmlns:p14="http://schemas.microsoft.com/office/powerpoint/2010/main" val="5779939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E425FE-18A4-406A-8F22-BA5382F201EC}" type="slidenum">
              <a:rPr lang="ru-RU" altLang="ru-RU">
                <a:solidFill>
                  <a:schemeClr val="bg1"/>
                </a:solidFill>
              </a:rPr>
              <a:pPr eaLnBrk="1" hangingPunct="1"/>
              <a:t>39</a:t>
            </a:fld>
            <a:endParaRPr lang="ru-RU" altLang="ru-RU">
              <a:solidFill>
                <a:schemeClr val="bg1"/>
              </a:solidFill>
            </a:endParaRPr>
          </a:p>
        </p:txBody>
      </p:sp>
      <p:sp>
        <p:nvSpPr>
          <p:cNvPr id="48131" name="Text Box 4"/>
          <p:cNvSpPr txBox="1">
            <a:spLocks noChangeArrowheads="1"/>
          </p:cNvSpPr>
          <p:nvPr/>
        </p:nvSpPr>
        <p:spPr bwMode="auto">
          <a:xfrm>
            <a:off x="323850" y="3860800"/>
            <a:ext cx="84963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10000"/>
              </a:spcBef>
              <a:buClr>
                <a:srgbClr val="FF0000"/>
              </a:buClr>
              <a:buSzPct val="120000"/>
              <a:buFont typeface="Symbol" panose="05050102010706020507" pitchFamily="18" charset="2"/>
              <a:buNone/>
            </a:pPr>
            <a:r>
              <a:rPr lang="ru-RU" altLang="ru-RU" sz="1200" b="1">
                <a:solidFill>
                  <a:schemeClr val="bg1"/>
                </a:solidFill>
              </a:rPr>
              <a:t>Использование материалов презентации</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30&quot;&gt;&lt;property id=&quot;20148&quot; value=&quot;5&quot;/&gt;&lt;property id=&quot;20300&quot; value=&quot;Slide 2&quot;/&gt;&lt;property id=&quot;20303&quot; value=&quot;-1&quot;/&gt;&lt;property id=&quot;20307&quot; value=&quot;267&quot;/&gt;&lt;property id=&quot;20309&quot; value=&quot;-1&quot;/&gt;&lt;/object&gt;&lt;object type=&quot;3&quot; unique_id=&quot;10431&quot;&gt;&lt;property id=&quot;20148&quot; value=&quot;5&quot;/&gt;&lt;property id=&quot;20300&quot; value=&quot;Slide 3&quot;/&gt;&lt;property id=&quot;20303&quot; value=&quot;-1&quot;/&gt;&lt;property id=&quot;20307&quot; value=&quot;268&quot;/&gt;&lt;property id=&quot;20309&quot; value=&quot;-1&quot;/&gt;&lt;/object&gt;&lt;object type=&quot;3&quot; unique_id=&quot;10432&quot;&gt;&lt;property id=&quot;20148&quot; value=&quot;5&quot;/&gt;&lt;property id=&quot;20300&quot; value=&quot;Slide 4&quot;/&gt;&lt;property id=&quot;20303&quot; value=&quot;-1&quot;/&gt;&lt;property id=&quot;20307&quot; value=&quot;269&quot;/&gt;&lt;property id=&quot;20309&quot; value=&quot;-1&quot;/&gt;&lt;/object&gt;&lt;object type=&quot;3&quot; unique_id=&quot;10433&quot;&gt;&lt;property id=&quot;20148&quot; value=&quot;5&quot;/&gt;&lt;property id=&quot;20300&quot; value=&quot;Slide 5&quot;/&gt;&lt;property id=&quot;20303&quot; value=&quot;-1&quot;/&gt;&lt;property id=&quot;20307&quot; value=&quot;257&quot;/&gt;&lt;property id=&quot;20309&quot; value=&quot;-1&quot;/&gt;&lt;/object&gt;&lt;object type=&quot;3&quot; unique_id=&quot;10434&quot;&gt;&lt;property id=&quot;20148&quot; value=&quot;5&quot;/&gt;&lt;property id=&quot;20300&quot; value=&quot;Slide 6&quot;/&gt;&lt;property id=&quot;20303&quot; value=&quot;-1&quot;/&gt;&lt;property id=&quot;20307&quot; value=&quot;256&quot;/&gt;&lt;property id=&quot;20309&quot; value=&quot;-1&quot;/&gt;&lt;/object&gt;&lt;object type=&quot;3&quot; unique_id=&quot;10435&quot;&gt;&lt;property id=&quot;20148&quot; value=&quot;5&quot;/&gt;&lt;property id=&quot;20300&quot; value=&quot;Slide 7&quot;/&gt;&lt;property id=&quot;20303&quot; value=&quot;-1&quot;/&gt;&lt;property id=&quot;20307&quot; value=&quot;264&quot;/&gt;&lt;property id=&quot;20309&quot; value=&quot;-1&quot;/&gt;&lt;/object&gt;&lt;object type=&quot;3&quot; unique_id=&quot;10436&quot;&gt;&lt;property id=&quot;20148&quot; value=&quot;5&quot;/&gt;&lt;property id=&quot;20300&quot; value=&quot;Slide 8&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0&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1&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2&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3&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5&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6&quot;/&gt;&lt;property id=&quot;20307&quot; value=&quot;271&quot;/&gt;&lt;property id=&quot;20309&quot; value=&quot;-1&quot;/&gt;&lt;/object&gt;&lt;object type=&quot;3&quot; unique_id=&quot;11959&quot;&gt;&lt;property id=&quot;20148&quot; value=&quot;5&quot;/&gt;&lt;property id=&quot;20300&quot; value=&quot;Slide 9&quot;/&gt;&lt;property id=&quot;20307&quot; value=&quot;272&quot;/&gt;&lt;/object&gt;&lt;object type=&quot;3&quot; unique_id=&quot;11978&quot;&gt;&lt;property id=&quot;20148&quot; value=&quot;5&quot;/&gt;&lt;property id=&quot;20300&quot; value=&quot;Slide 14&quot;/&gt;&lt;property id=&quot;20307&quot; value=&quot;273&quot;/&gt;&lt;/object&gt;&lt;/object&gt;&lt;/object&gt;&lt;/database&gt;"/>
  <p:tag name="FLASHSPRING_BG_AUDIO_DURATION_TAG" val="0.0000000"/>
  <p:tag name="ISPRING_SCORM_RATE_SLIDES" val="1"/>
  <p:tag name="ISPRING_SCORM_RATE_QUIZZES" val="0"/>
  <p:tag name="ISPRING_SCORM_PASSING_SCORE" val="100.0000000000"/>
  <p:tag name="ISPRING_UUID" val="{69FE0B99-A217-43EB-87DE-A498FA55920D}"/>
  <p:tag name="ISPRING_RESOURCE_FOLDER" val="D:\Documents\Дисциплины\Moodle-2014\Moodle-2013\Лекции\Lect-1\"/>
  <p:tag name="ISPRING_PRESENTATION_PATH" val="D:\Documents\Дисциплины\Moodle-2014\Moodle-2013\Лекции\Lect-1.ppt"/>
  <p:tag name="ISPRING_PRESENTATION_INFO" val="&lt;?xml version=&quot;1.0&quot; encoding=&quot;UTF-8&quot; standalone=&quot;no&quot; ?&gt;&#10;&lt;presentation&gt;&#10;&#10;  &lt;slides&gt;&#10;    &lt;slide duration=&quot;22450&quot; id=&quot;{84E56C29-299E-4501-9EC0-81A4D7F7E17F}&quot; pptId=&quot;258&quot; transitionDuration=&quot;0&quot;/&gt;&#10;    &lt;slide duration=&quot;17400&quot; id=&quot;{1AA3389F-3F1E-4748-83B2-144567DBA6F3}&quot; pptId=&quot;295&quot; transitionDuration=&quot;0&quot;/&gt;&#10;    &lt;slide duration=&quot;10370&quot; id=&quot;{1192DB6F-104E-4A32-835D-41FA9BFCF2FF}&quot; pptId=&quot;296&quot; transitionDuration=&quot;0&quot;/&gt;&#10;    &lt;slide duration=&quot;35660&quot; id=&quot;{EE3523DE-8D50-422A-90D7-989E329C026C}&quot; pptId=&quot;274&quot; transitionDuration=&quot;0&quot;/&gt;&#10;    &lt;slide duration=&quot;43700&quot; id=&quot;{47383AD8-91AA-4A15-9AE1-53430DCC3018}&quot; pptId=&quot;302&quot; transitionDuration=&quot;0&quot;/&gt;&#10;    &lt;slide duration=&quot;19840&quot; id=&quot;{B4B1DDAA-AE5D-4334-A8E5-30C195AEC98B}&quot; pptId=&quot;273&quot; transitionDuration=&quot;0&quot;/&gt;&#10;    &lt;slide duration=&quot;19230&quot; id=&quot;{A5FF5ADF-F88B-461F-A107-514095062BB1}&quot; pptId=&quot;301&quot; transitionDuration=&quot;0&quot;/&gt;&#10;    &lt;slide duration=&quot;46990&quot; id=&quot;{AF48154C-6821-425F-BCD6-D3D06CF1A4D3}&quot; pptId=&quot;285&quot; transitionDuration=&quot;0&quot;/&gt;&#10;    &lt;slide duration=&quot;60240&quot; id=&quot;{338E0625-1B65-4DD8-A4F8-2D55431A6DEC}&quot; pptId=&quot;284&quot; transitionDuration=&quot;0&quot;/&gt;&#10;    &lt;slide duration=&quot;50600&quot; id=&quot;{D07AB3D1-97D5-4968-AFFB-70E3072ED7C6}&quot; pptId=&quot;286&quot; transitionDuration=&quot;0&quot;/&gt;&#10;    &lt;slide duration=&quot;63780&quot; id=&quot;{63E7F3E2-5A6B-4ACD-BB09-05E3075BD0FF}&quot; pptId=&quot;287&quot; transitionDuration=&quot;0&quot;/&gt;&#10;    &lt;slide duration=&quot;18020&quot; id=&quot;{33E9A703-6554-410B-B097-7E1D5B7F63E9}&quot; pptId=&quot;288&quot; transitionDuration=&quot;0&quot;/&gt;&#10;    &lt;slide duration=&quot;18480&quot; id=&quot;{36EBDD29-B7C6-4B5C-BE6B-88E7451159C8}&quot; pptId=&quot;303&quot; transitionDuration=&quot;0&quot;/&gt;&#10;    &lt;slide duration=&quot;49700&quot; id=&quot;{99CBD65B-4DC4-4827-A32A-8ECC1E5CFDBD}&quot; pptId=&quot;289&quot; transitionDuration=&quot;0&quot;/&gt;&#10;    &lt;slide duration=&quot;32000&quot; id=&quot;{3C88915E-0BCF-46B6-97BC-5D23C7E0481C}&quot; pptId=&quot;299&quot; transitionDuration=&quot;0&quot;/&gt;&#10;    &lt;slide duration=&quot;42670&quot; id=&quot;{BE8F9F46-7B0E-4DC9-88EE-B04EB81E95C6}&quot; pptId=&quot;290&quot; transitionDuration=&quot;0&quot;/&gt;&#10;    &lt;slide duration=&quot;24830&quot; id=&quot;{FBF5C8A9-072F-452F-A284-C9DC686BF85D}&quot; pptId=&quot;293&quot; transitionDuration=&quot;0&quot;/&gt;&#10;    &lt;slide duration=&quot;9150&quot; id=&quot;{4195A1E5-9B74-4F52-9F2A-8C921E8B896F}&quot; pptId=&quot;298&quot; transitionDuration=&quot;0&quot;/&gt;&#10;    &lt;slide duration=&quot;8450&quot; id=&quot;{3864E923-F8D7-4305-9B14-BCCCB81AA296}&quot; pptId=&quot;271&quot; transitionDuration=&quot;0&quot;/&gt;&#10;  &lt;/slides&gt;&#10;&#10;  &lt;narration&gt;&#10;    &lt;audioTracks&gt;&#10;      &lt;audioTrack duration=&quot;22450&quot; muted=&quot;false&quot; slideId=&quot;{84E56C29-299E-4501-9EC0-81A4D7F7E17F}&quot; startTime=&quot;0&quot; stepIndex=&quot;0&quot; volume=&quot;1&quot;&gt;&#10;        &lt;file modifyTime=&quot;2014-06-01T06:02:19&quot; size=&quot;3960224&quot;&gt;&#10;          &lt;path full=&quot;D:\Documents\Дисциплины\Moodle-2014\Moodle-2013\Лекции\Lect-1\audio\Sun Jun 01 17-01-56 2014.wav&quot; relative=&quot;Lect-1\audio\Sun Jun 01 17-01-56 2014.wav&quot; resource=&quot;Sun Jun 01 17-01-56 2014.wav&quot;/&gt;&#10;        &lt;/file&gt;&#10;        &lt;audio channels=&quot;2&quot; sampleRate=&quot;44100&quot;/&gt;&#10;      &lt;/audioTrack&gt;&#10;      &lt;audioTrack duration=&quot;17400&quot; muted=&quot;false&quot; slideId=&quot;{1AA3389F-3F1E-4748-83B2-144567DBA6F3}&quot; startTime=&quot;0&quot; stepIndex=&quot;0&quot; volume=&quot;1&quot;&gt;&#10;        &lt;file modifyTime=&quot;2014-06-01T06:03:07&quot; size=&quot;3069404&quot;&gt;&#10;          &lt;path full=&quot;D:\Documents\Дисциплины\Moodle-2014\Moodle-2013\Лекции\Lect-1\audio\Sun Jun 01 17-02-49 2014.wav&quot; relative=&quot;Lect-1\audio\Sun Jun 01 17-02-49 2014.wav&quot; resource=&quot;Sun Jun 01 17-02-49 2014.wav&quot;/&gt;&#10;        &lt;/file&gt;&#10;        &lt;audio channels=&quot;2&quot; sampleRate=&quot;44100&quot;/&gt;&#10;      &lt;/audioTrack&gt;&#10;      &lt;audioTrack duration=&quot;10370&quot; muted=&quot;false&quot; slideId=&quot;{1192DB6F-104E-4A32-835D-41FA9BFCF2FF}&quot; startTime=&quot;0&quot; stepIndex=&quot;0&quot; volume=&quot;1&quot;&gt;&#10;        &lt;file modifyTime=&quot;2014-06-01T06:03:28&quot; size=&quot;1829312&quot;&gt;&#10;          &lt;path full=&quot;D:\Documents\Дисциплины\Moodle-2014\Moodle-2013\Лекции\Lect-1\audio\Sun Jun 01 17-03-17 2014.wav&quot; relative=&quot;Lect-1\audio\Sun Jun 01 17-03-17 2014.wav&quot; resource=&quot;Sun Jun 01 17-03-17 2014.wav&quot;/&gt;&#10;        &lt;/file&gt;&#10;        &lt;audio channels=&quot;2&quot; sampleRate=&quot;44100&quot;/&gt;&#10;      &lt;/audioTrack&gt;&#10;      &lt;audioTrack duration=&quot;35660&quot; muted=&quot;false&quot; slideId=&quot;{EE3523DE-8D50-422A-90D7-989E329C026C}&quot; startTime=&quot;0&quot; stepIndex=&quot;0&quot; volume=&quot;1&quot;&gt;&#10;        &lt;file modifyTime=&quot;2014-06-01T06:04:23&quot; size=&quot;6290468&quot;&gt;&#10;          &lt;path full=&quot;D:\Documents\Дисциплины\Moodle-2014\Moodle-2013\Лекции\Lect-1\audio\Sun Jun 01 17-03-47 2014.wav&quot; relative=&quot;Lect-1\audio\Sun Jun 01 17-03-47 2014.wav&quot; resource=&quot;Sun Jun 01 17-03-47 2014.wav&quot;/&gt;&#10;        &lt;/file&gt;&#10;        &lt;audio channels=&quot;2&quot; sampleRate=&quot;44100&quot;/&gt;&#10;      &lt;/audioTrack&gt;&#10;      &lt;audioTrack duration=&quot;43700&quot; muted=&quot;false&quot; slideId=&quot;{47383AD8-91AA-4A15-9AE1-53430DCC3018}&quot; startTime=&quot;0&quot; stepIndex=&quot;0&quot; volume=&quot;1&quot;&gt;&#10;        &lt;file modifyTime=&quot;2014-06-01T06:06:59&quot; size=&quot;7708724&quot;&gt;&#10;          &lt;path full=&quot;D:\Documents\Дисциплины\Moodle-2014\Moodle-2013\Лекции\Lect-1\audio\Sun Jun 01 17-06-15 2014.wav&quot; relative=&quot;Lect-1\audio\Sun Jun 01 17-06-15 2014.wav&quot; resource=&quot;Sun Jun 01 17-06-15 2014.wav&quot;/&gt;&#10;        &lt;/file&gt;&#10;        &lt;audio channels=&quot;2&quot; sampleRate=&quot;44100&quot;/&gt;&#10;      &lt;/audioTrack&gt;&#10;      &lt;audioTrack duration=&quot;19840&quot; muted=&quot;false&quot; slideId=&quot;{B4B1DDAA-AE5D-4334-A8E5-30C195AEC98B}&quot; startTime=&quot;0&quot; stepIndex=&quot;0&quot; volume=&quot;1&quot;&gt;&#10;        &lt;file modifyTime=&quot;2014-06-01T06:08:14&quot; size=&quot;3499820&quot;&gt;&#10;          &lt;path full=&quot;D:\Documents\Дисциплины\Moodle-2014\Moodle-2013\Лекции\Lect-1\audio\Sun Jun 01 17-07-54 2014.wav&quot; relative=&quot;Lect-1\audio\Sun Jun 01 17-07-54 2014.wav&quot; resource=&quot;Sun Jun 01 17-07-54 2014.wav&quot;/&gt;&#10;        &lt;/file&gt;&#10;        &lt;audio channels=&quot;2&quot; sampleRate=&quot;44100&quot;/&gt;&#10;      &lt;/audioTrack&gt;&#10;      &lt;audioTrack duration=&quot;19230&quot; muted=&quot;false&quot; slideId=&quot;{A5FF5ADF-F88B-461F-A107-514095062BB1}&quot; startTime=&quot;0&quot; stepIndex=&quot;0&quot; volume=&quot;1&quot;&gt;&#10;        &lt;file modifyTime=&quot;2014-06-01T06:08:46&quot; size=&quot;3392216&quot;&gt;&#10;          &lt;path full=&quot;D:\Documents\Дисциплины\Moodle-2014\Moodle-2013\Лекции\Lect-1\audio\Sun Jun 01 17-08-26 2014.wav&quot; relative=&quot;Lect-1\audio\Sun Jun 01 17-08-26 2014.wav&quot; resource=&quot;Sun Jun 01 17-08-26 2014.wav&quot;/&gt;&#10;        &lt;/file&gt;&#10;        &lt;audio channels=&quot;2&quot; sampleRate=&quot;44100&quot;/&gt;&#10;      &lt;/audioTrack&gt;&#10;      &lt;audioTrack duration=&quot;46990&quot; muted=&quot;false&quot; slideId=&quot;{AF48154C-6821-425F-BCD6-D3D06CF1A4D3}&quot; startTime=&quot;0&quot; stepIndex=&quot;0&quot; volume=&quot;1&quot;&gt;&#10;        &lt;file modifyTime=&quot;2014-06-01T06:09:56&quot; size=&quot;8289080&quot;&gt;&#10;          &lt;path full=&quot;D:\Documents\Дисциплины\Moodle-2014\Moodle-2013\Лекции\Lect-1\audio\Sun Jun 01 17-09-09 2014.wav&quot; relative=&quot;Lect-1\audio\Sun Jun 01 17-09-09 2014.wav&quot; resource=&quot;Sun Jun 01 17-09-09 2014.wav&quot;/&gt;&#10;        &lt;/file&gt;&#10;        &lt;audio channels=&quot;2&quot; sampleRate=&quot;44100&quot;/&gt;&#10;      &lt;/audioTrack&gt;&#10;      &lt;audioTrack duration=&quot;60240&quot; muted=&quot;false&quot; slideId=&quot;{338E0625-1B65-4DD8-A4F8-2D55431A6DEC}&quot; startTime=&quot;0&quot; stepIndex=&quot;0&quot; volume=&quot;1&quot;&gt;&#10;        &lt;file modifyTime=&quot;2014-06-01T06:11:55&quot; size=&quot;10626380&quot;&gt;&#10;          &lt;path full=&quot;D:\Documents\Дисциплины\Moodle-2014\Moodle-2013\Лекции\Lect-1\audio\Sun Jun 01 17-10-54 2014.wav&quot; relative=&quot;Lect-1\audio\Sun Jun 01 17-10-54 2014.wav&quot; resource=&quot;Sun Jun 01 17-10-54 2014.wav&quot;/&gt;&#10;        &lt;/file&gt;&#10;        &lt;audio channels=&quot;2&quot; sampleRate=&quot;44100&quot;/&gt;&#10;      &lt;/audioTrack&gt;&#10;      &lt;audioTrack duration=&quot;50600&quot; muted=&quot;false&quot; slideId=&quot;{D07AB3D1-97D5-4968-AFFB-70E3072ED7C6}&quot; startTime=&quot;0&quot; stepIndex=&quot;0&quot; volume=&quot;1&quot;&gt;&#10;        &lt;file modifyTime=&quot;2014-06-01T06:13:00&quot; size=&quot;8925884&quot;&gt;&#10;          &lt;path full=&quot;D:\Documents\Дисциплины\Moodle-2014\Moodle-2013\Лекции\Lect-1\audio\Sun Jun 01 17-12-09 2014.wav&quot; relative=&quot;Lect-1\audio\Sun Jun 01 17-12-09 2014.wav&quot; resource=&quot;Sun Jun 01 17-12-09 2014.wav&quot;/&gt;&#10;        &lt;/file&gt;&#10;        &lt;audio channels=&quot;2&quot; sampleRate=&quot;44100&quot;/&gt;&#10;      &lt;/audioTrack&gt;&#10;      &lt;audioTrack duration=&quot;63780&quot; muted=&quot;false&quot; slideId=&quot;{63E7F3E2-5A6B-4ACD-BB09-05E3075BD0FF}&quot; startTime=&quot;0&quot; stepIndex=&quot;0&quot; volume=&quot;1&quot;&gt;&#10;        &lt;file modifyTime=&quot;2014-06-01T06:14:56&quot; size=&quot;11250836&quot;&gt;&#10;          &lt;path full=&quot;D:\Documents\Дисциплины\Moodle-2014\Moodle-2013\Лекции\Lect-1\audio\Sun Jun 01 17-13-52 2014.wav&quot; relative=&quot;Lect-1\audio\Sun Jun 01 17-13-52 2014.wav&quot; resource=&quot;Sun Jun 01 17-13-52 2014.wav&quot;/&gt;&#10;        &lt;/file&gt;&#10;        &lt;audio channels=&quot;2&quot; sampleRate=&quot;44100&quot;/&gt;&#10;      &lt;/audioTrack&gt;&#10;      &lt;audioTrack duration=&quot;18020&quot; muted=&quot;false&quot; slideId=&quot;{33E9A703-6554-410B-B097-7E1D5B7F63E9}&quot; startTime=&quot;0&quot; stepIndex=&quot;0&quot; volume=&quot;1&quot;&gt;&#10;        &lt;file modifyTime=&quot;2014-06-01T06:15:58&quot; size=&quot;3178772&quot;&gt;&#10;          &lt;path full=&quot;D:\Documents\Дисциплины\Moodle-2014\Moodle-2013\Лекции\Lect-1\audio\Sun Jun 01 17-15-39 2014.wav&quot; relative=&quot;Lect-1\audio\Sun Jun 01 17-15-39 2014.wav&quot; resource=&quot;Sun Jun 01 17-15-39 2014.wav&quot;/&gt;&#10;        &lt;/file&gt;&#10;        &lt;audio channels=&quot;2&quot; sampleRate=&quot;44100&quot;/&gt;&#10;      &lt;/audioTrack&gt;&#10;      &lt;audioTrack duration=&quot;18480&quot; muted=&quot;false&quot; slideId=&quot;{36EBDD29-B7C6-4B5C-BE6B-88E7451159C8}&quot; startTime=&quot;0&quot; stepIndex=&quot;0&quot; volume=&quot;1&quot;&gt;&#10;        &lt;file modifyTime=&quot;2014-06-01T06:16:34&quot; size=&quot;3259916&quot;&gt;&#10;          &lt;path full=&quot;D:\Documents\Дисциплины\Moodle-2014\Moodle-2013\Лекции\Lect-1\audio\Sun Jun 01 17-16-15 2014.wav&quot; relative=&quot;Lect-1\audio\Sun Jun 01 17-16-15 2014.wav&quot; resource=&quot;Sun Jun 01 17-16-15 2014.wav&quot;/&gt;&#10;        &lt;/file&gt;&#10;        &lt;audio channels=&quot;2&quot; sampleRate=&quot;44100&quot;/&gt;&#10;      &lt;/audioTrack&gt;&#10;      &lt;audioTrack duration=&quot;49700&quot; muted=&quot;false&quot; slideId=&quot;{99CBD65B-4DC4-4827-A32A-8ECC1E5CFDBD}&quot; startTime=&quot;0&quot; stepIndex=&quot;0&quot; volume=&quot;1&quot;&gt;&#10;        &lt;file modifyTime=&quot;2014-06-01T06:17:36&quot; size=&quot;8767124&quot;&gt;&#10;          &lt;path full=&quot;D:\Documents\Дисциплины\Moodle-2014\Moodle-2013\Лекции\Lect-1\audio\Sun Jun 01 17-16-46 2014.wav&quot; relative=&quot;Lect-1\audio\Sun Jun 01 17-16-46 2014.wav&quot; resource=&quot;Sun Jun 01 17-16-46 2014.wav&quot;/&gt;&#10;        &lt;/file&gt;&#10;        &lt;audio channels=&quot;2&quot; sampleRate=&quot;44100&quot;/&gt;&#10;      &lt;/audioTrack&gt;&#10;      &lt;audioTrack duration=&quot;32000&quot; muted=&quot;false&quot; slideId=&quot;{3C88915E-0BCF-46B6-97BC-5D23C7E0481C}&quot; startTime=&quot;0&quot; stepIndex=&quot;0&quot; volume=&quot;1&quot;&gt;&#10;        &lt;file modifyTime=&quot;2014-06-01T06:22:00&quot; size=&quot;5644844&quot;&gt;&#10;          &lt;path full=&quot;D:\Documents\Дисциплины\Moodle-2014\Moodle-2013\Лекции\Lect-1\audio\Sun Jun 01 17-21-27 2014.wav&quot; relative=&quot;Lect-1\audio\Sun Jun 01 17-21-27 2014.wav&quot; resource=&quot;Sun Jun 01 17-21-27 2014.wav&quot;/&gt;&#10;        &lt;/file&gt;&#10;        &lt;audio channels=&quot;2&quot; sampleRate=&quot;44100&quot;/&gt;&#10;      &lt;/audioTrack&gt;&#10;      &lt;audioTrack duration=&quot;42670&quot; muted=&quot;false&quot; slideId=&quot;{BE8F9F46-7B0E-4DC9-88EE-B04EB81E95C6}&quot; startTime=&quot;0&quot; stepIndex=&quot;0&quot; volume=&quot;1&quot;&gt;&#10;        &lt;file modifyTime=&quot;2014-06-01T06:22:58&quot; size=&quot;7527032&quot;&gt;&#10;          &lt;path full=&quot;D:\Documents\Дисциплины\Moodle-2014\Moodle-2013\Лекции\Lect-1\audio\Sun Jun 01 17-22-15 2014.wav&quot; relative=&quot;Lect-1\audio\Sun Jun 01 17-22-15 2014.wav&quot; resource=&quot;Sun Jun 01 17-22-15 2014.wav&quot;/&gt;&#10;        &lt;/file&gt;&#10;        &lt;audio channels=&quot;2&quot; sampleRate=&quot;44100&quot;/&gt;&#10;      &lt;/audioTrack&gt;&#10;      &lt;audioTrack duration=&quot;24830&quot; muted=&quot;false&quot; slideId=&quot;{FBF5C8A9-072F-452F-A284-C9DC686BF85D}&quot; startTime=&quot;0&quot; stepIndex=&quot;0&quot; volume=&quot;1&quot;&gt;&#10;        &lt;file modifyTime=&quot;2014-06-01T06:23:38&quot; size=&quot;4380056&quot;&gt;&#10;          &lt;path full=&quot;D:\Documents\Дисциплины\Moodle-2014\Moodle-2013\Лекции\Lect-1\audio\Sun Jun 01 17-23-13 2014.wav&quot; relative=&quot;Lect-1\audio\Sun Jun 01 17-23-13 2014.wav&quot; resource=&quot;Sun Jun 01 17-23-13 2014.wav&quot;/&gt;&#10;        &lt;/file&gt;&#10;        &lt;audio channels=&quot;2&quot; sampleRate=&quot;44100&quot;/&gt;&#10;      &lt;/audioTrack&gt;&#10;      &lt;audioTrack duration=&quot;9150&quot; muted=&quot;false&quot; slideId=&quot;{4195A1E5-9B74-4F52-9F2A-8C921E8B896F}&quot; startTime=&quot;0&quot; stepIndex=&quot;0&quot; volume=&quot;1&quot;&gt;&#10;        &lt;file modifyTime=&quot;2014-06-01T06:24:18&quot; size=&quot;1614104&quot;&gt;&#10;          &lt;path full=&quot;D:\Documents\Дисциплины\Moodle-2014\Moodle-2013\Лекции\Lect-1\audio\Sun Jun 01 17-24-09 2014.wav&quot; relative=&quot;Lect-1\audio\Sun Jun 01 17-24-09 2014.wav&quot; resource=&quot;Sun Jun 01 17-24-09 2014.wav&quot;/&gt;&#10;        &lt;/file&gt;&#10;        &lt;audio channels=&quot;2&quot; sampleRate=&quot;44100&quot;/&gt;&#10;      &lt;/audioTrack&gt;&#10;      &lt;audioTrack duration=&quot;8450&quot; muted=&quot;false&quot; slideId=&quot;{3864E923-F8D7-4305-9B14-BCCCB81AA296}&quot; startTime=&quot;0&quot; stepIndex=&quot;0&quot; volume=&quot;1&quot;&gt;&#10;        &lt;file modifyTime=&quot;2014-06-01T06:25:55&quot; size=&quot;1490624&quot;&gt;&#10;          &lt;path full=&quot;D:\Documents\Дисциплины\Moodle-2014\Moodle-2013\Лекции\Lect-1\audio\Sun Jun 01 17-25-46 2014.wav&quot; relative=&quot;Lect-1\audio\Sun Jun 01 17-25-46 2014.wav&quot; resource=&quot;Sun Jun 01 17-25-46 2014.wav&quot;/&gt;&#10;        &lt;/file&gt;&#10;        &lt;audio channels=&quot;2&quot; sampleRate=&quot;44100&quot;/&gt;&#10;      &lt;/audioTrack&gt;&#10;    &lt;/audioTracks&gt;&#10;  &lt;/narration&gt;&#10;&#10;&lt;/presentation&gt;&#10;"/>
  <p:tag name="ISPRING_RESOURCE_PATHS_HASH_2" val="63bfb924d5dc5c1737db4eb19968e542c61ed7"/>
  <p:tag name="ISPRING_PRESENTER_PHOTO_0" val="jpeg|/9j/4AAQSkZJRgABAQEAZABkAAD/2wBDAAEBAQEBAQEBAQEBAQEBAQEBAQEBAQEBAQEBAQEBAQEB&#10;AQEBAQEBAQEBAQEBAQEBAQEBAQEBAQEBAQEBAQEBAQH/2wBDAQEBAQEBAQEBAQEBAQEBAQEBAQEB&#10;AQEBAQEBAQEBAQEBAQEBAQEBAQEBAQEBAQEBAQEBAQEBAQEBAQEBAQEBAQH/wgARCACxAJQDASIA&#10;AhEBAxEB/8QAHgAAAAYDAQEAAAAAAAAAAAAAAAMEBQYHAggJAQr/xAAaAQABBQEAAAAAAAAAAAAA&#10;AAABAAIDBAUG/9oADAMBAAIQAxAAAAHtPkSJ7hvmGCRvqWJJTg/kZpNnXPpJy+WF0kr/AFDFfPLt&#10;u2brLnTFwXq6j0kPad6V6icMAgk8KxCMJxb0m3i7ttzPx9HGsui1rZO3xuK6vt2pm8r7C6M1dE6E&#10;dbeEW3MkHacxEbu5SjIjNI8YAJCX4UFizObAW6c6D9BNSef3drZlDpzm7zi5pnbUgQw+dV9VOlzz&#10;JrQ0MboGpblO1iLjEihFQCwxNxXpKRUPktega8VE9SrluspOr51Wdi1tbI6klCsV1bOplvS1JnZh&#10;76/P27VN6ve5paamMT1gLDE3EgpNZKvndVRy6t2WXBOW6+5GiMvlmwonOo0ukV6yeJo7MD6hYb/V&#10;Kx1iBXucssOTHNcqHgYmhsVR4tZa0nMGis1REbBr7KvZySrIhk9Nc051JlulPsbEIXJIalyXxCbB&#10;6DkHRY2LZ6a09IcHLQSA+Jsp7dG5miEpiqfAqstXlrWOwFlx+kcXf2we9eFLdS0iqg3kmpwncXmL&#10;bfS8VvUrbVTpHE1CraFoKEZrtDo/poD2B075Dx4Q7O6upfVW7P7F6J9jtOzxRtvYS1ud6mFb1v0b&#10;6LmPnw1JzSVqG7O7fE/1sn1Bu3zB7iKx3DHPAJ3F9EaSKJCdegBSIXZrjO23Xj5+PpT1X/Onu7C2&#10;GBv0j6dy/Sa27j2c3r82E3FMED1DeqRcQ3hzmckI4A8IzWIp3bUi5hdPo4+cnsLcdrrZehUxae9/&#10;GDvD8xVwxDElBnRHlFOIRpQJKXBGAEac5E1y05rdnJP6cAs9g9d3AmzDEi6Q9guEm9GikgPJxKga&#10;q8T4pG4F4gqAmARSUBoSv4DneJgAj3UACbLALQl1BANmJAEERXoCcV6AmeACQ//EAC8QAAAGAgED&#10;AwQBAwUAAAAAAAABAgMEBQYRBxASIRMUMQgVIkEWIDM1FyQ0NkL/2gAIAQEAAQUC/o2NjY7HNa0O&#10;1YNKklsbG/6S6bGxsbF1e11BDyTnS8fFnm91ZPu2b7y49taxV1PIeSwFUPMuXIXjma1eQI2NjfUu&#10;myGwahZ2kOog5/mNjk1m7FKYUmulNmTKx6bndHacSqBPOIrHbG7eXg+VpuGBvrvqZhStDnx+ainj&#10;R/uDtHhUNiOWJ1ZJm4FVSii8U16Ff6XVhJtOL+1Cm51XL4vvDss5JWxsbGwQ2DCg4sc0t+vjGGV/&#10;+/jGRJaNKyQSTPQd7NOkQ5Bp45OcI1UZ3MSMEfQgQPooPK8cqbexrFY6nJMdGww0giQ14bTsPMIM&#10;pG0pzHucLhqO0U8jBb6ECBmDChKcHIZ9+PUMUodVZX1lFNeb5rAcoMwXaIvMsKnbZ5UvZDsPL0Tk&#10;5fF763hdpftSMECBAuhh5WkyXNFk8d558o5e1OlU1YxcdWiPiVO4zbZzSuSrR+nyNgNQrhqwtoXu&#10;abAXpMGAQIwQIF0MSleJjh6yZqUu6jSEktTEWSk4cZoUxLdlWzRnM+z1Mg2IECImTqQvCFWKLIgQ&#10;IENDYM/EpYmqMT1t9rT/AKjcaYvcl5w4zWTWkGxq8mu7q6bldpO2jRFGW45IpENBPTY/ZGNhxYlL&#10;EwxMSSh2MtN9xEfuE+k/EbUzFYTXNylNOkcZIqamDaMQo7MRojBeQXVatE4sSD2JIlIISi/ByZoS&#10;WJUhbK3IjsVmydOC85BbVNSZUDPp1aAQIECBBxYWYfD4lC0mxK2LW2iranYro0pLeM1pg8cisif7&#10;SGqqL3Mp3J5mGZd5IyMEYI+hBagow+YePw+RrPk/No9vKwnHF5fw5Bu7OsmfyOeQLJLNSGGrGwew&#10;LGW5hfVFOadn8Ocjt5NWEYIwXQjClBSxYSGYMa+5kwWqLI+XsqvzP4+nOWcjC864/ay2LBdsoD7R&#10;IU3g+AuXBemhtPPd0VvyXDlzIEnHOe84p14/z5g9qIMuJZxSBGYv+esVrhcc4cg2QsZ0u0kLUZhv&#10;57h9NE/smRdrGdSePbO8wLBKSY24YmSmYUaZOft5SSLbv9xKlJFdZzqiTRc957WqhfUZjK46lmYM&#10;9noGEF+J73wlZnWch8kZFa0GF0vtlI4s5AVx7kSzHOd0qn4wcMu5J6Bn3dO4EYJShsbJXRZkQ12J&#10;VsVU9ymsDr41m1zDhX8NyvGcPey8uLreTYYl9UNzG9irZub/ABI/yUYT5G+ilDfk/juSbxkFF5Sl&#10;GuGbD7txlzFk68o5D4TuI6p2PV32tfPVo7Y8omRbc2SVKJCCeJ4yV47vOyH7X4CFeJcf1FIkvtBl&#10;aHD354NyhNTxPGJ7sobuXj9vXuMOs5FcfyHIjPYW66Y9o2aiTodwMwSujheGFfgfyYJJIItjFblE&#10;XD21fkx2bq8s9twchPpNmFAj2DPoZgj0DCzEc9KMJG/OxDX2yE+CeV3nMvfb8Cb87G9A9pPfQzHg&#10;K+V/Mb+4v4MfsxX/AOSb/wAa/wD8m7/6H/7H6c+Qfx+h/8QAOxEAAQIEAgYHBQYHAAAAAAAAAQIR&#10;AAMSITFBBBNRYXGBEDJCkaHB8AUiUrHRI3KC0uHxICRikqKzwv/aAAgBAwEBPwGOcAKJAAqJsAIO&#10;iFA+2molf03W24kMgH8ZgolvaYSn49Wlv9z94hOiqmCqXMlzCHcOxs2yoA7ASl8UuLwpCkKKVpKV&#10;DEHH9thzjKOfRs3/AKdGhJTSFAEzVvqzgwdgEn4z2tttkTPZcqa1cwoX2qQ6XVY2ccWDJd2CXhfs&#10;Qjqz00viQpKnLN7t9hziT7KXJA1c9FTHGqmsMzW/bHFmnqlrllExR10t2UsGsqAdrISkVFzQBbb0&#10;22dDZfK0ey5RWJRPZVN5F0l+JQrHsvBsd/8Ajl3+UKcPxz63OEgZbxhGny6dZMa9Pzo81Afwpuec&#10;aHo40eWAF6wTEImoU1IpnISohV1MQfd3gBWbBYOtloRI0lYLPpUoSzKlsxOsrqZJwU6bIVXdqYJl&#10;axKWDHtC3aCRffCGVNmy/wCZQUP9pOkamQqwICCwNN/dM0JUbn3ksY02XMnSl00poQVrUXSKJQUp&#10;TkBVzQyRtObQD0kwgGJUzXaHoa6UgS5eo9wC5SWDs12AxvtSnMJfM3AdNRwOTF38GhclRNWATjuT&#10;She8GyhgTC0KZnmFILtUSnx9cY0qaJWh6WFICkzJYkpN3SslgUkZX5tlGzj9IGGHcIcbR3wmE5cv&#10;CNEm0T01KZBJCh2U1hqm6guwemz5wjIB7keJAcmwD79mMTdHSlAVr5SsCWUp11JwFOJD4YnIYxMc&#10;WewU34cz+ZXC0aXPXMnTU1LMtMw0oUSZaWZLpR1HYEYWfODAPQBAidN1SSrE3pS2JIZt4L3wj2Zp&#10;yZ0hEoq+1lhKFBXWWhgyxuxr+FaVFzUEoK1lqSvYKZalDg9J6vAO+EaVPTo8hc6f1Q1Mt2XNWeqk&#10;2PHO1RwSY1xmTFqVbWLUu2AKzUQOB/WGyyjDLPLc0P67oVPljN+F/HC/F9ouIVpZ7Kea7nut5wpa&#10;1l1qKtmwDdEicuSUzZaqVpPwg2s4ILgpUHSUkMU2LiJftzR9RUqoTwBVJaZiKXomUqSEKIKiSK0i&#10;p0khCTpelztMm6ycX7KJYcS0JLWSC7ZVHFRxODEsdnhCZqk4qB4i/l5wmcnO3C8axG1H9qvpA+UA&#10;v0JUwO7DjFXDmWeDjwfhhGe9x9Yv3et8eHrl0bRugejG+EXLPBIcHIlsGaFlk7Lhs+i0MNkU+ve/&#10;NAjA93QCxEDDAj5cvOFl6W325t5eMARaxzzw5YNv6U9VP3f+lR+nyHQesn12FRM64/BCuqn7vmI9&#10;fKMxygZ8fpAj/8QAQBEAAQIEAgcEBggEBwAAAAAAAQIRAAMSITFBBBMiUWFxkTJCgfAQYqGxweEF&#10;FBUzUnKC0SNDstJTc5Kis7TC/9oACAECAQE/AfQSAHUQALl4+0EKJEmVMm5awjVoPKrabcqmlXdK&#10;hePrS/8ABS7O2s2hshV06uxybHe2EfaEtNpkuZLfvFIp/wBT9N97WMIWiakKlqC0HNJcfuDvBEdf&#10;ERh090UqyTbn8vTp61rWZVVMtNzSHrsguoXBCXsC92IwIiVpMyWqwSzm5NmtTlYYtk7sA15elVd3&#10;DLPk2KU2xItxidpAWQlctRQWL2chJAN7EE03IObEApMaIFyZgUkJ1K9WkhJUQquhmq7yQtnzbJ7A&#10;dd8YdR1yEX8gf2wIEfScymYWDKKUFxTdrbXadO97bwqzSEKJ7Kj+K2AHB7dbwlDtiGYNu5bxxjSA&#10;Qc7EY2PSNCNepAIat8T3arPa7Aq9UhPIQQ8F3wHnw9Bw8+c40mb9Zmk0UGXMMohyfulqRZqXBILF&#10;r5OllK0c1pUULkgpDCWorK1EJTklIerutVxpvEuZO20gqUUTEpTiKt5uLLfZOLEUllApCgoSgqZS&#10;sEALpxLgbQf7z1ila6dmsoUaY0RSJM6U9wpVKEpCQXXsNiA227qOXH0+EboX7g0T006TNLdohQN7&#10;hxiS+RJG9oSbAoJBIbHkwcMQd4BHjEm0o9rWEy1JHgntCxDNtONlwz5FSFitRFVgbX4dI0aWFT5Z&#10;v/DJUBssySsbWzdqLfm6qx5n9vQY6Esc8cIXd+nSNLlkoNg4GzbaBTtb6sElk1Puqu0uylDCzXqY&#10;Fkl2Q5VjgMPGESylKVa6VfIFsQDcFKlf7fbYAqezgHIg547W1iHGJ+B0eUiXJlkJS+rF2Y7W0Q4L&#10;gXsAbXuXs/j1+BHoY7vd+0E4hvEcDCk+LvCpdZbrGn6FNkTjMAJkTqVyym1K1Euj8QIuagECZZy+&#10;shITSjaQxDj+MkBgF32VEkJNLlrCkZudFkTNInCVIcrW9cxyKGAURSzpILVPSaCKVJSrYoEg6oFw&#10;jZysoJSG5EJHLC0UwQzePwg4wxJfjh8L7/fDZefdADRLkyp2jCXNTVLXLZSSc0kpJtcXqDgginGJ&#10;n0NOlTm2dStTpmApekmtzLSoLvUSxG395rAFCNB0eXoks0JyJUrvG2D+b3gmtVRY1Fzx3E2GIvh4&#10;QzYOOeHQxfMdPnF/Jg++CGg7t0aClE6Xq1lSQgzCohgRKUKkhL1APMrDtYF2uRA0eZrTooAMyoBE&#10;zsoaoFMyraYNtN+ly4ClGmUsKsu8sj1gct1RYtnbnAzyxOHJof29Idob1hBMYi3k/OMY0VQQpT4a&#10;tduNJAqwdyaRZ3LxLmKSpKwTWFBRKr/hLcjSAS7sGjTVYNczdotY0hi+HeISScqAM7E8MfaYYw5Z&#10;3h+Ps+cP7yx4Wt4QA45E/CPIgM+D2UAOJSQFc0EhQ4hrO8CxJ4eGIx884ndqW5qOplEDAgKFTHcz&#10;jwbCCYJt59gjI4R06coVgfyiBj4D+tUJ7A85R3v0y/6oTgv9X/mF/wAr/L0b/rSo7p/KP+OVBxH5&#10;v7YGPSPnH//EAFcQAAEDAgMDBgcKCgYGCwAAAAIBAwQREgAFEyEiMQYUIzJBUTNCQ2FxgfAQFSAk&#10;UmJykaGxU2NzgoOSssHR4QclosLS8RZEk7O0wzQ1dHV3o7W24vLz/9oACAEBAAY/Avc/l7vsnudQ&#10;vXs+/rY2k2i7dms0irTj4/mxsGvbuqh7Oxd1V4r1MJuqKcE3aJTspu22+57en4X8/hLNzJ3SaraK&#10;JtNxeKo2F1xEDYmemHkm3MPRsmaaykdRwBJlBdmOslutrzhy7Rd3jO9kPwenhyRPzOc+YCaahzpR&#10;mrd9rbQIrqIIuPjfZ5TTbdxc07Y4zpiKualuo6ZLuihpaXSGZmeA0M2lRyXRVvQzCWzZb8aaQyZc&#10;aIbStM97Tacccd/C4TmvKzPRdK+1RlPPC8ZuFVtWZr77eo6+ZleY9HXU6TDAy5OVZ6C0uYkxkiyH&#10;EU7UFvMIygt2mN+ocaxrU39TT0sCNPeyapGHM5LzZodhWVjPjRty4uox1/0uKbU7POnm+B/DHb8F&#10;/MJ74sxWEqRESVMy8Gy0i9Z1wk6MMOOvuC1CbcIIbDQnayyKrzczMK3SNoA8YC35TyWAlRVqVBbk&#10;M1QSbMFvBQ8Ud7fsPonNT9FiSKtrZchgtKJYjl1PpCSkFmEFapcpoq8E30olyfNHcwRoi1uJUReN&#10;CQUX9nF9CogKKd975Erp/OIYxGH6TCuFcpuIt1tbhYGt4NeMJSSsC8Ok/wDK0gkOxkSOhAEUNYGN&#10;KzeEWmwucHS8mZf/AK+9sw1TNojaXCZXE4wKUB4qNA1vD8h5zpPwXue1Me1cf5fA7cbfPwrwrs/s&#10;45NIwqpH99J5P7UQVeSK2DFVXq2tlILf6PS/G4Fiw3HjoAlqGq1WlKJQBEcN6wKbqpvFVVIlXuNS&#10;6n/LxTmjG1a9VFVa+nrfPwQ8zFktqIbSbE629Rd3xsCZ3qKpaKKqJxQtu76Q/wBng91eGm3VEWnq&#10;6o3YU4bvSCPR3D46XUvW67xuvghktzlNg7NPXcFrj5FxpnTau+XZ0f43HJ7LXzeQ1kvEy46Nk0mo&#10;8U5StvPRkKNJY6Iw17m9RvwjePXX4HHHt+/H7se23H24y5ESrgZ8GmtKoOrCkod6XCVvR9JZ+kwr&#10;7pE49vKlypREXgqW2iO7v2M/i8Nrs83Z2cafm4qid/dsXHCteK02pXZhE7K9yd23Gy1PF4d/+HC/&#10;b3UUtv52AzGwk5w0QvGyZC43bsJbbSbUbd87v91hJLxPJKySFNehki0YlJpc3daOO4Tltrc3nIHG&#10;PorOj1YruPb7sf5fB9vv9xcDSu5m0RF2om661IbVVr6Q3A1MHIFCFppVG5eBImxBT6dMJWi0Wnb3&#10;1p1cWqVPpbURE9rMVEkLiqV20Su9cnzcJVOCL56U2ba4r6e2v629g+Pya9uxdlMRwbNBMSuQVWiG&#10;KL2EPVIeu24H+6ddxygkpahjBgsiIgg2C7JNXBRabpXMj0d/5LosebHdw7K/A7Pux9nH3FTBgJIt&#10;M1gCdpIpAVki0FRCuEyIg3Cwzu0VdR4l2cVOu3eG7q4sF9sQKoM1fSOqlTZpstirj9vj6IfosAjj&#10;MZ9tw0QEccNlXNvkhfBhwiLxAZP/AGuLFZOPIpboElaKlK0OtpW/Tw6TjZkQ0VARdpqnmRVL599j&#10;mKReSc9yPtRXxbJ1abaKiFZ1R64YJqXCMDJaIisPQX2kW1EVWnkUS/Wbw1KFPAOgWwUVVFy5DSu3&#10;HKWUY9eblkUDpRC0Yz8hwAXqkI85ZP8AF6nwvb+OOzC4r24kAKaYe+XS21TncBE14vOk8aRBfkSW&#10;mDv8G5+NdwjLe7a3YnCiWpSn62Ck5i68jDoONuJDJWJCCqLp6Mnwgg2RaxsCTbc3/WnOj0sZgzLz&#10;yXnDzpK1loXPygbFZGvqTud29UfiwNgfOW23P+k/FWtVlVU1ZWMysoS6S2UidIyB2jq2jv3h5Pwm&#10;EdbSjIwVcitoNbpImAWU3vJnreU8G5ptuO6TWIBZBLCRIe1Ws1bkDGAorl7qA9bmCOfFBHSe1B/B&#10;yW3W2/iuqLQXz4Ik2HOgFbNVUFVdRtTV2Na5cHQnzdxvTdbjQXdXVcaLdcRoCXzGPVxk+TCqDrz8&#10;0f0BaRUGBc7Llzpz1NQnXEEYkIAJvT+Laur0nuf5+57Jj+K09393CvrTewtFxlapJejsSZzTNw1V&#10;py6xtWXEXd6Vu6y/ymm410uEUuqvZ3JXtxWyq+hFFVTeTYuFOxOC8UpTivzcI42iIDREnBd5VXbw&#10;612BN8RJt9RREXalbNiLvbp2p4mNrAea4N7vrW3etx0dLRooiK1S5e35XVW/Cx2ySr9zLd2xEcNK&#10;CR/neEw9HmsMpYEloXmQt0VAERGlO4id3RMT/Ke79uzbj1+v6sfzp7q+vHb29+CQ0rqIcc7nbAFs&#10;6LVE/DiXgDA+jwhIepYpsmVwF0rJaZXqG7qkNhn+UxxVFXZvKqotuy1U3brcGtKEgqW3iq03fpbx&#10;YBpqKbeWQ4mpIkrIbaslHda1zZW75CPKLlxXggVHTA7XECTEchkGXR2mXm31Nk9aoC4j1G6uRhEj&#10;0emPUc/FNYqdbk71oqW9iDile1dvGndwwBXKC3oiLTUUOqpu+LcTbYlZ+MxJkMKiMk4jTLCNoCxt&#10;0XX7z3teQ+4rJm+fk22sef4P2+57L/ix9fHBAQoQqlqiSIQqncQGijhAbbaZaG7o22wbFFW1VWgI&#10;g73lMd1KV7N7dtX87CAlK3ChV7uK4cNWrldtGhApNkncib25i8WqawtmVQRDVKIiAPAejEr+vjUA&#10;h03K1pxRU2X0wryqlEVbiKiLaPFVTq7uHSmtE6Iut82NmRJjOsuo2qm8y9GMC3hd3wPUbcb8nhuP&#10;HDTab6qKZmSqq3GbjrhK446745n0mPTw7a/nY9vv+B/DC49u3H144f5YKlaptRO+nZs+bhK/XWtU&#10;T52OdR87lwXE3UBmPDeZovGuuC6btq7hh0eFcLlTn0WbQt9yK3NB5FTavQtNoN125Z0eDRjlZm/N&#10;31VXOfQI7yERcXAacRlxsy8Sw8LFfllNJFSkhRQCdFOsqgAiIkXyADFF3rqIgpXbVep43W+RiLWt&#10;zmq4dU4mrzgLavjAOnoh+Tx7Urj+PDH8cfzx9nuen4C4lZjPe5tBgslIlvUqQtDbQWQ8pKecII8V&#10;gd+RIcabb8LjJs+kMsxiz+HLzYITZKSx4YZ5meWxUqSITpAzDZ52+Ldjj8i8GwIwbwjrLy6ZdoKi&#10;iq+MiqN3V6mAV1XN5a3C+tqXd6JujvYTTecPhxWtEVK7VqNw4sFxXCHsFeJp4lP7+EcNUBpi519x&#10;V3GWw2kl62jqKPhHPJN/jPBclctzlEicl/6Qco1YZyVcU8j5VRpMeEDhDtXL8uz+JMyIMyhWExFz&#10;iQmZqkRBzJyQqUoQqtUWqKKitFQ/k2luY9tmPb+17vb8Bf3YQARSNSQREdpERLaIiPf3Y/0eyl7W&#10;yzLJmrPntLVjNM2j3tizEMdjuW5SpGgSEozMzZVkRr4sGK6/yOSG6DOf8nkztvKn3DsYeMM1mszs&#10;lnHRbcvzdkItHlquXzo8CdarUd1tyXEfjvwJMWUUWVFmN6T8eSiVNmQ1cQ6w3AaoHRyAcbkRnHIz&#10;jTuNrLhCtVSwaht48LvGwgiDoJt2CC3n6VOwb/n43+gaLrnerh7VrRF3d8x+Rhuc8ynvPGcuZbPq&#10;ZvKjn0aL+FgQnkvfJOjlTA5oGo0ExHOReVrvOtwOUeZSBVdpMTJGV5eCbqj4XRlL1uzDHJzOJLpc&#10;qMojWNyJTuqXKPKooALeYA6W+ea5a1pxs6juXvPgLOdoWnKlaPudn2+5/NPdObPfj5fCBFI5mYSG&#10;oMQU71kSjaa3fp4cGLPk8pJIVQY+QR1KIp0r0mcTeb5fYnjLH52VdlnHEiLDWNycyt9t9g4eW3PT&#10;pEZ9lG3GZmdyQSQouNm425zCPlgkLu1fK4QeCbLRRERBQUoiIPi2jjM4JbSy3lPPt2+RzCLDmhT5&#10;txl+kxzuJpROUUVlG4c1V0m5jDVxjlmZqnXjLcfMZRfGctkOavSQedxXnokmObEuG8USdAlha7Hk&#10;NWobTqDdadpAQl0seQ243IjOOtONOYV961pEFSNF2A2KDcRER2iIJ+EM9LAZxnrD0bJiqsDKzRWZ&#10;Obgv+tTeo7EydzyMUUbmZr4SU4GWdBLEAAAFsRbBtsUBttsEsbaARoINtiloiI2BjOGgMHGMgh5X&#10;yeZIC2a0Zg8zzBF27CCZmpsF8g41nAEwxLhSZEKZGeB+PLiOqxJjyB6j8d1FQwdG4kS3rCZsG24w&#10;bjbot5yUTlhC2JZmojl2bAiIQ0YzrLIqXXFaqpmWXzbqeHHYOEbzccz5JSFol2aM++OVKpHb/wBb&#10;ZUjyxw7VLMIUNunlONAn5ZMh5nl7iKrc/LZTM+GdvWtkxDdbSi7FEjv8+Osnm7cfwT/5YNrIoGZc&#10;qHhW3nKKOSZL51CZLaezOYzd1XY2VoDmzSkYtiTcu5ONb25kGXtLJS7YgrmmcFmckrE4kwMNPyXg&#10;sc7zSXMzWZx5zm0uTmT9a1v1Zjr+nv8AihaOxKqtExtX+f14PzU4eda/uxxTj9de352OWGWqaUdZ&#10;yjMm2lrdeCyobzg9hNUBgfl6nhPExb2rSmyqqvYlMaTvKjI8oz3LFPL8zzd7NsqaitOx95vJMxhS&#10;JrEjM5DFz9r0cm/el0XITs6R02XlE5SOZ7l/KvL7keyVMsT+p9WO4onKldM7z6XGlAYNRVJuNCdb&#10;Vw45zEaVjEidIKyPCYfmPl8lmIyb7pefcbLErN5RVlZvMmZw/anB/N5T2YOW3eKCydK63frjiOz7&#10;Nv8AexVK0Ie/gvBccVrXsWnycLNynMJ2UTS603KZ0jLJBrW7pTiOtI8FOISheDaqWby1EczdyvlR&#10;HvC8c5hjAzFW7aKDWbZLzUfGRbpWWTT499RFcx5M8pocqq6jMJ/JcxjfSalOzcsdMV4dLDaNKbU7&#10;u1eOxFx9mzb9Fcd/ZtXt7sfWm3z4LtqS+pB3P2t/C8eP1be752MsBNjeawczyl306KZlGT6SHAP0&#10;X4zEuTyOnyizb+qsm0RInoxSW3HJ+YtWPR/jUDL2pHMSvX+tDheEpYbNjUdERBRtVa6Ut0V2Eoaj&#10;jmoOsrbF8hw+lPSc6VyGMya61yS5Qy2YOeRD0OZQZ0heaxeVDZPvNczKLI0IGeuahtOwFUZwBPy6&#10;Jlcf+fnov62OVBNGISM2jx+Tse7tLPZTcCRSip1MvOaSecMUDhVKIlKIKcMD+9PN68DXsKi8fG7P&#10;1hx7U/xDj2rj+PBU7aY4r6kr9fnTh6sfuTbXzY9l29vsGPr4e3i4+7zquz9rCDtWlEJe8vHX9Ysf&#10;x83mxl+cNIquZRmELNQoVq2wZAPugKru1OOjjOnw6bGTZgoq4Bll7mXuVVURmbLguNyBDaPTIcbf&#10;PxPVhubBacbyzlIUmQDTIK4rOYx97NGAEVBNAmKZhYfxcPjPRSXEbbxmD8th9vLckixlkNnZSZmk&#10;tXGo0MnGHHAVGoLTsx1WVXXgJF5sUHK5QZYkOBmLpPZryesyaW+ZXPzIrTaLlGYOKqqbrsrL9NuU&#10;+ew8wjTBTYmOSfJdDukyMwk8pZTYkKE1Dy2M5l0I3ArWr0+e4UbZROZvdraaly9uwvyicUTxsdvq&#10;4qvqx9NLa9iL2Lj18O9a7f1Sx68U7tlOHzezGz7fqx7cEwnHz17E40xXz+njghqik2CGg1qqqSlR&#10;fzaX4/ei/vTA7PGTbt2qmKGlRJLSRaKiovZau7vY5BypJEchqG3lpk4qqSv5Tm55cF6lVVVChAKG&#10;WzuxmQNkfvTyafe5P5YAAQI69CeBc6laT7ug9Ifz4ObNkYhDd96Mt52aZU3mbjmd8kZCtA7ngt53&#10;lkq97Udl5VBRuTli61pqDmTOBmWWC8Lcw2sunOSm44FDjQwzVN1p1s4GZAAkq82v1YklGgRdUokx&#10;FDdDwEyQtNmM5vqnvZluR5WILRUZJIi5obHHrNe+QIa1pzjUTx8emidtEJN1F/uH+jwuxO/ai029&#10;3ycKbhoA/KPYle75RHi5OqtKKValRLVOnW3iHqY+rzr5sdnBF/lTHWRPX/LHtx/+2EX0ehPNiv1e&#10;nCOjVHATrDsLZwVFTeHFHwR8a+EFKOImzaYbolb8sNPCkKoVtKim6oqu1EVN0u3GynD61rXjdjln&#10;LknqDyKzbN80ZbNFoDMvK42bw2yFrpFa99kkVURRbD2bNTDfOiUpCgjkwpDm67JLnCy3JJvIQWOE&#10;zmHPJL1UZQOUOYykdTKlanx+UUZS51k+YhnA6us088jGpz5h4nTTpJkY5rOYajmoY5lmrsuye1Lc&#10;y+CkYr4c2IMiO7wU47zQSWXF+lHML8coc+uI0zrPM1zJvU8WO9LdCAidoAEBuOAV29+3CpxRajRe&#10;1F2LhGEBSVKXOuJRoU8Q0pvPkXXsD9JhHHVV5zbvu8G/M00iWtD9AMJ2bd1O1F4bMbfR6K4+3vX2&#10;uxxp66Y9vRj+z5tvBceun93s3sduyvHj/ZxwqtUpsqq1pT+11Mdm3atNtV7dq/J8THnouxKLs9eP&#10;6SMj1Dbcz4eQbjenXVP3v5THzlQs4nzZwGhpUnqxY43uvMtlUEHiFmmQbCHmqNthrdDQSjxUim9W&#10;PSDk86ZqZFl+ZLKBN2w20To2nnA2ixTonC54Q6UqODbC/GnY0uBAkf17yoz16BE5Sa+lJyn+jvNo&#10;ouIesvvnlYP8l4tXR8Irk9pm6S30bpXvtlpLXDbSrcrTYN179MUbu+SN2Psr3omKpSo9lOKcVROP&#10;V6+KJ29VERVVVXgiW7xXYXzJ9i/tY8/CnYuO77dvq9z1+mvqxx7fbbgk29np2pj669/fUsXbOFRT&#10;itPP1etbitfq9h3ce3Be3DfClHblUyAABG1ccceIN9tpsBM3JDV7sJmuZQW+fRoyYt3qmtiiUYSN&#10;VUijEKwrtF255t9jmXgpUludyS1PeuDFddbO4ircVxuq8i1E3dTnVtxiQy3HkllvTGp8rlCenP5b&#10;5YEb3o3DOfy3eyFRRLbIbObP8sX9xUQRuRmN0TaWtrIBk1bc50OPWv172PZKd+3Hbxr37cVHZVdh&#10;IqjavpTql44Y7vr4ccdnD0eNwTdx3+nzd+O368L6P34T1/8ALwv5n34X0JhPVgfV92PUuMs/7wg/&#10;8Q3hP+xOf+3OTmP00z/1p7HJ/wD8ReWf/Ct4H6Sft4L0L+xgvX9y4b9uzC+v7iwnt2rhMJ6Mf//E&#10;ACYQAQACAgEEAQQDAQAAAAAAAAEAESExQVFhcfCRgaGxwRDR8eH/2gAIAQEAAT8hvWpjxNcfhL73&#10;0lL8bh4MU0G4JYrecnWSKDZA1Xr9IcxqOAX5fdBnUvz8aU6Rx9ZVxmHfU7Xepd8lnEvGFO0x1mOn&#10;3ls63F+cTTdzDtGt7jes34gjTsE75pS+ReFCOUxPWjgDDV8ysoUwvsEJ8TEeLHPe8zXzXFseZggT&#10;5Dpti96BRO1jrUZykpRh6/EphfphLCoTYjOHEp9JdZ+0uvHMLy98yw+kwRpz4Z3fBDTPEUa9mdzN&#10;o/jhMW+TYckXPhnL0+0ocLqT7K8mloBGH02jv4VGYwk2z74aW94uGmCKPYYmsG8t6MbY0TpVz02l&#10;g/7oQG+GHZfEDkDBxH5JOyX13Fbu9SgswihKXo7Y3OGrqG/5rXQ1n33Zf3uEIDX5S+eTSd+A90Pa&#10;y3GYA9jPWUG5SpcRF+AT7ddRiT1Cd8viVhb3accteI3ogtfB8z+YwfW6WLqrogfHaAozc+FcRqcH&#10;nu9frFdb8StcwsXriAL+6NRUeKVOzck2X1n8sOfzcIlKAf0cgGRy/wAvSUQFF+U7HG0HYufcbJBp&#10;DjFnEDotl9w+LPf0mySprPAs7jK6ZrmPyQLrUX+xHN7x4i635iw8O7gCLiA28pvq/tNEvVkWErUo&#10;H1eYaEH8BRpmlCfT2wT82HOVeh7mIA0QS9hhugl7j+g4gIc2DabL19HcmC9dUXBpALFn+4sdJkxl&#10;UL+jC3jyTGGA377XzDTGgw138D+Thghi/djLjt1g7oxNv+lRtwTfAaSK+OA2y21e990gkwL4PlQn&#10;j+18835eYaDvzJp5k+AIXyxvy/0O1wwt9rvqbms8xXrXEXzzEeUixhi46E/cNzuytSytfVHEYbrJ&#10;fMAwzNfKqP3fpGO7zcwexJuPoD+NB+XuIOyx+EzF+dHs5mMB9lN0n5eNisCCHVcDZ3onKb6n1g1J&#10;ZmE/5kHTVPfEkf8ADd9cyqFo+Li1W9MLGj5HxxF73F3zxUrqmtwc2oma/KynWcwZAldIuYMmvTl9&#10;AyNYYyHqO/vbATNBUZJL1eL/AMzIRqfQBJ/3Kxp/2B2INecYK+i7SXGY8H5+vvE+mOw2jpDYLuEw&#10;pvGCqK4xHCbkxD6ooTCN5NuZMcMBWP8ANqm3fQu0XV0ZCdstW8YtLgSPKqeESCFRAsTB7cH/AKQB&#10;ruBfoDsxDmSh/m5V+9JjAac/vjQCtefJpPp0n2GDgrrDbkg7LxhZg4mm+ILhubM2vEMF1j+Ai870&#10;daGlpuNY+CNvdsv2P9Jl93z29+k9zoTrnkjZH9asvPGYBQoRGhozkMf/AMQC1VOzHHlFF7VGq8/X&#10;JqNQTFf38yu8HpzBJgDEI/oR+UEcdYfe0PUFinp+qlRLn3B8T6NgoDzzLaDZk1eKItaDffnxSJ25&#10;a/ZMC62bDIBM4gFv+pxYur9uAWFu6g8ax6XG63cWvKxbT5RldZuxCq4lKYbPrPgOZgtkhJkAMmjy&#10;C0ukhWcYdkMJ96xMp/rWUv8AkIe5XM+cJU5cOoP97/7CX8AmkxxJ+plysz8W3EwdEzMEZKiLvWKh&#10;Ao4qFz1X8J2TtBet30jK7GOr+Ztm1vWoGgviLDP+EI/KmgGVaNkPKpvTHpoDIQMxTdS7zNX3xJqf&#10;bw3gIgEvCvQSNi86ETy784a/T2mIuwJr+OH2cRq8IDkwCqGxSyOoOdkstHJWtwXxBHnXCtkqo6aU&#10;k93vcZoif6e/vn5hfnrECOZ1CBzU6ANTft3cjyRE7GENXr6GvkNUbGYI0CMAqDvjAgCD4KH7kZAd&#10;mmOwQfShxZdc7Dcg3q1wq5HiH4XosjidnwGlsipvMRIwtpDK1mEUy0hQPIvIBkOtkQxObZ/56y02&#10;fcD6I1/PVrtFjpufDTrlBgviGvUkRLkXUNFPoVK1NCgo9oRhMCeOfVUANYLwr479ff3DFW/Z/KLU&#10;UDYilNc3PsDhhu8hQWNjqT27ixuYd26AoqFo7kBEVZDDPbaUA9P39EXdl0J9j9iKcsGZ9l3s4sQ5&#10;UUsE4VmlkAADY1IiKySYaJqsOOGO8mc92W41t4AOzVZ0sgx2qwZHipKwNBXFZmFkPT5wjbVof9H9&#10;vxENCggj4mKOKhWsIVUYCRlwBKFj0HzVYVZecF6t7EHUWCHLuAbhusDwev4nJqy0IJoulvJFbE0U&#10;YYuoQ5uL8LpKcO53YdZWljNdmgSVRgwcB6vAaegCkEEyPN4FBnAoSJSvtu9oVcXIOspp5hdGtoUY&#10;sSxpmJwobKvad412s+j3+IY25K85ihdZ63GY2ZTFRUOc1uDiKprBwO6s7sIShcwJZB8EZKsu+uIC&#10;12DBNSwOoPV9LmYsquRM5oxaYBDfju4h6vb+NPiy5sh0Gp/KwB2eMcbWSptdRb2sTC21PJfY3cSI&#10;9ZjRRH7EE3FZiRS71dr0/tjvDA3phgXUXRYcnhvnBEO5bvh3lRNbUmrdORQdQmj4qWcudkBCplrB&#10;q8BjT6G4X1ov7xtSzHHEOaGnoj3xHfcaDaPy+Ip5lpVOHjEdiPwUWhe+h094qF+rCFqGVLeKkCi9&#10;cSwxlAxnSCUrv9LmhqiZWGopGDObHxBxtFCjD00fEE884JcR3jwaumq/W1XkmwsKkMyrkZqN3prF&#10;R4Ci4uKstSF7TjtqfwKC7mnUXbZf4Ihp91rg7YcO29EgjWqJOsHAJunJljJ5zIzVh6pDFNgEgNlX&#10;iokuWqTjjP2a3xCpHVjgOkACHrzdRLvVKj6HbeuGhLPUmfp4gWUDD0H7mNqPB+D6zvX1T0GCPmrF&#10;13qKbXXHv3UoA31e370nxrPX13lOVtEFWrtUOqPzOsBZTHvBTgek/MoflOkP8iRqgrJfMERjUKxe&#10;0Q2YX0VcyvKrJMTO9kMqmLS/y4r6vKtpzWy+6WALMbgG2cig7iAF/wDYYc/3MWVCW/s1IuhyaQGm&#10;6JuGltzlzyxazugQ5aaVpKh4D6v+xVbyW/Zorz9GPqvU0DbT79eJ2Vg38HvmE5Fib+h82m5CA9bQ&#10;pyGs5qxZjEGRQOVIIHvkheGix0BUByyOMhm3yxdnt8zt115vHC69HB+iVWJZI6Wurw4/X+kuuhgi&#10;P1ahFbrSnyZ9q/Gej3/gP0fSb/wPseu/5CQtX8VWJI178YfZn9vhOfGf7Sb9r9TjwT//2gAMAwEA&#10;AgADAAAAEB8tQj4TGrvHEL3kL0sCPiEbJ626owDAIGh8LJCyMgI+kMHcRgTFb45+dY3HAI0lasy2&#10;4FjCu1ZZLnU7P8Hv8o7GVRTIb93k+0kwcDpgw16WYaTYAvHHHAYow//EACURAQEAAgICAQQDAQEA&#10;AAAAAAERITEAQVFhcZGhsfAQgcHR8f/aAAgBAwEBPxBnTf6nj2+/pysRi+rr0p+y64iZZQqpoM9D&#10;8AfPMudwEZQ2rYoTxUwOAvAimu8geIF2OGPMIWlcgRUYGlQziWbIwF0yuXowcYedHt6/od/344tm&#10;T8msB/n2/grl+vD6/bjS0k+//Opu3is+OEBsCjEQwnRaVh42SlV9ixOcFFYd68nCwr7GVeLqwiJ6&#10;gIxutaggXBp9AIK2HB0A5aDz8dnnmAqxNnj+/qfPJs07W7cXr193Of4aywzMYal3XcITebOZAlgT&#10;cScZAI2rXbEBccBtPweINajwQGxD8BL8Oj2JeJgkRQY1ETOdJOvLedXAHmQByfS32HBGKWf1v678&#10;/Mf5YCpfGQ/I9z44Cj2Ax07cfeFc8FJp7wddGsuIF8imPxJWAUImAG0gIDMFCMnpspFJI8KwsAgJ&#10;kfkMQyrv2QsC3YEhhtjTmaPec+f5od5lXuGCer5d48uJocbd2HjXvesa5gaHAYCIwAkudA4SAkih&#10;YUJ0VTZGsTAgiOTDimW9ZO4oAAD5ECyRrc2TWfBgoth44FdNZr0VPycLCLo0+DOYaxMb1nn6b169&#10;v098yrE6KT+z8cY4vQ+r9x1zLXVaxl5wQJZGVzDBGwqDQghdIXCioZql6I1TICiHLajjHJBKDhKb&#10;gYwZXYcfJJzoVCh3OriMoNg3z1PGPrf64wxJZM3P2/T+CDGLGfoc6WiJhPju36hPng1xAokjnk2B&#10;ugKMeUVlBuRYVgAqwDygJAPqxe6wzXwC8SUDD2I8M3E7URyCRIlYACuEQB3XbkMGMAPGf6/z55l2&#10;AoAQm1y5zPXlvDAyPv8AXox7nKgpvRik6xU00BgyQAYgAyU8ABjZcvEnCCAAroEB1769ecOlqhUA&#10;6npzkkwN4EhFSEZAJy4xRR7GmZNKiVcxpw7BWhcAxZnMoegLrOHAM4KstQHuIpYnaoFTOpzMDSym&#10;5eED0fZ9/J28SnlD/dz/AJO+ZGJOGX7eP1+LXzcr2wYVJVtiSPzdoaBRYXbgKUiZXfg8ZxRhZuxV&#10;GltmkB6yl4uB0RudMeN16IB5hhgzp2ahhCFD/wBs5EiCrhw5xj5Y74JD4D8f9OYWAZFPc9e/PBsE&#10;LJ6Hr1queAi9GR8zc+3/ADSmjGhg2ghUmJfdr6mAmECkEy5tcjnI9dcZ1iQTIe8UvStM3euAUBAM&#10;gNxgyw8bd31ynWCTT6vX7jhRGEztz+OLVaZfPr6+/t75880MeTxPmd2HGLtEWcATS5B8Yy9c7H5+&#10;/wD574ngIi7MoAJhtbqUS3hKDQGHfHa4X0ycSG4bAbsTZsm7QyZSi0nlvUx45BIatwmjBFeVCAPb&#10;yVG6/wB/H+8h4P3/AMPp/HLt/lB/Q9P8Udnw/nj9Hwc3+f8AHGh8H45//8QAJhEBAQABBAEEAgID&#10;AAAAAAAAAREhADFBUWFxgZGhsfDB0RDh8f/aAAgBAgEBPxBWhN77SeP330LyTrN06KVXCEzY5P3b&#10;Uo2mSxvhqWQpFhNIIZLsLCBC02MIwVJs8IX5EA+plGw742Q2wjAZgS4WM33R1g3nn0vm+dC1Tkmx&#10;wx97u0+FXcWyqoyPrp8mv399dUBWYm5eTbJNjh+nWMSFSqWbKIlktQQNPMm5GIu1cDRjK2JUFEO7&#10;QGBkNpyidglYAKxm5KBBrYxw41wLCjwqQNEHKiNj1MO7M9976rgOyXv6FznYeHSBcc/j/h+5uDYc&#10;OP8Aht76Fc7fvjn+9BKW4TFhyBaMqhFoAsmGMuQ27wpRxNRQCMAAm02pcYWOCOg9Ngjc7pmxAXnS&#10;IBkgwD2UuFJligaEonesDMmsiQvafVT5f8SCqVx5CDznI+HbRppfCqytbkUIV6JPhrfyBFyIHlTC&#10;iNxSSiV9rzTPpp1lZhMzAqV0wwm0USooZI5REMAYYQiRTrSWdKDjtlvCffjTa/yXrp8n0aci4kHu&#10;c/emCrgNPrEZ8kvWdIU1ujQwKyCIGUhaQZ6AtrKJA3AMVElkZp0SCCkcsHKgrpRICgMGAtF3As3U&#10;ND9QKEWqKW6wIo0yDco/h6v1/hFf6Hr/AH+rq8ykIJHoo5ggiXaTQcBs4Xsc+fjYXOo3GNJgXWoJ&#10;JmMVoWyIjuIKIZRAIM3RlphAI6LCwQ4EYHUuCgUkGhJC1gztu+jfEiUpgJHJthYBqM3OG6JPcWZt&#10;8St02w56fyrV6paCFvInHy4vWkybGk2lk5zK+vxqKFB3nWIpczPPtpkdQ4QTFSmJKd0+1+9QVCUK&#10;BhR0FDXBgDlZQqIFJqkAcXwBT2AaicAaQsHmVyuxloYmMHvqhW56cV2/1k1VYf2f6+dQE5BhsMEC&#10;jsXABx0wKxiYb1EvDOG7740Jh7veqYdIBAiBwhskNgFAUEQcX/lTho0bPEjQEwUyQSybpgs07wAL&#10;dCvoQC1Wuj8SiVBF7HOcweHVPJy9DG4irbv433AAQwBkDiDiv5ducUZPI9pj338aQMzkepMee9Vi&#10;G4J+G75ziH9I3+HRZFS2oHuBBsFEvUgwtSxlOqI2zMrGgjIAZKBHKm3G6gQQ2Mu+TwHNxCVww5cp&#10;wnMvfPnQqz5wcCV3dqetlzoCDvR5vHN8fjrKjGs7dLCt8uPCvVBAdpL0lYd/qB/fjOhjCCiiiUsJ&#10;Mphb6LoUykMxgoViFLF1s0wjSmONSolKhy0GNVRVxwkMy+rIb8KnOdlbtLBfUzw8OsAcujGr/wCH&#10;j+X2e6AzkhwRhHGV83AYpCJgCTeEr42T851jppuu21ZN2TcmmKQ1xIH7CjbkyGA3jYMZVQwHzjDE&#10;oLp8sZhBRI0QwpAyE0TZMzYkk+f40FFWCvRE3JLzl498C0EorLEs37PnXt7P7PH3r9T1rY1f4+h+&#10;jx1+t4036g6D+103/XQ29/ydf//EACcQAQEAAgICAQQDAQEBAQAAAAERITEAQVFhcYGRofCxwfHR&#10;EOEg/9oACAEBAAE/EPsXP78XfxwYVVdH/wBrvxeL5Ph+514n7hi9n8sP/M/TOeOAawN/Z/XEw6I+&#10;X3xOuz1Gc/0DvNGON3WfN4MlIlJxpQ9axzF8xwTs6w+wAo6RWiA9aRSsubnzO4aTLjkfVwAN0jYY&#10;yjUN/wCZmPGX4ZrTOdLTP2j8TFXwVnfPuj5+vjPn7b5Xb8D9xH+uVs39Pt18e+WNfjr48cvBj9u7&#10;5x7P7+Xhpnd8567z+uufoBb+c/x557/P7d3M++Py7s/++z996y8/QPd+wX/OG2qnwJqCRBjpHh+j&#10;9gE5CQrBOU5cTDCgY9mlTqyIlvGIR0VLN0U8Ol6EFYI+mcmTkMpQFQ0KY262uQbKbM0xGrt08iCF&#10;OoMUyiKGMjOc+ksMwwWIgdYrUP0cav265gkMN/iSyc0Ze+n7nHjxrn5F0bbbPO9+Yt5gcUXN+PTj&#10;kFPBkL1Or++eaHc3O/55lSM3wfYPPq78T6j8v27vznlYtRnSWP5C5zeHtzDusFGksygeOh+V98JZ&#10;p0SCsC2QzHOVBrSTRlvA3OU6vaIsckzSXrxaRJw05xz+ZhhTw2Uc1FlSFKnIWy86BDrHmClOILBS&#10;cZENo1h0cBS5ceIUpsgiBgcwJr9dO1160Z0FnIZPu8X7bOzN+vIeR34fM6z1/ByQ8NMVG/Xr4H3z&#10;E+3n49fTgAdVrb83L+3lJd+7e7LXHf8AOuekF9vu59/YxzBDbbhMrjrdoozIcUwk17asG/JoQpwU&#10;LckBJ+9zfoXnUCR0wIg9veWL/WhQoFJLXdYCQiBGT1TzrK3DI74kAsqsm5QzUK3GnE0WQ0ratCWb&#10;CoeR0RpfVVbkVx1jhAgKuOyjDA9pFDiNvWPWr+wcm0HYLFM9S+DGczGuA/t/WdT/AJvZgP4ua+fP&#10;45s/UXf26638ZnKnMW86y9/DeYcQ9zMy+LcTGvix1z0F6Qxgn3/5rnyF+LOutG83s4Bm4yGEuRW9&#10;583NEc331iYEzjgYkVUeXqDYdDBMgAuKnGkob9T7noQxCBIaOkb0DXbLeZCHJO+fEvAQwqJQMdTk&#10;Uqztk16L3opiUvBN3b1m6g5HvomdHEOEw75OrvHdcJWAYGM7wBI3kmKqALbkdKhAC5SXmJDEDDCe&#10;rvPpZzZr735MMuzHyc2Xbv8Ah+vSb74B9e2Pt9T166kLW7saE+fnhZp5fre99+jfjif7P879Bc8h&#10;9S/z6fb6cqhxjXvfz/ZNk51Dy+PtbksYVMT2tEC1G/K5bGF4EYFYbd3Zmsx2XCG/lBgHaW3Z6ucZ&#10;WpOMBr0vhRPuhOCrdKpI6bTpY00ZK2JedVyGUN1vS9McXlKkpmDPbRACkx5IJA76Ka9MikNvMIIU&#10;YUsvjFCQTmz8ZU1r6FzP+cR+sB8nXst8TmB39iZ9ffXxyno4O/r+df8AM4WTDQz/AH551Ne+D4rP&#10;s/Pnmh/S8H1p83rnQeTRno6vxjwdPDRlRsdHbIdymH3OYh6bbCI6zKQ4TYSsi2IVGXmbDwqHqNFw&#10;sbgQwRvNaLv5agy1ZkOzMS5RBxOhpBrFJZ4kyiHR3NomSt5EMvLhsiGFAEvYJmWgQU3q1B8AEqXX&#10;oqzxEEWXcGG5vN2QgwULAi58A5Y+ZTrv+sc9CPaB+z793mBz+Ydfg/Z3+qTz76y+jXPKC59OMfac&#10;TD2se3vTXjqvl5CeCyLi/EfiZ5PG2pXfcPOp3fpyNQg3u+W36/eLahKlM05cMDydgTjdYrvZZgYi&#10;MFmZvPalkqr5eW90f49nemEKETji14LklKlvSgGcAxvuzIkkamYFML5rupg0TEnYiHi5mcMSHP8A&#10;t05tfkz4EOIOg5UJqSXsyQBMC6/UTU4ucevuLl2Jh8iY7Ma+Aue+jxsvg76y88hr+3rv8fXmAdQX&#10;x7k8XWPHXMjPl/sv4uuJ83xr5/rnsEf0/T++XfHYvWnvZmIBnpTptjvHo7OyhTHCjwk3zfIHN6+8&#10;y4dKUbVagk8bgYShSbF0JUXMHw2SPAkSwPsFvhmYXNmRddfmNxulW0M5cuDgF+V6HADMb1HZQOuc&#10;Nb4rlOhbjnR4ot0DLHWjpaYB+Mwi+BQDE3jyMtoPB6aup1IgTxth+cnhC/B02HjnT5/H+f3xaH+s&#10;FztfJet3PYMmPWYh9684LwYQyBIOhODPNnHz5/ZX7Y5l4TKTf1Wft1nlld5MFx7+ni75uoNMoNq4&#10;w+a+l0cO1nEcAcWkSMQypyqkrQFo4lPFhlONiBQYuz9VTOei8QVkpEyKrBZs8tooanSoFkeOSDjS&#10;PxiO28kkuZEHMnmeZrGBlpj6cMP5cOCTM2ONapxYhYBwFGnpLhAZh0S1ZftBgSHixAHwAZHBcwmn&#10;uGV4x1unZvvqem/jki4A9n+a+DzjmFRZ9PB5694nCbbbvzrf7nd5h0T6R5/vx9eVJOGTO8l19swr&#10;rLyh4vSyhpcoSd5yW5s0MstDHjPlz84zx3VqUHF5xroR8wrIIKHhrlDwDLyajLNQcn0Y5EiG64VD&#10;DaAa3zgZyuquIzIbJwlMuLDRLioyRjJ3pUlMFUtaC3V6ozFEiYq9Aki8jJ2kvCMbaZheNYtzwDtd&#10;BVoyBJqLxlNYDtV5VCwCcETxYEd5xLdiCuImtapkQ5TS9erzwfA+z+nIGRgCZtPxLnPfWOS6udwz&#10;gz1zNC3SErYyeOwa/M4hha437xN/2/xxLLv9ZzrbEmPl0Q4FILLvPnx9Uu+JeBAc+IaNFMfENC45&#10;syY3Wx6I7ZBeFOhG2ddPmvkspOLdrmcWQEpltTJHuaVd0UtyHkyZQ3YQ5V3rZJThLmNA7WF2w8IM&#10;kBQhWckQCaSHVLcQdcPVmkqxNixs60Ti16L4/ZPWvO+3kxRbkK4koOgXWS+yyXax1d5o3FKCu9uJ&#10;XL/fr7ar/HfEjswHb/eH91H35bg9H57SG9cshh3vV1POsfXwc+AGvX21/vkehDP0cZ/7n275L8bP&#10;ywnmb3/9owPqvNvzg+82nMbxXpLBh43cf+A8cO5jtCUC0jsuaNphglJGyqxaFsYBDl6nBtqr0aSm&#10;3K9IfQYZiOEzvzj5aB9fZkzQKRMd6xqLUDSN5mDrqm05/JFZDK1IwkpmIelQFATqQMlxNwpcJm+F&#10;xLeZ9JMDoyy56KAGvOhJ6LkUaesfNEx9zli6Gu+MZS5+2uscxtVDF6Dij7wv24xfB85/R+5xfHXf&#10;PUB19/W9BjF3nh4jp+ad9Uz+dcDibQ5O0YNAFQ5jhCWxyVvHIeoqwelJvNzvdoR+6GMdrd0NElta&#10;3zTtpvLaYUyI9lF5CsGZldBZSAJoHUIPUoAEsHbhTTmVSLHRuMKk6cvcS8AHOxIqpRA+daoLeNwm&#10;AfJ+Gvt1rDz5An2P4nWPPviGBk3W1cBHePQfCDuaW9iPeHtzS+rySQtyuZhk9fvocJB/Pb86zn+e&#10;aEO/nad2bj1LOZkOtZTv0gEW5Hhti4ELC3IHUeGXp+I+qn0MTFuC3F4taGAAACA8YymZMtrdoIuI&#10;Jxej7XDI2+uMYBzpnGXhd0/DwTiC3KzwdAiCB6OAPfi0CkQlxuTn9ZieyicpckpczPjUnmij8VGx&#10;91Fov34yLFK+MC5ZOPjywdCig+CMzNAc4H4BMrI7Fp4JSGhH3QCzigX3rKYCCgQE6J1NIHzlzfjg&#10;1nr3l3gu7vzhzfJ492lKW0heUpVOohOFi/KAN1QzqxgBVXGFyu3Lx/M9zz457ylVUd8bNtGShDrR&#10;uM6i1GwlspxKgxhZHOB+F2F2wRC1pibzGS4Tlg/rnpdwh02qOD9xYrBWCobRAgGJiDo6zB3w5/Rz&#10;a2YRlMyx5M178wxdxccIcJbyEZZ2kYxhUCDtZ4rJQzO+RjGEQUOOz+b55bIdUCb8WVXFRNDcOX2T&#10;Cy/4pE+EDVKnIgurcxXWiA/XCKiiVJdXV66k804RgShup9BpDxZAV0GnC7mcyJcw/viGRTE/2yyJ&#10;boTs4z1i2JPn3TMZnM2aTLkz06d4TD2peMonBAcEETqLLfIkDdPrnJQgXPGyzvEEDeN+drNmakgX&#10;y0fKqc8AgjxhBgWKtB73E5TIhiKC5OQUE4Hsdr80HDi+RqWRsHHPCJtsm63pgyIQwv3AyFNrDXCL&#10;hMEQzTTKRYGbySoLOPk6UDmXuHxg+vEIHLitxeVBRAN6b3cit2UYC7ZvnHjF3XB61k7etOsc1gRc&#10;3dsdFLi9W3mnqBo9k3ankzW0iMmRWBjtn456cdZWiwExc7bk7HJjhCj64EGcRN2T1vHE0GD1jCWS&#10;khpSm4MSlAnbSGkzj73X0bvANTALwZGOFn9q/uoBcAVGLQV4cziYF2FT6xc4zo5Yys1lVJ0jKQdg&#10;trlHMxn+Kibl8cQGYC1N16sgFSSl4FQsC3flEdNx3rUVRStMTLdpjx/pwjC36hYjVFYGXAY64gCU&#10;mZmUiYDVMwwcTBjhL+vP2AhnsWecgFcciAyYPWTgURS6b0ZW+jOs74pSaauSfxmul59EdwlJ4tbn&#10;0nDU/khw1XIeNGLDwVBAL7lRBl0TDFODTI/61W9nLSZU4qyF7CH/AJz8H1ae1pyXcWpIOSzc3k7d&#10;NaAZQxlcqFcK31Lh4lnsrwskoqMmADBrUrlZKrf1OVpbVeQluBbcDTI54fM363AgSLsxsLzZd941&#10;syr487MjyQcgv5wWIDps84XmYUbFbA3N1KYx9A2nhv8AMc5nR3v3piklw+UwjkQAyGQdcGTg4sDX&#10;bitjrps3EozWLp1VxcPwjxhCSY3FNYk6bAvIa2q9J1CTYZxCoCJA53uopiqSY674lXV0zZFumrgh&#10;owMKIEUHciCYrLzZ4F5eJO+KGIMascSphCiDjhhofjiabOewzKgfDhEoKVMMJXczUHD81IddYDIC&#10;4ocZ3pIfcFd6DQgKk9Vl50LkwbRcac+pVU7Rye3X3dcQaYOlybcNzWNqVjzecVgtDGkgbLA4TyyH&#10;xpmceIYxGDhQff00/wCDENopBwuG2XN8tb73ZgWQ3MiJXmk7WbPUc3hx9iebtqo03hhAyi3Z6N21&#10;Mo1FMzOM8Ccns58coBDWh2w5YaRy7SLGaI3DnARkgbCEeEfwAlMqDBensFPOFQ20cYkkvKo7cpXg&#10;PQMphRuLkAqtEGfWvyJ6BBuycyxE9ZAKrmDV8KMXkiqmAaSDcgytqZyJWMPLjv8AYz3O+FXMyN0M&#10;Eut418FSjnvxJTBufziu+XjO2VaL164itD41aQtZ/NkNsXFGDoBfsmMx+0pKjbkyyKJVqvRgnfDW&#10;D35zQBWZ6CO98xGgaDP61ut91REumd8btKuWOSscwCSA3Azp3lVnw+laLckbhEkoknT5CRZIxyDH&#10;Ew7ywvreYAoysM0CmOzVAZaai+jVgfMvkRxZmmQUhObamRmpvF5fDTMXkDIAPrRJlpyYy5lby3mJ&#10;Msx0kghk68cmDpgmZBhXRpd608zkYoia1X0zcT6HB1Hp+5AOcOdkLseEMNCygeY9+Pvt/wDbiN/1&#10;Hlz8f+/H8/8AJz955/8AyWEF7f8AfeH/ALC5/gPN4l+F/wDDD+h5ef/Z"/>
  <p:tag name="ISPRING_PRESENTER_PHOTO_1" val="png|iVBORw0KGgoAAAANSUhEUgAAAI8AAAEsCAYAAAGNm9DxAAAACXBIWXMAAAsTAAALEwEAmpwYAAAK&#10;T2lDQ1BQaG90b3Nob3AgSUNDIHByb2ZpbGUAAHjanVNnVFPpFj333vRCS4iAlEtvUhUIIFJCi4AU&#10;kSYqIQkQSoghodkVUcERRUUEG8igiAOOjoCMFVEsDIoK2AfkIaKOg6OIisr74Xuja9a89+bN/rXX&#10;Pues852zzwfACAyWSDNRNYAMqUIeEeCDx8TG4eQuQIEKJHAAEAizZCFz/SMBAPh+PDwrIsAHvgAB&#10;eNMLCADATZvAMByH/w/qQplcAYCEAcB0kThLCIAUAEB6jkKmAEBGAYCdmCZTAKAEAGDLY2LjAFAt&#10;AGAnf+bTAICd+Jl7AQBblCEVAaCRACATZYhEAGg7AKzPVopFAFgwABRmS8Q5ANgtADBJV2ZIALC3&#10;AMDOEAuyAAgMADBRiIUpAAR7AGDIIyN4AISZABRG8lc88SuuEOcqAAB4mbI8uSQ5RYFbCC1xB1dX&#10;Lh4ozkkXKxQ2YQJhmkAuwnmZGTKBNA/g88wAAKCRFRHgg/P9eM4Ors7ONo62Dl8t6r8G/yJiYuP+&#10;5c+rcEAAAOF0ftH+LC+zGoA7BoBt/qIl7gRoXgugdfeLZrIPQLUAoOnaV/Nw+H48PEWhkLnZ2eXk&#10;5NhKxEJbYcpXff5nwl/AV/1s+X48/Pf14L7iJIEyXYFHBPjgwsz0TKUcz5IJhGLc5o9H/LcL//wd&#10;0yLESWK5WCoU41EScY5EmozzMqUiiUKSKcUl0v9k4t8s+wM+3zUAsGo+AXuRLahdYwP2SycQWHTA&#10;4vcAAPK7b8HUKAgDgGiD4c93/+8//UegJQCAZkmScQAAXkQkLlTKsz/HCAAARKCBKrBBG/TBGCzA&#10;BhzBBdzBC/xgNoRCJMTCQhBCCmSAHHJgKayCQiiGzbAdKmAv1EAdNMBRaIaTcA4uwlW4Dj1wD/ph&#10;CJ7BKLyBCQRByAgTYSHaiAFiilgjjggXmYX4IcFIBBKLJCDJiBRRIkuRNUgxUopUIFVIHfI9cgI5&#10;h1xGupE7yAAygvyGvEcxlIGyUT3UDLVDuag3GoRGogvQZHQxmo8WoJvQcrQaPYw2oefQq2gP2o8+&#10;Q8cwwOgYBzPEbDAuxsNCsTgsCZNjy7EirAyrxhqwVqwDu4n1Y8+xdwQSgUXACTYEd0IgYR5BSFhM&#10;WE7YSKggHCQ0EdoJNwkDhFHCJyKTqEu0JroR+cQYYjIxh1hILCPWEo8TLxB7iEPENyQSiUMyJ7mQ&#10;AkmxpFTSEtJG0m5SI+ksqZs0SBojk8naZGuyBzmULCAryIXkneTD5DPkG+Qh8lsKnWJAcaT4U+Io&#10;UspqShnlEOU05QZlmDJBVaOaUt2ooVQRNY9aQq2htlKvUYeoEzR1mjnNgxZJS6WtopXTGmgXaPdp&#10;r+h0uhHdlR5Ol9BX0svpR+iX6AP0dwwNhhWDx4hnKBmbGAcYZxl3GK+YTKYZ04sZx1QwNzHrmOeZ&#10;D5lvVVgqtip8FZHKCpVKlSaVGyovVKmqpqreqgtV81XLVI+pXlN9rkZVM1PjqQnUlqtVqp1Q61Mb&#10;U2epO6iHqmeob1Q/pH5Z/YkGWcNMw09DpFGgsV/jvMYgC2MZs3gsIWsNq4Z1gTXEJrHN2Xx2KruY&#10;/R27iz2qqaE5QzNKM1ezUvOUZj8H45hx+Jx0TgnnKKeX836K3hTvKeIpG6Y0TLkxZVxrqpaXllir&#10;SKtRq0frvTau7aedpr1Fu1n7gQ5Bx0onXCdHZ4/OBZ3nU9lT3acKpxZNPTr1ri6qa6UbobtEd79u&#10;p+6Ynr5egJ5Mb6feeb3n+hx9L/1U/W36p/VHDFgGswwkBtsMzhg8xTVxbzwdL8fb8VFDXcNAQ6Vh&#10;lWGX4YSRudE8o9VGjUYPjGnGXOMk423GbcajJgYmISZLTepN7ppSTbmmKaY7TDtMx83MzaLN1pk1&#10;mz0x1zLnm+eb15vft2BaeFostqi2uGVJsuRaplnutrxuhVo5WaVYVVpds0atna0l1rutu6cRp7lO&#10;k06rntZnw7Dxtsm2qbcZsOXYBtuutm22fWFnYhdnt8Wuw+6TvZN9un2N/T0HDYfZDqsdWh1+c7Ry&#10;FDpWOt6azpzuP33F9JbpL2dYzxDP2DPjthPLKcRpnVOb00dnF2e5c4PziIuJS4LLLpc+Lpsbxt3I&#10;veRKdPVxXeF60vWdm7Obwu2o26/uNu5p7ofcn8w0nymeWTNz0MPIQ+BR5dE/C5+VMGvfrH5PQ0+B&#10;Z7XnIy9jL5FXrdewt6V3qvdh7xc+9j5yn+M+4zw33jLeWV/MN8C3yLfLT8Nvnl+F30N/I/9k/3r/&#10;0QCngCUBZwOJgUGBWwL7+Hp8Ib+OPzrbZfay2e1BjKC5QRVBj4KtguXBrSFoyOyQrSH355jOkc5p&#10;DoVQfujW0Adh5mGLw34MJ4WHhVeGP45wiFga0TGXNXfR3ENz30T6RJZE3ptnMU85ry1KNSo+qi5q&#10;PNo3ujS6P8YuZlnM1VidWElsSxw5LiquNm5svt/87fOH4p3iC+N7F5gvyF1weaHOwvSFpxapLhIs&#10;OpZATIhOOJTwQRAqqBaMJfITdyWOCnnCHcJnIi/RNtGI2ENcKh5O8kgqTXqS7JG8NXkkxTOlLOW5&#10;hCepkLxMDUzdmzqeFpp2IG0yPTq9MYOSkZBxQqohTZO2Z+pn5mZ2y6xlhbL+xW6Lty8elQfJa7OQ&#10;rAVZLQq2QqboVFoo1yoHsmdlV2a/zYnKOZarnivN7cyzytuQN5zvn//tEsIS4ZK2pYZLVy0dWOa9&#10;rGo5sjxxedsK4xUFK4ZWBqw8uIq2Km3VT6vtV5eufr0mek1rgV7ByoLBtQFr6wtVCuWFfevc1+1d&#10;T1gvWd+1YfqGnRs+FYmKrhTbF5cVf9go3HjlG4dvyr+Z3JS0qavEuWTPZtJm6ebeLZ5bDpaql+aX&#10;Dm4N2dq0Dd9WtO319kXbL5fNKNu7g7ZDuaO/PLi8ZafJzs07P1SkVPRU+lQ27tLdtWHX+G7R7ht7&#10;vPY07NXbW7z3/T7JvttVAVVN1WbVZftJ+7P3P66Jqun4lvttXa1ObXHtxwPSA/0HIw6217nU1R3S&#10;PVRSj9Yr60cOxx++/p3vdy0NNg1VjZzG4iNwRHnk6fcJ3/ceDTradox7rOEH0x92HWcdL2pCmvKa&#10;RptTmvtbYlu6T8w+0dbq3nr8R9sfD5w0PFl5SvNUyWna6YLTk2fyz4ydlZ19fi753GDborZ752PO&#10;32oPb++6EHTh0kX/i+c7vDvOXPK4dPKy2+UTV7hXmq86X23qdOo8/pPTT8e7nLuarrlca7nuer21&#10;e2b36RueN87d9L158Rb/1tWeOT3dvfN6b/fF9/XfFt1+cif9zsu72Xcn7q28T7xf9EDtQdlD3YfV&#10;P1v+3Njv3H9qwHeg89HcR/cGhYPP/pH1jw9DBY+Zj8uGDYbrnjg+OTniP3L96fynQ89kzyaeF/6i&#10;/suuFxYvfvjV69fO0ZjRoZfyl5O/bXyl/erA6xmv28bCxh6+yXgzMV70VvvtwXfcdx3vo98PT+R8&#10;IH8o/2j5sfVT0Kf7kxmTk/8EA5jz/GMzLdsAAAAgY0hSTQAAeiUAAICDAAD5/wAAgOkAAHUwAADq&#10;YAAAOpgAABdvkl/FRgAAN1hJREFUeNqsVtFtwjAQfY4YADYoG4QNQPIAMAIToLoDFBZw2wnoBjCA&#10;UdmAFdgg3eD6Ycdxwjm2VSwhhTv75d753V0EEeEpiwVShqAMMfYf1s4CxTZyL4sC5YJw+z1QaFTm&#10;VBpZ5f9oKQLHujTCKmJfALh68LGlpYAyJIgIQohhuC8ATgBqvzlBLxbRew9EmWOSZrEgeX0xET3e&#10;3tE9T53vG8rUecnuwNYAvtxzA2ALLbcA7mmgTgZ7AAcAt8C7c3t+c6/fJlzLvadoVz2gTjlAfYqh&#10;BFp7YKuybsXab/6gEyGUafIisgcP7nnhXnL2Pi1n7dZJFrU2giG9UWp97hvuEEc/paNdsmtm5QhY&#10;jvhWeUB8xc8C/zUPSJnpwHLmFJ2T7LoXlZab0g45d0kdy8+mbK61t2QLuLBDdppZBbT2ASgrgUlm&#10;R5ylpkqs+TcA5q6ZpeUx0vyn7sdp6rNM2Vre2drS8pUTa4UnLZujt8v/P5KI6FE3ls4x2ja6Hu7P&#10;Trg57ub+ymuqs3flY2uxSY2j5WgP1/JRGgG1j17V92k2kUnsU/K0ZP8BAAD//7RY7Y2CQBB9XCxg&#10;7cASLGFJLEA7gArOswE7MHagHWABJnAd0AF2cJRwP3Zgh/2AgSgJiQEzzM6+N/PeJm9TtVF+RVSH&#10;TMWZP+4XSZu3KNog+BZq7Q5HmfdSEowB9Qun59Fjs9VIWrz93jj2s8lx2d2X6mw+EGsKvh+pVbkK&#10;OqBhhjXRpgAQ09s6lNGGAmasZq1jMURTZMMy0QAULrsHEVcBqOQ1Ml9V5ACqfiCY3pSGMlsFRzbQ&#10;kNqoiDahIZBM6eyXQ9CrxNhIVO3RsV+QLs1uu7mzQM+eyOj05HZhy4JohzrZ1PZvRyVySOEK5bHb&#10;9LS82LYeKYCcvakAlHKdbbe8BHBju6UBXD0RNrG0HwAtMzE1e44+s2igITFVZJJoAHepg8yd+vCr&#10;JDs6wf7hqcQNwJoyq+WADNer7f3a7Fbr+jSLo+jhy5gXKQNLUfMAaa7fvuHzZ7OMn0Vy4RyHnSno&#10;WhooZaDTXrYBu5XMFg+iGnXCkwPTfWZ+d/Q5xBqb6klqDqO+Hc3YUMAOpIUfyHzhj5G0oUZ3oKBG&#10;zYpwxAFol/Kg8ZQ4UGg/Uux/AAAA//+8Wu1NwzAQPVUMUDbICO0GRMp/2gmACYAu0HSBwAYtGzBA&#10;pbAB2aBs0DIB/LDjnO27y9ktWEIqSepcz/fx3rNpviajtCcAeFE+/T5GqtMNMoTgycElgfqrcOuY&#10;EsnifjU0vxAVEMXsvzBEaZi/ZOaBpY1kmQFoVGX9crpQmBA33vP5TMbAdQKwSM8Uz0jEGDyzueAC&#10;usI0sGKFDi9IzD+2iB0BoHSwJX3pykm2m/0fMLdGXQPAF1Lji8SZ20GA0HpmtT8g4aEgn8X3zOep&#10;OutUBnGTctJCLukXFDo8eoHtKBrAYUb/+v2YobqgpieZQ1N1ATR8CagYBY+eXS8klPpJQq0Ir3Xo&#10;RSWs9lMkS57IgDVjRyRFgszLL8uNfUmJeBL2BsVSvsaa89UZFbnlqBEAFNBUO2egvzSfFkN2+R7i&#10;lJumOiGDHwDgzsLnLaz2W2ap5/kekjPiiJYIEEuFqEH7c70i4pnhIUolCrHuGAKISdrz+TE09Kpp&#10;Vr8z92uK16fyV5+uD7+yI2uTPNbM99QGlQIengm1iWJnvQ56OsegIoqbfj/CCBhlsGQFG0fm+vY8&#10;UbZXdY0xBZr4xgohLSkNxrFVs/0tK4aMMQdyy9kgyY2If5qq1mJwTZb1LeKVyb4+hWsCIYDWMymV&#10;unUvDtN2RMl2omKCUZpuPw/SFhAabL2NttiDa/T/9jIGNVUXKMQfNltOgvoHnjhlxkLP7dNYBw0t&#10;uGMRwpkLav60bj/ETJtFHBVxdJVkzNAyZtlIU71kMsh/s59vkTE9c30Ec5hpja6t0fc3UVKYEvJN&#10;PEvsecd737XA0fzjWriFaNlJ8Md5KFa+4kN6/KZGXAIOdpt8NNa4LYYlIeP15zkWjj3ojJl6kENg&#10;HNoY+tfxy8zVHScOA+GFoQBTwYUO4goOJhQAFWA6ABogKSBAKgipAO6dmfgqCB3YHYQOfA+yrJW9&#10;kla2uImekgBmtdqfb3c/5c6j/BYCdWpgcisT5iqKgimQhB9qrWE3PVje/wg6HfFIDZLaCaQ0csOc&#10;PQ+NPlexxhEo7QLhXYZocKqK5WoqFouiMA673kthjsG6rUK7Q6iTQJ1GrVQct+oV+jhGbbMmDW1t&#10;zYBA2uqZQNuAkPzW4JAoXA3BbEq1cZb0kUmj0wFVBDSDL634FwGPrn5kETTHlyY64ThIJ18dXaQn&#10;V8k7azN6CrMajLvICdgdWbqzlhrwgyZDHYiIPbxTKNgLgWz1EiZ7CkydaXalM3IfOoq0km6feAB8&#10;U9mTVaPmdsdadXL7RvTnB0MeKhTQxvsQ/1sK9MFoOADK+lTpnFghiddObXRBTEV1Z3NZ7yfGgtIi&#10;hznb6ysyli3NbA5lBH+vajLJh2Cuvoed4FiUMuu0PQA8hLjPpOyFFmwCkr7V7F/Pymp1Brtp7BtQ&#10;+wx3pHZfVPlMXndS64Ru5kSwuYy1qrZTs0HMw0xxKas8sA7gdRJqio74s4Sw6y4dtKZHClT5QfaJ&#10;JBqgNzgBgD+2qM5px8wBMYVAzsh20xQ2l60xROh2dy3t6lRqawyby9D3lpbc1Zkw9LyGZzJEpjXZ&#10;4jvS0tCEtdqMOCMAyGreNULeNDfgnQi9/wZe1OF20b5AGr06N2aAwF1GnPjazTfKeQsQ87AFC0l0&#10;itQO+AmSDLqbprVQMARJx3A8dwChVx0TqZ+vIMhzM1vkbk9GUQ1NaZyx1vIzE6HOXVKHSwt5FQQx&#10;y6FDQTnodDS2LzU1RB1tnYHlCz+9BOMIY5pmMzX0F+WkFOyXB83CNLtvLd1eQgjxBW8NjMQ9JimM&#10;gilpNxviEAhsCFNsQKaNxP9qhnr4rNa0xMMXDkNPauLNI8ha3f6E4ssSeVVcNrVyy2ePpRAr1xH5&#10;CHQjjuKFKA4pW5JpY1+/BNxFIPlPC740Q+fX8OM24c3mZXPDuWdGr7L/PgpRdYDlgWdj54SuhBNw&#10;MGP8BNpN81JjcaVBM96hBNpy7Mkl0LHCxLJeF+3iK2MLt7A2hL1FzeqPZU6Kq7uyzfWi1fp3sKF1&#10;6VkvNRS4ql7nHnkQgUTPJ6tyG/16Mwfi3mHA2l73GGFHKdtmRJm99rEhPjtGLBM3sVfbwAF5WxrO&#10;qM1aeyYEkUzgBSqRc9+eY1ti5W/LexLYXG6l0U/Cur25uy+OQr+3eWx4oAyEwTpoqru/Ngj1gY4u&#10;gQCL22w4GAz5F/BGDVdu0cBnetJrhQzYhiIfuXCkz/Sqb2PHVSHJ5xDTIq7bR9YUoQt7QH+PtFYy&#10;w7h9KtdrixCxAsVvXHMGyz6BcdHiSLbIFjmQha2hUQldl2xRWtoT1+1zEDecsntfhuv9l9t2zFW8&#10;PvU4R0ax7G5AM/PqLL0D0Gw8is3n1NCSYDjQ/y1L4iRRCOxB8K1j62cJzyxen3p9Zx6TUIOep8YI&#10;J+UoesdES2bSxcswxW/k3T1rvp45qc5WgeRu9S/MnS4ux1AdUoitHXNC+eoLESMzTRP6jmcNLYi2&#10;zrDxWbaGFHFgXsvWeteD1gJFljuhZ45caJTbQTuz3ufwIgY0/nmBsQ8/bP1j7+quU8eB8LDnFgAV&#10;LOmAVBBz9haQVHChggS2AJIC9oZUEDpY5509MRVAB/FWAFsB+yAJjUajH9uy8cPVS85xjC1/mn/N&#10;jKrX2zcZIhXxsab9fQCAt5iWRslW7HyGdgASgnkPvsov/dEHAPiXOLgT+du7SFP8xRl66A1A7lK4&#10;eSurLtLoPoEvV1ikyNNpDhAvwEZXS/UTEdhZKrDqAYRzo5XlWCfHun2wnoD2JqlogVQDyF6deZcC&#10;syFYtbaB4wCyU/1vW82y7g6oIOWHATIfGFUDQYToMDZSfkWgnAvuB6hKax4R9Jy0FXhoCSQ8ZzZz&#10;ngeI7vdXb3IRGos0qbJJQMpAb1BYLGdnwJrgnFpa8dfe+DcinK88xCGXfkx9H0w5banuEVqMPoBU&#10;onDMkO5m/1ZL5oTljOjgquPSIyseEHZDuqYkJahntrP65z9YldeTEWZKyKMEQKXJng2/yQ4nHkJN&#10;UjrXbj+/D7AMwikm6waUs5EOpuJr7kCTFQroHCR5v1l9n5bb+6jmUmnHhg936NLf5isZJ4A3TFq6&#10;aOfEdw7oTvMhTjj/9cczFdIfLb76JNnrRYY3KAUuPLLwNbbpRMLxA8COcRYNkJ+Bbm7xJtnnFEwR&#10;MsMkOYiagTOpGttL4Tm3Vrs943PMAVQ/DqRlUIjtTKuVMyeW2xMst0f0vzcQXbAoINOWQWpYESDI&#10;fhgRHsEjQ+VWM4fAz6XgVkmzG+CrobLLNd/zGgwqpKeVsjBtgRz3e8Eyig334OoVq2JPemdJsyNN&#10;CxIs8TuIBnDTBot++aYUuwiUpT7ZNo3L7R6t8t9SU76DPirp3pGk/kwm/UYCYnChMJHVMU9Srp2M&#10;gkJqnc/Ct7szmhudZiDOfD7t1OcbBYiE/bxS/IpQUIoSlzlENDIj6nxh1RLGFS0eAaBatbjIytvX&#10;DfQ1p6B6YY9CypKJ03gUHzUF39lFQoYVoLMkAMJbRX6gWqAgiClcscDXrfeyi5MoyqpxkWeo+nli&#10;gEwL2YXAxt0WjgCwh+U22iFPQ0G80cet9sRTquSSWcdGnr+9Qf8EomZiEENBaQGq9kFce90ziESS&#10;qTQ+D+TZX+ArGolRElcQ0tTViGXHPSy3C2ZiYxS4G1w8e/HszmNIKVyNJudLvV7UurubdCkTZ3Lm&#10;/xhMU9apAi/dVGMo7a7NNS3ptsaBTaPT48ZxNp5pgsSwXGssFq/eX4DvCoBbqI5lVPL+oq1Uzako&#10;R6dbyqVH9myaTLjrhKWFpFDsd5WSAgaXjxX3fCDtp8YQdEbHQ2sthpLKoGpjL5tg5FYrLHeD+Ekj&#10;7UQOs+gGIFHwkDUA6p7pafEhKeskn81ZxHEfqs2BE4h85CPU6ZvYEgUVNcCbgH/rOhaYs8G6ntOH&#10;ugKoNHJXtT2UscCJE0a5JCdw3l9Pm1ZLtEgOkDpKNdzH6CQt5hJV6owiAcqs8Idg7bm0Z9ae+c0Z&#10;dd8rLXZrJLZrF2IT4YDS8Y5SxDNpGL5acW5qQOpQ70OTRK+61ZB7h5xQavfT6Osjrt9Cs/K7FwsQ&#10;Xcu6I/d+gVlc0rkdhAVqzrReGTqihU3GI1HvBTIY123ZJSli0i/y44+R9sooUs7R3w6JlswuCyU0&#10;XO54TtE9QHryMzDzF8ERvMLUczSor2q4Qmk28b8Duv7QONSRmIJ8K5NH/H4UeSxg4QHwNhBSKa4J&#10;UOZU7erDzfM5S+MD4ncncMzoPuJ+3INkdz2A3N2fRoitMnTvkAjt54CmVL89eP0yLjSijdjn6wpp&#10;E6Tcc66SigZiq3sVeHbhYTNuP3+GVDxYFv4VDcW1IST59JWZZL0yWuWbHW52BDzOtvmRWkCnAQg3&#10;ONYf/kD20/1JobhVa331nIGIiCaND6VzNUzKyRn7BYdKOHb5cFrrQpZsguzedEemNYBoDYQZl6Ek&#10;n7Hs8vP7Grkqc7DriGfMe58rtUe+SjzIlidYOI49cgXAVS6uzi80cxQHHq//M3VWRxoK4npS2QJ0&#10;6qAeewdFtf8RwOA9tleD5fR7CwTSVx8p6MkDHhfWWKGAVlHRiZ0Y+/nL7X+yK56mVnzUUC8oyCb7&#10;k1M4U3litwHAB6TmERb8HfO/cWqZlELNDwwr2lWDYVrOC7Jls0FRQJF5Vm9MJXXN+sJitr8kLNkB&#10;Y8/coWtrg70SxY9Bb0i+Q8MNw7RqXqjo9SU3kfezdoiahk5fTOQZDiDcZHBHfC8co4IqHe27MRTN&#10;WM+KYa2C3LcyTAW78LZEbHhyCnx15oBgrw2i5vtI778TFuNkwSeygqvaVAdpLO6D/ppiYfFXacZC&#10;CvOyrwApiimdRmNIpYfA0RqtYNg0mdGYGqATqAQD2wRooxhlBebZtD2zpPlg2cgyAFP7S0o2dVBF&#10;3bujIvs0etnQqG+jiQzyVydymRb8PQ9G/Eg1iven3LmzPexj93z3ntsAKJx1oasD3SDqBM3cmrAL&#10;nDiZc4y6N/KIrm81qIY7u6lEfemGoGPQt4w/hpt04rZvT5cV58EOd3FRIRH7uvne1liMfrAri11r&#10;NDr5CbpyY7kr9nHzCuwYipjI598E3tsaQCMyceXrPCAezyVAN47Jg+HU0kO7bBCOFwo1TYUdY6Hv&#10;QXXg1O8dNwGnCkAbIujUxNfk+pdkw5KZPB60x/LaEqQ6QvhCQHx2yhNbNs6Ydz1ChYz9ODsoTN5D&#10;p3CktRtxydz2obAhbVnluRXsoG8RcsfXHodmu1K5MyMTWnueNSPuyNxzLxW6mwrP/WVJ/7KkOxz/&#10;s3dFx23zSHjlybvpCn65gsgVhJrz+0kVRK4gkhuQVcBZTAVSKpDy7hkpFYhXgflXYF4FugcAwgJY&#10;EAAJUsxdMONxIkuk+GGx++0Cuzs4n/8IjxWcTu/GONLXmmZ3C6yOa97J0jqfWwaH8Y9dUw5iGa3W&#10;b2wPHHsyiunLsYB7CWrAPQVWOSEFd/SxAHYWu+w3ONVpBXtgVXrzBtd3+VD3seo0xgPH/qWPmtsR&#10;cyJsXCZKHdnm4JgxFukytFDHuUKvUTWqs9DuT/HAoaWlO1BokN6DXaHo4Jg+S39KIlNlkGvU5agH&#10;jhmC7GdJ5IbfMxwc84bXqyru9311J9k7gS4MnAj9iK8EkG7VvAAyi9f6AVP+NsCwSdxqoZCZ73mg&#10;QQ1g7uB3HKYEVSppt+ToGYK/KzBSgjDvcR5yqGoZlIKtAJHfTKU9BCgDfKLDsb/lWy3cjyfY3Yh+&#10;mXu9ujBBXO3WSi1CtK9MWlNLlleNqZZe0B+AiFVB6xxZNUV8cOrgEb5HUnY9W2Qr1/KidM67EgKo&#10;9mXSBuJ8bf2Dl1JC1ZumivRjs10VG9nUFuf+KOt7i1CQkuMnNf8rQ518Q3psprxs2Wf6Z48gurdx&#10;nxtNuUrT7R6jGjM1ABbznfdUeoY2yUktH7CN3AqAPAB57/25/liuiQqOqoh9yRqVL55d3A7Wi7lQ&#10;TrEzRTzpoe55oQyNkJw1euNTjQuKMeecYaQp91K7T9ZjNZ3o4ExqIi6Wz0JhwvgmbA9riPRUyUE8&#10;o5+kB6BkaGkllLUqa4KUgUhKYzkMBVLyPsr3o1d6h39nHZzvDdbtlND6qUVsxSQsgCWhlNop+ROh&#10;C9vWO1gwvgEAfNKiYk0dQ7/CIWZc6E773BRVwLy7lt65ATUbr6mZbZbpIrgWoxI5WPpudTVuICxN&#10;yCURuScItgfGXOsB0fqz9vm2FPhRByeeE8iO2lYpPPEztX4xNU3y3mVuIw+Fu8XO07LFZUN2HGXu&#10;Fat7WBjSzV5fN9kL911WsaTmjCRgBaL6CfvJLZ950eoSsjoZ2ErJtIKdMcsttIeJKzmyMWz47idj&#10;2TrTFtXA9dDlRPvsngObt3UUrmmdjIQDs61I73nR2HAacG39Neqzh74uK6Fj/iYeZMMlYGk8DF0x&#10;Ew89s3hVAUSi9NPpEThDzCg1sX/iBK4kY0FV/IVt4wxJJ5fuBtdKf9RYCjmxUvLXxzvunK44scu5&#10;ZKwcD7TSABQcZIbiLguLUeittbIrX1aBgLWlYs6q3d1g0pIgyzVF95rD6+OeX+Me8adjjEoG7fCc&#10;57eTd/dK1h/njhd5tFVm2oMoQsIKPmIulCFX46XfPEfqkpNhYczYzRZkxK0AUbrK5umb1aM6if+0&#10;kRwyUpTm6+NRK6v3AQA/Lj6WrJ6SVvhMcx52HRhhDWkZD7GtVux2eHBRmvraZ8vmTjPJCZKKhSPo&#10;9XFxReQkCHY94wx7zV/74IC9XE/nvD4+VVD40hJQ0nt6zUF2tM08PX+fRNkJACzh+W1Z9yRamzlX&#10;3yr+tvBgvjTb9g2dMOs44L7aR/eSIxUqFROacL2wMGI1tAvgM7tLeH7Lgnw40ZsixJJGBGcM1Mlx&#10;oRdoyn/08KsOlof5QCb9qMVgbvk9UysrDzi6F6N6XOH5zgyFMcZg9jveabpp5AieCWlcop+fnAzu&#10;EU/aov8nIYUcY+mcsQeIC1SQcQiy2TRehjPP4JntHkd+D7GUf3CqMAW5DT30DbPGqhp3dPx9YEgb&#10;e+274ciKLrj1WXqKljnePHhAAM270jli3Fl5iszcUw9OsrKcJbBt4hUZ/AoBynxvqk3KQ8j14ply&#10;picKK8Nl4ys8v601k7wGUaedMulV7cx92Dql+zzTnmLzHJepTDlQS6R7WHCLuRyHi1tBx4ZCxt7S&#10;u2LRveQIpVo9So3QvSsuh1waiSFF4SfNGu9MxNE5gpe4T3vlfOnNuPQIAnlwXHsN4U2FhtCwCONN&#10;BGA2XBGPPN6dEMvwwboE2fISXvyY/0y9vleEuu+fIgATMqMjDcQP3ouCdhWEFTSXlK0LU4magQwB&#10;YIYa3c+4HirbB0fcvLnknT2WR0587mC4JCKaiMtUyTqnS048B11Izgy6GSfLA6UXPYZ9MAbaCPle&#10;O76cg5teNwHnC3Q1nt/OWhRwojFfPaiGP3sC2Qi2M52T1vjMEwd1RjJsFkQXgSq13hZbfhn3wncK&#10;UFXZOIFhiljgHIMAwvXbmXIUu5ifORgiFCGU6gviQ0vEtOdaLKloS2CbgPMrCBw1llKgB6aZrDz2&#10;lng5sy2MLktTJaiM3T1qPTdRtm5UtyKBK46u63YlfGdgdNEHDKQpyOO5Z7BHFoF79gNPaX1pcqaw&#10;bvNn3+JBNpZ8QsRPpEnuNQ51ADM2vffOFQ2sERhT58wjStOEM+2/NSWfGH6ZT4NEeZhKxphwIfzO&#10;Hc/mY6a5DPVMsppYX6D99RRqdIZsQ+ccI1+v8Cy1uQGcWsm2ZGbIOl5dId9BkxQBc2Re3YzYzsWM&#10;mKCvTcBpuqyo/le7yvf6xnD9LdIEzMOU4xjhi5vaok7d1G42xyD7XsUeJfnd6rs4jcGRTdxVAqdb&#10;mC3K61zz3ytvZ1Nk/AmJFCcy8HkdUyqiHdyuC07iBI+BMiRIXUit9BE3xWe+dOb83/OK5bhHlkvo&#10;wU7B+VYp5qwh4QjMusnDiGGMkZUVs7HhYJVdg5NWKN07jYjJcERcumBT/MtYLV8+RfuyMkSpA7Pn&#10;ZCxteA/ZVoop4aFFOScQKRPopoY4p8QyGiNFqVdrEpT/0CjcoCrep5q6sGMSKKP9VLJrTgLqZ9Kp&#10;ZbhtqkfaBUedwRV/2HdSlKU/tHQ8NDUoJ/OnArY8PbrvXzyHbf5/WNb/EwFI7uleHMnlLGPFB2UZ&#10;2b314lrg5FzHJBbgthbe4sNzUuLBUgI8m1uwcuimVsFZ8AedO2de7iZQ475CKgttaX25OKMyq69U&#10;nFRd113FfRANT6vBc4n2okL/HBW2K6UOQOR2vT5utQy9EbKe+xjhk3ZiyPhL05al4ADbSlv9qjDT&#10;uYOYfr8o7IaHCeqBE0LoZAgjVwJRbNiW222DZ9pDpNTGugw5dy4ptbJ1jsR+pTmGIe6Jjx75dl1T&#10;bidhBepF/E7wHZySuHF441BDbywQrXi4Djh26REmdG0hc3XI2i8nB1INxdDQe52DY+4GHBG3mSnx&#10;FdkLTySXuXygleEyqAw9t+i3c8ywSFNrhZXsmFDWe2KZgIfCvNX4DnhLT6QlFQOcJ8JfOigeuQQr&#10;s+gUaswdUrvwphJX9K1yZabUSklPiuIVDxQxe9cxYT0IWaiiLyzUHdI/Qw9TuyC4SgjvGjl8uquB&#10;MzakxjT1ZWVowu2OuMYGWiicHyPYddSkBs/o/ELpbUDRR9b0pefaQVi0UR8+zrJSdQ1+2CWhjCc1&#10;JqD0nKAegqNKzXfDWRQPZ/pkmWaeCwgpikYX/Yg2YhQXSh2zWDXr/zF4Erumfg8baZzFtE5tSM7B&#10;AVpe4TRmlmUyICTzyXKfQz8lp7oCZEpIztJblziq6wd46VeTHH3WMMf4rPhTlAm3SZyewevyxVqS&#10;nliVl8T44W2VdBMuqqXQByU/tPeuu5CemwZLakTGc0Ip/vPbHIECzmXG3I858ff3PumcpUWS3AAJ&#10;is+U9jpgQs4V1m/YH8lxt1jRX3sh9MjBCIG4XYCk4r7vfZEcALbv9E5wHEoHfNYUaOow3zF04FVD&#10;FkXAuyeaAqWjfWGsdw8tjhgkMCO+6K0D1AEPtBf8/08a660fu4m4tGKAo+5Lq2mEhSN2M2wouWWb&#10;SytGyKK8/NYLitEHrLdaOCOLuBIevEhjx165GH/x3yOr1ZJDmPCf0RSzDNvu+gSOMOtzrmzFzFEN&#10;d04WkHSAwmM0kpim/QHHnoA6J3WCapFGpIWiqjO5xylmrKfrTD2bRaIbjzIm/WCRkgmyfKJryQIt&#10;y1l/wGm+5bKxAJRb3r/T3pcZgfqGx3tjJqOtvcMS1QBtgAXU5xCWCqCP8jrnc9zUPXPoIvph1BBF&#10;E2CKGLsRbZ3sqpO5kkS8f5R+gDHB2bfgSLr0XNrm5WMWNJt68I/YI2kTnNjZwSWI3jCq5GyiSqhP&#10;CnXv3AemBI9cWoYK0Ys3RtDRiK+Q5ebc+6UhRtxRdAXOoFf9fHs0zv/6x+DmDwz9861+ixHDWu0B&#10;4N/E60vHe2+5i4BjyeI1/Zp/EY7kEeg0gC9EyCIHPW5k/45RwHmo6Fs10m5sr1yg9pHZkZxJjQuv&#10;KguvqjrUbvbNXdNI4LjZr08+5wTMEOnE4beFZBm7urHN4+scP7cguTwMPWtDwweTcd+FJRQydgIj&#10;49KLGMdtQyVnq32ZGZ/VIyohPkEiXXrFYrC0mYcnxVFdn/DD2nINHcRNfHDw/hJz+jaG3hAPTq11&#10;VR8sPJlvQnyWhUVo7z9z3LcTUx4W4de/IJ5dXDTalEy/sIhQsObrnRQ0WxB+lA2ALFAiC6Drj24u&#10;pthdlmoe23O/CXiAzBtA26zW94/GtSawYdeiuqXwDoSjKRWie1aHhB5QuZD6YDvlhKlZnHVjmcB1&#10;F+Do+0epRanaXvORzGPFg6UaM9bH7HruA062wEpSVaq0GTXN5hbU1pZlxZLNAJ9VxpTB5Ee6Mk+B&#10;rvK0jAlOSQC1DVCIMysdcC1bv0D9yZhAKYlHqzqIpJB9Hubk+d7S41ojvoxyj/cKEhpy3YjguPae&#10;cL1zffbMsnhTx7VSkPvdUw9gNl6TYhY8irKsCseDHBxSMXEoXaw3TqB2fS0q3vuu8BfbBFLXDRh/&#10;wqSW8SdM2qJv9Qec/+fxX/au7ThxpAsfu+Z95QhWjmBxBBa1fh8cgSGCAf4AbAewBkcAEwHyO1vI&#10;EaCJwJoIrI2A/+G0UHerr1LrAlZXUbU7Bl26vz7nO5c+5+JwOMDFxcXXeFtUIj75/EkJ6sDyShGl&#10;sH5D1mDI0Xn2zsvjw+HMwINuoQAwTzOAlov/cywnBAyWhE1V8uvBo+bID1DjQcaGRgjYVDPswVOf&#10;RHmE8s6blKiV99rUCxpxPjE2byuCeg0YwUx68DQDlkw1vHVyF6MxPCIqdWT56yUBU9qDR05kV4ae&#10;hgwond6dFhLrh8VGiQHL3cdfGzzmgEkBa60sz4FsGkioKfBN9DoGpHbAY95bNyITk8BXHiiZFgYc&#10;KiTzlZ4feNgIQicm4ERdESsNkFLAwnHR6YNH35O5Ezr8RCXSRqPyJy7LKTYHHj1oZg7KKvbDbK7X&#10;RtkLrYNH/SIpYAZTL2XaoQbOJJFb8KgfvAdNt0A0rMqJ3IBHlDXCjpseNJ0EUQwmpypqAw/bq77n&#10;NKfJiUqtU3nwqPPOKiFas4tUgdAQAF7rNlFPGEAqDREbtf+uDJ5iUqVbQoYgqZpSUZuJegYgUmkL&#10;Y4phDx75jVMAuC4tbfAkwdTxNFV7pvMGkE80h1d249mBR643o8KhoHZBU7uP44xAlJ9XYIf6QLsV&#10;eOTA0d6kJImrB0TnEIV3D6ANiFNElGubgeey5CKXBw4Ov+FpGgPWAgp6xFADj8aL1NRjoWq6YFxq&#10;1EodwGlzDHrEFAA0UQBobA8e/JGIjyxPDDjPwB7J+9GjRQqgUPCXlUpaX0rY+EpCjmctSIAY8NDo&#10;FfkMAQ/AhwaT8kTqea6P6rJXXSoVJuKEGxvJs5GYvi6rQ0aG30vg5e4GXu7oIysxqaF8TxWcHoLo&#10;yHZ+sL8HjNkQWc6erG7RpUBdDST2v0ufybMVyObbASmpgx++QMvLXUS8pGGBKOdn/DPgRT1GpNIn&#10;AXFZk7Go6DprquMCedx36qtJmzP6P4jJaGOF5R5RdXrrM+TOzQTYWgge+U0K6BNKewRBVsjQL9AH&#10;EsYo+nmwOtBCuUjNPPiY41x4/2JoJLf6xC8LFGB+glmtmd6piPM5ktCXe3i5C0XgEXkcy3uQqz28&#10;D3mjsgnVuq6pWh5LQS2zEXyh8+gqPLDg+d+//K5mkNbSw9PPFBMV45e+nkk1UvaeRX8WSudHwq3G&#10;cNo+LxNKIZLWV4d//k5pwhxIJjxs7eGR2K4p096vOBm+4T0zQv1YIImY+/IKufP0EebbzxqbQrQ5&#10;1pJ/H/HW1m0Fc7pOAE0cPseHzmNKxk/GbcEDAyXNDeQ1vjwA2MN8e6i7OXsLlpdIRd/y4BFJnveO&#10;vIbv8For7QIXUxL2Ban1chczDUZYk3ajkH6LE4NQolqPb5Y/bFrvrizBk4KbZPslsOGZHWC3YR5o&#10;Q0FqyZsCmDOYb0cnVFLlFxSj7kG3wYOqYgf6bMKU7P43YgkkJe/nkUmSpbr6MN/uhJYnAuIX5V5Y&#10;wXybSJ2RL3chqcT689QzHjNrS2QCDxv1xuICrsgipoDOvLjWHBy85wJoDzQuaizxe8j9QMV+5upm&#10;GLnbobtpsxKL6/DP3xc6ydPUA46pXZuAXQcSWlLtIS/klBCRGyrBh/fROwVRWqwJp/ktMc9jDjwb&#10;UNepzzzfK5hvb0/ROXnZIeAA2fWp0e/YevkLyvIJiCm9IBbWgXyq+WNwcROQ57k8A1tlOdCQ84gj&#10;2kEPHnPgBFBM/bg1XMg1AMQw334Q8W8y8Y8ERFX8MpmJXuysjKC/EVhfppXmd9TzjXrwqIfIbA0M&#10;fTFZJP2aeI6voJj4JVMVEeWXmVpKn5RYXRmApgLfyFDwTgeBZJGZ7R7xLx2M5+LLEWZ1nMqt2z8P&#10;OyTHZs9s7CYGm8OK7CE6URhjDOKEOuRzKPnSIx9TnyRJAIPDaePo0BDmroLHpc+Gt4ZoAI3IIntH&#10;tWR6PzZ4Gwn6Eu0E6rSxlstNgKdNtaUDpkfUy57KCBRbWjkppj8fnFp5pnw2H0crCj3Fmbrbw3y7&#10;MyKvKDUmlGr64L4h8tCPzikO1iZ43gy/NwDMHhSDCEMFWTrqkvqLDwALAqQd4UgXgAE/n+EhKImG&#10;BNAB4TOeIXEHCpQ0t4lBnGe9Mbr2CYx2nYTizEXdWBol4iPvWIBZVVGW7+SH4fRqRqx+WTUm5jQp&#10;AddvUBf+To5Ev+lDix13Ek7Ati0pwBTm2/+0hJpuJCfPjMsk2wewHYUnlJqZlihDEjAxLAxhiNSV&#10;D7l3W7VRH4g0lP29lQzI9sMT5c6s2z+bPl62LHW0SE38r2q1kopz5zZluMOEORs/S/xmZ+0DydMo&#10;YoVE2zh+t49a+c3L3Yzie6GRgeFwtB/bwuT2ZQnps6oh+WrkOGXCI2Q/IWoJm6eUlQ4IigGjHlkO&#10;RRsYbl0dnQQPywmCmu7A5mKr6/VtYL69VnTvzEi+jZrzAeNtY3KNJmY1c3XUBqJugAcBNJQ41mxH&#10;AiqPbF6SX6duZKkSr4QHTKt2adcMMV9iPeN8c3UPiufXMhA5J9XdAU8OoCq1e0ylwTUJE6jASqvF&#10;SKIq6pyL1IDwB8yzZcFZMYjGMN/+cllotFvgwQmYwHz7Gywawh91Pqo/D7JmH1kYgudYrEk+Buw3&#10;Oub4w7VgAQNC8H3im6FNbdeW1CdkDk15j65bBfBuBIDzzlfy5C//RHS1TcK4VzCbs9TRPEvxjVFF&#10;yGueuLSJVKr2RO4B9CEtagCRZ2BEBFpjBOCKOlHr1PXS3dbPKF6r6uiAcIQPyDvt8Yu/oRZhSMz5&#10;lJi8B+bEg+jsF8bHrimT+QrkZ55cjgQAJoZm+YxIUqfg6U4Os1x8fzje1Xnd4WJNvqxUy6dy0UTq&#10;sPjcLsi/irMlDcz9E3Q6h1n+4FNLtSUaEdl1e+rfBkS9XQm4hMlRHywQJdtYNOeqb/jQgaNR3zoE&#10;ljGYBTJt1V8M8+2zYAftAQtWbbhFsXlmH6p1Xi4vPTswunB6os56zIEi9uQDwANTAMG8CscO5tuI&#10;ki5mSV5orS0IKR9YbJSIWHkJsSJTBsAtlQj+1iJoVi3sWH6MCGCWpYBpA5zcWrvhyPpIIV2GAnfB&#10;D/LM6RF8822W3sr7d1LAVI778wEPmrdtA4ce04oA/ATTdgXqHKYUsAHLk0ClrwSmPM3jfOo7S8iT&#10;7ZJzkzznVtLWAwxGqkMAuMAi4OjqIMXEEsxVHfrCBoS78cd7fjVhKbcFnqDjYIhL8BKAvIDmGrCX&#10;VcpZYTuJOgu1pD/nPrwxcEX+O216ktoCT1QzgNgmZLhwnxa/fyPgSQgnGUrOr2ftnfwCiBBIpmr8&#10;w8h3JAZW2tYOaws8db5wAnziOZLJjGA+H3ewONwQQN7v6zegl9uD+dZjFgqlRajgJKqxBFFBhRMb&#10;bYHnl8LKqDp8wJSKlJEYL3dXVCkVdAaykiHmQJ2QBY6cuhZMaiP24OkEid3DfJubvCg51kDHnlDS&#10;PEisvzEBYeyAq62JJHNtue6Jhbb+KuC5bfBeA2IJ0RImJguZ+UEmwAdhkdMMoHrqhfuKqShBp5B7&#10;zVfEWfh0nuBxE6tyBaYB92wA/MkDmtMU38Uk6JlLPHeAWXHqfk3+3wOsArJu0tvcpOT53nE1t3eU&#10;W5yC2zP2YxDH/DBNlk2c86HBgOk5c56mR0IWNHIIGpkFR+dX0w7XABosgdwkeOIShBNFP47PjoIm&#10;JovpStLoYn55nhXGxmiJFDX54k2Cx9fs2kRqIpc7jBdBXupt7/hdIkBHZNyAlKEHfyLU49wAZwue&#10;N47s6Zui5LEb80XNrokEfQOu84PqybBMrIGDcbLA8honCh4kd0DtsKyEHP/SD2AfcZ8Anp4IBScG&#10;EgPJZydB59uBY++wbuGXgvttBOoTzlXyiCapzHHhkPhOYrL7UhJ+CAT5zs8k+rxzCJ4VZd4DZzb/&#10;BoC/OAl7TzbECGT5zy93icbSexWY7QNmTlqoONY0eIIKv2UP9NF+o+LEZyB9hPn2saF3k0nLDSe1&#10;dhJ1HYG8+1DCAWfPqepWStU1DZ4fJSRVVgk+pXiQrFRKDJljTt4vqk1TPlPXC8HJ1lTB/Q7HDQTw&#10;X0G6tjSa9DCvDMmr2PTV19fhj6M8tDSnEQHKWAIeH/Cc+yv3vCbB4jHUm5FgNZo89Dc2AM0VaYUd&#10;M2Yspm7uFcAZcqJdxnHWIO7e63KkBY6Sj5+K+TCx4Dyo63hzZ8Gjry46I6BJGUmF4lonsZacT0gW&#10;d0oJyaw7vuYR8F8LLc5cciRw4qMpyRMrdunVMetvvvWOx3zNzPVrjkSvFKSct1DKDp30CiiSO1Fw&#10;nxVTp/AE+703Ax55ZPn6WBEdVdOn4QInBHRJwQfDfw+Tr1yRypSkb8QaSetL/EP8+40K82E/t9G5&#10;Sx6RNZGdF99r+AwIACE75vIuWLCDQ6vLlKwGlJqaUMBOoZityJvk9xoyHjEq+4sQZt63sbCQNPS4&#10;l+z2zxIgCS2/75Nc5gjUlTAeOJ4TUeC7kYIHvx8qyPM79/6/vgZ4skrt+cQEJa4ijl4jIfcsr3VT&#10;wrkWHSXey93EIh85k4gDeLlLjuVY5Conltz7iXtP76tIHlpylPFVpNI8XTu9vyYLF5doSfSuIMBF&#10;tWVnhqvcGkvKK73iyPsXAQ9aF58ld8yzsXSQt2ccHk90ssdzq4zEgjSbm/vs+E3xw4CSwmmb4Gk6&#10;POGVXiBRIcZiy6Ns1wcContNhTg8yNsd2QxR4v4byDoiu4noJwAQCip4tO4nalbyoHqxJak3TCQ6&#10;cx7iZNL5OhHHqcTAwVG20nsgeKelwXf9CpvmWiAhY+hAjZ42OI9NncF1IVQhdh7GisQy3nMdQJXo&#10;vthbruMeZdXLULIJb9pWWe2Ax7QdtZjnLCQ85oYCV8D9jRfvVSp0JBIg6PpnRBbgpF0XWfmWoAL5&#10;PivJk/k+VN7UrLpoQk2qOKKeJ4OPOPE+ExwVnkK1Y87i8+U6aw9/8wzmwU96s/Dv/NoV8LR39Aaz&#10;52YCaXJfkBbymBUt1ldKgm3WNqAMYaZV11jxvk+leVWuwifQodFuHWZc4IRRU3ytGvFRlBgwtpVJ&#10;HX6HigKXOwdPHCjqHrs6h/7nKQCnXcnDiuEFYB7ukwI4EWTFljKOk0uUKfWrUADAJ3Dlja2fqI4F&#10;FlfngNO+5MmlT1wgx0WJ8w4vd1eCkACvimaW6iaz1rIK7qkFgXc7EOSsZVq26NMXkTzASBK5qgol&#10;lknASZ2khC/lhruPjLt8BwAZdwnJ3wclgTMADOyugS9J14PHeBLFHEd8TupRa4noezM8W3CXAcy3&#10;T0Lyi893U6ltwIkVfrrsGHB2kl3/JtmpI06CRALgfCoWMxIEW3Xm9KPD9/U48J3U+NYx4AQKM5gf&#10;Pwz8HzoV8i7x2VwIns+0nFxg+L5TAFgoW1L2kqcycGTN6Mfcd5Yl7hwZfxNzpYegcm6yKR66a2dS&#10;58PggEAveSQTvtHs1lfNIqkI6E4JHNv839yv5BPJN6CAMIAsV8h+7GC+HZ5aEvy3loHzBOpwQSwp&#10;cO1T/51KTOhAc91hSY6yh2KUfFmwGL8AgNpsXBIYkE9ZwJH229xLJtxTSJyh4TOOwayNU9bpOAbz&#10;OoSR4P13iq7KPXioYZLFFwsWdGRISv+0kjh43R9QrRjDAEQ9KFDNfQCm0l5p52W+hVMA0GVLUmcK&#10;5ROkflgsJDDqTaRa5tsFlVjmiriOScLamDPvPaoXe6IB0LgHj3iEUCZBCjlHYPC9QACeYo0bzJXR&#10;md8xlD/fvhKcfvUI+U4MfjvuwVO0WhIivnXkMClwC7MRSCUWnk7dgzoRfwZ4yiMrvLAEd3GtW0vw&#10;dRZA7Vpb2PNcVv0zquA8exASaLM2kNeCfCIP2ivZ8lcveeQAmkj0f7lqV7hTRXwqBYxSX1ARdP7v&#10;IuD4REr5Nby9SarFyLB3+hcET64m2EnNj8lsKJJpIvK/S6ysK8aCYXOF8RnEku6jxo2jsqgyq9An&#10;FtxTDx7xJIaQp1yEx0lF4jsCeesBkVPNMwAnAHv8Ju6gabwz2BQ9eDhr6FlDfGnQRQbXFUXbeS/x&#10;s+IeF+D2WO+7xaa6YFwP6IvqwSMBQsilJtxyPptAwG9EpjU9fErtZb/hVdZAy8twISfQfE3AiJGW&#10;HQqidiufh65agTo+0FhKovDGf4J/WxCrDiTE95H6u5qj5KmwsxrAwZN/EVHfVTwHf6bg0QMDlFIl&#10;U1PiMdYUesq8wgtDoC8JiG4spdEf3P+r/Ece+YQFEt8BC+wcWyYlFX+fBTnNApSoZq8s6j5PYb4N&#10;jqESWfJZUQrxOU8bEkRNevCwE7WRmK47AVDCmp5iRVRZCHhSNOSe0SdgGZfgQQMCoKjC8/ltZyB2&#10;VfKMFFLFp3b9dUPPMtL0hmhChSSUQTDswumKU1NbE0r61DV5EWSHC+sdAdilwRab6PaEWThi4WSj&#10;mL8ifheZ1PnuYFGbkCTf4cRHV8HzKp1s7I+uKqk2PZG5Hxi5B3rwWA60cpbWk10027tmBUbkswZM&#10;n52cMni6y3le7mYw3/4EjEFlJHlMUjQnAuAMoBt920VjKWiRdPLjstNPh7Wbr4kzbkkBaCeQOPsO&#10;v8kIznCckrX1TvGZwDCxq0sq6+zGxeFwgIv//XuAfvTDcBz++fui+2qrHz3n6cd5jjY5zxowZhRZ&#10;/arY/pofEQC8So4pZ9cYQ37oUF7vj/0egCjHmf2+qpJGAui/WluHFjDWJyPdKXXdxPB6AxcGxrfG&#10;AVPFt4F+Hl8CRLNqWpjKsDouqBw4HhRL8yaaBZkKFnZYqfYOAngkuO6sQurs5pQkT3U/B6Zgjh2A&#10;kTbzVSc0aODEBiVcdtzi3lSOeoubq1QrhiDfgJ0Ej6viRdUnEf1BAwrQseJ7I+Ze+gXxnEhXuYSI&#10;K1fiEG/AzoJHDhzxYb8bSTM2ukEJSgwT4ODOHUOeCx1Q6mqm+A3tqVa3JmIXJAXMbtTVfI61kpgF&#10;emIEnOL78mNwKoR5ZgmcpQQ4vM5fKskw/uYJ1Fl9Q8PdHip5RZEXeWBWLGFmAIKFoXrNS9SdibUl&#10;5wg44T+Br70jkiRFaycx3LGPpUCNz2GjGkQ933WdDBMDNb7jnjfWEOpWYnp1gWeoWJwU1CcGBoBF&#10;CXzJwuhM0EUpULuxgiZaqai/7oIitOrnddetsDPgqda+EHdZ1sqR9kU8G5i8OhM0S+t4rWg+ixYt&#10;rHzqtGju31d835MCj3wCiypIbUGwhDHWdo1hd6xqjCFL7ZCrlesSizbSBGtNTmPsuO8nhoS6leEy&#10;PJGCLMe2SCzVO6uofnTqKoDqGYQpmPR6sF+0CLDOz9rC3NcRdZ16PjnJo1JXq4JlhWooNdjZMwOC&#10;uVGCQl8H0FStBNSixQ4qoNJSeczMpV61Xxg+767r4FkriSJ9jFjPJfbcDlxa7FgxqN0s8NRKGtoR&#10;ZJbnuDhWg/6nTdclT1rZo5qrtZHVwus9pmsH1s+A7F7PUhqWuW5dz9tZ8Awr7g6Z5NB5dj3Nzkoq&#10;BmGfJP6isLS5L98k1Teh+XFnZ6NqJmEI5g1TA8DayIGBVRSBvoDkI6i9uTMw6z3uEQL8F5jlGuuc&#10;gNnwyecWzLzONg1ss+cNoJkzZszIMgn7NNR+lAZPn0nYj9KjB08/qnGefvSjzPj/ANVjA+o5kvTw&#10;AAAAAElFTkSuQmCC"/>
  <p:tag name="ISPRING_PRESENTERDATA_0" val="0JDQvdC00YDQtdC5INCS0LvQsNC00LjQvNC40YDQvtCy0LjRhyDQmtC+0YDQtdC90Yw=|0Jou0Y0u0L0uLCDQtNC+0YbQtdC90YIg0JLQk9Cj0K3QoQ==|YW5kcmV5LmtvcmVuM0BtYWlsLnJ1||e0UxOTg0QTg4LTIzMEMtNEQ2Ri05MkEyLTYxRkU3ODZCQThBMn0=||SVNQUklOR19QUkVTRU5URVJfUEhPVE9fMA==|MA==|aHR0cDovL3d3dy52dnN1LnJ1|SVNQUklOR19QUkVTRU5URVJfUEhPVE9fMQ==|KzcoNDIzKTI0MC00MS02MA=="/>
  <p:tag name="GENSWF_OUTPUT_FILE_NAME" val="Lecture-1"/>
  <p:tag name="ISPRING_RESOURCE_PATHS_HASH_PRESENTER" val="dc6853f6bfee0d6527feb8797f2cedf04b9973"/>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ема"/>
  <p:tag name="ISPRING_SLIDE_INDENT_LEVEL" val="0"/>
  <p:tag name="ISPRING_SLIDE_ID" val="{84E56C29-299E-4501-9EC0-81A4D7F7E17F}"/>
  <p:tag name="GENSWF_ADVANCE_TIME" val="22.45"/>
  <p:tag name="TIMING" val=""/>
  <p:tag name="ISPRING_CUSTOM_TIMING_USED" val="1"/>
  <p:tag name="ISPRING_PRESENTER_ID" val="{E1984A88-230C-4D6F-92A2-61FE786BA8A2}"/>
</p:tagLst>
</file>

<file path=ppt/tags/tag3.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Материал"/>
  <p:tag name="ISPRING_SLIDE_ID" val="{1AA3389F-3F1E-4748-83B2-144567DBA6F3}"/>
  <p:tag name="TIMING" val=""/>
  <p:tag name="ISPRING_CUSTOM_TIMING_USED" val="1"/>
  <p:tag name="GENSWF_ADVANCE_TIME" val="17.40"/>
  <p:tag name="ISPRING_PRESENTER_ID" val="{E1984A88-230C-4D6F-92A2-61FE786BA8A2}"/>
</p:tagLst>
</file>

<file path=ppt/tags/tag4.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Определение"/>
  <p:tag name="ISPRING_SLIDE_ID" val="{EE3523DE-8D50-422A-90D7-989E329C026C}"/>
  <p:tag name="GENSWF_ADVANCE_TIME" val="35.66"/>
  <p:tag name="TIMING" val=""/>
  <p:tag name="ISPRING_CUSTOM_TIMING_USED" val="1"/>
  <p:tag name="ISPRING_PRESENTER_ID" val="{E1984A88-230C-4D6F-92A2-61FE786BA8A2}"/>
</p:tagLst>
</file>

<file path=ppt/tags/tag5.xml><?xml version="1.0" encoding="utf-8"?>
<p:tagLst xmlns:a="http://schemas.openxmlformats.org/drawingml/2006/main" xmlns:r="http://schemas.openxmlformats.org/officeDocument/2006/relationships" xmlns:p="http://schemas.openxmlformats.org/presentationml/2006/main">
  <p:tag name="GENSWF_SLIDE_TITLE" val="Конец"/>
  <p:tag name="ISPRING_SLIDE_INDENT_LEVEL" val="0"/>
  <p:tag name="ISPRING_SLIDE_ID" val="{3864E923-F8D7-4305-9B14-BCCCB81AA296}"/>
  <p:tag name="GENSWF_ADVANCE_TIME" val="8.45"/>
  <p:tag name="TIMING" val=""/>
  <p:tag name="ISPRING_CUSTOM_TIMING_USED" val="1"/>
  <p:tag name="ISPRING_PRESENTER_ID" val="{E1984A88-230C-4D6F-92A2-61FE786BA8A2}"/>
</p:tagLst>
</file>

<file path=ppt/theme/theme1.xml><?xml version="1.0" encoding="utf-8"?>
<a:theme xmlns:a="http://schemas.openxmlformats.org/drawingml/2006/main" name="Оформление по умолчанию">
  <a:themeElements>
    <a:clrScheme name="Другая 1">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FFFFFF"/>
      </a:hlink>
      <a:folHlink>
        <a:srgbClr val="FFFFFF"/>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3239</TotalTime>
  <Words>1995</Words>
  <Application>Microsoft Office PowerPoint</Application>
  <PresentationFormat>Экран (4:3)</PresentationFormat>
  <Paragraphs>170</Paragraphs>
  <Slides>39</Slides>
  <Notes>4</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39</vt:i4>
      </vt:variant>
    </vt:vector>
  </HeadingPairs>
  <TitlesOfParts>
    <vt:vector size="42" baseType="lpstr">
      <vt:lpstr>Arial</vt:lpstr>
      <vt:lpstr>Symbol</vt:lpstr>
      <vt:lpstr>Оформление по умолчанию</vt:lpstr>
      <vt:lpstr>Презентация PowerPoint</vt:lpstr>
      <vt:lpstr>Презентация PowerPoint</vt:lpstr>
      <vt:lpstr>Презентация PowerPoint</vt:lpstr>
      <vt:lpstr>Понятие «Финтех»  </vt:lpstr>
      <vt:lpstr>Распределение инвестиций в отрасль финансовых услуг в мире </vt:lpstr>
      <vt:lpstr>Платежи  </vt:lpstr>
      <vt:lpstr>Криптобиржи (блокчейн, платежи и переводы) </vt:lpstr>
      <vt:lpstr>Краудфандинговые платформы </vt:lpstr>
      <vt:lpstr>Возможности и риски развития  финтех-компаний для банков </vt:lpstr>
      <vt:lpstr>Возможности и риски развития  финтех-компаний для банков </vt:lpstr>
      <vt:lpstr>Финансовые стартапы – это конкуренты банков? </vt:lpstr>
      <vt:lpstr>Прямое инвестирование и кредитование </vt:lpstr>
      <vt:lpstr>Инновации в сфере кредитования  </vt:lpstr>
      <vt:lpstr>Возможности и риски развития  финтех-компаний для банков </vt:lpstr>
      <vt:lpstr>Тренды </vt:lpstr>
      <vt:lpstr>Возможности и риски развития  финтех-компаний для банков </vt:lpstr>
      <vt:lpstr>В гостях у РУСГИДРО (связь с трендами) </vt:lpstr>
      <vt:lpstr>Компания Ernst &amp; Young выделяет три следующих тренда захвата мировых банковских рынков финтех-компаниями:  </vt:lpstr>
      <vt:lpstr>Ожидаемые сектора активного роста для банков и финтех-компаний  </vt:lpstr>
      <vt:lpstr>Финансовые супермаркеты  </vt:lpstr>
      <vt:lpstr>5.2 Цифровая трансформация банков   </vt:lpstr>
      <vt:lpstr>Цифровые банки  </vt:lpstr>
      <vt:lpstr>Тинькофф – один такой?  </vt:lpstr>
      <vt:lpstr>Конец декабря – значит вспоминаем про ИИС  </vt:lpstr>
      <vt:lpstr>Интеграция новых сервисов в экосистему  </vt:lpstr>
      <vt:lpstr>Акционерное общество «Объединенное Кредитное Бюро» от СБЕРА </vt:lpstr>
      <vt:lpstr>Откровения Германа Грефа  </vt:lpstr>
      <vt:lpstr>Сбер и новые партнёры  </vt:lpstr>
      <vt:lpstr>Новые партнёры Сбера – в чём польза для нас?  </vt:lpstr>
      <vt:lpstr>Связка Мегамаркет – Мвидео (19 декабря)  </vt:lpstr>
      <vt:lpstr>Банковские подписки (на примере Прайма)  </vt:lpstr>
      <vt:lpstr>Плюсы и минусы финподписок от экосистем  </vt:lpstr>
      <vt:lpstr>Дальнейшее поглощение финтеха банками  </vt:lpstr>
      <vt:lpstr>Будущие банки  </vt:lpstr>
      <vt:lpstr>Набор возможностей цифрового банка  </vt:lpstr>
      <vt:lpstr>Будущие банки – главные продавцы ЦФА  </vt:lpstr>
      <vt:lpstr>Финансовые супермаркеты  </vt:lpstr>
      <vt:lpstr>ФинУслуги - ЛК  </vt:lpstr>
      <vt:lpstr>Презентация PowerPoint</vt:lpstr>
    </vt:vector>
  </TitlesOfParts>
  <Company>OPITUP VVSU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Тема1. Понятие, структура и принципы функционирования финансовых рынков</dc:title>
  <dc:creator>S.V.Ryzhkov</dc:creator>
  <cp:lastModifiedBy>andrey.koren4@gmail.com</cp:lastModifiedBy>
  <cp:revision>265</cp:revision>
  <dcterms:created xsi:type="dcterms:W3CDTF">2007-04-22T06:20:01Z</dcterms:created>
  <dcterms:modified xsi:type="dcterms:W3CDTF">2024-03-27T03:21:24Z</dcterms:modified>
</cp:coreProperties>
</file>