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70" r:id="rId2"/>
  </p:sldMasterIdLst>
  <p:sldIdLst>
    <p:sldId id="274" r:id="rId3"/>
    <p:sldId id="287" r:id="rId4"/>
    <p:sldId id="289" r:id="rId5"/>
    <p:sldId id="299" r:id="rId6"/>
    <p:sldId id="290" r:id="rId7"/>
    <p:sldId id="298" r:id="rId8"/>
    <p:sldId id="291" r:id="rId9"/>
    <p:sldId id="301" r:id="rId10"/>
    <p:sldId id="292" r:id="rId11"/>
    <p:sldId id="293" r:id="rId12"/>
    <p:sldId id="294" r:id="rId13"/>
    <p:sldId id="295" r:id="rId14"/>
    <p:sldId id="296" r:id="rId15"/>
    <p:sldId id="297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7"/>
    <p:penClr>
      <a:srgbClr val="FF0000"/>
    </p:penClr>
  </p:showPr>
  <p:clrMru>
    <a:srgbClr val="0000FF"/>
    <a:srgbClr val="000066"/>
    <a:srgbClr val="000000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1.xml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3.v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403225" cy="860425"/>
        </p:xfrm>
        <a:graphic>
          <a:graphicData uri="http://schemas.openxmlformats.org/presentationml/2006/ole">
            <p:oleObj spid="_x0000_s206849" name="Фотография Photo Editor" r:id="rId4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2975E-F3DC-4A3D-BD67-18BB834F7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4B25E-360E-4D6A-AA95-14E49DED77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9C0E6-182F-4E7A-B393-2E2C17026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CCA0A-7DF9-4406-A1B0-3B05670E3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EB104-B2A4-424D-9EFA-3F0E6BEF19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BFFE1-F349-4DEB-AFF2-94DE93673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829CF-396C-4A39-B30D-C83BD9CD7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CFAC0-8ADD-4C39-83B5-06790C4C7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2E693-440A-47C8-B582-C222251A7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1338F-6602-440A-ACE9-9E0D69718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99A73-9958-4BBF-B7C4-F2753BA84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50583-E256-407D-B2EE-8DA8FC603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2209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40BEB-A5D3-4C64-A7E4-31C4C86C86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207873" name="Фотография Photo Editor" r:id="rId3" imgW="790476" imgH="1685714" progId="">
              <p:embed/>
            </p:oleObj>
          </a:graphicData>
        </a:graphic>
      </p:graphicFrame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3F5AC-614F-4FA6-BEBC-02E86F884F6F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C7A22-C7A6-4336-BD9D-7B6AE99EB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9DA1E-B70B-4A75-B5DE-289D720EE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D1C11-5AD8-49E3-9313-782F71C9FE25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C39B5-DDB5-4BC0-9643-EA5A939A6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8E048-F38F-49CF-A467-3EF8B485A29E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8600" cy="2063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2063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20BE3-A3BA-45AA-862F-3140418BE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A2C1D-A672-4FAA-AB34-493E6B2C181C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5FE62-DEC7-49CC-AD97-F076539EB6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10301-5EFF-4CAF-B64A-14F01D14582E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9597A-B988-4710-BD0F-ECD72E6B15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7C869-9947-4345-BADA-C98A90CEB286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E24C3-1B14-4CB6-B68D-84F3DA02B0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9D594-8014-49A0-9DD0-21DDAB5F6F65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2CCDD-5079-4811-8931-C38DECE3A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EB3C9-E766-41EB-885D-BA543116DA65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0B778-6185-4628-BB00-ACB5B8F4E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14ACE-7CCE-4A33-92D6-4D63A485E76F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76F3E-1B42-4C44-A491-648B89DED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779D7-80A3-48F3-9895-4C3CC32A1042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76250"/>
            <a:ext cx="2057400" cy="27130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76250"/>
            <a:ext cx="6019800" cy="27130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436B9-B38C-469A-A96C-7C5630B42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4F8C-6793-479B-B9C2-C8FE3940BF1E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632290B8-2875-4058-B049-40D2428F5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6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8717E15E-FDB3-4E30-B488-D51EE0086E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234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3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645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7625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234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25538"/>
            <a:ext cx="82296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fld id="{133649D0-586F-4E4B-882D-6F57D90F6A43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pic>
        <p:nvPicPr>
          <p:cNvPr id="142344" name="Picture 18" descr="Эмблема ВГУЭС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675688" y="66675"/>
            <a:ext cx="3968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90000"/>
        <a:buFont typeface="Wingdings" pitchFamily="2" charset="2"/>
        <a:buChar char="n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SzPct val="90000"/>
        <a:buFont typeface="Wingdings" pitchFamily="2" charset="2"/>
        <a:buChar char="Ø"/>
        <a:defRPr sz="2400">
          <a:solidFill>
            <a:srgbClr val="00006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rgbClr val="00006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rgbClr val="00006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000066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000066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000066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000066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185988"/>
            <a:ext cx="5888038" cy="1554162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Тема 2.</a:t>
            </a:r>
            <a:b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Ранние этапы истории человечества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21574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Кафедра теории и истории </a:t>
            </a:r>
            <a:b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059113" y="990600"/>
            <a:ext cx="58340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Первобытная эпоха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3563937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Первобытная эпоха разделяется на периоды:</a:t>
            </a:r>
          </a:p>
          <a:p>
            <a:pPr algn="just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Каменный век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палеолит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(2,6 млн. лет назад –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н.э.)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мезолит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XII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/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 –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VIII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/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н.э.)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неолит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(VIII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/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– IV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тыс. до н.э.)</a:t>
            </a:r>
          </a:p>
          <a:p>
            <a:pPr algn="just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Энеолит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(IV – III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тыс. до н.э.)</a:t>
            </a:r>
          </a:p>
          <a:p>
            <a:pPr algn="just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Бронзовый век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начало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IV –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начало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н.э.)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Ранний железный век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 первой пол.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1698625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 </a:t>
            </a:r>
          </a:p>
          <a:p>
            <a:pPr algn="just" eaLnBrk="1" hangingPunct="1"/>
            <a:r>
              <a:rPr lang="ru-RU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«Предлюди»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Австралопит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é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ки (4,2 – 1,8 млн. л.н.)</a:t>
            </a:r>
            <a:b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первыми освоили прямохождение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994150" y="4221163"/>
            <a:ext cx="2303463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Места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находок останков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австралопитеков</a:t>
            </a:r>
          </a:p>
        </p:txBody>
      </p:sp>
      <p:pic>
        <p:nvPicPr>
          <p:cNvPr id="50183" name="Picture 7" descr="Австралопитеки_Места находо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213100"/>
            <a:ext cx="3248025" cy="3248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1698625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 </a:t>
            </a:r>
          </a:p>
          <a:p>
            <a:pPr algn="just" eaLnBrk="1" hangingPunct="1"/>
            <a:r>
              <a:rPr lang="ru-RU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«Предлюди»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Австралопит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é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ки (4,2 – 1,8 млн. л.н.)</a:t>
            </a:r>
            <a:b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первыми освоили прямохождение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323850" y="5427663"/>
            <a:ext cx="4824413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Скелет женской особи австралопитека,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найденный Д. Джохансоном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24 ноября 1974 г. в Эфиопии</a:t>
            </a:r>
          </a:p>
        </p:txBody>
      </p:sp>
      <p:pic>
        <p:nvPicPr>
          <p:cNvPr id="73734" name="Picture 6" descr="Австралопитеки_Скелет Люси - самки Australopithecus afaren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2350" y="3213100"/>
            <a:ext cx="8937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8" name="Picture 6" descr="Австралопитеки_Реконструкция самки Australopithecus afaren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7838" y="3213100"/>
            <a:ext cx="1057275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5867400" y="5426075"/>
            <a:ext cx="2952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Реконструкция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самки австролопитека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/>
      <p:bldP spid="747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57200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546225"/>
            <a:ext cx="8229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«Предлюди»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Австралопит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é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ки (4,2 – 1,8 млн. л.н.)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5613" y="2409825"/>
            <a:ext cx="82296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Homo habilis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 Человек умелый – около 2,6 млн. л.н. </a:t>
            </a:r>
            <a:b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(именуется ещё «олдувайским человеком»)</a:t>
            </a:r>
            <a:b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первым освоил изготовление примитивных орудий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916238" y="4611688"/>
            <a:ext cx="21605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Реконструкция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Homo habilis</a:t>
            </a:r>
            <a:endParaRPr lang="ru-RU" sz="200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pic>
        <p:nvPicPr>
          <p:cNvPr id="160777" name="Picture 9" descr="Homohabi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854450"/>
            <a:ext cx="2266950" cy="252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12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57200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546225"/>
            <a:ext cx="82296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Homo erectus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/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Человек прямоходящий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или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Арх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нтропы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– древнейшие люди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Питек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 (обезьяночеловек) – около 1,6 млн. л.н.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Син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 (разновидность питекантропа, обнаружен-ная в Китае) – около 600 тыс. л.н. </a:t>
            </a:r>
          </a:p>
        </p:txBody>
      </p:sp>
      <p:pic>
        <p:nvPicPr>
          <p:cNvPr id="72709" name="Picture 5" descr="Питекантро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789363"/>
            <a:ext cx="2130425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611188" y="5876925"/>
            <a:ext cx="1979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/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Реконструкция питекантропа</a:t>
            </a:r>
          </a:p>
        </p:txBody>
      </p:sp>
      <p:pic>
        <p:nvPicPr>
          <p:cNvPr id="72711" name="Picture 7" descr="Синантроп_Реконструкция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3789363"/>
            <a:ext cx="1485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681413" y="5876925"/>
            <a:ext cx="1979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/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Реконструкция синантропа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2710" grpId="0"/>
      <p:bldP spid="727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57200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</a:t>
            </a:r>
            <a:endParaRPr lang="ru-RU" smtClean="0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546225"/>
            <a:ext cx="8229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Палео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нтропы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– древние люди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Неандерталец – около 100 тыс. л.н.</a:t>
            </a:r>
          </a:p>
        </p:txBody>
      </p:sp>
      <p:pic>
        <p:nvPicPr>
          <p:cNvPr id="52229" name="Picture 5" descr="Неандерталец_Аре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708275"/>
            <a:ext cx="6769100" cy="3233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187450" y="6056313"/>
            <a:ext cx="676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Ареал расселения неандертальца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22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57200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</a:t>
            </a:r>
            <a:endParaRPr lang="ru-RU" smtClean="0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546225"/>
            <a:ext cx="8229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Палео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нтропы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– древние люди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Неандерталец – около 100 тыс. л.н.</a:t>
            </a:r>
          </a:p>
        </p:txBody>
      </p:sp>
      <p:pic>
        <p:nvPicPr>
          <p:cNvPr id="75783" name="Picture 7" descr="Неандерталец-ребёнок из Тешик-Таш_Герасимов 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709863"/>
            <a:ext cx="2698750" cy="359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3348038" y="3500438"/>
            <a:ext cx="5256212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Реконструкция неандертальца-ребёнка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 пещеры Тешик-Таш (Узбекистан) </a:t>
            </a:r>
            <a:b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 методу М. М. Герасимова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Особенности захоронения подтверждают наличие у неандертальцев первых зачатков религии (погребального обряда)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Палеолит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457200"/>
          </a:xfrm>
        </p:spPr>
        <p:txBody>
          <a:bodyPr lIns="90000" rIns="90000"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Эпоха антропогенеза. Этапы становления человека:</a:t>
            </a:r>
            <a:endParaRPr lang="ru-RU" smtClean="0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5613" y="1546225"/>
            <a:ext cx="82296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Нео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á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нтроп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/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Человек современного вида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или 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Homo sapiens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en-US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sapiens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/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Человек разумный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Появился 40 – 37 тыс. л.н. («кроманьонцы» – одна из групп, найденная во Франции).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Мезолит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Были изобретены лук и стрелы. 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Возможно, началось приручение животных.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Развитие микролитической вкладышевой техники позволило сделать орудия труда более специали-зированными. </a:t>
            </a:r>
          </a:p>
        </p:txBody>
      </p:sp>
      <p:pic>
        <p:nvPicPr>
          <p:cNvPr id="165891" name="Picture 4" descr="Микролиты_Микронуклеу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3429000"/>
            <a:ext cx="25923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92" name="Picture 5" descr="Микролиты_Микрорезц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3429000"/>
            <a:ext cx="238601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93" name="Picture 6" descr="Микролиты_Остроконечники, Европ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3429000"/>
            <a:ext cx="186055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468313" y="569595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Микронуклеусы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6372225" y="5695950"/>
            <a:ext cx="2303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Микрорезцы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3563938" y="5695950"/>
            <a:ext cx="2160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Остроконечники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Неолит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34987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Неолитическая революция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– переход к производя-щему хозяйству (зародились скотоводство и земле-делие).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Меняется ассортимент каменных орудий (основным становится топор).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Появляются новые техники изготовления (пиление, шлифование, сверление). 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Появляется изготовление керамики (ещё лепной, без гончарного круга). 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Появление ткачества. 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Изобретение лодки.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Развитый племенной строй. </a:t>
            </a:r>
          </a:p>
          <a:p>
            <a:pPr algn="just"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Межплеменные связи и обмен.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Энеолит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195637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Другие названия: халколит, медный век.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Переходный период от каменного века к бронзовому.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Применяются металлические орудия из природной меди (но они не только не вытеснили каменных, но и редки по сравнению с ними). 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Зарождение металлургии.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Активизация обмена между племенами.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Бронзовый век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1226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Появление металлургии сплавов.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Первое крупное общественное разделение труда – отделение скотоводства от земледелия.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Древнем Востоке образуются первые классовые общества и государства.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Европе же продолжал господствовать первобытно-общинный строй.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Ранний железный век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4512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 появились первые железные орудия. Резкое повышение производительности труда.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Начался процесс отделения ремесла от земледелия и скотоводства – второе крупное общественное разделение труда.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Разложение родоплеменного строя, переход к его последней форме общественного устройства –вождеству.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ru-RU" smtClean="0"/>
              <a:t>Возникновение цивилизации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5349875"/>
          </a:xfrm>
        </p:spPr>
        <p:txBody>
          <a:bodyPr/>
          <a:lstStyle/>
          <a:p>
            <a:pPr algn="just" eaLnBrk="1" hangingPunct="1"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Возникновению первых цивилизаций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предшество-вала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неолитическая революция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– переход от при-сваивающих форм хозяйства (охоты, рыболовства, собирательства) к производящему хозяйству – зем-леделию и скотоводству.</a:t>
            </a:r>
          </a:p>
          <a:p>
            <a:pPr algn="just" eaLnBrk="1" hangingPunct="1">
              <a:buSzPct val="85000"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обществах, вступивших на путь цивилизации:</a:t>
            </a:r>
          </a:p>
          <a:p>
            <a:pPr algn="just"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ремесло отделилось от земледелия;</a:t>
            </a:r>
          </a:p>
          <a:p>
            <a:pPr algn="just"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появились города;</a:t>
            </a:r>
          </a:p>
          <a:p>
            <a:pPr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усилилось имущественное и социальное неравенство;</a:t>
            </a:r>
          </a:p>
          <a:p>
            <a:pPr algn="just"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сформировались государства;</a:t>
            </a:r>
          </a:p>
          <a:p>
            <a:pPr algn="just"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началось возведение монументальных сооружений;</a:t>
            </a:r>
          </a:p>
          <a:p>
            <a:pPr algn="just" eaLnBrk="1" hangingPunct="1">
              <a:buClr>
                <a:srgbClr val="000066"/>
              </a:buClr>
              <a:buSzPct val="85000"/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была создана письменность.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 anchor="t"/>
          <a:lstStyle/>
          <a:p>
            <a:pPr eaLnBrk="1" hangingPunct="1">
              <a:defRPr/>
            </a:pPr>
            <a:r>
              <a:rPr lang="ru-RU" smtClean="0"/>
              <a:t>Цивилизации Древнего мира:</a:t>
            </a:r>
            <a:br>
              <a:rPr lang="ru-RU" smtClean="0"/>
            </a:br>
            <a:r>
              <a:rPr lang="ru-RU" smtClean="0"/>
              <a:t>восточный тип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57338"/>
            <a:ext cx="8229600" cy="2684462"/>
          </a:xfrm>
        </p:spPr>
        <p:txBody>
          <a:bodyPr/>
          <a:lstStyle/>
          <a:p>
            <a:pPr eaLnBrk="1" hangingPunct="1">
              <a:buSzPct val="85000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Древнеегипетская (Нил) – в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III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</a:t>
            </a:r>
          </a:p>
          <a:p>
            <a:pPr eaLnBrk="1" hangingPunct="1">
              <a:lnSpc>
                <a:spcPct val="110000"/>
              </a:lnSpc>
              <a:buSzPct val="85000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Шумерская (Тигр и Евфрат) – в сер.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IV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</a:t>
            </a:r>
          </a:p>
          <a:p>
            <a:pPr algn="just" eaLnBrk="1" hangingPunct="1">
              <a:lnSpc>
                <a:spcPct val="110000"/>
              </a:lnSpc>
              <a:buSzPct val="85000"/>
              <a:buFont typeface="Wingdings" pitchFamily="2" charset="2"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преемники – Древняя Вавилония (с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XIX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в. до н.э.) и</a:t>
            </a:r>
            <a:b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Ассирия (с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XIV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до н.э.) </a:t>
            </a:r>
          </a:p>
          <a:p>
            <a:pPr eaLnBrk="1" hangingPunct="1">
              <a:buSzPct val="85000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Индская (Инд) – в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III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тыс. до н.э.</a:t>
            </a:r>
          </a:p>
          <a:p>
            <a:pPr eaLnBrk="1" hangingPunct="1">
              <a:buSzPct val="85000"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Древнекитайская (Хуанхэ) – в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III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тыс. до н.э.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455613" y="4365625"/>
            <a:ext cx="8229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Сельскохозяйственная основа этих цивилизаций – поливное земледелие.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Характерно цикличное поступательное развитие.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Цивилизации Древнего мира:</a:t>
            </a:r>
            <a:br>
              <a:rPr lang="ru-RU" smtClean="0"/>
            </a:br>
            <a:r>
              <a:rPr lang="ru-RU" smtClean="0"/>
              <a:t>восточный тип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875212"/>
          </a:xfrm>
        </p:spPr>
        <p:txBody>
          <a:bodyPr/>
          <a:lstStyle/>
          <a:p>
            <a:pPr algn="just" eaLnBrk="1" hangingPunct="1">
              <a:buSzPct val="85000"/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Особенности:</a:t>
            </a:r>
          </a:p>
          <a:p>
            <a:pPr algn="just" eaLnBrk="1" hangingPunct="1"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мировосприятию присущ синкретический подход;</a:t>
            </a:r>
          </a:p>
          <a:p>
            <a:pPr algn="just" eaLnBrk="1" hangingPunct="1"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господство в духовной жизни канонизированных сти-лей мышления и религиозно-мифологических пред-ставлений;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традиционализм;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уважение к опыту старших, культ предков;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коллективизм в общественной жизни;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политическая организация в форме деспотии;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политика принуждения, а то и террора;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общественно-государственная собственность;</a:t>
            </a:r>
          </a:p>
          <a:p>
            <a:pPr algn="just" eaLnBrk="1" hangingPunct="1">
              <a:lnSpc>
                <a:spcPct val="9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сложная иерархическая социальная структура.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 anchor="t"/>
          <a:lstStyle/>
          <a:p>
            <a:pPr eaLnBrk="1" hangingPunct="1">
              <a:defRPr/>
            </a:pPr>
            <a:r>
              <a:rPr lang="ru-RU" smtClean="0"/>
              <a:t>Цивилизации Древнего мира:</a:t>
            </a:r>
            <a:br>
              <a:rPr lang="ru-RU" smtClean="0"/>
            </a:br>
            <a:r>
              <a:rPr lang="ru-RU" smtClean="0"/>
              <a:t>западный тип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457200" y="1557338"/>
            <a:ext cx="82296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Финикийская (возникла на рубеже 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III – II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тыс. до н.э.)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Минойская (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XXV – XV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вв. до н.э.)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Микенская 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(XVII – XIII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вв. до н.э.)</a:t>
            </a:r>
            <a:endParaRPr lang="en-US" sz="240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Древняя Греция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(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 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XI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в. до н.э. – 30 г. до н.э.)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Древний Рим (753 г. до н.э. – 476 г. н.э.)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В 395 г. Римская империя была разделена на Запад-ную (до 476 г.) и Восточную/Византийскую (до 1453 г.)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55613" y="4581525"/>
            <a:ext cx="82296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Сельскохозяйственная основа этих цивилизаций – средиземноморская триада.</a:t>
            </a:r>
          </a:p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85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Характерна линейно-прогрессивная динамика  исто-рического развития.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Цивилизации Древнего мира:</a:t>
            </a:r>
            <a:br>
              <a:rPr lang="ru-RU" smtClean="0"/>
            </a:br>
            <a:r>
              <a:rPr lang="ru-RU" smtClean="0"/>
              <a:t>западный тип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071937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buSzPct val="85000"/>
              <a:buFont typeface="Wingdings" pitchFamily="2" charset="2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Особенности:</a:t>
            </a:r>
          </a:p>
          <a:p>
            <a:pPr algn="just" eaLnBrk="1" hangingPunct="1">
              <a:lnSpc>
                <a:spcPct val="11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религиозно-мифологическое мировоззрение космо-логично, носило антропоцентрический характер;</a:t>
            </a:r>
          </a:p>
          <a:p>
            <a:pPr algn="just" eaLnBrk="1" hangingPunct="1">
              <a:lnSpc>
                <a:spcPct val="11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рациональность;</a:t>
            </a:r>
          </a:p>
          <a:p>
            <a:pPr algn="just" eaLnBrk="1" hangingPunct="1">
              <a:lnSpc>
                <a:spcPct val="11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господство частной собственности и частного товар-ного производства;</a:t>
            </a:r>
          </a:p>
          <a:p>
            <a:pPr algn="just" eaLnBrk="1" hangingPunct="1">
              <a:lnSpc>
                <a:spcPct val="11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присущи основы гражданского общества и демокра-тия (носила ограниченный характер);</a:t>
            </a:r>
          </a:p>
          <a:p>
            <a:pPr algn="just" eaLnBrk="1" hangingPunct="1">
              <a:lnSpc>
                <a:spcPct val="110000"/>
              </a:lnSpc>
              <a:buSzPct val="85000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признание первичности личности и её прав.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Империи поздней Древности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2800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Предпосылки возникновения: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необходимость объединения областей производства предметов потребления и областей производства средств производства;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развитие военного дела;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существенный технологический скачок – переход от бронзового века к железному.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z="2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Отличие от крупных государств ранней Древности: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насильственно объединяли непременно территории, неоднородные по экономике, географическим условиям, этническому составу населения и культурным традициям;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подразделялись на единообразные административные единицы и управлялись из единого центра.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Империи поздней Древности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26352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</a:t>
            </a:r>
            <a:r>
              <a:rPr lang="ru-RU" sz="2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Ближнем Востоке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сменяли друг друга: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Ново-Ассирийское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царство (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IX – VII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вв. до н.э.);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Ново-Вавилонское царство и Мидия (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VII – VI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вв. до н.э.);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Персидская империя </a:t>
            </a:r>
            <a:r>
              <a:rPr lang="ru-RU" sz="2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Ахеминидов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 – IV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вв. до н.э.);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эллинистические империи (с 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IV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до н.э.);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Римская империя (конец 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до н.э. – </a:t>
            </a:r>
            <a:r>
              <a:rPr lang="en-US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 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в. н.э). 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455613" y="3752850"/>
            <a:ext cx="8229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 </a:t>
            </a: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Индии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смена империй: Маурья (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IV 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в. до н.э.) → Кушан (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II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 в. до н.э. – 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IV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 в н.э.) → Гупт (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IV 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– 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VI 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вв. н.э.). 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 </a:t>
            </a:r>
            <a:r>
              <a:rPr lang="ru-RU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Китае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империя Цинь (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III 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в. до н.э.) сменилась империей Хань (</a:t>
            </a:r>
            <a:r>
              <a:rPr lang="en-US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II 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в. до н.э.).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455613" y="5354638"/>
            <a:ext cx="82296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Отличительная особенность Римской империи – исполь-зование, хотя и в урезанном виде, полисной системы.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/>
      <p:bldP spid="870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Древность в Америке и Африке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049587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Прослеживаются отношения, типичные для </a:t>
            </a:r>
            <a:r>
              <a:rPr lang="ru-RU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ранней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древности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сравнении с Древним Востоком возникли гораздо позже и прослеживаются вплоть до второй половины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II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тыс. н.э.</a:t>
            </a:r>
          </a:p>
          <a:p>
            <a:pPr algn="just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Причина «задержки» – в тропических, горных и пред-горных природно-климатических условиях.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Древность в Америке и Африке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364037"/>
          </a:xfrm>
        </p:spPr>
        <p:txBody>
          <a:bodyPr lIns="0" rIns="0"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Америке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 типу ранних древних обществ относятся «империи»: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майя (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IV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до н.э.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X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н.э.);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ацтеков (1427 – 1521);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инков (1438 – 1533).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развитии прослеживаются те же три стадии, что и в Древнем Египте: из городов-«номов» возникают более крупные «царства», затем их поглощают «империи».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Развитие было прервано испанской колонизацией в начале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XVI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Древность в Америке и Африке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487737"/>
          </a:xfrm>
        </p:spPr>
        <p:txBody>
          <a:bodyPr lIns="0" rIns="0"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Африке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 типу ранних древних обществ относятся так называемые «торговые империи»: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Гана (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VIII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1240);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Малѝнке (1240 – 1500);</a:t>
            </a:r>
          </a:p>
          <a:p>
            <a:pPr algn="just" eaLnBrk="1" hangingPunct="1"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Сонгай (1464 – 1591).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Эти могущественные державы, сменявшие друг друга, доминировали в Западной Африке, разбогатев на торговле, прежде всего, золотом.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Пиксел">
  <a:themeElements>
    <a:clrScheme name="2_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2_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">
    <a:dk1>
      <a:srgbClr val="000066"/>
    </a:dk1>
    <a:lt1>
      <a:srgbClr val="FFFFCC"/>
    </a:lt1>
    <a:dk2>
      <a:srgbClr val="A50021"/>
    </a:dk2>
    <a:lt2>
      <a:srgbClr val="CC3300"/>
    </a:lt2>
    <a:accent1>
      <a:srgbClr val="FFCC00"/>
    </a:accent1>
    <a:accent2>
      <a:srgbClr val="CC6600"/>
    </a:accent2>
    <a:accent3>
      <a:srgbClr val="FFFFE2"/>
    </a:accent3>
    <a:accent4>
      <a:srgbClr val="000056"/>
    </a:accent4>
    <a:accent5>
      <a:srgbClr val="FFE2AA"/>
    </a:accent5>
    <a:accent6>
      <a:srgbClr val="B95C00"/>
    </a:accent6>
    <a:hlink>
      <a:srgbClr val="663300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Пиксел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2337</TotalTime>
  <Words>1151</Words>
  <Application>Microsoft Office PowerPoint</Application>
  <PresentationFormat>Экран (4:3)</PresentationFormat>
  <Paragraphs>169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2_Пиксел</vt:lpstr>
      <vt:lpstr>Пиксел</vt:lpstr>
      <vt:lpstr>2_Пиксел</vt:lpstr>
      <vt:lpstr>Фотография Photo Editor</vt:lpstr>
      <vt:lpstr>Тема 2. Ранние этапы истории человечества</vt:lpstr>
      <vt:lpstr>Первобытная эпоха</vt:lpstr>
      <vt:lpstr>Палеолит</vt:lpstr>
      <vt:lpstr>Палеолит</vt:lpstr>
      <vt:lpstr>Палеолит</vt:lpstr>
      <vt:lpstr>Палеолит</vt:lpstr>
      <vt:lpstr>Палеолит</vt:lpstr>
      <vt:lpstr>Палеолит</vt:lpstr>
      <vt:lpstr>Палеолит</vt:lpstr>
      <vt:lpstr>Мезолит</vt:lpstr>
      <vt:lpstr>Неолит</vt:lpstr>
      <vt:lpstr>Энеолит</vt:lpstr>
      <vt:lpstr>Бронзовый век</vt:lpstr>
      <vt:lpstr>Ранний железный век</vt:lpstr>
      <vt:lpstr>Возникновение цивилизации</vt:lpstr>
      <vt:lpstr>Цивилизации Древнего мира: восточный тип</vt:lpstr>
      <vt:lpstr>Цивилизации Древнего мира: восточный тип</vt:lpstr>
      <vt:lpstr>Цивилизации Древнего мира: западный тип</vt:lpstr>
      <vt:lpstr>Цивилизации Древнего мира: западный тип</vt:lpstr>
      <vt:lpstr>Империи поздней Древности</vt:lpstr>
      <vt:lpstr>Империи поздней Древности</vt:lpstr>
      <vt:lpstr>Древность в Америке и Африке</vt:lpstr>
      <vt:lpstr>Древность в Америке и Африке</vt:lpstr>
      <vt:lpstr>Древность в Америке и Африке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89</cp:revision>
  <dcterms:created xsi:type="dcterms:W3CDTF">2007-01-04T06:45:40Z</dcterms:created>
  <dcterms:modified xsi:type="dcterms:W3CDTF">2021-04-28T09:27:02Z</dcterms:modified>
</cp:coreProperties>
</file>