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student/fin-m/kommercheskiy-risk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student/fin-m/politicheskiy-risk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strahovanie/strahovanie.html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404813"/>
            <a:ext cx="7772400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b="1" i="1" smtClean="0"/>
              <a:t>Тема 5.</a:t>
            </a:r>
            <a:r>
              <a:rPr lang="ru-RU" sz="4000" i="1" smtClean="0"/>
              <a:t> </a:t>
            </a:r>
            <a:r>
              <a:rPr lang="ru-RU" i="1" smtClean="0"/>
              <a:t>Предпринимательский риск</a:t>
            </a:r>
            <a:r>
              <a:rPr lang="ru-RU" smtClean="0"/>
              <a:t> 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2276475"/>
            <a:ext cx="7416800" cy="39608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Содержание:</a:t>
            </a:r>
          </a:p>
          <a:p>
            <a:pPr algn="l" eaLnBrk="1" hangingPunct="1"/>
            <a:r>
              <a:rPr lang="ru-RU" smtClean="0"/>
              <a:t>5.1 Сущность предпринимательского риска. </a:t>
            </a:r>
          </a:p>
          <a:p>
            <a:pPr algn="l" eaLnBrk="1" hangingPunct="1"/>
            <a:r>
              <a:rPr lang="ru-RU" smtClean="0"/>
              <a:t>5.2 Виды рисков. </a:t>
            </a:r>
          </a:p>
          <a:p>
            <a:pPr algn="l" eaLnBrk="1" hangingPunct="1"/>
            <a:r>
              <a:rPr lang="ru-RU" smtClean="0"/>
              <a:t>5.3 Методы страхования рисков. </a:t>
            </a:r>
          </a:p>
          <a:p>
            <a:pPr algn="l" eaLnBrk="1" hangingPunct="1"/>
            <a:r>
              <a:rPr lang="ru-RU" smtClean="0"/>
              <a:t>5.4 Пути и методы снижения рисков.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504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риска.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1844675"/>
            <a:ext cx="7570787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Под </a:t>
            </a:r>
            <a:r>
              <a:rPr lang="ru-RU" b="1" smtClean="0"/>
              <a:t>риском</a:t>
            </a:r>
            <a:r>
              <a:rPr lang="ru-RU" smtClean="0"/>
              <a:t> понимают возможность наступления некоторого неблагоприятного события, влекущего за собой различного рода потери (например, получение физической травмы, потеря имущества, получение доходов ниже ожидаемого уровня и т.д.).</a:t>
            </a: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риска. 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1628775"/>
            <a:ext cx="8002587" cy="4824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hlinkClick r:id="rId2" tooltip="Предпринимательская деятельность"/>
              </a:rPr>
              <a:t>Предпринимательская деятельность</a:t>
            </a:r>
            <a:r>
              <a:rPr lang="ru-RU" smtClean="0"/>
              <a:t> содержит определенную долю риска, которую должен взять на себя предприниматель, определив характер и масштабы этого риска. </a:t>
            </a:r>
            <a:endParaRPr lang="ru-RU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риска.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 bwMode="auto">
          <a:xfrm>
            <a:off x="539750" y="1989138"/>
            <a:ext cx="814705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z="2800" smtClean="0"/>
              <a:t> </a:t>
            </a:r>
            <a:r>
              <a:rPr lang="ru-RU" smtClean="0"/>
              <a:t>Закон РФ «О предприятиях и предпринимательской деятельности» определяет предпринимательство как инициативную, самостоятельную деятельность граждан и их объединений, осуществляемую на свой страх и риск, под свою имущественную ответственность, и направленную на получение прибыли. </a:t>
            </a:r>
            <a:endParaRPr lang="ru-RU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риска.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1700213"/>
            <a:ext cx="8229600" cy="51577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sz="2600" smtClean="0"/>
              <a:t>Таким образом, законодательно установлено, что осуществление предпринимательской деятельности в любом виде связано с риском.</a:t>
            </a:r>
          </a:p>
          <a:p>
            <a:r>
              <a:rPr lang="ru-RU" sz="2600" smtClean="0"/>
              <a:t>В предпринимательской деятельности под риском принято понимать вероятность (угрозу) потери предприятием части своих ресурсов, недополучения доходов или появления дополнительных расходов в результате осуществления определенной производственной и финансовой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700213"/>
            <a:ext cx="7993062" cy="43926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400" smtClean="0"/>
              <a:t>В понятии«риск» можно выделить следующие элементы, взаимосвязь которых и составляет его сущность:</a:t>
            </a:r>
          </a:p>
          <a:p>
            <a:r>
              <a:rPr lang="ru-RU" sz="2400" smtClean="0"/>
              <a:t>возможность отклонения от предполагаемой цели, ради которой осуществлялась выбранная альтернатива; </a:t>
            </a:r>
          </a:p>
          <a:p>
            <a:r>
              <a:rPr lang="ru-RU" sz="2400" smtClean="0"/>
              <a:t>вероятность достижения желаемого результата; </a:t>
            </a:r>
          </a:p>
          <a:p>
            <a:r>
              <a:rPr lang="ru-RU" sz="2400" smtClean="0"/>
              <a:t>отсутствие уверенности в достижении поставленной цели; </a:t>
            </a:r>
          </a:p>
          <a:p>
            <a:r>
              <a:rPr lang="ru-RU" sz="2400" smtClean="0"/>
              <a:t>возможность материальных, нравственных и других потерь, связанных с осуществлением выбранной в условиях неопределенности альтернативы.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5.1 Сущность предпринимательского риска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2492375"/>
            <a:ext cx="8075612" cy="36337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400" smtClean="0"/>
              <a:t>Можно сказать, что риск — это деятельность, связанная с преодолением неопределенности в ситуации неизбежного выбора, в процессе которой имеется возможность количественно и качественно оценить вероятность достижения предполагаемого результата, неудачи и отклонения от цели.</a:t>
            </a:r>
          </a:p>
          <a:p>
            <a:pPr eaLnBrk="1" hangingPunct="1">
              <a:buFontTx/>
              <a:buNone/>
            </a:pPr>
            <a:r>
              <a:rPr lang="ru-RU" sz="2400" smtClean="0"/>
              <a:t> </a:t>
            </a:r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1600" smtClean="0"/>
              <a:t> </a:t>
            </a:r>
          </a:p>
          <a:p>
            <a:pPr eaLnBrk="1" hangingPunct="1">
              <a:buFontTx/>
              <a:buNone/>
            </a:pPr>
            <a:endParaRPr lang="ru-RU" sz="27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buFontTx/>
              <a:buNone/>
            </a:pP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5.2 Виды рисков.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1052513"/>
            <a:ext cx="8013700" cy="48244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В процессе своей деятельности предприниматель может столкнуться с различными видами рисков: производственным, </a:t>
            </a:r>
            <a:r>
              <a:rPr lang="ru-RU" smtClean="0">
                <a:hlinkClick r:id="rId2" tooltip="Коммерческий риск"/>
              </a:rPr>
              <a:t>коммерческим</a:t>
            </a:r>
            <a:r>
              <a:rPr lang="ru-RU" smtClean="0"/>
              <a:t>, финансовым, рыночным и т.д. Для удобства анализа риски принято классифицировать.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5.2 Виды рисков.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908050"/>
            <a:ext cx="8002587" cy="5218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Так, в зависимости от фактора возникновения риски делятся на три большие группы:</a:t>
            </a:r>
          </a:p>
          <a:p>
            <a:r>
              <a:rPr lang="ru-RU" smtClean="0"/>
              <a:t>природно-климатические; </a:t>
            </a:r>
          </a:p>
          <a:p>
            <a:r>
              <a:rPr lang="ru-RU" smtClean="0">
                <a:hlinkClick r:id="rId2" tooltip="Политический риск"/>
              </a:rPr>
              <a:t>политические</a:t>
            </a:r>
            <a:r>
              <a:rPr lang="ru-RU" smtClean="0"/>
              <a:t>; </a:t>
            </a:r>
          </a:p>
          <a:p>
            <a:r>
              <a:rPr lang="ru-RU" smtClean="0"/>
              <a:t>хозяйственные.</a:t>
            </a:r>
          </a:p>
          <a:p>
            <a:pPr>
              <a:buFontTx/>
              <a:buNone/>
            </a:pPr>
            <a:r>
              <a:rPr lang="ru-RU" b="1" smtClean="0"/>
              <a:t>Природно-климатические риски</a:t>
            </a:r>
            <a:r>
              <a:rPr lang="ru-RU" smtClean="0"/>
              <a:t> связаны с проявлением стихийных сил природы, таких как землетрясение, наводнение, буря, эпидемия и т.п.</a:t>
            </a: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125538"/>
            <a:ext cx="8291512" cy="51117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smtClean="0"/>
              <a:t>Политические риски</a:t>
            </a:r>
            <a:r>
              <a:rPr lang="ru-RU" sz="2800" smtClean="0"/>
              <a:t> связаны с политической ситуацией в стране и деятельностью государства. К ним относятся: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невозможность осуществления хозяйственной деятельности вследствие военных действий, революции, обострения внутриполитической ситуации в стране; 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национализация предприятий; 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конфискация товаров или предприятий; 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введение эмбарго, т.е. запрещение государством ввоза или вывоза каких-либо товаров или валюты, отказ нового правительства выполнять принятые предшественниками обязательства; </a:t>
            </a:r>
          </a:p>
        </p:txBody>
      </p:sp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611188" y="476250"/>
            <a:ext cx="80946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chemeClr val="tx2"/>
                </a:solidFill>
              </a:rPr>
              <a:t>5.2 Виды рисков.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5.2 Виды рисков.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684213" y="1196975"/>
            <a:ext cx="8075612" cy="5218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2800" smtClean="0"/>
              <a:t>введение моратория (отсрочки исполнения обязательств) по внешним платежам на определенный срок ввиду наступления каких-либо чрезвычайных событий; </a:t>
            </a:r>
          </a:p>
          <a:p>
            <a:r>
              <a:rPr lang="ru-RU" sz="2800" smtClean="0"/>
              <a:t>изменение налоговой политики государства и т.п. Природно-климатические и политические риски, как правило, отражаются одновременно на деятельности большого количества предприятий.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5.2 Виды рисков.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684213" y="1125538"/>
            <a:ext cx="8002587" cy="5000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2400" b="1" smtClean="0"/>
              <a:t>Хозяйственные риски</a:t>
            </a:r>
            <a:r>
              <a:rPr lang="ru-RU" sz="2400" smtClean="0"/>
              <a:t> связаны с деятельностью отдельного предприятия. К ним относятся:</a:t>
            </a:r>
          </a:p>
          <a:p>
            <a:r>
              <a:rPr lang="ru-RU" sz="2400" smtClean="0"/>
              <a:t>риск случайной гибели имущества; </a:t>
            </a:r>
          </a:p>
          <a:p>
            <a:r>
              <a:rPr lang="ru-RU" sz="2400" smtClean="0"/>
              <a:t>риск невыполнения договорных обязательств; </a:t>
            </a:r>
          </a:p>
          <a:p>
            <a:r>
              <a:rPr lang="ru-RU" sz="2400" smtClean="0"/>
              <a:t>экономический риск; </a:t>
            </a:r>
          </a:p>
          <a:p>
            <a:r>
              <a:rPr lang="ru-RU" sz="2400" smtClean="0"/>
              <a:t>ценовой риск; </a:t>
            </a:r>
          </a:p>
          <a:p>
            <a:r>
              <a:rPr lang="ru-RU" sz="2400" smtClean="0"/>
              <a:t>маркетинговый риск; </a:t>
            </a:r>
          </a:p>
          <a:p>
            <a:r>
              <a:rPr lang="ru-RU" sz="2400" smtClean="0"/>
              <a:t>валютный риск; </a:t>
            </a:r>
          </a:p>
          <a:p>
            <a:r>
              <a:rPr lang="ru-RU" sz="2400" smtClean="0"/>
              <a:t>процентный риск; </a:t>
            </a:r>
          </a:p>
          <a:p>
            <a:r>
              <a:rPr lang="ru-RU" sz="2400" smtClean="0"/>
              <a:t>инфляционный риск; </a:t>
            </a:r>
          </a:p>
          <a:p>
            <a:r>
              <a:rPr lang="ru-RU" sz="2400" smtClean="0"/>
              <a:t>инвестиционный риск; </a:t>
            </a:r>
          </a:p>
          <a:p>
            <a:r>
              <a:rPr lang="ru-RU" sz="2400" smtClean="0"/>
              <a:t>риск неплатежеспособности; </a:t>
            </a:r>
          </a:p>
          <a:p>
            <a:r>
              <a:rPr lang="ru-RU" sz="2400" smtClean="0"/>
              <a:t>транспортный риск.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>
              <a:buFontTx/>
              <a:buNone/>
            </a:pPr>
            <a:endParaRPr lang="ru-RU" sz="2400" smtClean="0"/>
          </a:p>
          <a:p>
            <a:pPr>
              <a:buFontTx/>
              <a:buNone/>
            </a:pPr>
            <a:endParaRPr 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smtClean="0"/>
              <a:t>5.3 Методы страхования рисков. 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5602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684213" y="908050"/>
            <a:ext cx="8002587" cy="5218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В международной практике применяются три основных метода страхования рисков: </a:t>
            </a:r>
            <a:br>
              <a:rPr lang="ru-RU" smtClean="0"/>
            </a:br>
            <a:r>
              <a:rPr lang="ru-RU" smtClean="0"/>
              <a:t>1.         односторонние действия одного из контрагентов; </a:t>
            </a:r>
            <a:br>
              <a:rPr lang="ru-RU" smtClean="0"/>
            </a:br>
            <a:r>
              <a:rPr lang="ru-RU" smtClean="0"/>
              <a:t>2.         операции страховых компаний, банковские и правительственные гарантии; </a:t>
            </a:r>
            <a:br>
              <a:rPr lang="ru-RU" smtClean="0"/>
            </a:br>
            <a:r>
              <a:rPr lang="ru-RU" smtClean="0"/>
              <a:t>3.         взаимная договоренность участников сделки.</a:t>
            </a:r>
            <a:r>
              <a:rPr lang="ru-RU" b="1" smtClean="0"/>
              <a:t> </a:t>
            </a:r>
            <a:br>
              <a:rPr lang="ru-RU" b="1" smtClean="0"/>
            </a:b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smtClean="0"/>
              <a:t>5.4 Пути и методы снижения рисков.</a:t>
            </a:r>
          </a:p>
        </p:txBody>
      </p:sp>
      <p:sp>
        <p:nvSpPr>
          <p:cNvPr id="26626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1042988" y="1844675"/>
            <a:ext cx="7643812" cy="4281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smtClean="0"/>
              <a:t>Политика снижения риска</a:t>
            </a:r>
            <a:r>
              <a:rPr lang="ru-RU" smtClean="0"/>
              <a:t> предполагает уменьшение вероятности и объема потерь. Существуют методы и приемы, с помощью которых можно снизить риск коммерческой деятельности. Наиболее широко используемыми и эффективными методами предупреждения и снижения риска являются: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smtClean="0"/>
              <a:t>5.4 Пути и методы снижения рисков.</a:t>
            </a:r>
          </a:p>
        </p:txBody>
      </p:sp>
      <p:sp>
        <p:nvSpPr>
          <p:cNvPr id="27650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ru-RU" sz="2400" smtClean="0"/>
          </a:p>
          <a:p>
            <a:r>
              <a:rPr lang="ru-RU" smtClean="0">
                <a:hlinkClick r:id="rId2" tooltip="Страхование"/>
              </a:rPr>
              <a:t>страхование</a:t>
            </a:r>
            <a:r>
              <a:rPr lang="ru-RU" smtClean="0"/>
              <a:t> (внутреннее и внешнее); </a:t>
            </a:r>
          </a:p>
          <a:p>
            <a:r>
              <a:rPr lang="ru-RU" smtClean="0"/>
              <a:t>диверсификация; </a:t>
            </a:r>
          </a:p>
          <a:p>
            <a:r>
              <a:rPr lang="ru-RU" smtClean="0"/>
              <a:t>лимитирование.</a:t>
            </a:r>
          </a:p>
          <a:p>
            <a:r>
              <a:rPr lang="ru-RU" smtClean="0"/>
              <a:t>Первый метод не снижает сам риск, но позволяет компенсировать его о трицательные последствия. Два других метода уменьшают вероятность и величину возможных потерь.</a:t>
            </a:r>
            <a:endParaRPr lang="ru-RU" b="1" smtClean="0"/>
          </a:p>
          <a:p>
            <a:r>
              <a:rPr lang="ru-RU" b="1" smtClean="0"/>
              <a:t>Внешнее страхование</a:t>
            </a:r>
            <a:r>
              <a:rPr lang="ru-RU" smtClean="0"/>
              <a:t> заключается в передаче риска (ответственности за результаты негативных последствий) за определенное вознаграждение другой организации (страховой компании). Это может быть страхование имущества предприятия, грузов при транспортировке, сотрудников от несчастных случаев и др.</a:t>
            </a:r>
            <a:endParaRPr lang="ru-RU" b="1" smtClean="0"/>
          </a:p>
          <a:p>
            <a:r>
              <a:rPr lang="ru-RU" b="1" smtClean="0"/>
              <a:t>Внутреннее страхование</a:t>
            </a:r>
            <a:r>
              <a:rPr lang="ru-RU" smtClean="0"/>
              <a:t> осуществляется в пределах самого предприятия и заключается в создании специальных фондов для возмещения убытков. Перечень таких фондов и размеры отчислений в них определяются уставом предприятия. Их источником служит прибыль.</a:t>
            </a:r>
            <a:endParaRPr lang="ru-RU" b="1" smtClean="0"/>
          </a:p>
          <a:p>
            <a:r>
              <a:rPr lang="ru-RU" b="1" smtClean="0"/>
              <a:t>Диверсификация</a:t>
            </a:r>
            <a:r>
              <a:rPr lang="ru-RU" smtClean="0"/>
              <a:t> представляет собой процесс распределения средств между различными объектами, непосредственно не связанными между собой.</a:t>
            </a:r>
          </a:p>
          <a:p>
            <a:r>
              <a:rPr lang="ru-RU" smtClean="0"/>
              <a:t>Различают несколько способов диверсификации</a:t>
            </a:r>
          </a:p>
          <a:p>
            <a:r>
              <a:rPr lang="ru-RU" smtClean="0"/>
              <a:t>диверсификация видов хозяйственной деятельности предполагает использование различных возможностей для получения дохода и прибыли, т.е. вложение средств одновременно в несколько различных предприятий, создание филиалов в различных регионах и т.п.; </a:t>
            </a:r>
          </a:p>
          <a:p>
            <a:r>
              <a:rPr lang="ru-RU" smtClean="0"/>
              <a:t>диверсификация поставщиков предусматривает разнообразие источников поступления товаров; </a:t>
            </a:r>
          </a:p>
          <a:p>
            <a:r>
              <a:rPr lang="ru-RU" smtClean="0"/>
              <a:t>диверсификация ассортимента предполагает включение в ассортимент предприятия товаров с противоположной направленностью спроса (например, прохладительные напитки и горячий чай в кафе), что позволяет снижать экономический риск в период временного уменьшения спроса на отдельные товары; </a:t>
            </a:r>
          </a:p>
          <a:p>
            <a:r>
              <a:rPr lang="ru-RU" smtClean="0"/>
              <a:t>диверсификация так называемого депозитного портфеля предполагает размещение временно свободных денежных средств в различных банках, что снижает риск их потери при банкротстве банка.</a:t>
            </a:r>
          </a:p>
          <a:p>
            <a:r>
              <a:rPr lang="ru-RU" b="1" smtClean="0"/>
              <a:t>Лимитирование</a:t>
            </a:r>
            <a:r>
              <a:rPr lang="ru-RU" smtClean="0"/>
              <a:t> предполагает установление системы ограничений на величину сделки. Это может быть ограничение на максимальный объем сделки с одним партнером, максимальный размер товарного запаса, максимальный размер кредита, предоставляемого одному покупателю, максимальный размер вклада в одном банке и т.д.</a:t>
            </a:r>
          </a:p>
          <a:p>
            <a:r>
              <a:rPr lang="ru-RU" smtClean="0"/>
              <a:t>Любое снижение риска имеет свою цену. Это так называемая плата за снижение риска. При внешнем страховании платой за снижение риска будет величина страховых взносов, при внутреннем страховании — затраты на создание резервных фондов. Использование диверсификации, как правило, ведет к снижению прибыли от каждого источника дохода. Аналогичное явление наблюдается и при лимитировании. Следовательно, выбирая способ снижения риска, необходимо учитывать его стоимость и целесообразность.</a:t>
            </a:r>
            <a:endParaRPr lang="ru-RU" sz="2400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>
              <a:buFontTx/>
              <a:buNone/>
            </a:pPr>
            <a:endParaRPr lang="ru-RU" sz="2400" smtClean="0"/>
          </a:p>
          <a:p>
            <a:pPr>
              <a:buFontTx/>
              <a:buNone/>
            </a:pPr>
            <a:endParaRPr 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smtClean="0"/>
              <a:t>Внешнее страхование</a:t>
            </a:r>
            <a:r>
              <a:rPr lang="ru-RU" smtClean="0"/>
              <a:t> заключается в передаче риска (ответственности за результаты негативных последствий) за определенное вознаграждение другой организации (страховой компании). Это может быть страхование имущества предприятия, грузов при транспортировке, сотрудников от несчастных случаев и др.</a:t>
            </a:r>
            <a:endParaRPr lang="ru-RU" b="1" smtClean="0"/>
          </a:p>
          <a:p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smtClean="0"/>
              <a:t>Внутреннее страхование</a:t>
            </a:r>
            <a:r>
              <a:rPr lang="ru-RU" smtClean="0"/>
              <a:t> осуществляется в пределах самого предприятия и заключается в создании специальных фондов для возмещения убытков. Перечень таких фондов и размеры отчислений в них определяются уставом предприятия. Их источником служит прибыль.</a:t>
            </a: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smtClean="0"/>
              <a:t>Диверсификация</a:t>
            </a:r>
            <a:r>
              <a:rPr lang="ru-RU" smtClean="0"/>
              <a:t> представляет собой процесс распределения средств между различными объектами, непосредственно не связанными между собой.</a:t>
            </a:r>
          </a:p>
          <a:p>
            <a:pPr>
              <a:buFontTx/>
              <a:buNone/>
            </a:pPr>
            <a:r>
              <a:rPr lang="ru-RU" smtClean="0"/>
              <a:t>Различают несколько способов диверсификации: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mtClean="0"/>
              <a:t>диверсификация видов хозяйственной деятельности предполагает использование различных возможностей для получения дохода и прибыли, т.е. вложение средств одновременно в несколько различных предприятий, создание филиалов в различных регионах и т.п.;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32770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600" smtClean="0"/>
              <a:t>диверсификация поставщиков предусматривает разнообразие источников поступления товаров</a:t>
            </a:r>
            <a:r>
              <a:rPr lang="ru-RU" smtClean="0"/>
              <a:t>;</a:t>
            </a:r>
          </a:p>
          <a:p>
            <a:r>
              <a:rPr lang="ru-RU" smtClean="0"/>
              <a:t> диверсификация так называемого депозитного портфеля предполагает размещение временно свободных денежных средств в различных банках, что снижает риск их потери при банкротстве банка;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33794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mtClean="0"/>
              <a:t>диверсификация ассортимента предполагает включение в ассортимент предприятия товаров с противоположной направленностью спроса (например, прохладительные напитки и горячий чай в кафе), что позволяет снижать экономический риск в период временного уменьшения спроса на отдельные товары.</a:t>
            </a:r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23850" y="274638"/>
            <a:ext cx="8362950" cy="14255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5.4 Пути и методы снижения рисков.</a:t>
            </a:r>
          </a:p>
        </p:txBody>
      </p:sp>
      <p:sp>
        <p:nvSpPr>
          <p:cNvPr id="3481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900113" y="1700213"/>
            <a:ext cx="7786687" cy="4425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2800" b="1" smtClean="0"/>
              <a:t>Лимитирование</a:t>
            </a:r>
            <a:r>
              <a:rPr lang="ru-RU" sz="2800" smtClean="0"/>
              <a:t> предполагает установление системы ограничений на величину сделки. Это может быть ограничение на максимальный объем сделки с одним партнером, максимальный размер товарного запаса, максимальный размер кредита, предоставляемого одному покупателю, максимальный размер вклада в одном банке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171</TotalTime>
  <Words>1060</Words>
  <Application>Microsoft Office PowerPoint</Application>
  <PresentationFormat>Экран (4:3)</PresentationFormat>
  <Paragraphs>102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Тема1</vt:lpstr>
      <vt:lpstr>Тема 5. Предпринимательский риск </vt:lpstr>
      <vt:lpstr>5.1 Сущность предпринимательского риска.</vt:lpstr>
      <vt:lpstr>5.1 Сущность предпринимательского риска. </vt:lpstr>
      <vt:lpstr>5.1 Сущность предпринимательского риска.</vt:lpstr>
      <vt:lpstr>5.1 Сущность предпринимательского риска.</vt:lpstr>
      <vt:lpstr>5.1 Сущность предпринимательского риска</vt:lpstr>
      <vt:lpstr>5.1 Сущность предпринимательского риска</vt:lpstr>
      <vt:lpstr>5.2 Виды рисков.</vt:lpstr>
      <vt:lpstr>5.2 Виды рисков.</vt:lpstr>
      <vt:lpstr>Слайд 10</vt:lpstr>
      <vt:lpstr>5.2 Виды рисков.</vt:lpstr>
      <vt:lpstr>5.2 Виды рисков.</vt:lpstr>
      <vt:lpstr>5.3 Методы страхования рисков.  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  <vt:lpstr>5.4 Пути и методы снижения рисков.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1</cp:lastModifiedBy>
  <cp:revision>16</cp:revision>
  <dcterms:created xsi:type="dcterms:W3CDTF">2013-05-26T11:37:02Z</dcterms:created>
  <dcterms:modified xsi:type="dcterms:W3CDTF">2013-09-07T08:02:41Z</dcterms:modified>
</cp:coreProperties>
</file>