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EABA3-2A1F-4337-95E4-BDFB2A3AA8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/>
              <a:t>Принципы рационализации организационных систем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A48074-EC6D-445F-A1C8-4A4BD82643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10</a:t>
            </a:r>
          </a:p>
        </p:txBody>
      </p:sp>
    </p:spTree>
    <p:extLst>
      <p:ext uri="{BB962C8B-B14F-4D97-AF65-F5344CB8AC3E}">
        <p14:creationId xmlns:p14="http://schemas.microsoft.com/office/powerpoint/2010/main" val="123195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A2151-7441-45F0-BA2A-6407BC527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1707"/>
          </a:xfrm>
        </p:spPr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B4EEFE-1D00-4622-81F7-B08498D55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409700"/>
            <a:ext cx="10934699" cy="4838699"/>
          </a:xfrm>
        </p:spPr>
        <p:txBody>
          <a:bodyPr/>
          <a:lstStyle/>
          <a:p>
            <a:r>
              <a:rPr lang="ru-RU" dirty="0"/>
              <a:t>Понятие и необходимость рационализации</a:t>
            </a:r>
          </a:p>
          <a:p>
            <a:r>
              <a:rPr lang="ru-RU" dirty="0"/>
              <a:t>Объекты и направления рационализации в организации</a:t>
            </a:r>
          </a:p>
          <a:p>
            <a:r>
              <a:rPr lang="ru-RU" dirty="0"/>
              <a:t>История теории рационализации</a:t>
            </a:r>
          </a:p>
          <a:p>
            <a:r>
              <a:rPr lang="ru-RU" dirty="0"/>
              <a:t>Законы, определяющие принципы рационализации</a:t>
            </a:r>
          </a:p>
          <a:p>
            <a:r>
              <a:rPr lang="ru-RU" dirty="0"/>
              <a:t>Принципы рационализации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2070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A2151-7441-45F0-BA2A-6407BC527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1707"/>
          </a:xfrm>
        </p:spPr>
        <p:txBody>
          <a:bodyPr/>
          <a:lstStyle/>
          <a:p>
            <a:r>
              <a:rPr lang="ru-RU" sz="3600" b="1" dirty="0"/>
              <a:t>Рационализация представляет собой: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B4EEFE-1D00-4622-81F7-B08498D55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409700"/>
            <a:ext cx="10934699" cy="4838699"/>
          </a:xfrm>
        </p:spPr>
        <p:txBody>
          <a:bodyPr>
            <a:normAutofit/>
          </a:bodyPr>
          <a:lstStyle/>
          <a:p>
            <a:r>
              <a:rPr lang="ru-RU" sz="2400" dirty="0"/>
              <a:t>1) организацию какой-либо работы, деятельности более производительно; </a:t>
            </a:r>
          </a:p>
          <a:p>
            <a:r>
              <a:rPr lang="ru-RU" sz="2400" dirty="0"/>
              <a:t>2) усовершенствование.</a:t>
            </a:r>
          </a:p>
          <a:p>
            <a:endParaRPr lang="ru-RU" sz="2400" dirty="0"/>
          </a:p>
          <a:p>
            <a:r>
              <a:rPr lang="ru-RU" sz="2400" dirty="0"/>
              <a:t>под рационализацией понимают целесообразный, управляемый процесс преобразования реальности, характеризующейся прогрессивными изменениями.</a:t>
            </a:r>
          </a:p>
        </p:txBody>
      </p:sp>
    </p:spTree>
    <p:extLst>
      <p:ext uri="{BB962C8B-B14F-4D97-AF65-F5344CB8AC3E}">
        <p14:creationId xmlns:p14="http://schemas.microsoft.com/office/powerpoint/2010/main" val="3884482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A2151-7441-45F0-BA2A-6407BC527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1707"/>
          </a:xfrm>
        </p:spPr>
        <p:txBody>
          <a:bodyPr/>
          <a:lstStyle/>
          <a:p>
            <a:r>
              <a:rPr lang="ru-RU" sz="3600" b="1" dirty="0"/>
              <a:t>Рационализация представляет собой: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B4EEFE-1D00-4622-81F7-B08498D55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409700"/>
            <a:ext cx="10934699" cy="4838699"/>
          </a:xfrm>
        </p:spPr>
        <p:txBody>
          <a:bodyPr>
            <a:normAutofit/>
          </a:bodyPr>
          <a:lstStyle/>
          <a:p>
            <a:r>
              <a:rPr lang="ru-RU" sz="2400" dirty="0"/>
              <a:t>1) организацию какой-либо работы, деятельности более производительно; </a:t>
            </a:r>
          </a:p>
          <a:p>
            <a:r>
              <a:rPr lang="ru-RU" sz="2400" dirty="0"/>
              <a:t>2) усовершенствование.</a:t>
            </a:r>
          </a:p>
          <a:p>
            <a:endParaRPr lang="ru-RU" sz="2400" dirty="0"/>
          </a:p>
          <a:p>
            <a:r>
              <a:rPr lang="ru-RU" sz="2400" dirty="0"/>
              <a:t>под рационализацией понимают целесообразный, управляемый процесс преобразования реальности, характеризующейся прогрессивными изменениями.</a:t>
            </a:r>
          </a:p>
          <a:p>
            <a:r>
              <a:rPr lang="ru-RU" sz="2400" dirty="0"/>
              <a:t>Смысл рационализации — не просто что-то изменить в объекте, а обеспечить наличие условий, которые можно было бы охарактеризовать как рациональные</a:t>
            </a:r>
          </a:p>
        </p:txBody>
      </p:sp>
    </p:spTree>
    <p:extLst>
      <p:ext uri="{BB962C8B-B14F-4D97-AF65-F5344CB8AC3E}">
        <p14:creationId xmlns:p14="http://schemas.microsoft.com/office/powerpoint/2010/main" val="249310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Объекты и направления рационализации в организации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23CE4CE-72CC-41A5-BE3F-D8887E4629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7881" t="40557" r="39094" b="33676"/>
          <a:stretch/>
        </p:blipFill>
        <p:spPr>
          <a:xfrm>
            <a:off x="1739295" y="1495425"/>
            <a:ext cx="7519005" cy="473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37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Объекты и направления рационализации в организации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1" y="1552576"/>
            <a:ext cx="11153774" cy="4848224"/>
          </a:xfrm>
        </p:spPr>
        <p:txBody>
          <a:bodyPr>
            <a:normAutofit/>
          </a:bodyPr>
          <a:lstStyle/>
          <a:p>
            <a:r>
              <a:rPr lang="ru-RU" sz="2200" dirty="0"/>
              <a:t>Исходными элементами являются объект рационализации и цели преобразования состояния объекта из нерационального или менее рационального в данное время в рациональное или более рациональное. </a:t>
            </a:r>
          </a:p>
          <a:p>
            <a:r>
              <a:rPr lang="ru-RU" sz="2200" dirty="0"/>
              <a:t>Затем цели трансформируются в критерии, а критерии — в показатели. </a:t>
            </a:r>
          </a:p>
          <a:p>
            <a:r>
              <a:rPr lang="ru-RU" sz="2200" dirty="0"/>
              <a:t>Для реализации поставленных и конкретизированных целей выбираются необходимые (качественно и количественно определенные) ресурсы. </a:t>
            </a:r>
          </a:p>
          <a:p>
            <a:r>
              <a:rPr lang="ru-RU" sz="2200" dirty="0"/>
              <a:t>В соответствии с природой и характеристиками ресурсов выбираются методы воздействия на них.</a:t>
            </a:r>
          </a:p>
          <a:p>
            <a:r>
              <a:rPr lang="ru-RU" sz="2200" dirty="0"/>
              <a:t>Результаты рационализации должны обеспечить рациональность, т.е. состояние объекта, </a:t>
            </a:r>
            <a:r>
              <a:rPr lang="ru-RU" sz="2200" dirty="0" err="1"/>
              <a:t>гармуправленцызирующее</a:t>
            </a:r>
            <a:r>
              <a:rPr lang="ru-RU" sz="2200" dirty="0"/>
              <a:t> по своим условиям с иными объектами, не наносящее им ущерба.</a:t>
            </a:r>
          </a:p>
        </p:txBody>
      </p:sp>
    </p:spTree>
    <p:extLst>
      <p:ext uri="{BB962C8B-B14F-4D97-AF65-F5344CB8AC3E}">
        <p14:creationId xmlns:p14="http://schemas.microsoft.com/office/powerpoint/2010/main" val="141873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История развития теории рационализации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1" y="1552576"/>
            <a:ext cx="11153774" cy="4848224"/>
          </a:xfrm>
        </p:spPr>
        <p:txBody>
          <a:bodyPr>
            <a:normAutofit/>
          </a:bodyPr>
          <a:lstStyle/>
          <a:p>
            <a:r>
              <a:rPr lang="ru-RU" sz="2000" dirty="0"/>
              <a:t>Первые научные исследования рационализации организационных структур осуществлены М. Вебером. управленцы относятся к рационализации коллективной деятельности в рамках бюрократических организаций.</a:t>
            </a:r>
          </a:p>
          <a:p>
            <a:r>
              <a:rPr lang="ru-RU" sz="2000" dirty="0"/>
              <a:t>Родоначальником рационализации трудовой деятельности был Ф. Тейлор, разработавший технократический подход к рационализации трудовых процессов. </a:t>
            </a:r>
          </a:p>
          <a:p>
            <a:r>
              <a:rPr lang="ru-RU" sz="2000" dirty="0"/>
              <a:t>Наивысших обобщающих результатов рационализации организационных процессов добился Г. Эмерсон в знаменитой работе «Двенадцать принципов производительности».</a:t>
            </a:r>
          </a:p>
          <a:p>
            <a:r>
              <a:rPr lang="ru-RU" sz="2000" dirty="0"/>
              <a:t>Сущность рациональной организации в области трудовой деятельности О. </a:t>
            </a:r>
            <a:r>
              <a:rPr lang="ru-RU" sz="2000" dirty="0" err="1"/>
              <a:t>Ерманский</a:t>
            </a:r>
            <a:r>
              <a:rPr lang="ru-RU" sz="2000" dirty="0"/>
              <a:t> видел в «оптимальном использовании каждого из факторов или элементов организации и в согласовании всех этих </a:t>
            </a:r>
            <a:r>
              <a:rPr lang="ru-RU" sz="2000" dirty="0" err="1"/>
              <a:t>оптимализированных</a:t>
            </a:r>
            <a:r>
              <a:rPr lang="ru-RU" sz="2000" dirty="0"/>
              <a:t> элементов между собой по принципу положительного подбора».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503921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Законы, определяющие принципы рационализации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1" y="1409700"/>
            <a:ext cx="11153774" cy="4991100"/>
          </a:xfrm>
        </p:spPr>
        <p:txBody>
          <a:bodyPr>
            <a:normAutofit/>
          </a:bodyPr>
          <a:lstStyle/>
          <a:p>
            <a:r>
              <a:rPr lang="ru-RU" sz="2200" dirty="0"/>
              <a:t>Условия, при которых необходимо проводить рационализацию организации, определяются несоответствием внутреннего потенциала организации (коллектива) и результатами их функционирования.</a:t>
            </a:r>
          </a:p>
          <a:p>
            <a:r>
              <a:rPr lang="ru-RU" sz="2200" u="sng" dirty="0"/>
              <a:t>закон синергии </a:t>
            </a:r>
            <a:r>
              <a:rPr lang="ru-RU" sz="2200" dirty="0"/>
              <a:t>- для любой системы есть такой набор ресурсов, при котором ее потенциал всегда будет либо существенно больше простой суммы потенциалов, входящих в нее ресурсов, либо значительно меньше. </a:t>
            </a:r>
          </a:p>
          <a:p>
            <a:r>
              <a:rPr lang="ru-RU" sz="2200" u="sng" dirty="0"/>
              <a:t>закон единства анализа и синтеза</a:t>
            </a:r>
            <a:r>
              <a:rPr lang="ru-RU" sz="2200" dirty="0"/>
              <a:t> - каждая система стремится настроиться на более экономный режим функционирования за счет постоянного изменения своей структуры или выполняемых функций.</a:t>
            </a:r>
          </a:p>
          <a:p>
            <a:r>
              <a:rPr lang="ru-RU" sz="2200" u="sng" dirty="0"/>
              <a:t>закон композиции и пропорциональности</a:t>
            </a:r>
            <a:r>
              <a:rPr lang="ru-RU" sz="2200" dirty="0"/>
              <a:t> - каждая система стремится приобрести, создать или сохранить в своей структуре все необходимые ресурсы, находящиеся в заданной соотносительности или заданном подчинении (пропорции).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194133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Направления формирования рациональной структуры организации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1" y="1409700"/>
            <a:ext cx="11153774" cy="4991100"/>
          </a:xfrm>
        </p:spPr>
        <p:txBody>
          <a:bodyPr>
            <a:normAutofit/>
          </a:bodyPr>
          <a:lstStyle/>
          <a:p>
            <a:r>
              <a:rPr lang="ru-RU" sz="2200" dirty="0"/>
              <a:t>1. </a:t>
            </a:r>
            <a:r>
              <a:rPr lang="ru-RU" sz="2200" u="sng" dirty="0"/>
              <a:t>Рационализация структуры в рамках данного компонентного состава </a:t>
            </a:r>
            <a:r>
              <a:rPr lang="ru-RU" sz="2200" dirty="0"/>
              <a:t>имеет место, когда компонентный состав является наилучшим для реализации цели данной организации или когда его трудно изменить. Состав в этом случае выступает исходным, а структура — производной от него.</a:t>
            </a:r>
          </a:p>
          <a:p>
            <a:endParaRPr lang="ru-RU" sz="2200" dirty="0"/>
          </a:p>
          <a:p>
            <a:r>
              <a:rPr lang="ru-RU" sz="2200" dirty="0"/>
              <a:t>2. </a:t>
            </a:r>
            <a:r>
              <a:rPr lang="ru-RU" sz="2200" u="sng" dirty="0"/>
              <a:t>Рационализация структуры за пределами существующего компонентного состава</a:t>
            </a:r>
            <a:r>
              <a:rPr lang="ru-RU" sz="2200" dirty="0"/>
              <a:t> в том случае, если это целесообразно для функционирования организации. Состав и структура организации определяются исходя из установленных целей, функционального назначения и условий деятельности организации.</a:t>
            </a:r>
          </a:p>
          <a:p>
            <a:pPr algn="r"/>
            <a:r>
              <a:rPr lang="ru-RU" sz="2200" dirty="0"/>
              <a:t>А. Устинов и В. Селезнев </a:t>
            </a:r>
          </a:p>
        </p:txBody>
      </p:sp>
    </p:spTree>
    <p:extLst>
      <p:ext uri="{BB962C8B-B14F-4D97-AF65-F5344CB8AC3E}">
        <p14:creationId xmlns:p14="http://schemas.microsoft.com/office/powerpoint/2010/main" val="318624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Принципы формирования рациональной структуры организации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1" y="1600200"/>
            <a:ext cx="11153774" cy="4800600"/>
          </a:xfrm>
        </p:spPr>
        <p:txBody>
          <a:bodyPr numCol="2">
            <a:normAutofit/>
          </a:bodyPr>
          <a:lstStyle/>
          <a:p>
            <a:r>
              <a:rPr lang="ru-RU" sz="2200" dirty="0"/>
              <a:t>концептуализация,</a:t>
            </a:r>
          </a:p>
          <a:p>
            <a:r>
              <a:rPr lang="ru-RU" sz="2200" dirty="0"/>
              <a:t> алгоритмизация, </a:t>
            </a:r>
          </a:p>
          <a:p>
            <a:r>
              <a:rPr lang="ru-RU" sz="2200" dirty="0"/>
              <a:t>нормализация,</a:t>
            </a:r>
          </a:p>
          <a:p>
            <a:r>
              <a:rPr lang="ru-RU" sz="2200" dirty="0"/>
              <a:t>систематизация, </a:t>
            </a:r>
          </a:p>
          <a:p>
            <a:r>
              <a:rPr lang="ru-RU" sz="2200" dirty="0"/>
              <a:t>классификация, </a:t>
            </a:r>
          </a:p>
          <a:p>
            <a:r>
              <a:rPr lang="ru-RU" sz="2200" dirty="0"/>
              <a:t>концентрация,</a:t>
            </a:r>
          </a:p>
          <a:p>
            <a:r>
              <a:rPr lang="ru-RU" sz="2200" dirty="0"/>
              <a:t>выравнивание потенциала, </a:t>
            </a:r>
          </a:p>
          <a:p>
            <a:r>
              <a:rPr lang="ru-RU" sz="2200" dirty="0"/>
              <a:t>ассоциация, </a:t>
            </a:r>
          </a:p>
          <a:p>
            <a:r>
              <a:rPr lang="ru-RU" sz="2200" dirty="0"/>
              <a:t>специализация, </a:t>
            </a:r>
          </a:p>
          <a:p>
            <a:r>
              <a:rPr lang="ru-RU" sz="2200" dirty="0"/>
              <a:t>стандартизация, </a:t>
            </a:r>
          </a:p>
          <a:p>
            <a:r>
              <a:rPr lang="ru-RU" sz="2200" dirty="0"/>
              <a:t>унификация,</a:t>
            </a:r>
          </a:p>
          <a:p>
            <a:r>
              <a:rPr lang="ru-RU" sz="2200" dirty="0"/>
              <a:t>персонификация, </a:t>
            </a:r>
          </a:p>
          <a:p>
            <a:r>
              <a:rPr lang="ru-RU" sz="2200" dirty="0"/>
              <a:t>регламентация.</a:t>
            </a:r>
          </a:p>
          <a:p>
            <a:endParaRPr lang="ru-RU" sz="2200" dirty="0"/>
          </a:p>
          <a:p>
            <a:r>
              <a:rPr lang="ru-RU" sz="2200" dirty="0"/>
              <a:t>Часть этих принципов сформулирована Г. Эмерсоном в 1913 г.</a:t>
            </a:r>
          </a:p>
        </p:txBody>
      </p:sp>
    </p:spTree>
    <p:extLst>
      <p:ext uri="{BB962C8B-B14F-4D97-AF65-F5344CB8AC3E}">
        <p14:creationId xmlns:p14="http://schemas.microsoft.com/office/powerpoint/2010/main" val="3867019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Принципы рациональной организации М. Вебера: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1" y="1409700"/>
            <a:ext cx="11153774" cy="5162550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/>
              <a:t>1) управленцы лично свободны и подчинены власти только в том, что касается их безличных должностных обязанностей;</a:t>
            </a:r>
          </a:p>
          <a:p>
            <a:r>
              <a:rPr lang="ru-RU" sz="2300" dirty="0"/>
              <a:t>2) управленцы организованы в четко установленную иерархию должностей;</a:t>
            </a:r>
          </a:p>
          <a:p>
            <a:r>
              <a:rPr lang="ru-RU" sz="2300" dirty="0"/>
              <a:t>3) каждая должность обладает строго определенной сферой полномочий;</a:t>
            </a:r>
          </a:p>
          <a:p>
            <a:r>
              <a:rPr lang="ru-RU" sz="2300" dirty="0"/>
              <a:t>4) управленец занимает должность на основе добровольного договорного соглашения;</a:t>
            </a:r>
          </a:p>
          <a:p>
            <a:r>
              <a:rPr lang="ru-RU" sz="2300" dirty="0"/>
              <a:t>5) кандидаты отбираются на основании их специальной квалификации и при этом назначаются на должность, а не избираются;</a:t>
            </a:r>
          </a:p>
          <a:p>
            <a:r>
              <a:rPr lang="ru-RU" sz="2300" dirty="0"/>
              <a:t>6) вознаграждением служит постоянное денежное жалование, как правило, с правом на пенсию;</a:t>
            </a:r>
          </a:p>
          <a:p>
            <a:r>
              <a:rPr lang="ru-RU" sz="2300" dirty="0"/>
              <a:t>7) должность рассматривается как единственный или, по крайней мере, основной род занятий занимающего ее лица;</a:t>
            </a:r>
          </a:p>
          <a:p>
            <a:r>
              <a:rPr lang="ru-RU" sz="2300" dirty="0"/>
              <a:t>8) существует система служебного продвижения в соответствии со старшинством или заслугами;</a:t>
            </a:r>
          </a:p>
          <a:p>
            <a:r>
              <a:rPr lang="ru-RU" sz="2300" dirty="0"/>
              <a:t>9) управленец отделен от владения средствами управления и не присваивает свою должность;</a:t>
            </a:r>
          </a:p>
          <a:p>
            <a:r>
              <a:rPr lang="ru-RU" sz="2300" dirty="0"/>
              <a:t>10) он подчинен в своей деятельности жесткой и систематической дисциплине и контролю.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501033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Принципы рационализации </a:t>
            </a:r>
            <a:r>
              <a:rPr lang="ru-RU" sz="3600" b="1" dirty="0" err="1"/>
              <a:t>Э.А.Смирнова</a:t>
            </a:r>
            <a:endParaRPr lang="ru-RU" sz="36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1" y="1409700"/>
            <a:ext cx="4486274" cy="51625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b="1" dirty="0"/>
              <a:t>1. Принцип последовательного подключения</a:t>
            </a:r>
            <a:endParaRPr lang="ru-RU" sz="2200" dirty="0"/>
          </a:p>
          <a:p>
            <a:r>
              <a:rPr lang="ru-RU" sz="2200" u="sng" dirty="0"/>
              <a:t>Сенсуализм</a:t>
            </a:r>
            <a:r>
              <a:rPr lang="ru-RU" sz="2200" dirty="0"/>
              <a:t> — это познание человеком реальности только через субъективное восприятие и ощущения. </a:t>
            </a:r>
          </a:p>
          <a:p>
            <a:r>
              <a:rPr lang="ru-RU" sz="2200" u="sng" dirty="0"/>
              <a:t>Иррационализм</a:t>
            </a:r>
            <a:r>
              <a:rPr lang="ru-RU" sz="2200" dirty="0"/>
              <a:t> — познание человеком реальности преимущественно через волю, интуицию, инстинкты, воображение, озарение.</a:t>
            </a:r>
          </a:p>
          <a:p>
            <a:r>
              <a:rPr lang="ru-RU" sz="2200" u="sng" dirty="0"/>
              <a:t>Рационализм</a:t>
            </a:r>
            <a:r>
              <a:rPr lang="ru-RU" sz="2200" dirty="0"/>
              <a:t> означает мышление человека на основе принципа «причина — следствие».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F100B4-7E34-4221-A8A6-C67CC56D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78" t="27083" r="39922" b="53750"/>
          <a:stretch/>
        </p:blipFill>
        <p:spPr>
          <a:xfrm>
            <a:off x="5305425" y="1752599"/>
            <a:ext cx="6219684" cy="33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15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Принципы рационализации </a:t>
            </a:r>
            <a:r>
              <a:rPr lang="ru-RU" sz="3600" b="1" dirty="0" err="1"/>
              <a:t>Э.А.Смирнова</a:t>
            </a:r>
            <a:endParaRPr lang="ru-RU" sz="36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" y="1409700"/>
            <a:ext cx="11239499" cy="5162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2. Принцип всесторонности входной информации</a:t>
            </a:r>
          </a:p>
          <a:p>
            <a:r>
              <a:rPr lang="ru-RU" sz="2400" dirty="0"/>
              <a:t>Информация, поступающая от объекта рационализации, должна отражать сведения о ключевых элементах состояния и деятельности организации.</a:t>
            </a:r>
          </a:p>
          <a:p>
            <a:r>
              <a:rPr lang="ru-RU" sz="2400" dirty="0"/>
              <a:t>Обычно объект рационализации представляет не вся организация, а ее отдельные процессы или подразделения, поэтому бывает сложно оценить влияние других процессов или подразделений на объект рационализации. </a:t>
            </a:r>
          </a:p>
          <a:p>
            <a:r>
              <a:rPr lang="ru-RU" sz="2400" dirty="0"/>
              <a:t>Для оценки положительных и отрицательных последствий рационализации на другие процессы и подразделения собирается информация об их ключевых связях.</a:t>
            </a:r>
          </a:p>
        </p:txBody>
      </p:sp>
    </p:spTree>
    <p:extLst>
      <p:ext uri="{BB962C8B-B14F-4D97-AF65-F5344CB8AC3E}">
        <p14:creationId xmlns:p14="http://schemas.microsoft.com/office/powerpoint/2010/main" val="3386609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Принципы рационализации </a:t>
            </a:r>
            <a:r>
              <a:rPr lang="ru-RU" sz="3600" b="1" dirty="0" err="1"/>
              <a:t>Э.А.Смирнова</a:t>
            </a:r>
            <a:endParaRPr lang="ru-RU" sz="36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" y="1409700"/>
            <a:ext cx="11239499" cy="5162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3. Принцип всесторонности рекомендаций по рационализации организации</a:t>
            </a:r>
          </a:p>
          <a:p>
            <a:r>
              <a:rPr lang="ru-RU" sz="2400" dirty="0"/>
              <a:t>Рекомендации, выдаваемые организации по рационализации ее деятельности и состояния, должны затрагивать не только объекты рационализации, но и объекты, соприкасающиеся с ними прямо или косвенно.</a:t>
            </a:r>
          </a:p>
          <a:p>
            <a:r>
              <a:rPr lang="ru-RU" sz="2400" dirty="0"/>
              <a:t>Результат рационализации представляют рекомендации и решения об их использовании. Если они ограничены только основным объектом рационализации, то это может не повлиять на эффективность деятельности всей организации.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554273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Принципы рационализации </a:t>
            </a:r>
            <a:r>
              <a:rPr lang="ru-RU" sz="3600" b="1" dirty="0" err="1"/>
              <a:t>Э.А.Смирнова</a:t>
            </a:r>
            <a:endParaRPr lang="ru-RU" sz="36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" y="1409700"/>
            <a:ext cx="11239499" cy="5162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4. Принцип внутренней рационализации</a:t>
            </a:r>
          </a:p>
          <a:p>
            <a:r>
              <a:rPr lang="ru-RU" sz="2400" dirty="0"/>
              <a:t>Руководство организации должно стимулировать потребности и интересы работников для активизации рационализаторской деятельности. </a:t>
            </a:r>
          </a:p>
          <a:p>
            <a:r>
              <a:rPr lang="ru-RU" sz="2400" dirty="0"/>
              <a:t>Наиболее эффективна рационализация непосредственных процессов и условий труда работников на конкретных рабочих местах.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174422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Принципы рационализации из СССР и компании «Тойота»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" y="1524000"/>
            <a:ext cx="11239499" cy="5048250"/>
          </a:xfrm>
        </p:spPr>
        <p:txBody>
          <a:bodyPr>
            <a:normAutofit/>
          </a:bodyPr>
          <a:lstStyle/>
          <a:p>
            <a:r>
              <a:rPr lang="ru-RU" sz="2200" u="sng" dirty="0"/>
              <a:t>Целеполагание.</a:t>
            </a:r>
            <a:r>
              <a:rPr lang="ru-RU" sz="2200" dirty="0"/>
              <a:t> Рациональность структуры состоит в ее целесообразности. Структура должна соответствовать целевой ориентации организации, основу которой составляет ее миссия.</a:t>
            </a:r>
          </a:p>
          <a:p>
            <a:r>
              <a:rPr lang="ru-RU" sz="2200" u="sng" dirty="0"/>
              <a:t>Приоритет функций над составом звеньев</a:t>
            </a:r>
            <a:r>
              <a:rPr lang="ru-RU" sz="2200" dirty="0"/>
              <a:t>. Достижение установленных целей предполагает осуществление организацией определенных функций. Эти функции обеспечиваются соответствующей структурой.</a:t>
            </a:r>
          </a:p>
          <a:p>
            <a:r>
              <a:rPr lang="ru-RU" sz="2200" u="sng" dirty="0"/>
              <a:t>Приоритет объекта над субъектом</a:t>
            </a:r>
            <a:r>
              <a:rPr lang="ru-RU" sz="2200" dirty="0"/>
              <a:t>. Рациональная структура должна обеспечивать </a:t>
            </a:r>
            <a:r>
              <a:rPr lang="ru-RU" sz="2200" dirty="0" err="1"/>
              <a:t>гомеостатичность</a:t>
            </a:r>
            <a:r>
              <a:rPr lang="ru-RU" sz="2200" dirty="0"/>
              <a:t> организации и устойчивость ее существования при различном состоянии субъективных факторов.</a:t>
            </a:r>
          </a:p>
          <a:p>
            <a:r>
              <a:rPr lang="ru-RU" sz="2200" u="sng" dirty="0"/>
              <a:t>Адаптивность</a:t>
            </a:r>
            <a:r>
              <a:rPr lang="ru-RU" sz="2200" dirty="0"/>
              <a:t>. Рациональная структура должна обладать способностью адаптироваться к изменениям внешней и внутренней среды, целевой переориентации, новой стратегии развития.</a:t>
            </a:r>
          </a:p>
          <a:p>
            <a:endParaRPr lang="ru-RU" sz="2200" dirty="0"/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683488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F09B0-09E7-4C47-8B60-F4B1A10A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6493"/>
            <a:ext cx="9404723" cy="1147482"/>
          </a:xfrm>
        </p:spPr>
        <p:txBody>
          <a:bodyPr/>
          <a:lstStyle/>
          <a:p>
            <a:r>
              <a:rPr lang="ru-RU" sz="3600" b="1" dirty="0"/>
              <a:t>Принципы рационализации из СССР и компании «Тойота»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0D645-D02E-440F-9997-B9F2227BF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" y="1524000"/>
            <a:ext cx="11239499" cy="5048250"/>
          </a:xfrm>
        </p:spPr>
        <p:txBody>
          <a:bodyPr>
            <a:normAutofit/>
          </a:bodyPr>
          <a:lstStyle/>
          <a:p>
            <a:r>
              <a:rPr lang="ru-RU" sz="2400" u="sng" dirty="0"/>
              <a:t>Полная координация</a:t>
            </a:r>
            <a:r>
              <a:rPr lang="ru-RU" sz="2400" dirty="0"/>
              <a:t>. Основные направления рационализации структурной координации: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обеспечение согласованности различных функциональных структур (технологической, организационной и т.д.);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формирование четкой системы координирующих связей между центром, средним звеном и периферией;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эффективная </a:t>
            </a:r>
            <a:r>
              <a:rPr lang="ru-RU" sz="2200" dirty="0" err="1"/>
              <a:t>межблоковая</a:t>
            </a:r>
            <a:r>
              <a:rPr lang="ru-RU" sz="2200" dirty="0"/>
              <a:t> координация;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четкая взаимная координация деятельности структурных подразделений различных уровней (цехов, участков и т.д.);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обеспечение скоординированности функционирования каналов и узлов связи.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20426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46</TotalTime>
  <Words>1128</Words>
  <Application>Microsoft Office PowerPoint</Application>
  <PresentationFormat>Широкоэкранный</PresentationFormat>
  <Paragraphs>98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Wingdings</vt:lpstr>
      <vt:lpstr>Wingdings 3</vt:lpstr>
      <vt:lpstr>Ион</vt:lpstr>
      <vt:lpstr>Принципы рационализации организационных систем</vt:lpstr>
      <vt:lpstr>План</vt:lpstr>
      <vt:lpstr>Рационализация представляет собой:</vt:lpstr>
      <vt:lpstr>Рационализация представляет собой:</vt:lpstr>
      <vt:lpstr>Объекты и направления рационализации в организации</vt:lpstr>
      <vt:lpstr>Объекты и направления рационализации в организации</vt:lpstr>
      <vt:lpstr>История развития теории рационализации</vt:lpstr>
      <vt:lpstr>Законы, определяющие принципы рационализации</vt:lpstr>
      <vt:lpstr>Направления формирования рациональной структуры организации</vt:lpstr>
      <vt:lpstr>Принципы формирования рациональной структуры организации</vt:lpstr>
      <vt:lpstr>Принципы рациональной организации М. Вебера:</vt:lpstr>
      <vt:lpstr>Принципы рационализации Э.А.Смирнова</vt:lpstr>
      <vt:lpstr>Принципы рационализации Э.А.Смирнова</vt:lpstr>
      <vt:lpstr>Принципы рационализации Э.А.Смирнова</vt:lpstr>
      <vt:lpstr>Принципы рационализации Э.А.Смирнова</vt:lpstr>
      <vt:lpstr>Принципы рационализации из СССР и компании «Тойота»</vt:lpstr>
      <vt:lpstr>Принципы рационализации из СССР и компании «Тойота»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рационализации организационных систем</dc:title>
  <dc:creator>Инна Попова</dc:creator>
  <cp:lastModifiedBy>Инна Попова</cp:lastModifiedBy>
  <cp:revision>8</cp:revision>
  <dcterms:created xsi:type="dcterms:W3CDTF">2022-05-23T22:35:19Z</dcterms:created>
  <dcterms:modified xsi:type="dcterms:W3CDTF">2022-05-23T23:22:01Z</dcterms:modified>
</cp:coreProperties>
</file>