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8" r:id="rId2"/>
    <p:sldId id="260" r:id="rId3"/>
    <p:sldId id="272" r:id="rId4"/>
    <p:sldId id="393" r:id="rId5"/>
    <p:sldId id="390" r:id="rId6"/>
    <p:sldId id="396" r:id="rId7"/>
    <p:sldId id="394" r:id="rId8"/>
    <p:sldId id="365" r:id="rId9"/>
    <p:sldId id="366" r:id="rId10"/>
    <p:sldId id="347" r:id="rId11"/>
    <p:sldId id="349" r:id="rId12"/>
    <p:sldId id="368" r:id="rId13"/>
    <p:sldId id="367" r:id="rId14"/>
    <p:sldId id="369" r:id="rId15"/>
    <p:sldId id="370" r:id="rId16"/>
    <p:sldId id="371" r:id="rId17"/>
    <p:sldId id="372" r:id="rId18"/>
    <p:sldId id="373" r:id="rId19"/>
    <p:sldId id="402" r:id="rId20"/>
    <p:sldId id="403" r:id="rId21"/>
    <p:sldId id="404" r:id="rId22"/>
    <p:sldId id="405" r:id="rId23"/>
    <p:sldId id="406" r:id="rId24"/>
    <p:sldId id="401" r:id="rId25"/>
    <p:sldId id="374" r:id="rId26"/>
    <p:sldId id="397" r:id="rId27"/>
    <p:sldId id="399" r:id="rId28"/>
    <p:sldId id="375" r:id="rId29"/>
    <p:sldId id="398" r:id="rId30"/>
    <p:sldId id="400" r:id="rId31"/>
    <p:sldId id="376" r:id="rId32"/>
    <p:sldId id="377" r:id="rId33"/>
    <p:sldId id="378" r:id="rId34"/>
    <p:sldId id="379" r:id="rId35"/>
    <p:sldId id="380" r:id="rId36"/>
    <p:sldId id="381" r:id="rId37"/>
    <p:sldId id="383" r:id="rId38"/>
    <p:sldId id="382" r:id="rId39"/>
    <p:sldId id="384" r:id="rId40"/>
    <p:sldId id="385" r:id="rId41"/>
    <p:sldId id="386" r:id="rId42"/>
    <p:sldId id="387" r:id="rId43"/>
    <p:sldId id="388" r:id="rId44"/>
    <p:sldId id="389" r:id="rId45"/>
    <p:sldId id="302" r:id="rId46"/>
  </p:sldIdLst>
  <p:sldSz cx="9144000" cy="6858000" type="screen4x3"/>
  <p:notesSz cx="6858000" cy="9144000"/>
  <p:custDataLst>
    <p:tags r:id="rId49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A5042-B75B-4AB3-8564-90B2AA3E0893}" v="76" dt="2020-01-23T07:06:07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77258" autoAdjust="0"/>
  </p:normalViewPr>
  <p:slideViewPr>
    <p:cSldViewPr snapToObjects="1">
      <p:cViewPr varScale="1">
        <p:scale>
          <a:sx n="63" d="100"/>
          <a:sy n="63" d="100"/>
        </p:scale>
        <p:origin x="1824" y="58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едолужко Ольга" userId="834c8478f9dd2a38" providerId="LiveId" clId="{161A5042-B75B-4AB3-8564-90B2AA3E0893}"/>
    <pc:docChg chg="undo custSel addSld delSld modSld sldOrd">
      <pc:chgData name="Недолужко Ольга" userId="834c8478f9dd2a38" providerId="LiveId" clId="{161A5042-B75B-4AB3-8564-90B2AA3E0893}" dt="2020-01-23T07:05:56.512" v="1883" actId="20577"/>
      <pc:docMkLst>
        <pc:docMk/>
      </pc:docMkLst>
      <pc:sldChg chg="modSp">
        <pc:chgData name="Недолужко Ольга" userId="834c8478f9dd2a38" providerId="LiveId" clId="{161A5042-B75B-4AB3-8564-90B2AA3E0893}" dt="2020-01-20T22:43:23.582" v="1"/>
        <pc:sldMkLst>
          <pc:docMk/>
          <pc:sldMk cId="0" sldId="258"/>
        </pc:sldMkLst>
        <pc:spChg chg="mod">
          <ac:chgData name="Недолужко Ольга" userId="834c8478f9dd2a38" providerId="LiveId" clId="{161A5042-B75B-4AB3-8564-90B2AA3E0893}" dt="2020-01-20T22:43:23.582" v="1"/>
          <ac:spMkLst>
            <pc:docMk/>
            <pc:sldMk cId="0" sldId="258"/>
            <ac:spMk id="4101" creationId="{00000000-0000-0000-0000-000000000000}"/>
          </ac:spMkLst>
        </pc:spChg>
      </pc:sldChg>
      <pc:sldChg chg="modSp">
        <pc:chgData name="Недолужко Ольга" userId="834c8478f9dd2a38" providerId="LiveId" clId="{161A5042-B75B-4AB3-8564-90B2AA3E0893}" dt="2020-01-21T02:02:36.171" v="1426" actId="20577"/>
        <pc:sldMkLst>
          <pc:docMk/>
          <pc:sldMk cId="0" sldId="347"/>
        </pc:sldMkLst>
        <pc:spChg chg="mod">
          <ac:chgData name="Недолужко Ольга" userId="834c8478f9dd2a38" providerId="LiveId" clId="{161A5042-B75B-4AB3-8564-90B2AA3E0893}" dt="2020-01-21T02:02:36.171" v="1426" actId="20577"/>
          <ac:spMkLst>
            <pc:docMk/>
            <pc:sldMk cId="0" sldId="347"/>
            <ac:spMk id="8197" creationId="{00000000-0000-0000-0000-000000000000}"/>
          </ac:spMkLst>
        </pc:spChg>
      </pc:sldChg>
      <pc:sldChg chg="modNotesTx">
        <pc:chgData name="Недолужко Ольга" userId="834c8478f9dd2a38" providerId="LiveId" clId="{161A5042-B75B-4AB3-8564-90B2AA3E0893}" dt="2020-01-20T23:28:28.844" v="212" actId="6549"/>
        <pc:sldMkLst>
          <pc:docMk/>
          <pc:sldMk cId="2220072119" sldId="366"/>
        </pc:sldMkLst>
      </pc:sldChg>
      <pc:sldChg chg="modNotesTx">
        <pc:chgData name="Недолужко Ольга" userId="834c8478f9dd2a38" providerId="LiveId" clId="{161A5042-B75B-4AB3-8564-90B2AA3E0893}" dt="2020-01-20T23:45:20.825" v="222" actId="20577"/>
        <pc:sldMkLst>
          <pc:docMk/>
          <pc:sldMk cId="1560814425" sldId="367"/>
        </pc:sldMkLst>
      </pc:sldChg>
      <pc:sldChg chg="modSp">
        <pc:chgData name="Недолужко Ольга" userId="834c8478f9dd2a38" providerId="LiveId" clId="{161A5042-B75B-4AB3-8564-90B2AA3E0893}" dt="2020-01-23T06:58:38.093" v="1604" actId="20577"/>
        <pc:sldMkLst>
          <pc:docMk/>
          <pc:sldMk cId="1127755959" sldId="371"/>
        </pc:sldMkLst>
        <pc:spChg chg="mod">
          <ac:chgData name="Недолужко Ольга" userId="834c8478f9dd2a38" providerId="LiveId" clId="{161A5042-B75B-4AB3-8564-90B2AA3E0893}" dt="2020-01-23T06:58:38.093" v="1604" actId="20577"/>
          <ac:spMkLst>
            <pc:docMk/>
            <pc:sldMk cId="1127755959" sldId="371"/>
            <ac:spMk id="43013" creationId="{00000000-0000-0000-0000-000000000000}"/>
          </ac:spMkLst>
        </pc:spChg>
      </pc:sldChg>
      <pc:sldChg chg="modSp">
        <pc:chgData name="Недолужко Ольга" userId="834c8478f9dd2a38" providerId="LiveId" clId="{161A5042-B75B-4AB3-8564-90B2AA3E0893}" dt="2020-01-23T06:58:48.754" v="1606" actId="20577"/>
        <pc:sldMkLst>
          <pc:docMk/>
          <pc:sldMk cId="1099906370" sldId="372"/>
        </pc:sldMkLst>
        <pc:spChg chg="mod">
          <ac:chgData name="Недолужко Ольга" userId="834c8478f9dd2a38" providerId="LiveId" clId="{161A5042-B75B-4AB3-8564-90B2AA3E0893}" dt="2020-01-23T06:58:48.754" v="1606" actId="20577"/>
          <ac:spMkLst>
            <pc:docMk/>
            <pc:sldMk cId="1099906370" sldId="372"/>
            <ac:spMk id="43013" creationId="{00000000-0000-0000-0000-000000000000}"/>
          </ac:spMkLst>
        </pc:spChg>
      </pc:sldChg>
      <pc:sldChg chg="addSp modSp modNotesTx">
        <pc:chgData name="Недолужко Ольга" userId="834c8478f9dd2a38" providerId="LiveId" clId="{161A5042-B75B-4AB3-8564-90B2AA3E0893}" dt="2020-01-21T02:15:52.132" v="1531" actId="20577"/>
        <pc:sldMkLst>
          <pc:docMk/>
          <pc:sldMk cId="982651783" sldId="373"/>
        </pc:sldMkLst>
        <pc:spChg chg="mod">
          <ac:chgData name="Недолужко Ольга" userId="834c8478f9dd2a38" providerId="LiveId" clId="{161A5042-B75B-4AB3-8564-90B2AA3E0893}" dt="2020-01-21T02:15:52.132" v="1531" actId="20577"/>
          <ac:spMkLst>
            <pc:docMk/>
            <pc:sldMk cId="982651783" sldId="373"/>
            <ac:spMk id="43013" creationId="{00000000-0000-0000-0000-000000000000}"/>
          </ac:spMkLst>
        </pc:spChg>
        <pc:picChg chg="add mod">
          <ac:chgData name="Недолужко Ольга" userId="834c8478f9dd2a38" providerId="LiveId" clId="{161A5042-B75B-4AB3-8564-90B2AA3E0893}" dt="2020-01-21T02:14:29.080" v="1482" actId="1035"/>
          <ac:picMkLst>
            <pc:docMk/>
            <pc:sldMk cId="982651783" sldId="373"/>
            <ac:picMk id="2" creationId="{334FB00C-AE5C-45EA-8D59-A3DF22E96F07}"/>
          </ac:picMkLst>
        </pc:picChg>
      </pc:sldChg>
      <pc:sldChg chg="modSp modNotesTx">
        <pc:chgData name="Недолужко Ольга" userId="834c8478f9dd2a38" providerId="LiveId" clId="{161A5042-B75B-4AB3-8564-90B2AA3E0893}" dt="2020-01-21T01:29:34.231" v="1012" actId="255"/>
        <pc:sldMkLst>
          <pc:docMk/>
          <pc:sldMk cId="2626918218" sldId="374"/>
        </pc:sldMkLst>
        <pc:spChg chg="mod">
          <ac:chgData name="Недолужко Ольга" userId="834c8478f9dd2a38" providerId="LiveId" clId="{161A5042-B75B-4AB3-8564-90B2AA3E0893}" dt="2020-01-21T01:29:34.231" v="1012" actId="255"/>
          <ac:spMkLst>
            <pc:docMk/>
            <pc:sldMk cId="2626918218" sldId="374"/>
            <ac:spMk id="43013" creationId="{00000000-0000-0000-0000-000000000000}"/>
          </ac:spMkLst>
        </pc:spChg>
      </pc:sldChg>
      <pc:sldChg chg="modSp modNotesTx">
        <pc:chgData name="Недолужко Ольга" userId="834c8478f9dd2a38" providerId="LiveId" clId="{161A5042-B75B-4AB3-8564-90B2AA3E0893}" dt="2020-01-21T01:52:47.310" v="1300" actId="20577"/>
        <pc:sldMkLst>
          <pc:docMk/>
          <pc:sldMk cId="1678040192" sldId="375"/>
        </pc:sldMkLst>
        <pc:spChg chg="mod">
          <ac:chgData name="Недолужко Ольга" userId="834c8478f9dd2a38" providerId="LiveId" clId="{161A5042-B75B-4AB3-8564-90B2AA3E0893}" dt="2020-01-21T01:52:43.197" v="1298" actId="20577"/>
          <ac:spMkLst>
            <pc:docMk/>
            <pc:sldMk cId="1678040192" sldId="375"/>
            <ac:spMk id="43013" creationId="{00000000-0000-0000-0000-000000000000}"/>
          </ac:spMkLst>
        </pc:spChg>
      </pc:sldChg>
      <pc:sldChg chg="modNotesTx">
        <pc:chgData name="Недолужко Ольга" userId="834c8478f9dd2a38" providerId="LiveId" clId="{161A5042-B75B-4AB3-8564-90B2AA3E0893}" dt="2020-01-21T00:58:44.008" v="943" actId="20577"/>
        <pc:sldMkLst>
          <pc:docMk/>
          <pc:sldMk cId="2533758830" sldId="379"/>
        </pc:sldMkLst>
      </pc:sldChg>
      <pc:sldChg chg="modSp modNotesTx">
        <pc:chgData name="Недолужко Ольга" userId="834c8478f9dd2a38" providerId="LiveId" clId="{161A5042-B75B-4AB3-8564-90B2AA3E0893}" dt="2020-01-21T01:31:44.133" v="1035" actId="1076"/>
        <pc:sldMkLst>
          <pc:docMk/>
          <pc:sldMk cId="600442529" sldId="381"/>
        </pc:sldMkLst>
        <pc:spChg chg="mod">
          <ac:chgData name="Недолужко Ольга" userId="834c8478f9dd2a38" providerId="LiveId" clId="{161A5042-B75B-4AB3-8564-90B2AA3E0893}" dt="2020-01-21T00:59:15.323" v="945"/>
          <ac:spMkLst>
            <pc:docMk/>
            <pc:sldMk cId="600442529" sldId="381"/>
            <ac:spMk id="43013" creationId="{00000000-0000-0000-0000-000000000000}"/>
          </ac:spMkLst>
        </pc:spChg>
        <pc:picChg chg="mod">
          <ac:chgData name="Недолужко Ольга" userId="834c8478f9dd2a38" providerId="LiveId" clId="{161A5042-B75B-4AB3-8564-90B2AA3E0893}" dt="2020-01-21T01:31:44.133" v="1035" actId="1076"/>
          <ac:picMkLst>
            <pc:docMk/>
            <pc:sldMk cId="600442529" sldId="381"/>
            <ac:picMk id="8" creationId="{00000000-0000-0000-0000-000000000000}"/>
          </ac:picMkLst>
        </pc:picChg>
        <pc:picChg chg="mod">
          <ac:chgData name="Недолужко Ольга" userId="834c8478f9dd2a38" providerId="LiveId" clId="{161A5042-B75B-4AB3-8564-90B2AA3E0893}" dt="2020-01-21T00:59:19.890" v="980" actId="1035"/>
          <ac:picMkLst>
            <pc:docMk/>
            <pc:sldMk cId="600442529" sldId="381"/>
            <ac:picMk id="9" creationId="{00000000-0000-0000-0000-000000000000}"/>
          </ac:picMkLst>
        </pc:picChg>
      </pc:sldChg>
      <pc:sldChg chg="modSp">
        <pc:chgData name="Недолужко Ольга" userId="834c8478f9dd2a38" providerId="LiveId" clId="{161A5042-B75B-4AB3-8564-90B2AA3E0893}" dt="2020-01-20T22:59:06.299" v="70" actId="20577"/>
        <pc:sldMkLst>
          <pc:docMk/>
          <pc:sldMk cId="407737718" sldId="390"/>
        </pc:sldMkLst>
        <pc:spChg chg="mod">
          <ac:chgData name="Недолужко Ольга" userId="834c8478f9dd2a38" providerId="LiveId" clId="{161A5042-B75B-4AB3-8564-90B2AA3E0893}" dt="2020-01-20T22:59:06.299" v="70" actId="20577"/>
          <ac:spMkLst>
            <pc:docMk/>
            <pc:sldMk cId="407737718" sldId="390"/>
            <ac:spMk id="6149" creationId="{00000000-0000-0000-0000-000000000000}"/>
          </ac:spMkLst>
        </pc:spChg>
      </pc:sldChg>
      <pc:sldChg chg="modNotesTx">
        <pc:chgData name="Недолужко Ольга" userId="834c8478f9dd2a38" providerId="LiveId" clId="{161A5042-B75B-4AB3-8564-90B2AA3E0893}" dt="2020-01-20T23:25:56.988" v="149" actId="20577"/>
        <pc:sldMkLst>
          <pc:docMk/>
          <pc:sldMk cId="787334488" sldId="394"/>
        </pc:sldMkLst>
      </pc:sldChg>
      <pc:sldChg chg="modSp add del modNotesTx">
        <pc:chgData name="Недолужко Ольга" userId="834c8478f9dd2a38" providerId="LiveId" clId="{161A5042-B75B-4AB3-8564-90B2AA3E0893}" dt="2020-01-20T22:59:08.594" v="71" actId="47"/>
        <pc:sldMkLst>
          <pc:docMk/>
          <pc:sldMk cId="3203125961" sldId="395"/>
        </pc:sldMkLst>
        <pc:spChg chg="mod">
          <ac:chgData name="Недолужко Ольга" userId="834c8478f9dd2a38" providerId="LiveId" clId="{161A5042-B75B-4AB3-8564-90B2AA3E0893}" dt="2020-01-20T22:59:00.424" v="67"/>
          <ac:spMkLst>
            <pc:docMk/>
            <pc:sldMk cId="3203125961" sldId="395"/>
            <ac:spMk id="6149" creationId="{00000000-0000-0000-0000-000000000000}"/>
          </ac:spMkLst>
        </pc:spChg>
      </pc:sldChg>
      <pc:sldChg chg="modSp add modNotesTx">
        <pc:chgData name="Недолужко Ольга" userId="834c8478f9dd2a38" providerId="LiveId" clId="{161A5042-B75B-4AB3-8564-90B2AA3E0893}" dt="2020-01-20T22:58:18.350" v="64" actId="20577"/>
        <pc:sldMkLst>
          <pc:docMk/>
          <pc:sldMk cId="1640819485" sldId="396"/>
        </pc:sldMkLst>
        <pc:spChg chg="mod">
          <ac:chgData name="Недолужко Ольга" userId="834c8478f9dd2a38" providerId="LiveId" clId="{161A5042-B75B-4AB3-8564-90B2AA3E0893}" dt="2020-01-20T22:57:02.120" v="31" actId="20577"/>
          <ac:spMkLst>
            <pc:docMk/>
            <pc:sldMk cId="1640819485" sldId="396"/>
            <ac:spMk id="6149" creationId="{00000000-0000-0000-0000-000000000000}"/>
          </ac:spMkLst>
        </pc:spChg>
      </pc:sldChg>
      <pc:sldChg chg="modSp add">
        <pc:chgData name="Недолужко Ольга" userId="834c8478f9dd2a38" providerId="LiveId" clId="{161A5042-B75B-4AB3-8564-90B2AA3E0893}" dt="2020-01-21T01:27:10.419" v="985" actId="6549"/>
        <pc:sldMkLst>
          <pc:docMk/>
          <pc:sldMk cId="1823866413" sldId="397"/>
        </pc:sldMkLst>
        <pc:spChg chg="mod">
          <ac:chgData name="Недолужко Ольга" userId="834c8478f9dd2a38" providerId="LiveId" clId="{161A5042-B75B-4AB3-8564-90B2AA3E0893}" dt="2020-01-21T01:27:10.419" v="985" actId="6549"/>
          <ac:spMkLst>
            <pc:docMk/>
            <pc:sldMk cId="1823866413" sldId="397"/>
            <ac:spMk id="43013" creationId="{00000000-0000-0000-0000-000000000000}"/>
          </ac:spMkLst>
        </pc:spChg>
      </pc:sldChg>
      <pc:sldChg chg="add del">
        <pc:chgData name="Недолужко Ольга" userId="834c8478f9dd2a38" providerId="LiveId" clId="{161A5042-B75B-4AB3-8564-90B2AA3E0893}" dt="2020-01-21T01:26:56.181" v="983"/>
        <pc:sldMkLst>
          <pc:docMk/>
          <pc:sldMk cId="1964632898" sldId="397"/>
        </pc:sldMkLst>
      </pc:sldChg>
      <pc:sldChg chg="modSp add">
        <pc:chgData name="Недолужко Ольга" userId="834c8478f9dd2a38" providerId="LiveId" clId="{161A5042-B75B-4AB3-8564-90B2AA3E0893}" dt="2020-01-21T01:57:23.548" v="1367" actId="404"/>
        <pc:sldMkLst>
          <pc:docMk/>
          <pc:sldMk cId="1514829530" sldId="398"/>
        </pc:sldMkLst>
        <pc:spChg chg="mod">
          <ac:chgData name="Недолужко Ольга" userId="834c8478f9dd2a38" providerId="LiveId" clId="{161A5042-B75B-4AB3-8564-90B2AA3E0893}" dt="2020-01-21T01:57:23.548" v="1367" actId="404"/>
          <ac:spMkLst>
            <pc:docMk/>
            <pc:sldMk cId="1514829530" sldId="398"/>
            <ac:spMk id="43013" creationId="{00000000-0000-0000-0000-000000000000}"/>
          </ac:spMkLst>
        </pc:spChg>
      </pc:sldChg>
      <pc:sldChg chg="modSp add ord">
        <pc:chgData name="Недолужко Ольга" userId="834c8478f9dd2a38" providerId="LiveId" clId="{161A5042-B75B-4AB3-8564-90B2AA3E0893}" dt="2020-01-21T01:49:17.063" v="1180"/>
        <pc:sldMkLst>
          <pc:docMk/>
          <pc:sldMk cId="3878357999" sldId="399"/>
        </pc:sldMkLst>
        <pc:spChg chg="mod">
          <ac:chgData name="Недолужко Ольга" userId="834c8478f9dd2a38" providerId="LiveId" clId="{161A5042-B75B-4AB3-8564-90B2AA3E0893}" dt="2020-01-21T01:49:04.305" v="1176" actId="20577"/>
          <ac:spMkLst>
            <pc:docMk/>
            <pc:sldMk cId="3878357999" sldId="399"/>
            <ac:spMk id="43013" creationId="{00000000-0000-0000-0000-000000000000}"/>
          </ac:spMkLst>
        </pc:spChg>
      </pc:sldChg>
      <pc:sldChg chg="addSp modSp add modNotesTx">
        <pc:chgData name="Недолужко Ольга" userId="834c8478f9dd2a38" providerId="LiveId" clId="{161A5042-B75B-4AB3-8564-90B2AA3E0893}" dt="2020-01-21T02:01:37.078" v="1421" actId="14100"/>
        <pc:sldMkLst>
          <pc:docMk/>
          <pc:sldMk cId="773708571" sldId="400"/>
        </pc:sldMkLst>
        <pc:spChg chg="mod">
          <ac:chgData name="Недолужко Ольга" userId="834c8478f9dd2a38" providerId="LiveId" clId="{161A5042-B75B-4AB3-8564-90B2AA3E0893}" dt="2020-01-21T02:01:08.930" v="1409" actId="20577"/>
          <ac:spMkLst>
            <pc:docMk/>
            <pc:sldMk cId="773708571" sldId="400"/>
            <ac:spMk id="43013" creationId="{00000000-0000-0000-0000-000000000000}"/>
          </ac:spMkLst>
        </pc:spChg>
        <pc:picChg chg="add mod">
          <ac:chgData name="Недолужко Ольга" userId="834c8478f9dd2a38" providerId="LiveId" clId="{161A5042-B75B-4AB3-8564-90B2AA3E0893}" dt="2020-01-21T02:01:37.078" v="1421" actId="14100"/>
          <ac:picMkLst>
            <pc:docMk/>
            <pc:sldMk cId="773708571" sldId="400"/>
            <ac:picMk id="2" creationId="{79B886E2-8EED-47C2-9421-60650C518AD1}"/>
          </ac:picMkLst>
        </pc:picChg>
      </pc:sldChg>
      <pc:sldChg chg="add">
        <pc:chgData name="Недолужко Ольга" userId="834c8478f9dd2a38" providerId="LiveId" clId="{161A5042-B75B-4AB3-8564-90B2AA3E0893}" dt="2020-01-21T02:10:33.175" v="1427"/>
        <pc:sldMkLst>
          <pc:docMk/>
          <pc:sldMk cId="822144712" sldId="401"/>
        </pc:sldMkLst>
      </pc:sldChg>
      <pc:sldChg chg="addSp delSp modSp add">
        <pc:chgData name="Недолужко Ольга" userId="834c8478f9dd2a38" providerId="LiveId" clId="{161A5042-B75B-4AB3-8564-90B2AA3E0893}" dt="2020-01-23T06:54:32.788" v="1542" actId="14100"/>
        <pc:sldMkLst>
          <pc:docMk/>
          <pc:sldMk cId="1741263535" sldId="402"/>
        </pc:sldMkLst>
        <pc:spChg chg="mod">
          <ac:chgData name="Недолужко Ольга" userId="834c8478f9dd2a38" providerId="LiveId" clId="{161A5042-B75B-4AB3-8564-90B2AA3E0893}" dt="2020-01-23T06:54:29.119" v="1541"/>
          <ac:spMkLst>
            <pc:docMk/>
            <pc:sldMk cId="1741263535" sldId="402"/>
            <ac:spMk id="43013" creationId="{00000000-0000-0000-0000-000000000000}"/>
          </ac:spMkLst>
        </pc:spChg>
        <pc:picChg chg="del">
          <ac:chgData name="Недолужко Ольга" userId="834c8478f9dd2a38" providerId="LiveId" clId="{161A5042-B75B-4AB3-8564-90B2AA3E0893}" dt="2020-01-23T06:53:40.612" v="1534" actId="478"/>
          <ac:picMkLst>
            <pc:docMk/>
            <pc:sldMk cId="1741263535" sldId="402"/>
            <ac:picMk id="2" creationId="{334FB00C-AE5C-45EA-8D59-A3DF22E96F07}"/>
          </ac:picMkLst>
        </pc:picChg>
        <pc:picChg chg="add mod">
          <ac:chgData name="Недолужко Ольга" userId="834c8478f9dd2a38" providerId="LiveId" clId="{161A5042-B75B-4AB3-8564-90B2AA3E0893}" dt="2020-01-23T06:54:32.788" v="1542" actId="14100"/>
          <ac:picMkLst>
            <pc:docMk/>
            <pc:sldMk cId="1741263535" sldId="402"/>
            <ac:picMk id="3" creationId="{387929F5-5069-4BF9-AA73-4A4F28866DAC}"/>
          </ac:picMkLst>
        </pc:picChg>
      </pc:sldChg>
      <pc:sldChg chg="addSp delSp modSp add">
        <pc:chgData name="Недолужко Ольга" userId="834c8478f9dd2a38" providerId="LiveId" clId="{161A5042-B75B-4AB3-8564-90B2AA3E0893}" dt="2020-01-23T06:56:50.498" v="1597" actId="20577"/>
        <pc:sldMkLst>
          <pc:docMk/>
          <pc:sldMk cId="3313666644" sldId="403"/>
        </pc:sldMkLst>
        <pc:spChg chg="mod">
          <ac:chgData name="Недолужко Ольга" userId="834c8478f9dd2a38" providerId="LiveId" clId="{161A5042-B75B-4AB3-8564-90B2AA3E0893}" dt="2020-01-23T06:56:50.498" v="1597" actId="20577"/>
          <ac:spMkLst>
            <pc:docMk/>
            <pc:sldMk cId="3313666644" sldId="403"/>
            <ac:spMk id="43013" creationId="{00000000-0000-0000-0000-000000000000}"/>
          </ac:spMkLst>
        </pc:spChg>
        <pc:picChg chg="add mod">
          <ac:chgData name="Недолужко Ольга" userId="834c8478f9dd2a38" providerId="LiveId" clId="{161A5042-B75B-4AB3-8564-90B2AA3E0893}" dt="2020-01-23T06:56:31.375" v="1595" actId="1037"/>
          <ac:picMkLst>
            <pc:docMk/>
            <pc:sldMk cId="3313666644" sldId="403"/>
            <ac:picMk id="2" creationId="{12F329CA-29D9-4C4D-90FD-58D7E36881D1}"/>
          </ac:picMkLst>
        </pc:picChg>
        <pc:picChg chg="del">
          <ac:chgData name="Недолужко Ольга" userId="834c8478f9dd2a38" providerId="LiveId" clId="{161A5042-B75B-4AB3-8564-90B2AA3E0893}" dt="2020-01-23T06:56:02.413" v="1580" actId="478"/>
          <ac:picMkLst>
            <pc:docMk/>
            <pc:sldMk cId="3313666644" sldId="403"/>
            <ac:picMk id="3" creationId="{387929F5-5069-4BF9-AA73-4A4F28866DAC}"/>
          </ac:picMkLst>
        </pc:picChg>
      </pc:sldChg>
      <pc:sldChg chg="delSp modSp add modNotesTx">
        <pc:chgData name="Недолужко Ольга" userId="834c8478f9dd2a38" providerId="LiveId" clId="{161A5042-B75B-4AB3-8564-90B2AA3E0893}" dt="2020-01-23T07:03:08.248" v="1730" actId="6549"/>
        <pc:sldMkLst>
          <pc:docMk/>
          <pc:sldMk cId="1911589902" sldId="404"/>
        </pc:sldMkLst>
        <pc:spChg chg="mod">
          <ac:chgData name="Недолужко Ольга" userId="834c8478f9dd2a38" providerId="LiveId" clId="{161A5042-B75B-4AB3-8564-90B2AA3E0893}" dt="2020-01-23T07:01:09.153" v="1664" actId="6549"/>
          <ac:spMkLst>
            <pc:docMk/>
            <pc:sldMk cId="1911589902" sldId="404"/>
            <ac:spMk id="43013" creationId="{00000000-0000-0000-0000-000000000000}"/>
          </ac:spMkLst>
        </pc:spChg>
        <pc:picChg chg="del">
          <ac:chgData name="Недолужко Ольга" userId="834c8478f9dd2a38" providerId="LiveId" clId="{161A5042-B75B-4AB3-8564-90B2AA3E0893}" dt="2020-01-23T07:00:23.710" v="1609" actId="478"/>
          <ac:picMkLst>
            <pc:docMk/>
            <pc:sldMk cId="1911589902" sldId="404"/>
            <ac:picMk id="2" creationId="{12F329CA-29D9-4C4D-90FD-58D7E36881D1}"/>
          </ac:picMkLst>
        </pc:picChg>
      </pc:sldChg>
      <pc:sldChg chg="modSp add modNotesTx">
        <pc:chgData name="Недолужко Ольга" userId="834c8478f9dd2a38" providerId="LiveId" clId="{161A5042-B75B-4AB3-8564-90B2AA3E0893}" dt="2020-01-23T07:03:17.549" v="1731" actId="20577"/>
        <pc:sldMkLst>
          <pc:docMk/>
          <pc:sldMk cId="422519763" sldId="405"/>
        </pc:sldMkLst>
        <pc:spChg chg="mod">
          <ac:chgData name="Недолужко Ольга" userId="834c8478f9dd2a38" providerId="LiveId" clId="{161A5042-B75B-4AB3-8564-90B2AA3E0893}" dt="2020-01-23T07:02:41.089" v="1729" actId="122"/>
          <ac:spMkLst>
            <pc:docMk/>
            <pc:sldMk cId="422519763" sldId="405"/>
            <ac:spMk id="43013" creationId="{00000000-0000-0000-0000-000000000000}"/>
          </ac:spMkLst>
        </pc:spChg>
      </pc:sldChg>
      <pc:sldChg chg="addSp delSp modSp add modNotesTx">
        <pc:chgData name="Недолужко Ольга" userId="834c8478f9dd2a38" providerId="LiveId" clId="{161A5042-B75B-4AB3-8564-90B2AA3E0893}" dt="2020-01-23T07:05:56.512" v="1883" actId="20577"/>
        <pc:sldMkLst>
          <pc:docMk/>
          <pc:sldMk cId="2259707802" sldId="406"/>
        </pc:sldMkLst>
        <pc:spChg chg="add del">
          <ac:chgData name="Недолужко Ольга" userId="834c8478f9dd2a38" providerId="LiveId" clId="{161A5042-B75B-4AB3-8564-90B2AA3E0893}" dt="2020-01-23T07:04:42.630" v="1738"/>
          <ac:spMkLst>
            <pc:docMk/>
            <pc:sldMk cId="2259707802" sldId="406"/>
            <ac:spMk id="2" creationId="{7B81819B-0DA9-4767-BD22-6913CD19EF6F}"/>
          </ac:spMkLst>
        </pc:spChg>
        <pc:spChg chg="mod">
          <ac:chgData name="Недолужко Ольга" userId="834c8478f9dd2a38" providerId="LiveId" clId="{161A5042-B75B-4AB3-8564-90B2AA3E0893}" dt="2020-01-23T07:05:34.650" v="1810" actId="20577"/>
          <ac:spMkLst>
            <pc:docMk/>
            <pc:sldMk cId="2259707802" sldId="406"/>
            <ac:spMk id="43013" creationId="{00000000-0000-0000-0000-000000000000}"/>
          </ac:spMkLst>
        </pc:spChg>
        <pc:picChg chg="add mod">
          <ac:chgData name="Недолужко Ольга" userId="834c8478f9dd2a38" providerId="LiveId" clId="{161A5042-B75B-4AB3-8564-90B2AA3E0893}" dt="2020-01-23T07:05:53.588" v="1882" actId="1035"/>
          <ac:picMkLst>
            <pc:docMk/>
            <pc:sldMk cId="2259707802" sldId="406"/>
            <ac:picMk id="3" creationId="{15649085-72A2-4A7A-9A9C-86DAB8E23358}"/>
          </ac:picMkLst>
        </pc:picChg>
        <pc:picChg chg="add del">
          <ac:chgData name="Недолужко Ольга" userId="834c8478f9dd2a38" providerId="LiveId" clId="{161A5042-B75B-4AB3-8564-90B2AA3E0893}" dt="2020-01-23T07:04:42.630" v="1738"/>
          <ac:picMkLst>
            <pc:docMk/>
            <pc:sldMk cId="2259707802" sldId="406"/>
            <ac:picMk id="1026" creationId="{0987D099-50DB-4408-9C0B-1C40DF57A84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1C562E1-7797-4503-9CFD-A9235D92EB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04ED55-A61B-4B93-B373-6F4A9A6727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инновационные мероприятия, связанные с расширением производства, заменой выбывающих основных фондов, модернизацией и капитальным ремонтом основных фондов, техническим перевооружением, реконструкцией и новым строительством, пополнением оборотных средств и освоением новых видов деятельности;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Кроме них, предприятие платит налоги, сборы, отчисления; штрафы, пеню, неустойки, обусловленные действующим законодательством, расходует средства, на социальные нужды членов (трудового коллектива и благотворительную деятельность, а также финансирование текущих мероприятий по формированию и реализации стратегии и тактики своего развития).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Уровень и структура издержек предприятия используется при оценке эффективности его деятельности, конкурентоспособности и устойчивости на товарных рынках.</a:t>
            </a:r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Таким образом, себестоимость продукции – это нормированные издержки предприятия.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Данный подход ограничивает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необоснованный рост цен и защищает потребителя от попыток производителя переложить на него часть своих издержек.</a:t>
            </a:r>
          </a:p>
          <a:p>
            <a:r>
              <a:rPr lang="ru-RU" alt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то же время себестоимость всегда зависит от количества произведенной и реализованной продукции.</a:t>
            </a:r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77810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Исходными данными для разработки плана по издержкам являются: установленные тактическим планом размеры прибыли, а также уровень рентабельности производства или задания по снижению себестоимости продукции; показатели производства и реализации продукции; эффективность мероприятий по разделу тактического плана инноваций; прогрессивные нормы и нормативы соответствующего раздела тактического плана; показатели плана материально-технического обеспечения производства; прейскуранты цен; данные об использовании основных фондов и размерах амортизационных отчислений; показатели плана по труду и кадрам; объем работ по подготовке производства, освоению и внедрению новой техники, объем производства новой техники и т.д. 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99824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составлении плана по издержкам особое внимание необходимо обратить на выявление резервов снижения себестоимости, а также причин возникновения затрат, не обусловленных нормальной организацией производственного процесса: сверхнормативного расхода сырья и материалов, топлива и энергии, потерь рабочего времени и доплат за отступление от нормальных условий труда и сверхурочные работы, потерь от простоев машин и оборудования, аварий, брака, излишних расходов, вызванных нерациональными хозяйственными связями по поставкам сырья и материалов, нарушением технологической и трудовой дисциплины, изменением объема работ по подготовке производства, освоением и внедрением новой техники и технологии и т.д.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2249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разработке плана себестоимости продукции целесообразно выявить резервы снижения издержек производства. Их перечень можно объединить в четыре группы: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повышение технического уровня производства за счет совершенствования технологий, обновления и модернизации оборудования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: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улучшение организации производства и труда;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лучшее использование материальных ресурсов;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изменение объема и структуры производства.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3793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25148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Расчеты ведутся по типовым группам факторов: - повышение технического уровня; - улучшение организации производства и труда; - изменение в структуре и объеме реализации (при расчете затрат на 1 рубль товарной продукции); - улучшение использования ресурсов; - другие, существенные для каждого предприятия факторы. </a:t>
            </a:r>
          </a:p>
          <a:p>
            <a:r>
              <a:rPr lang="ru-RU" altLang="ru-RU" dirty="0"/>
              <a:t>4 материальное поощрение за это участие, сводимость показателей по предприятию, объединению, отрасли и в целом по региону.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538DF-2628-48A1-9BEB-3985288AEEF5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965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2  Смета может составляться как на отдельные комплексные статьи расходов, так и в целом на объем валовой, товарной и реализуемой продукции. Сметный метод позволяет увязать отдельные разделы тактического плана между собой и согласовать их с планами внутрипроизводственных подразделений. На основе смет затрат составляется свод затрат на производство продукции в целом по предприятию.</a:t>
            </a:r>
          </a:p>
          <a:p>
            <a:r>
              <a:rPr lang="ru-RU" altLang="ru-RU" dirty="0"/>
              <a:t>3 При планировании себестоимости данным методом важно правильно определить объекты калькулирования. Ими могут быть: отдельные изделия; заказы; технологические переделы; марки, сорта, артикулы и т.д. В дальнейшем калькуляции применяются при планировании себестоимости валовой, товарной и реализованной продукции, смет затрат и свода затрат по предприятию.</a:t>
            </a:r>
          </a:p>
          <a:p>
            <a:r>
              <a:rPr lang="ru-RU" altLang="ru-RU" dirty="0"/>
              <a:t>4 широко применяется при составлении плановых калькуляций и смет затрат. Важнейшее достоинство - возможность обособленного учета отклонений от действующих (текущих) норм и их причин. Это позволяет судить о том, какие факторы привели к изменению затрат, и своевременно принимать оптимальные решения, направленные на улучшение экономических показателей работы предприятия.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122DD1-67F2-42CD-836E-CFD0842F983D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рассчитываются на новые виды продукции;</a:t>
            </a:r>
          </a:p>
          <a:p>
            <a:r>
              <a:rPr lang="ru-RU" altLang="ru-RU" dirty="0"/>
              <a:t>2</a:t>
            </a:r>
            <a:r>
              <a:rPr lang="ru-RU" altLang="ru-RU" baseline="0" dirty="0"/>
              <a:t>  (годовые, квартальные, месячные) учитывают условия производства конкретного планового периода (действующие в нем плановые нормы затрат). При широкой номенклатуре выпускаемых товаров плановые расчеты себестоимости могут производиться на так называемые детали-представители однородных групп изделий или работ.</a:t>
            </a:r>
            <a:endParaRPr lang="ru-RU" altLang="ru-RU" dirty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275ADD-BE67-4BC6-AB00-80594C0C66EF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используется на предприятиях массового и крупносерийного производства с </a:t>
            </a:r>
            <a:r>
              <a:rPr lang="ru-RU" dirty="0" err="1"/>
              <a:t>подетальной</a:t>
            </a:r>
            <a:r>
              <a:rPr lang="ru-RU" dirty="0"/>
              <a:t> специализацией внутризаводских</a:t>
            </a:r>
            <a:r>
              <a:rPr lang="ru-RU" baseline="0" dirty="0"/>
              <a:t> подразделений. Для определения полной себестоимости готового изделия к цеховой себестоимости отдельных узлов и деталей добавляются затраты на сборку, испытания, общезаводские и внепроизводственные расходы;</a:t>
            </a:r>
          </a:p>
          <a:p>
            <a:r>
              <a:rPr lang="ru-RU" baseline="0" dirty="0"/>
              <a:t>2 используется на предприятиях машиностроения и металлообработки, мебельной и др. отраслей промышленности при изготовлении продукции единичного характера; включаются все затраты, связанные с выполнением заказа независимо от того, когда они возникли. Используется в расчетах с заказчиками.</a:t>
            </a:r>
          </a:p>
          <a:p>
            <a:r>
              <a:rPr lang="ru-RU" baseline="0" dirty="0"/>
              <a:t>3 используется на предприятиях, продукция которых различается по качественным характеристикам, - пищевая, легкая промышленность. Определяется себестоимость продукции отдельных сортов, номеров, артикулов;</a:t>
            </a:r>
          </a:p>
          <a:p>
            <a:r>
              <a:rPr lang="ru-RU" baseline="0" dirty="0"/>
              <a:t>4 в отраслях массового производства в условиях однородного технологического процесса и последовательных стадий обработки (хлопчатобумажная, металлургическая промышленность). Исчисляются затраты на производство продукции по каждой фазе.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6783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зависимости от отраслевых особенностей производства могут предусматриваться дополнительные статьи, например покупные комплектующие изделия, полуфабрикаты и услуги кооперированных предприятий, транспортно-заготовительные расходы. Стоимость полуфабрикатов собственного производства, как правило, планируется развернуто по всем статьям калькуляции.</a:t>
            </a:r>
          </a:p>
          <a:p>
            <a:r>
              <a:rPr lang="ru-RU" dirty="0"/>
              <a:t>В калькуляциях также находят свое отражение и комплексные расходы, которые косвенно распределяются между калькулируемыми изделиями на основе различных смет. Количество таких смет, а также их состав зависят от отраслевых особенностей предприятий. В качестве примера можно привести следующие сметы комплексных расходов:  расходы на содержание и эксплуатацию оборудования;  цеховые расходы;  общезаводские расходы;  расходы на производство по вспомогательным цехам (инструментальный, ремонтный, энергосиловой);  расходы на подготовку и освоение производства новых изделий, агрегатов;  расходы на изготовление специальной оснастки;  транспортно-заготовительные расходы;  непроизводственные расходы.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0817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Стоимость вспомогательных материалов может быть выделена в отдельную статью</a:t>
            </a:r>
            <a:r>
              <a:rPr lang="ru-RU" baseline="0" dirty="0"/>
              <a:t> в случае, если она занимает значительный удельный вес в себестоимости изделий.</a:t>
            </a:r>
          </a:p>
          <a:p>
            <a:r>
              <a:rPr lang="ru-RU" baseline="0" dirty="0"/>
              <a:t>3 При незначительном их удельном весе в себестоимости они могут не выделяться в отдельную статью, а включаться в «Расходы на содержание и эксплуатацию оборудования». Стоимость определяется на основе: 1) утвержденных норм расхода на единицу продукции; 2) действующих оптовых цен и тарифов на перевозку продукции с учетом всех расходов по заготовке и доставке на склад предприятия.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123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5</a:t>
            </a:r>
            <a:r>
              <a:rPr lang="ru-RU" baseline="0" dirty="0"/>
              <a:t> относится на себестоимость отдельных заказов и изделий прямым путем либо пропорционально сметным ставкам, которые устанавливаются в плане на основании расчетов за изделие, заказ, машинокомплект;</a:t>
            </a:r>
          </a:p>
          <a:p>
            <a:r>
              <a:rPr lang="ru-RU" baseline="0" dirty="0"/>
              <a:t>6 оплата очередных и дополнительных отпусков, компенсации за неиспользованные отпуска, оплата льготных часов подросткам, оплата перерывов в работе кормящих матерей, оплата времени, связанного с выполнением государственных и общественных обязанностей, а также выплата вознаграждений за выслугу лет и пр.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5338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7 </a:t>
            </a:r>
            <a:r>
              <a:rPr lang="ru-RU" sz="1200" dirty="0"/>
              <a:t>создается</a:t>
            </a:r>
            <a:r>
              <a:rPr lang="ru-RU" sz="1200" baseline="0" dirty="0"/>
              <a:t> </a:t>
            </a:r>
            <a:r>
              <a:rPr lang="ru-RU" altLang="ru-RU" sz="1200" dirty="0"/>
              <a:t>за счет средств фонда развития или путем отнесения на расходы будущих лет. К числу таких расходов относятся расходы на освоение новых предприятий, производств, цехов и агрегатов (пусковые расходы), расходы на подготовку и освоение производства новых видов продукции и новых технологических процессов, расходы на подготовительные работы в добывающей промышленности и т.д. </a:t>
            </a:r>
          </a:p>
          <a:p>
            <a:r>
              <a:rPr lang="ru-RU" sz="1200" dirty="0"/>
              <a:t>8 Примерная номенклатура: амортизация</a:t>
            </a:r>
            <a:r>
              <a:rPr lang="ru-RU" sz="1200" baseline="0" dirty="0"/>
              <a:t> оборудования и транспортных средств, эксплуатация оборудования, текущий ремонт оборудования и транспортных средств, внутризаводское перемещение грузов, износ малоценных и быстроизнашивающихся предметов и приспособлений, прочие расходы.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/>
              <a:t>9 </a:t>
            </a:r>
            <a:r>
              <a:rPr lang="ru-RU" altLang="ru-RU" sz="1200" dirty="0"/>
              <a:t>содержание аппарата управления цеха; содержание прочего цехового персонала; амортизация зданий, сооружений и инвентаря; текущий ремонт зданий, сооружений и инвентаря; содержание зданий, сооружений и инвентаря; проведение испытаний, опытов, исследований, рационализация, изобретательство; охрана труда; износ малоценного и быстроизнашивающегося инвентаря; прочие расходы.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6169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</a:t>
            </a:r>
            <a:r>
              <a:rPr lang="ru-RU" baseline="0" dirty="0"/>
              <a:t> 1) </a:t>
            </a:r>
            <a:r>
              <a:rPr lang="ru-RU" altLang="ru-RU" sz="1200" dirty="0"/>
              <a:t>заработная плата аппарата управления предприятием; затраты по командировкам и перемещениям персонала; содержание пожарной, военизированной и сторожевой охраны; отчисления на содержание вышестоящих организаций; прочие расходы;</a:t>
            </a:r>
          </a:p>
          <a:p>
            <a:r>
              <a:rPr lang="ru-RU" altLang="ru-RU" sz="1200" dirty="0"/>
              <a:t>2) содержание прочего заводского персонала; амортизация основных фондов; содержание и текущий ремонт зданий, сооружений и инвентаря заводского назначения; производство испытаний, опытов, исследований, содержание общезаводских лабораторий, расходы на изобретательство и технические усовершенствования; охрана труда; подготовка кадров; организованный набор рабочей силы, прочие расходы;</a:t>
            </a:r>
          </a:p>
          <a:p>
            <a:r>
              <a:rPr lang="ru-RU" altLang="ru-RU" sz="1200" dirty="0"/>
              <a:t>3) налоги, сборы и прочие обязательные отчисления и расходы;</a:t>
            </a:r>
          </a:p>
          <a:p>
            <a:r>
              <a:rPr lang="ru-RU" altLang="ru-RU" sz="1200" dirty="0"/>
              <a:t>11</a:t>
            </a:r>
            <a:r>
              <a:rPr lang="ru-RU" altLang="ru-RU" sz="1200" baseline="0" dirty="0"/>
              <a:t> расходы, связанные с обеспечением нормальной эксплуатации изделий у потребителей, расходы на гарантийный ремонт изделий в пределах установленных норм и других видов затрат, не относящихся ни к одной из указанных ранее статей;</a:t>
            </a:r>
          </a:p>
          <a:p>
            <a:r>
              <a:rPr lang="ru-RU" altLang="ru-RU" sz="1200" baseline="0" dirty="0"/>
              <a:t>12 затраты на тару и упаковку изделий на складах готовой продукции; расходы на транспортировку продукции; комиссионные сборы; прочие расходы по сбыту. 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1644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Разработка плановых калькуляций себестоимости отдельных видов продукции предполагает использование прогрессивных нормативов расхода таких производственных ресурсов, как сырье и материалы, топливо и энергия на технологические цели, трудовые затраты и тарифные ставки и др. В частности, необходимы также нормативы косвенных общецеховых или общепроизводственных, общезаводских или общехозяйственных, внепроизводственных или коммерческих и других расходов, например, на содержание технологического оборудования, оплату административно-управленческого персонала и т.д.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2865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Разработка плановых калькуляций себестоимости отдельных видов продукции предполагает использование прогрессивных нормативов расхода таких производственных ресурсов, как сырье и материалы, топливо и энергия на технологические цели, трудовые затраты и тарифные ставки и др. В частности, необходимы также нормативы косвенных общецеховых или общепроизводственных, общезаводских или общехозяйственных, внепроизводственных или коммерческих и других расходов, например, на содержание технологического оборудования, оплату административно-управленческого персонала и т.д.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2684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разработке плана себестоимости продукции целесообразно выявить резервы снижения издержек производства за счет технических, организационных и других факторов. Планирование снижения себестоимости продукции может производиться с помощью уточненных и укрупненных способов расчета. Уточненные расчеты основываются на сравнении показателей плановой и базовой себестоимости единицы продукции. 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8600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dirty="0"/>
              <a:t>Нормативные затраты являются на передовых предприятиях тем мерилом, с которым сравниваются действительные затраты экономических ресурсов. Поэтому все нормативные расходы отражают там оптимальные методы и условия выполнения работы и служат основой планирования </a:t>
            </a:r>
            <a:r>
              <a:rPr lang="ru-RU" i="1" dirty="0"/>
              <a:t>издержек производства </a:t>
            </a:r>
            <a:r>
              <a:rPr lang="ru-RU" dirty="0"/>
              <a:t>на единицу продукции. 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8603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теории и практике планирования косвенные расходы распределяются в основном пропорционально тарифной оплате труда производственных рабочих. Однако при широкой и разнообразной по качеству и количеству номенклатуре выпускаемых товаров такой способ не обеспечивает требуемой в условиях рынка точности планирования себестоимости продукции. Поэтому при ограниченных рыночных ресурсах более обоснованным и приемлемым способом перенесения комплексных затрат на выпускаемую продукцию, в частности на содержание технологического оборудования, может служить применение показателей отработанных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станкочасов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или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машиночасов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 Сущность данного способа состоит в том, что общая величина косвенных расходов, связанных с работой оборудования, устанавливается в расчете на 1 ч. или 1 мин. его работы, с помощью которых затем определяются в денежном измерении и соответствующие затраты на одно изделие.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82621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Во внутрипроизводственном планировании, как правило, возникает необходимость определения полных и удельных издержек. В этих целях все издержки принято подразделять на постоянные и переменные. 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Аналитически зависимость между полной и удельной себестоимостью и их составляющими — постоянными и переменными затратами выражается формулами.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Как видно из формул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 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полная себестоимость — это сумма постоянных и переменных затрат на выпуск годового объема продукции, удельная — сумма этих же затрат на единицу. </a:t>
            </a:r>
            <a:r>
              <a:rPr lang="ru-RU" sz="12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Здесь важно иметь в виду, что удельная себестоимость уменьшается с увеличением объема производства, поскольку величина постоянных затрат, остающихся неизменными при выполнении ряда хозяйственных операций, распределяется на все большее число единиц произведенной продукции.</a:t>
            </a:r>
            <a:endParaRPr lang="ru-RU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0944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Существенные особенности калькулирования себестоимости продукции имеют производства с комплексным использованием сырья (в нефтеперерабатывающей промышленности, мясожировом, спиртовом, лесопильном и др. производствах). Здесь из одного исходного сырья обеспечивается выход нескольких разнородных продуктов. Затраты на эти продукты общие и часто не могут быть отнесены непосредственно на себестоимость конкретных из них.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1 оставшиеся затраты</a:t>
            </a:r>
            <a:r>
              <a:rPr lang="ru-RU" altLang="ru-RU" sz="1200" baseline="0" dirty="0"/>
              <a:t> составляют себестоимость основного продукта;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2 все затраты распределяются по конкретным продуктам пропорционально научно обоснованным коэффициентам;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3 последовательное использование 1 и 2.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71500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Планирование видов затрат осуществляется в денежном выражении на предусмотренные в годовых проектах производственные программы, цели и задачи, выбранные экономические ресурсы и технологические средства их выполнения.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Например, 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смета расходов 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составляется как план ожидаемых затрат по различным видам выполняемых работ и применяемых ресурсов. 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Смета перспективных доходов 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устанавливает планируемые денежные поступления и расходы на предстоящий период. 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Смета затрат на производство продукции 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показывает планируемые уровни материальных запасов, объемы выпускаемой продукции, стоимость различных видов ресурсов и т.д. 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Сводная смета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показывает все затраты и результаты по основным разделам годового плана социально-экономического развития предприятия.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9779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1 стоимость приобретаемых со стороны сырья и материалов, покупных комплектующих изделий и полуфабрикатов, подвергающихся в дальнейшем монтажу или дополнительной обработке на данном мероприятии; работ и услуг производственного характера, выполняемых сторонними предприятиями;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2 отражаются выплаты заработной платы, исчисленные исходя из сдельных расценок, тарифных ставок и должностных окладов, стимулирующих и компенсирующих выплат, систем премирования;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4 сумма амортизационных отчислений на полное восстановление основных производственных фондов, исчисленная исходя из балансовой стоимости и утвержденных норм, методов и правил;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5 налоги, сборы и другие платежи в бюджет и внебюджетные фонды,</a:t>
            </a:r>
            <a:r>
              <a:rPr lang="ru-RU" altLang="ru-RU" sz="1200" baseline="0" dirty="0"/>
              <a:t> плата за подготовку и переподготовку кадров; оплата консультационных, информационных и аудиторских услуг; услуг связи, вычислительных центров, банков, связанных с обслуживанием предприятий; вознаграждения за изобретения и рационализаторские предложения; авторские гонорары; расходы на рекламу; арендная плата; лизинговые платежи; износ нематериальных активов; командировочные и представительские расходы.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15266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1 Затраты, которое отсутствуют в других разделах</a:t>
            </a:r>
            <a:r>
              <a:rPr lang="ru-RU" altLang="ru-RU" sz="1200" baseline="0" dirty="0"/>
              <a:t> тактического плана (например, амортизационные отчисления), рассчитываются специально.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Сметный метод является наиболее распространенным на российских промышленных предприятиях. Его применение обеспечивает тесную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взаимоувязку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и приведение в единую систему расчетов комплексного плана. </a:t>
            </a:r>
            <a:r>
              <a:rPr lang="ru-RU" altLang="ru-RU" sz="1200" baseline="0" dirty="0"/>
              <a:t>Такой подход целесообразен на окончательной стадии формирования тактического плана. Он позволяет сбалансировать затраты предприятия и цехов и тем самым проконтролировать правильность расчетов.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Порядок: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aseline="0" dirty="0"/>
              <a:t>1) в</a:t>
            </a:r>
            <a:r>
              <a:rPr lang="ru-RU" altLang="ru-RU" dirty="0"/>
              <a:t> смету включаются лишь те затраты, которые в течение планового периода будут израсходованы и подлежат списанию на производство продукции. Иными словами, потребность в материалах принимается без учета изменения остатков складских запасов;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/>
              <a:t>2) в состав этих затрат принято включать стоимость расходуемых в плановом периоде покупных инструментов и малоценного хозяйственного инвентаря;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3) общие затраты устанавливаются без учета изменения остатков энергетических ресурсов;</a:t>
            </a:r>
            <a:endParaRPr lang="ru-RU" altLang="ru-RU" sz="1200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9730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Порядок: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aseline="0" dirty="0"/>
              <a:t>4) в</a:t>
            </a:r>
            <a:r>
              <a:rPr lang="ru-RU" altLang="ru-RU" dirty="0"/>
              <a:t> состав этих затрат входят все виды расходуемой энергии: электрическая (силовая, осветительная), сжатый воздух, вода, газ и др. Если какой-то вид энергии вырабатывается на самом предприятии, то данные затраты относятся на соответствующие элементы сметы затрат (материалы, заработная плата и т.д.);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5) сюда же включается и фонд заработной платы </a:t>
            </a:r>
            <a:r>
              <a:rPr lang="ru-RU" altLang="ru-RU" dirty="0" err="1"/>
              <a:t>несписочного</a:t>
            </a:r>
            <a:r>
              <a:rPr lang="ru-RU" altLang="ru-RU" dirty="0"/>
              <a:t> состава работающих, который обычно относится на счет основного производства. На общий фонд заработной платы промышленно-производственного персонала планируются начисления на социальные нужды по действующим в плановый период ставкам.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/>
              <a:t>6) общий размер амортизационных отчислений зависит от существующих норм амортизации, срока службы оборудования и первоначальной стоимости основных производственных фондов;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7) по каждой из статей прочих расходов необходимо обосновать величину соответствующих затрат по существующим нормам или опытным данным.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Разработанная смета затрат на производство должна также соответствовать запланированному объему реализации товаров и услуг. При необходимости допускается корректировка планируемых расходов с учетом изменения норматива складских запасов готовой продукции, незавершенного производства, материальных запасов, затрат будущих периодов и т.п.</a:t>
            </a:r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75055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Разработку цеховых смет затрат на производство продукции рекомендуется начинать с заготовительных подразделений предприятия, затем вспомогательных цехов, а после них следует переходить к механообрабатывающим и сборочным цехам. Сводная смета затрат предприятия составляется путем суммирования цеховых смет с последующим исключением из общей суммы внутреннего оборота и корректировкой имеющихся производственных запасов.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00250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baseline="0" dirty="0"/>
              <a:t>3 Поскольку в калькуляции определяется только себестоимость товарной продукции, то для установления общей суммы затрат ее следует скорректировать на себестоимость изменения остатков незавершенного производства, резервов предстоящих расходов, расходов будущих периодов и на затраты, связанные с работами и услугами, не включаемыми в состав валовой и товарной продукции.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 основе имеющихся расчетов себестоимости отдельных изделий с учетом годовых объемов производства разрабатывается шахматная ведомость, содержащая все экономические элементы и калькуляционные статьи расходов.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После составления шахматной таблицы затрат разрабатывается уточненная общая, или сводная смета расходов, планируемых предприятием на предстоящий период.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2598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Указанные показатели могут определяться как методом прямого счета укрупненно, так и по технико-экономическим факторам.</a:t>
            </a:r>
            <a:endParaRPr lang="en-US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Сравнимая продукция — все виды продукции, которые производились как в текущем году, так и в предыдущем (базисном) периоде в серийном или массовом порядке.</a:t>
            </a:r>
            <a:endParaRPr lang="en-US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частичных несущественных изменениях параметров изделий, не вызывающих введения нового стандарта, они остаются сравнимыми. Продукция, производившаяся в прошлом году в опытном порядке, относится к несравнимой.</a:t>
            </a:r>
            <a:endParaRPr lang="en-US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процессе анализа фактическая себестоимость изделий, относимых к сравнимой продукции, сопоставляется с плановой и с уровнем ее в прошлом году, а фактическая себестоимость несравнимой продукции — только с плановой себестоимостью.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91900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Указанные показатели могут определяться как методом прямого счета укрупненно, так и по технико-экономическим факторам.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При определении влияния различных факторов на себестоимость продукции должны быть учтены факторы как внутренние, то есть не­посредственно зависящие от данного производственного подраз­деления, так и внешние, не зависящие от него (природные, отрасле­вые и пр.).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2459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lang="ru-RU" dirty="0"/>
              <a:t>для чего объем то­варной продукции планового года (в сопоставимых с предыдущим годом ценах) умножается на величину затрат на 1 р. товарной продук­ции предыдущего года;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3 в це­нах и условиях предыдущего года;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5 и снижение этих затрат по сравнению с уровнем затрат пре­дыдущего года;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7 </a:t>
            </a:r>
            <a:r>
              <a:rPr lang="ru-RU" dirty="0"/>
              <a:t>с учетом предусмотрен­ных на планируемый год изменений цен на изготовляемую продук­цию, потребляемое сырье, материалы, топливо, энергию, условий оплаты труда и другие изменения, приводящие к повышению или снижению издержек производства.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2344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Рассчитанная при планировании снижения себестоимости сумма экономии должна быть увязана с ее величиной, полученной в разделе плана «Инновации (техническое и организационное развитие предприятия». При этом первая величина будет значительно большей, поскольку в названном разделе не отражены: сумма переходящей экономии, получаемой от мероприятий, осуществленных в базисном году; экономия условно-постоянных расходов и амортизационных отчислений за счет изменения объема и структуры продукции; экономия (удорожание) в связи с изменением оптовых цен на материальные ресурсы; экономия по прочим факторам (отраслевым, народнохозяйственным).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20869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85834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Размер экономии затрат в результате внедрения мероприятий по повышению технического уровня производства, вычислительной техники, улучшению организации производства и труда рассчитывается по плану технического и организационного развития.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37619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65607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88634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44037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40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01239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1399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Себестоимость товарной продукций планового года зависит от изменения удельного веса отдельных ее видов, имеющих различный уровень рентабельности, в общем объеме товарного выпуска. Влияние этого фактора видно только по переменным расходам. Расчет ведется по каждому виду продукции, включенной в план. 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42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0203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Для проверки правильности расчетов себестоимости и увязки сметы затрат на производство по экономическим элементам со сметой затрат по калькуляционным статьям, а также для определения внутреннего оборота затрат составляется сводная шахматная таблица «Свод затрат на производство».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Основой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для определения этих показателей являются составленные ранее расчеты затрат на сырье и материалы, топливо и энергию и т.д. Одновременно в составе этих расходов выделяются элементы затрат и сумма затрат вспомогательных производств, которые не распределяются по элементам.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В составе этих расходов выделяются элементы затрат.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91741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 Она оценивается по плановой себестоимости и по среднегодовой себестоимости соответствующих</a:t>
            </a:r>
            <a:r>
              <a:rPr lang="ru-RU" baseline="0" dirty="0"/>
              <a:t> видов продукции за прошлый год.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aseline="0" dirty="0"/>
              <a:t>3 Она является непосредственной базой для подсчета суммы плановой прибыли от реализации продукции.</a:t>
            </a:r>
            <a:endParaRPr lang="ru-RU" alt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4ED55-A61B-4B93-B373-6F4A9A672760}" type="slidenum">
              <a:rPr lang="ru-RU" altLang="ru-RU" smtClean="0"/>
              <a:pPr>
                <a:defRPr/>
              </a:pPr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4339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5075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7541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2570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7082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0899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56579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91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032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93975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6988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1252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707886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333399"/>
                </a:solidFill>
              </a:rPr>
              <a:t>Планирование издержек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431800" y="406400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Кафедра экономики и управления, ауд. 1531, т. 240</a:t>
            </a:r>
            <a:r>
              <a:rPr lang="en-US" altLang="ru-RU" sz="2400" dirty="0"/>
              <a:t>-</a:t>
            </a:r>
            <a:r>
              <a:rPr lang="ru-RU" altLang="ru-RU" sz="2400" dirty="0"/>
              <a:t>42-27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 dirty="0"/>
              <a:t>К.э.н., доцент Недолужко О.В.</a:t>
            </a:r>
          </a:p>
        </p:txBody>
      </p:sp>
      <p:sp>
        <p:nvSpPr>
          <p:cNvPr id="4102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9ED4571-8E32-4AB0-B0B4-0552E5075285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Цели, задачи и содержание планирования издержек.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Состав затрат, включаемых в себестоимость.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Методы калькулирования.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Планирование снижения себестоимости.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Предприятие в процессе производственно-хозяйственной деятельности затрачивает различные ресурсы.</a:t>
            </a:r>
          </a:p>
          <a:p>
            <a:r>
              <a:rPr lang="ru-RU" dirty="0"/>
              <a:t>Виды затрат:</a:t>
            </a:r>
          </a:p>
          <a:p>
            <a:r>
              <a:rPr lang="ru-RU" dirty="0"/>
              <a:t>1 единовременные - осуществляются в форме инвестиций на различные инновационные мероприятия. 1 в свою очередь делятся на </a:t>
            </a:r>
            <a:r>
              <a:rPr lang="ru-RU" dirty="0" err="1"/>
              <a:t>предпроизводственные</a:t>
            </a:r>
            <a:r>
              <a:rPr lang="ru-RU" dirty="0"/>
              <a:t> и капитальные вложения;</a:t>
            </a:r>
          </a:p>
          <a:p>
            <a:r>
              <a:rPr lang="ru-RU" dirty="0"/>
              <a:t>2 текущие - связаны с производством и реализацией продукции, работ, услуг и принимают форму издержек. Основная часть издержек – затраты на производство и реализацию продукции.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Составной частью издержек предприятия является себестоимость продукции. Качественно издержки и себестоимость не различаются, поскольку представляют собой текущие затраты. Их различие выражается в следующем:</a:t>
            </a:r>
          </a:p>
          <a:p>
            <a:r>
              <a:rPr lang="ru-RU" dirty="0"/>
              <a:t>1 количественно себестоимость представляет собой только часть издержек предприятия. Статьи издержек, которые входят в себестоимость продукции, устанавливает государство;</a:t>
            </a:r>
          </a:p>
          <a:p>
            <a:r>
              <a:rPr lang="ru-RU" dirty="0"/>
              <a:t>2 издержки, не вошедшие в себестоимость продукции, предприятие вынуждено компенсировать из прибыли;</a:t>
            </a:r>
          </a:p>
          <a:p>
            <a:r>
              <a:rPr lang="ru-RU" dirty="0"/>
              <a:t>3 часть издержек непосредственно не связана с выпуском продукции. Они существуют даже тогда, когда продукция не выпускается вообще.</a:t>
            </a:r>
          </a:p>
        </p:txBody>
      </p:sp>
    </p:spTree>
    <p:extLst>
      <p:ext uri="{BB962C8B-B14F-4D97-AF65-F5344CB8AC3E}">
        <p14:creationId xmlns:p14="http://schemas.microsoft.com/office/powerpoint/2010/main" val="150852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Цель планирования издержек - оптимизация текущих затрат предприятия, обеспечивающая необходимые темпы роста прибыли и рентабельности на основе рационального использования денежных, трудовых и материальных ресурсов.</a:t>
            </a:r>
          </a:p>
          <a:p>
            <a:r>
              <a:rPr lang="ru-RU" sz="2200" dirty="0"/>
              <a:t>План по издержкам предприятия состоит из следующих разделов:</a:t>
            </a:r>
          </a:p>
          <a:p>
            <a:r>
              <a:rPr lang="ru-RU" sz="2200" dirty="0"/>
              <a:t>1 снижение себестоимости продукции за счет влияния на нее технико-экономических факторов;</a:t>
            </a:r>
          </a:p>
          <a:p>
            <a:r>
              <a:rPr lang="ru-RU" sz="2200" dirty="0"/>
              <a:t>2 калькуляция себестоимости видов продукции (работ, услуг);</a:t>
            </a:r>
          </a:p>
          <a:p>
            <a:r>
              <a:rPr lang="ru-RU" sz="2200" dirty="0"/>
              <a:t>3 смета затрат на производство.</a:t>
            </a: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40773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При разработке плана решаются следующие задачи: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1 анализ стоимостных показателей производственной деятельности в целом по предприятию и отдельных его подразделений;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2 выявление возможностей по снижению плановой себестоимости в сравнении с предыдущим периодом;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3 составление калькуляции себестоимости основных видов продукции или отдельных процессов;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4 выявление нецелесообразных затрат и разработка мер по их ликвидации;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5 создание базы для разработки цен;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sz="2200" dirty="0"/>
              <a:t>6 разработка мер по совершенствованию хозрасчетных взаимоотношений между подразделениями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1640819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Этапы планирования издержек: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1 анализ стоимостных показателей производственной деятельности предприятия в целом и отдельных его подразделений;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2 выявление возможностей и уточнение размеров снижения себестоимости продукции в планируемом году по сравнению с предшествующим периодом;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3 составление калькуляций себестоимости основных видов выпускаемой продукции;</a:t>
            </a:r>
          </a:p>
        </p:txBody>
      </p:sp>
    </p:spTree>
    <p:extLst>
      <p:ext uri="{BB962C8B-B14F-4D97-AF65-F5344CB8AC3E}">
        <p14:creationId xmlns:p14="http://schemas.microsoft.com/office/powerpoint/2010/main" val="78733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Этапы планирования издержек (продолжение):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4 выявление нецелесообразных затрат и разработка меры по их ликвидации;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5 определение рентабельности видов выпускаемой продукции и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6 оценка влияния на себестоимость, прибыль и рентабельность увеличения затрат на освоение производства новой продукции;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7 создание базы для разработки оптовых или розничных цен;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8 разработка мер по совершенствованию хозрасчетных взаимоотношений между производственными подразделениями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64709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69269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5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22670F-7575-4152-AC1B-BD87307ED2F8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Методы планирования издержек: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1 </a:t>
            </a:r>
            <a:r>
              <a:rPr lang="ru-RU" altLang="ru-RU" dirty="0" err="1"/>
              <a:t>Пофакторный</a:t>
            </a:r>
            <a:r>
              <a:rPr lang="ru-RU" altLang="ru-RU" dirty="0"/>
              <a:t> метод заключается в определении влияния технико-экономических факторов на издержки производства в планируемом году по сравнению с предыдущим годом.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Цели: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1) обеспечение сопоставимости показателей плана с аналогичными показателями других периодов;  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2) осуществление укрупненного расчета основных технико-экономических показателей производственно-хозяйственной деятельности на стадии подготовки и сравнения вариантов предложений по объемам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3) наиболее полный учет эффективности внедрения мероприятий по плану повышения эффективности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4) определение участия отдельных служб, отделов и производственных подразделений в снижении издержек и повышении эффективности производства;</a:t>
            </a:r>
          </a:p>
          <a:p>
            <a:pPr marL="0" indent="450000" algn="just" eaLnBrk="1" hangingPunct="1">
              <a:spcBef>
                <a:spcPct val="10000"/>
              </a:spcBef>
            </a:pPr>
            <a:r>
              <a:rPr lang="ru-RU" altLang="ru-RU" dirty="0"/>
              <a:t>5) анализ и сопоставление издержек производства на различных предприятиях и объединениях. </a:t>
            </a:r>
          </a:p>
        </p:txBody>
      </p:sp>
    </p:spTree>
    <p:extLst>
      <p:ext uri="{BB962C8B-B14F-4D97-AF65-F5344CB8AC3E}">
        <p14:creationId xmlns:p14="http://schemas.microsoft.com/office/powerpoint/2010/main" val="222007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  <a:p>
            <a:pPr algn="ctr" eaLnBrk="1" hangingPunct="1"/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201CF2-A29D-4E0C-94BA-D1C4257161CB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350667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274638" algn="just" eaLnBrk="1" hangingPunct="1">
              <a:spcBef>
                <a:spcPct val="10000"/>
              </a:spcBef>
            </a:pPr>
            <a:r>
              <a:rPr lang="ru-RU" altLang="ru-RU" sz="2200" dirty="0"/>
              <a:t>	Методы планирования издержек (продолжение):	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Сметный метод. Он предполагает обоснование каждой статьи себестоимости с помощью специальной сметы затрат.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Метод калькуляций - с его помощью обосновывается величина затрат на производство единицы продукции, работ, услуг или их структурных элементов, например, детали, узла.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Нормативный метод. В этом случае уровень затрат на производство и реализацию продукции, работ, услуг рассчитывается на основе заранее составленных норм и нормативов.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При планировании себестоимости продукции указанные методы применяются, как правило, одновременно, в комплексе, что позволяет решать ряд взаимосвязанных задач планирования издержек. Они дополняют друг друга и делают процесс планирования издержек сквозным.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Цели, задачи и содержание планирования издержек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D1A31F-7CF7-4B36-A738-181060B98EA4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13049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1800" dirty="0"/>
              <a:t>		</a:t>
            </a:r>
            <a:r>
              <a:rPr lang="ru-RU" altLang="ru-RU" sz="2200" dirty="0"/>
              <a:t> Расчет издержек на производство отдельных видов работ и всей выпускаемой продукции называется калькулированием или калькуляцией себестоимости.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	Виды калькуляций: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1 сметные – в их основе лежат проектные нормы расхода материальных и трудовых ресурсов;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2 плановые - обычно составляются на все виды продукции, предусмотренные в годовом плане производства и реализации предприятия;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3 отчетные - отражают фактические затраты на выпуск и реализацию продукцию.</a:t>
            </a:r>
          </a:p>
          <a:p>
            <a:pPr algn="just" eaLnBrk="1" hangingPunct="1">
              <a:spcBef>
                <a:spcPct val="10000"/>
              </a:spcBef>
              <a:defRPr/>
            </a:pPr>
            <a:r>
              <a:rPr lang="ru-RU" altLang="ru-RU" sz="2200" dirty="0"/>
              <a:t>Структура плановой калькуляции зависит от отраслевых особенностей.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355B2A5-971D-4769-9B69-82055501FE94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      Обоснованность плановой калькуляции во многом зависит от объекта калькулирования, который соответствует, как правило, единицам измерения конкретных видов продукции, принятым на предприятии.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В планировании могут использоваться следующие виды калькуляций в зависимости от объекта калькулирования: 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1 калькуляция на отдельный узел или деталь;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2 на заказ;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3 сортовая;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400" dirty="0"/>
              <a:t>4 </a:t>
            </a:r>
            <a:r>
              <a:rPr lang="ru-RU" altLang="ru-RU" sz="2400" dirty="0" err="1"/>
              <a:t>попередельная</a:t>
            </a:r>
            <a:r>
              <a:rPr lang="ru-RU" altLang="ru-RU" sz="2400" dirty="0"/>
              <a:t> (</a:t>
            </a:r>
            <a:r>
              <a:rPr lang="ru-RU" altLang="ru-RU" sz="2400" dirty="0" err="1"/>
              <a:t>пофазная</a:t>
            </a:r>
            <a:r>
              <a:rPr lang="ru-RU" altLang="ru-RU" sz="2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88315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5842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-26988"/>
            <a:ext cx="84963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D15DF6-4A30-4BC1-BB99-345C556913DF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692150"/>
            <a:ext cx="8496300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88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 Сырье и материалы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2 Возвратные отходы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3 Покупные изделия и полуфабрикаты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4 Топливо и энергия на технологические цели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5 Основная зарплата производственных рабочих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6 Дополнительная зарплата производственных рабочих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7 Страховые взносы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8 Расходы на освоение и подготовку производства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9 Расходы на содержание и эксплуатацию оборудования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10 Общепроизводственные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    ЦЕХОВАЯ СЕБЕСТОИМОСТЬ (НЕПОЛНАЯ ПРОИЗВОДСТВЕННАЯ)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11 Общехозяйственные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12 Прочие производственные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13 Потери от  брака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ПРОИЗВОДСТВЕННАЯ СЕБЕСТОИМОСТЬ (ПОЛНАЯ ПРОИЗВОДСТВЕННАЯ)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14 Внепроизводственные расходы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800" dirty="0"/>
              <a:t>    ПОЛНАЯ СЕБЕСТОИМОСТЬ (СЕБЕСТОИМОСТЬ ПРОДАННОЙ ПРОДУКЦИИ)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323850" y="3716338"/>
            <a:ext cx="84963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38919" name="Line 9"/>
          <p:cNvSpPr>
            <a:spLocks noChangeShapeType="1"/>
          </p:cNvSpPr>
          <p:nvPr/>
        </p:nvSpPr>
        <p:spPr bwMode="auto">
          <a:xfrm>
            <a:off x="323850" y="4940300"/>
            <a:ext cx="84963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1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«Сырье и материалы» - включается стоимость материалов, входящих в состав вырабатываемых изделий и вспомогательных материалов, которые используются при изготовлении данного изделия для обеспечения нормального технологического процесса.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«Возвратные отходы» - из затрат на сырье и материалы исключается стоимость возвратных расходов по цене их возможной реализации.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«Топливо для технологических целей» и «Энергия для технологических целей» - планируются затраты на все виды топлива и энергии, как получаемые со стороны, так и вырабатываемые самим предприятием и расходуемые непосредственно в процессе производства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3197240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«Покупные полуфабрикаты и комплектующие изделия» -  включается стоимость готовых изделий и полуфабрикатов, приобретаемых по кооперации для укомплектования выпускаемой продукции и требующих затрат труда на их обработку или сборку;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5 «Основная заработная плата производственных рабочих» - основная заработная плата производственных рабочих и инженерно-технических работников, непосредственно участвующих в изготовлении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6 «Дополнительная заработная плата производственных рабочих» - выплаты, предусмотренные законодательством о труде или коллективными договорами за непроработанное на производстве (</a:t>
            </a:r>
            <a:r>
              <a:rPr lang="ru-RU" altLang="ru-RU" sz="2200" dirty="0" err="1"/>
              <a:t>неявочное</a:t>
            </a:r>
            <a:r>
              <a:rPr lang="ru-RU" altLang="ru-RU" sz="2200" dirty="0"/>
              <a:t>) время рабочих;</a:t>
            </a:r>
          </a:p>
        </p:txBody>
      </p:sp>
    </p:spTree>
    <p:extLst>
      <p:ext uri="{BB962C8B-B14F-4D97-AF65-F5344CB8AC3E}">
        <p14:creationId xmlns:p14="http://schemas.microsoft.com/office/powerpoint/2010/main" val="3382056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7  «Расходы на подготовку и освоение производства» -  составляется по каждому виду вновь осваиваемой продукции, производства или цеха независимо от источника возмещения этих затрат;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8 «Расходы на содержание и эксплуатацию оборудования» - включает затраты, связанные с содержанием средств труда, участвующих в производственном процессе, и расходы по их восстановлению в связи с износом;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9 «Общепроизводственные расходы» - сумма цеховых расходов предприятия, в которую включаются затраты, связанные с работой цехов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1127755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Состав затрат, включаемых в себестоимость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 Состав статей калькуляции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10 «Общехозяйственные (общезаводские) расходы» - расходы по управлению предприятием.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Включает следующие статьи: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1) расходы по управлению предприятием;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2) общехозяйственные расходы;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3) сборы и отчисления;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11 «Прочие производственные расходы» - составляется на основе расчетов отчислений на научно-исследовательские работы и расходов на стандартизацию, отчислений на геолого-разведочные работы на основе данных об объеме производства (реализации) соответствующих видов продукции и установленных норм отчислений на эти цели;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12 «Внепроизводственные расходы» - затраты на сбыт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1099906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i="1" dirty="0"/>
              <a:t>Полная (плановая) </a:t>
            </a:r>
            <a:r>
              <a:rPr lang="ru-RU" dirty="0"/>
              <a:t>себестоимость единицы продукции определяется суммированием прямых и косвенных затрат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где </a:t>
            </a:r>
            <a:r>
              <a:rPr lang="ru-RU" i="1" dirty="0"/>
              <a:t>С</a:t>
            </a:r>
            <a:r>
              <a:rPr lang="ru-RU" i="1" baseline="-25000" dirty="0"/>
              <a:t>и</a:t>
            </a:r>
            <a:r>
              <a:rPr lang="ru-RU" dirty="0"/>
              <a:t> — себестоимость изделия, руб./шт.; </a:t>
            </a:r>
            <a:r>
              <a:rPr lang="ru-RU" i="1" dirty="0"/>
              <a:t>М</a:t>
            </a:r>
            <a:r>
              <a:rPr lang="ru-RU" dirty="0"/>
              <a:t> — прямые затраты на материалы и комплектующие, руб.; </a:t>
            </a:r>
            <a:r>
              <a:rPr lang="ru-RU" i="1" dirty="0" err="1"/>
              <a:t>З</a:t>
            </a:r>
            <a:r>
              <a:rPr lang="ru-RU" i="1" baseline="-25000" dirty="0" err="1"/>
              <a:t>о</a:t>
            </a:r>
            <a:r>
              <a:rPr lang="ru-RU" dirty="0"/>
              <a:t> — основная заработная плата, руб.; </a:t>
            </a:r>
            <a:r>
              <a:rPr lang="ru-RU" i="1" dirty="0"/>
              <a:t>K</a:t>
            </a:r>
            <a:r>
              <a:rPr lang="ru-RU" i="1" baseline="-25000" dirty="0"/>
              <a:t>1</a:t>
            </a:r>
            <a:r>
              <a:rPr lang="ru-RU" dirty="0"/>
              <a:t> — косвенные общепроизводственные затраты на содержание оборудования и цеховые расходы, %; </a:t>
            </a:r>
            <a:r>
              <a:rPr lang="ru-RU" i="1" dirty="0"/>
              <a:t>К</a:t>
            </a:r>
            <a:r>
              <a:rPr lang="ru-RU" i="1" baseline="-25000" dirty="0"/>
              <a:t>2</a:t>
            </a:r>
            <a:r>
              <a:rPr lang="ru-RU" dirty="0"/>
              <a:t> - общезаводские (общехозяйственные) расходы, %; </a:t>
            </a:r>
            <a:r>
              <a:rPr lang="ru-RU" i="1" dirty="0"/>
              <a:t>a</a:t>
            </a:r>
            <a:r>
              <a:rPr lang="ru-RU" dirty="0"/>
              <a:t>— процент дополнительной оплаты и премий рабочим; </a:t>
            </a:r>
            <a:r>
              <a:rPr lang="ru-RU" i="1" dirty="0" err="1"/>
              <a:t>З</a:t>
            </a:r>
            <a:r>
              <a:rPr lang="ru-RU" i="1" baseline="-25000" dirty="0" err="1"/>
              <a:t>д</a:t>
            </a:r>
            <a:r>
              <a:rPr lang="ru-RU" dirty="0"/>
              <a:t> — дополнительная заработная плата, руб.; </a:t>
            </a:r>
            <a:r>
              <a:rPr lang="ru-RU" i="1" dirty="0"/>
              <a:t>b</a:t>
            </a:r>
            <a:r>
              <a:rPr lang="ru-RU" dirty="0"/>
              <a:t> — процент </a:t>
            </a:r>
            <a:r>
              <a:rPr lang="ru-RU"/>
              <a:t>страховых взносов; </a:t>
            </a:r>
            <a:r>
              <a:rPr lang="ru-RU" i="1" dirty="0"/>
              <a:t>К</a:t>
            </a:r>
            <a:r>
              <a:rPr lang="ru-RU" i="1" baseline="-25000" dirty="0"/>
              <a:t>3</a:t>
            </a:r>
            <a:r>
              <a:rPr lang="ru-RU" dirty="0"/>
              <a:t> — внепроизводственные расходы, %.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4FB00C-AE5C-45EA-8D59-A3DF22E96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664804"/>
            <a:ext cx="50292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51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На основе плановых калькуляций отдельных изделий разрабатывается план себестоимости выпускаемой продукции. В общем виде себестоимость </a:t>
            </a:r>
            <a:r>
              <a:rPr lang="ru-RU" i="1" dirty="0"/>
              <a:t>готовой продукции </a:t>
            </a:r>
            <a:r>
              <a:rPr lang="ru-RU" dirty="0"/>
              <a:t>предприятия можно определить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где </a:t>
            </a:r>
            <a:r>
              <a:rPr lang="ru-RU" i="1" dirty="0" err="1"/>
              <a:t>N</a:t>
            </a:r>
            <a:r>
              <a:rPr lang="ru-RU" i="1" baseline="-25000" dirty="0" err="1"/>
              <a:t>r</a:t>
            </a:r>
            <a:r>
              <a:rPr lang="ru-RU" dirty="0"/>
              <a:t> — годовой объем производства продукции; </a:t>
            </a:r>
            <a:r>
              <a:rPr lang="ru-RU" i="1" dirty="0"/>
              <a:t>n</a:t>
            </a:r>
            <a:r>
              <a:rPr lang="ru-RU" dirty="0"/>
              <a:t> — количество видов (номенклатура) выпускаемой продукции.</a:t>
            </a:r>
            <a:endParaRPr lang="ru-RU" altLang="ru-RU" sz="2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7929F5-5069-4BF9-AA73-4A4F28866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877" y="2132856"/>
            <a:ext cx="2124236" cy="95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63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Общая годовая экономия в рамках уточненных расчетов может быть найдена как разность отчетных и новых плановых значений себестоимости по всей номенклатуре выпуска продукции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pPr algn="just" eaLnBrk="1" hangingPunct="1">
              <a:spcBef>
                <a:spcPct val="10000"/>
              </a:spcBef>
            </a:pPr>
            <a:endParaRPr lang="ru-RU" dirty="0"/>
          </a:p>
          <a:p>
            <a:r>
              <a:rPr lang="ru-RU" dirty="0"/>
              <a:t>где </a:t>
            </a:r>
            <a:r>
              <a:rPr lang="ru-RU" i="1" dirty="0"/>
              <a:t>С1</a:t>
            </a:r>
            <a:r>
              <a:rPr lang="ru-RU" dirty="0"/>
              <a:t> — базовая себестоимость единицы продукции; </a:t>
            </a:r>
            <a:r>
              <a:rPr lang="ru-RU" i="1" dirty="0"/>
              <a:t>С</a:t>
            </a:r>
            <a:r>
              <a:rPr lang="ru-RU" i="1" baseline="-25000" dirty="0"/>
              <a:t>2</a:t>
            </a:r>
            <a:r>
              <a:rPr lang="ru-RU" dirty="0"/>
              <a:t> — планируемая себестоимость одной детали.</a:t>
            </a:r>
          </a:p>
          <a:p>
            <a:endParaRPr lang="ru-RU" dirty="0"/>
          </a:p>
          <a:p>
            <a:r>
              <a:rPr lang="ru-RU" dirty="0"/>
              <a:t>Планирование снижения себестоимости продукции на основе укрупненных расчетов, как правило, предполагает предварительное обоснование процента сокращения отдельных затрат за счет соответствующих факторов.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F329CA-29D9-4C4D-90FD-58D7E3688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852" y="2024844"/>
            <a:ext cx="2437771" cy="9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66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Основным методом определения различных издержек на производство продукции служит </a:t>
            </a:r>
            <a:r>
              <a:rPr lang="ru-RU" i="1" dirty="0"/>
              <a:t>нормативный.</a:t>
            </a:r>
          </a:p>
          <a:p>
            <a:r>
              <a:rPr lang="ru-RU" dirty="0"/>
              <a:t>В общем виде издержки производства представляют собой сумму нормативных затрат материалов, труда и накладных расходов. Нормативные издержки можно рассчитать по формуле:</a:t>
            </a:r>
          </a:p>
          <a:p>
            <a:pPr algn="ctr"/>
            <a:r>
              <a:rPr lang="ru-RU" i="1" dirty="0"/>
              <a:t>И = МЗ + ТЗ + HP,</a:t>
            </a:r>
            <a:endParaRPr lang="ru-RU" dirty="0"/>
          </a:p>
          <a:p>
            <a:r>
              <a:rPr lang="ru-RU" dirty="0"/>
              <a:t>где </a:t>
            </a:r>
            <a:r>
              <a:rPr lang="ru-RU" i="1" dirty="0"/>
              <a:t>И</a:t>
            </a:r>
            <a:r>
              <a:rPr lang="ru-RU" dirty="0"/>
              <a:t> — нормативные издержки производства на единицу продукции; </a:t>
            </a:r>
            <a:r>
              <a:rPr lang="ru-RU" i="1" dirty="0"/>
              <a:t>МЗ</a:t>
            </a:r>
            <a:r>
              <a:rPr lang="ru-RU" dirty="0"/>
              <a:t> — нормативные материальные затраты; </a:t>
            </a:r>
            <a:r>
              <a:rPr lang="ru-RU" i="1" dirty="0"/>
              <a:t>ТЗ</a:t>
            </a:r>
            <a:r>
              <a:rPr lang="ru-RU" dirty="0"/>
              <a:t> — нормативные трудовые затраты; </a:t>
            </a:r>
            <a:r>
              <a:rPr lang="ru-RU" i="1" dirty="0"/>
              <a:t>HP</a:t>
            </a:r>
            <a:r>
              <a:rPr lang="ru-RU" dirty="0"/>
              <a:t> — нормативные накладные расходы.</a:t>
            </a:r>
          </a:p>
        </p:txBody>
      </p:sp>
    </p:spTree>
    <p:extLst>
      <p:ext uri="{BB962C8B-B14F-4D97-AF65-F5344CB8AC3E}">
        <p14:creationId xmlns:p14="http://schemas.microsoft.com/office/powerpoint/2010/main" val="1911589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Нормативные накладные расходы выражаются в процентах от нормативных прямых трудовых затрат. Нормативные трудовые затраты используются для планирования затрат рабочей силы, величина которых рассчитывается по формуле</a:t>
            </a:r>
          </a:p>
          <a:p>
            <a:pPr algn="ctr"/>
            <a:r>
              <a:rPr lang="ru-RU" i="1" dirty="0"/>
              <a:t>PC = ТЗ * </a:t>
            </a:r>
            <a:r>
              <a:rPr lang="ru-RU" i="1" dirty="0" err="1"/>
              <a:t>Ч</a:t>
            </a:r>
            <a:r>
              <a:rPr lang="ru-RU" i="1" baseline="-25000" dirty="0" err="1"/>
              <a:t>с</a:t>
            </a:r>
            <a:r>
              <a:rPr lang="ru-RU" dirty="0"/>
              <a:t>,</a:t>
            </a:r>
          </a:p>
          <a:p>
            <a:r>
              <a:rPr lang="ru-RU" dirty="0"/>
              <a:t>где </a:t>
            </a:r>
            <a:r>
              <a:rPr lang="ru-RU" i="1" dirty="0"/>
              <a:t>PC</a:t>
            </a:r>
            <a:r>
              <a:rPr lang="ru-RU" dirty="0"/>
              <a:t> — планируемые затраты рабочей силы; </a:t>
            </a:r>
            <a:r>
              <a:rPr lang="ru-RU" i="1" dirty="0" err="1"/>
              <a:t>Ч</a:t>
            </a:r>
            <a:r>
              <a:rPr lang="ru-RU" i="1" baseline="-25000" dirty="0" err="1"/>
              <a:t>с</a:t>
            </a:r>
            <a:r>
              <a:rPr lang="ru-RU" dirty="0"/>
              <a:t> — часовые ставки оплаты труда (без премий).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9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i="1" dirty="0"/>
              <a:t>Полная себестоимость </a:t>
            </a:r>
            <a:r>
              <a:rPr lang="ru-RU" dirty="0"/>
              <a:t>включает суммарные издержки на выпуск всего объема продукции, </a:t>
            </a:r>
            <a:r>
              <a:rPr lang="ru-RU" i="1" dirty="0"/>
              <a:t>удельная себестоимость </a:t>
            </a:r>
            <a:r>
              <a:rPr lang="ru-RU" dirty="0"/>
              <a:t>— на производство единицы товаров и услуг.</a:t>
            </a:r>
          </a:p>
          <a:p>
            <a:r>
              <a:rPr lang="ru-RU" dirty="0"/>
              <a:t>Удельная себестоимость — это средняя величина затрат, которая определяется делением полных затрат на количество общих единиц продукции, составляющих годовой план производства.</a:t>
            </a:r>
          </a:p>
          <a:p>
            <a:r>
              <a:rPr lang="ru-RU" dirty="0"/>
              <a:t>Полная себестоимость:</a:t>
            </a:r>
          </a:p>
          <a:p>
            <a:endParaRPr lang="ru-RU" dirty="0"/>
          </a:p>
          <a:p>
            <a:pPr algn="ctr"/>
            <a:r>
              <a:rPr lang="ru-RU" dirty="0" err="1"/>
              <a:t>Спол</a:t>
            </a:r>
            <a:r>
              <a:rPr lang="ru-RU" dirty="0"/>
              <a:t>=</a:t>
            </a:r>
            <a:r>
              <a:rPr lang="ru-RU" dirty="0" err="1"/>
              <a:t>S+V+Nr</a:t>
            </a:r>
            <a:r>
              <a:rPr lang="ru-RU" dirty="0"/>
              <a:t>,</a:t>
            </a:r>
          </a:p>
          <a:p>
            <a:endParaRPr lang="ru-RU" dirty="0"/>
          </a:p>
          <a:p>
            <a:r>
              <a:rPr lang="ru-RU" dirty="0"/>
              <a:t>где S — постоянные затраты; V — переменные затраты; </a:t>
            </a:r>
            <a:r>
              <a:rPr lang="ru-RU" dirty="0" err="1"/>
              <a:t>Nr</a:t>
            </a:r>
            <a:r>
              <a:rPr lang="ru-RU" dirty="0"/>
              <a:t> — годовой объем выпуска.</a:t>
            </a:r>
          </a:p>
          <a:p>
            <a:endParaRPr lang="ru-RU" dirty="0"/>
          </a:p>
          <a:p>
            <a:r>
              <a:rPr lang="ru-RU" dirty="0"/>
              <a:t>Удельная себестоимость:</a:t>
            </a:r>
          </a:p>
          <a:p>
            <a:endParaRPr lang="ru-RU" dirty="0"/>
          </a:p>
          <a:p>
            <a:r>
              <a:rPr lang="ru-RU" dirty="0"/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49085-72A2-4A7A-9A9C-86DAB8E2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5445224"/>
            <a:ext cx="14001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07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калькулирования себестоимости производств с комплексным использованием сырья: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1 метод исключения затрат – все продукты и полуфабрикаты, получаемые на соответствующем переделе, считаются попутными, себестоимость их изготовления принимается на уровне, заложенном в оптовой цене или себестоимости аналогичных продуктов, и исключается из общих расходов;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метод распределения затрат – применяется в тех производствах, где из одного вида исходного сырья получается 2 и более основных продуктов при отсутствии попутных;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комбинированный метод – в тех производствах, где одновременно получается несколько основных и попутных продуктов и полуфабрикатов.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82214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	</a:t>
            </a:r>
            <a:r>
              <a:rPr lang="ru-RU" altLang="ru-RU" sz="2400" dirty="0"/>
              <a:t>Плановая смета затрат на производство продукции </a:t>
            </a:r>
            <a:r>
              <a:rPr lang="ru-RU" sz="2400" dirty="0"/>
              <a:t>представляет собой сводный план всех расходов предприятия на предстоящий период производственно-финансовой деятельности. Она </a:t>
            </a:r>
            <a:r>
              <a:rPr lang="ru-RU" altLang="ru-RU" sz="2400" dirty="0"/>
              <a:t>составляется с целью определения общей суммы всех плановых затрат предприятия (по экономическим элементам) и взаимной увязки плана себестоимости с другими разделами тактического плана.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400" dirty="0"/>
              <a:t>Все плановые задания и показатели конкретизируются на предприятии в соответствующих сметах, включающих стоимостную оценку затрат и результатов.</a:t>
            </a: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2626918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Плановая смета затрат составляется по следующей структуре: 1 материальные затраты (за вычетом стоимости возвратных отходов);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расходы на оплату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страховые взносы;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4 амортизация основных фондов;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5 прочие затраты.</a:t>
            </a:r>
          </a:p>
        </p:txBody>
      </p:sp>
    </p:spTree>
    <p:extLst>
      <p:ext uri="{BB962C8B-B14F-4D97-AF65-F5344CB8AC3E}">
        <p14:creationId xmlns:p14="http://schemas.microsoft.com/office/powerpoint/2010/main" val="1823866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Методы составления сметы затрат на производство: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сметный – смета затрат составляется в целом по предприятию, а размеры затрат по отдельным экономическим элементам берутся в основном из различных разделов тактического плана.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Смета затрат по предприятию может рассчитываться на основе цеховых смет затрат, определяемых аналогично.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Порядок определения сметных затрат: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1) затраты на основные материалы, полуфабрикаты и комплектующие устанавливаются на основе плана годовой потребности материальных ресурсов.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2) затраты на вспомогательные материалы также принимаются на основании годовых планов их потребности;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3) стоимость топлива в смете затрат планируется безотносительно к его использованию в технологических процессах или в хозяйственно-бытовых службах;</a:t>
            </a:r>
          </a:p>
        </p:txBody>
      </p:sp>
    </p:spTree>
    <p:extLst>
      <p:ext uri="{BB962C8B-B14F-4D97-AF65-F5344CB8AC3E}">
        <p14:creationId xmlns:p14="http://schemas.microsoft.com/office/powerpoint/2010/main" val="3878357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Порядок определения сметных затрат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4) стоимость энергии включается в смету затрат отдельным элементом только в том случае, если предприятие покупает ее у внешних поставщиков.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5) основная и дополнительная заработная плата всех категорий персонала определяется по действующим тарифным ставкам и окладам с учетом сложности и трудоемкости выполняемых работ, численности и квалификации работников.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6) амортизационные отчисления предназначены для возмещения износа технологического оборудования, промышленных зданий, производственных сооружений и других основных фондов за счет себестоимости выпускаемой продукции;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7 прочие денежные расходы включают затраты, не предусмотренные в предыдущих статьях сметы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1678040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составления сметы затрат на производство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2 сводный - </a:t>
            </a:r>
            <a:r>
              <a:rPr lang="ru-RU" sz="2200" dirty="0"/>
              <a:t>путем суммирования смет производства отдельных цехов, за исключением внутренних оборотов между ними.</a:t>
            </a:r>
          </a:p>
          <a:p>
            <a:r>
              <a:rPr lang="ru-RU" sz="2200" dirty="0"/>
              <a:t>В цеховую смету затрат включаются две группы расходов:</a:t>
            </a:r>
          </a:p>
          <a:p>
            <a:r>
              <a:rPr lang="ru-RU" sz="2200" dirty="0"/>
              <a:t>1)  прямые издержки данного цеха на материальные ресурсы и комплектующие детали, основная и дополнительная заработная плата, начисления на зарплату, амортизационные отчисления и прочие денежные расходы;</a:t>
            </a:r>
          </a:p>
          <a:p>
            <a:r>
              <a:rPr lang="ru-RU" sz="2200" dirty="0"/>
              <a:t>2)  комплексные расходы на услуги других цехов, а также цеховые расходы и пр.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1514829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Методы калькулирования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Методы составления сметы затрат на производство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2200" dirty="0"/>
              <a:t>3 калькуляционный – на основе калькуляции себестоимости товарной продукции. С этой целью калькуляционные статьи расходов, особенно комплексные, расчленяются при расчете на экономические элементы.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Себестоимость валовой продукции при </a:t>
            </a:r>
            <a:r>
              <a:rPr lang="ru-RU" dirty="0" err="1"/>
              <a:t>однопродуктовом</a:t>
            </a:r>
            <a:r>
              <a:rPr lang="ru-RU" dirty="0"/>
              <a:t> производстве может служить основой для уточнения издержек на изготовление одного изделия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algn="just" eaLnBrk="1" hangingPunct="1">
              <a:spcBef>
                <a:spcPct val="10000"/>
              </a:spcBef>
            </a:pPr>
            <a:endParaRPr lang="ru-RU" sz="2200" dirty="0"/>
          </a:p>
          <a:p>
            <a:pPr algn="just" eaLnBrk="1" hangingPunct="1">
              <a:spcBef>
                <a:spcPct val="10000"/>
              </a:spcBef>
            </a:pPr>
            <a:r>
              <a:rPr lang="ru-RU" dirty="0"/>
              <a:t>где </a:t>
            </a:r>
            <a:r>
              <a:rPr lang="ru-RU" i="1" dirty="0"/>
              <a:t>N</a:t>
            </a:r>
            <a:r>
              <a:rPr lang="ru-RU" dirty="0"/>
              <a:t> - годовой объем производства товаров.</a:t>
            </a:r>
            <a:endParaRPr lang="ru-RU" altLang="ru-RU" sz="2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B886E2-8EED-47C2-9421-60650C5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4140882"/>
            <a:ext cx="2412268" cy="72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08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200" dirty="0">
                <a:solidFill>
                  <a:schemeClr val="accent4"/>
                </a:solidFill>
              </a:rPr>
              <a:t>Снижение себестоимости продукции (работ, услуг) планируется по двум показателям:</a:t>
            </a:r>
          </a:p>
          <a:p>
            <a:r>
              <a:rPr lang="ru-RU" sz="2200" dirty="0">
                <a:solidFill>
                  <a:schemeClr val="accent4"/>
                </a:solidFill>
              </a:rPr>
              <a:t>1) снижение себестоимости сравнимой товарной продукции, то есть выпускавшейся на данном предприятии в предплановом году;</a:t>
            </a:r>
          </a:p>
          <a:p>
            <a:r>
              <a:rPr lang="ru-RU" sz="2200" dirty="0">
                <a:solidFill>
                  <a:schemeClr val="accent4"/>
                </a:solidFill>
              </a:rPr>
              <a:t>2) снижение затрат на один рубль товарной продукции.</a:t>
            </a:r>
            <a:endParaRPr lang="en-US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>
                <a:solidFill>
                  <a:schemeClr val="accent4"/>
                </a:solidFill>
              </a:rPr>
              <a:t>Планируемое снижение себестоимости сравнимой товарной про­дукции</a:t>
            </a:r>
            <a:r>
              <a:rPr lang="en-US" sz="2200" dirty="0">
                <a:solidFill>
                  <a:schemeClr val="accent4"/>
                </a:solidFill>
              </a:rPr>
              <a:t> </a:t>
            </a:r>
            <a:r>
              <a:rPr lang="ru-RU" sz="2200" dirty="0">
                <a:solidFill>
                  <a:schemeClr val="accent4"/>
                </a:solidFill>
              </a:rPr>
              <a:t>в процентах определяется по формуле</a:t>
            </a: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>
                <a:solidFill>
                  <a:schemeClr val="accent4"/>
                </a:solidFill>
              </a:rPr>
              <a:t>где</a:t>
            </a:r>
            <a:r>
              <a:rPr lang="en-US" sz="2200" dirty="0">
                <a:solidFill>
                  <a:schemeClr val="accent4"/>
                </a:solidFill>
              </a:rPr>
              <a:t> </a:t>
            </a:r>
            <a:r>
              <a:rPr lang="ru-RU" sz="2200" dirty="0" err="1">
                <a:solidFill>
                  <a:schemeClr val="accent4"/>
                </a:solidFill>
              </a:rPr>
              <a:t>Вп</a:t>
            </a:r>
            <a:r>
              <a:rPr lang="ru-RU" sz="2200" dirty="0">
                <a:solidFill>
                  <a:schemeClr val="accent4"/>
                </a:solidFill>
              </a:rPr>
              <a:t> — запланированный объем выпуска товарной продукции в натуральных, условно-натуральных показателях;</a:t>
            </a:r>
          </a:p>
          <a:p>
            <a:r>
              <a:rPr lang="ru-RU" sz="2200" dirty="0" err="1">
                <a:solidFill>
                  <a:schemeClr val="accent4"/>
                </a:solidFill>
              </a:rPr>
              <a:t>Сп</a:t>
            </a:r>
            <a:r>
              <a:rPr lang="ru-RU" sz="2200" dirty="0">
                <a:solidFill>
                  <a:schemeClr val="accent4"/>
                </a:solidFill>
              </a:rPr>
              <a:t>, С0,— пол­ная себестоимость единицы продукции соответственно в плановом и отчетном периодах, тыс. р.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788" y="4273040"/>
            <a:ext cx="2892303" cy="58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48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200" dirty="0">
                <a:solidFill>
                  <a:schemeClr val="accent4"/>
                </a:solidFill>
              </a:rPr>
              <a:t>Планируемое снижение затрат на один рубль товарной продукции  в процентах рассчитывается аналогично:</a:t>
            </a: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>
                <a:solidFill>
                  <a:schemeClr val="accent4"/>
                </a:solidFill>
              </a:rPr>
              <a:t>где      ,          — затраты на рубль товарной продукции соответствен­но в отчетном и плановом периодах.</a:t>
            </a:r>
          </a:p>
          <a:p>
            <a:endParaRPr lang="ru-RU" sz="2200" dirty="0">
              <a:solidFill>
                <a:schemeClr val="accent4"/>
              </a:solidFill>
            </a:endParaRPr>
          </a:p>
          <a:p>
            <a:r>
              <a:rPr lang="ru-RU" sz="2200" dirty="0"/>
              <a:t>Для более точных расчетов планируемой полной себестоимости единицы продукции и соответственно затрат на рубль товарной про­дукции рекомендуется применять факторный метод.</a:t>
            </a:r>
            <a:endParaRPr lang="ru-RU" sz="2200" dirty="0">
              <a:solidFill>
                <a:schemeClr val="accent4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99" y="1880828"/>
            <a:ext cx="2748561" cy="8280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744924"/>
            <a:ext cx="366328" cy="290010"/>
          </a:xfrm>
          <a:prstGeom prst="rect">
            <a:avLst/>
          </a:prstGeom>
        </p:spPr>
      </p:pic>
      <p:pic>
        <p:nvPicPr>
          <p:cNvPr id="1035" name="Picture 11" descr="http://www.macro-econom.ru/images/books/2296/image15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44924"/>
            <a:ext cx="370117" cy="29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709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Порядок расчета влияния факторов на себестоимость продукции в пла­нируемом году:</a:t>
            </a:r>
          </a:p>
          <a:p>
            <a:r>
              <a:rPr lang="ru-RU" dirty="0"/>
              <a:t>1) определяются затраты на 1 р. товарной продукции предыдуще­го года;</a:t>
            </a:r>
          </a:p>
          <a:p>
            <a:r>
              <a:rPr lang="ru-RU" dirty="0"/>
              <a:t>2) рассчитывается себестоимость товарной продукции планового года исходя из уровня затрат предыдущего года;</a:t>
            </a:r>
          </a:p>
          <a:p>
            <a:r>
              <a:rPr lang="ru-RU" dirty="0"/>
              <a:t>3) определяется влияние каждого фактора на уровень затрат;</a:t>
            </a:r>
          </a:p>
          <a:p>
            <a:r>
              <a:rPr lang="ru-RU" dirty="0"/>
              <a:t>4) из себестоимости товарной продукции, найденной по уровню затрат предыдущего года, вычитается итоговая сумма экономии за счет влияния факторов и определяется себестоимость товарной про­дукции планового года;</a:t>
            </a:r>
          </a:p>
          <a:p>
            <a:r>
              <a:rPr lang="ru-RU" dirty="0"/>
              <a:t>5) определяется уровень затрат на 1 р. товарной продукции плано­вого года,</a:t>
            </a:r>
          </a:p>
          <a:p>
            <a:r>
              <a:rPr lang="ru-RU" dirty="0"/>
              <a:t>6) определяется изменение оптовых цен и условий, влияющих на объем и себестоимость товарной продукции;</a:t>
            </a:r>
          </a:p>
          <a:p>
            <a:r>
              <a:rPr lang="ru-RU" dirty="0"/>
              <a:t>7) определяется уровень затрат на 1 р. товарной продукции с уче­том вышеуказанных изменений.</a:t>
            </a:r>
          </a:p>
        </p:txBody>
      </p:sp>
    </p:spTree>
    <p:extLst>
      <p:ext uri="{BB962C8B-B14F-4D97-AF65-F5344CB8AC3E}">
        <p14:creationId xmlns:p14="http://schemas.microsoft.com/office/powerpoint/2010/main" val="1911700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Аналогично можно рассчитать плановое снижение себестоимости сравнимой продукции. Для этого выполняются следующие плановые расчеты:</a:t>
            </a:r>
          </a:p>
          <a:p>
            <a:r>
              <a:rPr lang="ru-RU" dirty="0"/>
              <a:t>1) определяется фактическая себестоимость единицы сравнимой товарной продукции предыдущего года;</a:t>
            </a:r>
          </a:p>
          <a:p>
            <a:r>
              <a:rPr lang="ru-RU" dirty="0"/>
              <a:t>2) рассчитывается себестоимость товарной продукции планового года исходя из уровня затрат предыдущего года;</a:t>
            </a:r>
          </a:p>
          <a:p>
            <a:r>
              <a:rPr lang="ru-RU" dirty="0"/>
              <a:t>3) определяется влияние каждого фактора на уровень затрат в ценах и условиях предыдущего года;</a:t>
            </a:r>
          </a:p>
          <a:p>
            <a:r>
              <a:rPr lang="ru-RU" dirty="0"/>
              <a:t>4) определяется себестоимость товарной продукции планового года;</a:t>
            </a:r>
          </a:p>
          <a:p>
            <a:r>
              <a:rPr lang="ru-RU" dirty="0"/>
              <a:t>5) рассчитывается экономия от снижения себестоимости товарного выпуска продукции планового года;</a:t>
            </a:r>
          </a:p>
          <a:p>
            <a:r>
              <a:rPr lang="ru-RU" dirty="0"/>
              <a:t>6) определяется изменение оптовых цен и условий на планируемый год;</a:t>
            </a:r>
          </a:p>
          <a:p>
            <a:r>
              <a:rPr lang="ru-RU" dirty="0"/>
              <a:t>7) определяется планируемое снижение себестоимости сравнимой товарной продукции в рублях и процентах.</a:t>
            </a:r>
          </a:p>
        </p:txBody>
      </p:sp>
    </p:spTree>
    <p:extLst>
      <p:ext uri="{BB962C8B-B14F-4D97-AF65-F5344CB8AC3E}">
        <p14:creationId xmlns:p14="http://schemas.microsoft.com/office/powerpoint/2010/main" val="2533758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Сумма переходящей на планируемый год экономии (</a:t>
            </a:r>
            <a:r>
              <a:rPr lang="ru-RU" dirty="0" err="1"/>
              <a:t>Эпер</a:t>
            </a:r>
            <a:r>
              <a:rPr lang="ru-RU" dirty="0"/>
              <a:t>), получаемой от мероприятий, внедренных в предыдущем периоде, определяется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Со, С1 —переменные затраты на единицу продукции до и после проведения мероприятий;</a:t>
            </a:r>
          </a:p>
          <a:p>
            <a:r>
              <a:rPr lang="ru-RU" dirty="0" err="1"/>
              <a:t>By</a:t>
            </a:r>
            <a:r>
              <a:rPr lang="ru-RU" dirty="0"/>
              <a:t>, В1 —количество продукции, про- изведенной в базисном году до и после проведения мероприятий;</a:t>
            </a:r>
          </a:p>
          <a:p>
            <a:r>
              <a:rPr lang="ru-RU" dirty="0" err="1"/>
              <a:t>Впл</a:t>
            </a:r>
            <a:r>
              <a:rPr lang="ru-RU" dirty="0"/>
              <a:t> —количество продукции, производимой в планируемом году.</a:t>
            </a:r>
          </a:p>
          <a:p>
            <a:endParaRPr lang="ru-RU" dirty="0"/>
          </a:p>
          <a:p>
            <a:r>
              <a:rPr lang="ru-RU" dirty="0"/>
              <a:t>Рассчитанная по данной формуле величина уменьшается на сумму экономии, учтенной в плановых расчетах предыдущего года.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2096852"/>
            <a:ext cx="3195601" cy="75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348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Экономия от снижения материальных затрат (Эм) находится по формуле:</a:t>
            </a:r>
          </a:p>
          <a:p>
            <a:endParaRPr lang="ru-RU" dirty="0"/>
          </a:p>
          <a:p>
            <a:r>
              <a:rPr lang="ru-RU" dirty="0"/>
              <a:t>  </a:t>
            </a:r>
          </a:p>
          <a:p>
            <a:r>
              <a:rPr lang="ru-RU" dirty="0"/>
              <a:t>где            – норма расхода сырья, материалов, топлива, энергии на единицу продукции до и после проведения соответствующего мероприятия;</a:t>
            </a:r>
          </a:p>
          <a:p>
            <a:r>
              <a:rPr lang="ru-RU" dirty="0"/>
              <a:t>Ц – цена единицы сырья, материалов, топлива, энергии;</a:t>
            </a:r>
          </a:p>
          <a:p>
            <a:r>
              <a:rPr lang="ru-RU" dirty="0"/>
              <a:t>В1 – количество единиц продукции, выпускаемых с момента проведения мероприятия до конца планируемого года.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496" y="2312876"/>
            <a:ext cx="900100" cy="334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732" y="1700808"/>
            <a:ext cx="3666086" cy="48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425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Уменьшение расходов на заработную плату и страховые взносы в результате снижения трудоемкости единицы продукции (</a:t>
            </a:r>
            <a:r>
              <a:rPr lang="ru-RU" dirty="0" err="1"/>
              <a:t>Э</a:t>
            </a:r>
            <a:r>
              <a:rPr lang="ru-RU" baseline="-25000" dirty="0" err="1"/>
              <a:t>з</a:t>
            </a:r>
            <a:r>
              <a:rPr lang="ru-RU" dirty="0"/>
              <a:t>) рассчитывается по формуле</a:t>
            </a:r>
          </a:p>
          <a:p>
            <a:endParaRPr lang="ru-RU" dirty="0"/>
          </a:p>
          <a:p>
            <a:r>
              <a:rPr lang="ru-RU" dirty="0"/>
              <a:t>  </a:t>
            </a:r>
          </a:p>
          <a:p>
            <a:endParaRPr lang="ru-RU" dirty="0"/>
          </a:p>
          <a:p>
            <a:r>
              <a:rPr lang="ru-RU" dirty="0"/>
              <a:t>где            – трудоемкость единицы продукции до и после проведения мероприятия, </a:t>
            </a:r>
            <a:r>
              <a:rPr lang="ru-RU" dirty="0" err="1"/>
              <a:t>нормо</a:t>
            </a:r>
            <a:r>
              <a:rPr lang="ru-RU" dirty="0"/>
              <a:t>-ч; </a:t>
            </a:r>
          </a:p>
          <a:p>
            <a:r>
              <a:rPr lang="ru-RU" dirty="0"/>
              <a:t>        – среднечасовая тарифная ставка рабочего до и после проведения мероприятия;</a:t>
            </a:r>
          </a:p>
          <a:p>
            <a:r>
              <a:rPr lang="ru-RU" dirty="0"/>
              <a:t>∆</a:t>
            </a:r>
            <a:r>
              <a:rPr lang="ru-RU" dirty="0" err="1"/>
              <a:t>Дз</a:t>
            </a:r>
            <a:r>
              <a:rPr lang="ru-RU" dirty="0"/>
              <a:t> – средний процент дополнительной зарплаты для данной категории рабочих;</a:t>
            </a:r>
          </a:p>
          <a:p>
            <a:r>
              <a:rPr lang="ru-RU" dirty="0"/>
              <a:t>∆Г – установленный процент отчислений на страховые взносы.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692" y="2132856"/>
            <a:ext cx="4335906" cy="75608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612" y="2816932"/>
            <a:ext cx="544236" cy="5053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3552809"/>
            <a:ext cx="792001" cy="41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84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При высвобождении работников, находящихся на повременной оплате труда, экономия устанавливается по формуле</a:t>
            </a:r>
          </a:p>
          <a:p>
            <a:r>
              <a:rPr lang="ru-RU" dirty="0"/>
              <a:t> 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</a:t>
            </a:r>
            <a:r>
              <a:rPr lang="ru-RU" dirty="0" err="1"/>
              <a:t>Чв</a:t>
            </a:r>
            <a:r>
              <a:rPr lang="ru-RU" dirty="0"/>
              <a:t> – количество высвобождающихся работников;</a:t>
            </a:r>
          </a:p>
          <a:p>
            <a:r>
              <a:rPr lang="ru-RU" dirty="0" err="1"/>
              <a:t>Зм</a:t>
            </a:r>
            <a:r>
              <a:rPr lang="ru-RU" dirty="0"/>
              <a:t> – среднемесячная заработная плата данной категории работников;</a:t>
            </a:r>
          </a:p>
          <a:p>
            <a:r>
              <a:rPr lang="ru-RU" dirty="0"/>
              <a:t>М</a:t>
            </a:r>
            <a:r>
              <a:rPr lang="ru-RU" baseline="-25000" dirty="0"/>
              <a:t>1</a:t>
            </a:r>
            <a:r>
              <a:rPr lang="ru-RU" dirty="0"/>
              <a:t> – число месяцев с момента проведения мероприятий до конца года.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665" y="1736812"/>
            <a:ext cx="2394269" cy="68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96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Экономия, обусловленная изменением специализации производства (передачей изготовления литья, штамповок, узлов, агрегатов) (Эс), может быть определена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 результате применения надбавок в цене за повышение качества изделий увеличивается объем товарной продукции. Это увеличение можно определить следующим образом: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        - увеличение объема товарной продукции; </a:t>
            </a:r>
          </a:p>
          <a:p>
            <a:r>
              <a:rPr lang="ru-RU" dirty="0"/>
              <a:t>           – оптовая цена, действующая до (Ц0) и после (Ц1) повышения качества.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332" y="2168860"/>
            <a:ext cx="1935578" cy="4320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4147136"/>
            <a:ext cx="2415150" cy="468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596" y="4671137"/>
            <a:ext cx="576064" cy="4140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410" y="5049180"/>
            <a:ext cx="692214" cy="34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61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Относительная экономия на условно-постоянных расходах (</a:t>
            </a:r>
            <a:r>
              <a:rPr lang="ru-RU" dirty="0" err="1"/>
              <a:t>Эу</a:t>
            </a:r>
            <a:r>
              <a:rPr lang="ru-RU" dirty="0"/>
              <a:t>) в результате увеличения объема производства определяется по формуле: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      – себестоимость, товарной продукции в базисном году, </a:t>
            </a:r>
            <a:r>
              <a:rPr lang="ru-RU" dirty="0" err="1"/>
              <a:t>тыс</a:t>
            </a:r>
            <a:r>
              <a:rPr lang="ru-RU" dirty="0"/>
              <a:t>; р.;</a:t>
            </a:r>
          </a:p>
          <a:p>
            <a:r>
              <a:rPr lang="ru-RU" dirty="0"/>
              <a:t>        – темп прироста товарной продукции в планируемом году по сравнению с базисным годом, %;</a:t>
            </a:r>
          </a:p>
          <a:p>
            <a:r>
              <a:rPr lang="ru-RU" dirty="0"/>
              <a:t>Ур – удельный вес условно-постоянных расходов в себестоимости товарной продукции базисного года, %.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1841851"/>
            <a:ext cx="1944216" cy="7230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1" y="2564904"/>
            <a:ext cx="482099" cy="3535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21" y="2877381"/>
            <a:ext cx="383270" cy="4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33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Относительная экономия на амортизационных отчислениях (</a:t>
            </a:r>
            <a:r>
              <a:rPr lang="ru-RU" dirty="0" err="1"/>
              <a:t>Эа</a:t>
            </a:r>
            <a:r>
              <a:rPr lang="ru-RU" dirty="0"/>
              <a:t>) в результате улучшения использования производственных фондов исчисляется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а0, а1, – общая сумма амортизационных отчислений в базисном и планируемом годах, тыс. р.;  ,</a:t>
            </a:r>
          </a:p>
          <a:p>
            <a:r>
              <a:rPr lang="ru-RU" dirty="0"/>
              <a:t>   ,      – объем товарной продукции в базисном и планируемом годах, тыс. р.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951" y="2060848"/>
            <a:ext cx="2070547" cy="792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06" y="3467978"/>
            <a:ext cx="424666" cy="4246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548" y="3506725"/>
            <a:ext cx="371076" cy="38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95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Для получения конкретной суммы экономии (Эст) разница затрат на 1 р. товарной продукции базисного и планируемого годов умножается на объем товарной продукции планируемого года. При этом продукция последнего оценивается по ценам и уровню затрат базисного года.</a:t>
            </a:r>
          </a:p>
          <a:p>
            <a:r>
              <a:rPr lang="ru-RU" dirty="0"/>
              <a:t>Расчет ведется по формуле: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где n – количество видов продукции.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748" y="2734013"/>
            <a:ext cx="4030866" cy="12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825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43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Свод затрат представляет собой матрицу, в которой по вертикали указываются калькуляционные статьи затрат, а по горизонтали – элементы сметы затрат.</a:t>
            </a:r>
          </a:p>
          <a:p>
            <a:r>
              <a:rPr lang="ru-RU" dirty="0"/>
              <a:t>Калькуляционные статьи затрат сгруппированы в 2 раздела:</a:t>
            </a:r>
          </a:p>
          <a:p>
            <a:r>
              <a:rPr lang="ru-RU" dirty="0"/>
              <a:t>1 затраты на производство по статьям расходов; Общий итог по 1 равен общей сумме затрат на производство в планируемом году;</a:t>
            </a:r>
          </a:p>
          <a:p>
            <a:r>
              <a:rPr lang="ru-RU" dirty="0"/>
              <a:t>2 данные о затратах вспомогательного производства и транспортно-заготовительных расходах и транспортно-заготовительных расходах.</a:t>
            </a:r>
          </a:p>
          <a:p>
            <a:r>
              <a:rPr lang="ru-RU" dirty="0"/>
              <a:t>Сумма элементов затрат, выделенных в 1 и 2 , должна быть равна общей сумме затрат на производство в планируемом году.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93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72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снижения себестоимости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253E4-0FBD-4CFA-8A40-332D604ABED8}" type="slidenum">
              <a:rPr lang="ru-RU" altLang="ru-RU" sz="1800"/>
              <a:pPr eaLnBrk="1" hangingPunct="1"/>
              <a:t>44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088740"/>
            <a:ext cx="8496300" cy="521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1825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458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6687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891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114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686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258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830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4025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1 Плановая себестоимость товарного выпуска продукции по каждому виду определяется путем умножения плановой себестоимости изделий на количество таких изделий.</a:t>
            </a:r>
          </a:p>
          <a:p>
            <a:r>
              <a:rPr lang="ru-RU" dirty="0"/>
              <a:t>2 Снижение себестоимости сравнимой товарной продукции определяется сопоставлением ее со среднегодовой себестоимостью этой же продукции за предыдущий год.</a:t>
            </a:r>
          </a:p>
          <a:p>
            <a:r>
              <a:rPr lang="ru-RU" dirty="0"/>
              <a:t>3 Себестоимость реализуемой продукции рассчитывается исходя из ее объема по плану реализации:</a:t>
            </a:r>
          </a:p>
          <a:p>
            <a:r>
              <a:rPr lang="ru-RU" dirty="0"/>
              <a:t>Ср = </a:t>
            </a:r>
            <a:r>
              <a:rPr lang="ru-RU" dirty="0" err="1"/>
              <a:t>Ст</a:t>
            </a:r>
            <a:r>
              <a:rPr lang="ru-RU" dirty="0"/>
              <a:t> + Сон – Сок,</a:t>
            </a:r>
          </a:p>
          <a:p>
            <a:r>
              <a:rPr lang="ru-RU" dirty="0"/>
              <a:t>где </a:t>
            </a:r>
            <a:r>
              <a:rPr lang="ru-RU" dirty="0" err="1"/>
              <a:t>Ст</a:t>
            </a:r>
            <a:r>
              <a:rPr lang="ru-RU" dirty="0"/>
              <a:t> – себестоимость производимой в плановом году товарной продукции;</a:t>
            </a:r>
          </a:p>
          <a:p>
            <a:r>
              <a:rPr lang="ru-RU" dirty="0"/>
              <a:t>Сон, Сок – себестоимость остатков готовой продукции на складах и отгруженной, но не оплаченной, на начало и конец планируемого года соответственно.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0643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>
                <a:solidFill>
                  <a:srgbClr val="333399"/>
                </a:solidFill>
              </a:rPr>
              <a:t>Вопросы для самопроверки</a:t>
            </a: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6F13A5-1699-4CE1-94FC-DA1B427726C0}" type="slidenum">
              <a:rPr lang="ru-RU" altLang="ru-RU" sz="1800"/>
              <a:pPr eaLnBrk="1" hangingPunct="1"/>
              <a:t>45</a:t>
            </a:fld>
            <a:endParaRPr lang="ru-RU" altLang="ru-RU" sz="1800"/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1. В чем состоит цель планирования издержек?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2. Какие задачи решаются при разработке плана по себестоимости?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3. Перечислите этапы планирования издержек.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4. Назовите и охарактеризуйте методы планирования издержек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5. Перечислите и охарактеризуйте калькуляционные статьи.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6. Каким образом осуществляется планирование </a:t>
            </a:r>
            <a:r>
              <a:rPr lang="ru-RU" altLang="ru-RU"/>
              <a:t>снижения себестоимости</a:t>
            </a:r>
            <a:r>
              <a:rPr lang="ru-RU" altLang="ru-RU" dirty="0"/>
              <a:t>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2" val="7787644f8d3f1a72c8977f359a03727d1b72a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20689</TotalTime>
  <Words>6874</Words>
  <Application>Microsoft Office PowerPoint</Application>
  <PresentationFormat>On-screen Show (4:3)</PresentationFormat>
  <Paragraphs>539</Paragraphs>
  <Slides>45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Arial Narrow</vt:lpstr>
      <vt:lpstr>Оформление по умолчанию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297</cp:revision>
  <dcterms:created xsi:type="dcterms:W3CDTF">2007-04-22T06:20:01Z</dcterms:created>
  <dcterms:modified xsi:type="dcterms:W3CDTF">2020-01-23T07:06:12Z</dcterms:modified>
</cp:coreProperties>
</file>