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56" r:id="rId6"/>
    <p:sldId id="259" r:id="rId7"/>
    <p:sldId id="258" r:id="rId8"/>
    <p:sldId id="260" r:id="rId9"/>
    <p:sldId id="262" r:id="rId10"/>
    <p:sldId id="261" r:id="rId11"/>
    <p:sldId id="263" r:id="rId12"/>
    <p:sldId id="267" r:id="rId13"/>
    <p:sldId id="274" r:id="rId14"/>
    <p:sldId id="275" r:id="rId15"/>
    <p:sldId id="276" r:id="rId16"/>
    <p:sldId id="278" r:id="rId17"/>
    <p:sldId id="279" r:id="rId18"/>
    <p:sldId id="271" r:id="rId19"/>
    <p:sldId id="273" r:id="rId20"/>
    <p:sldId id="272" r:id="rId21"/>
    <p:sldId id="268" r:id="rId22"/>
    <p:sldId id="277" r:id="rId23"/>
    <p:sldId id="270" r:id="rId24"/>
    <p:sldId id="280" r:id="rId25"/>
    <p:sldId id="269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52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Проектирование одежды из натурального меха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20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Виды меха и ассортимент меховых изделий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Факторы, влияющие на выбор конструктивного решения меховых изделий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Особенности разработки конструкции меховой одежды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2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/>
          <a:lstStyle/>
          <a:p>
            <a:r>
              <a:rPr lang="ru-RU" dirty="0" smtClean="0"/>
              <a:t>Виды меха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32859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Пушно-меховое </a:t>
            </a:r>
            <a:r>
              <a:rPr lang="ru-RU" b="1" dirty="0"/>
              <a:t>сырье </a:t>
            </a:r>
            <a:r>
              <a:rPr lang="ru-RU" dirty="0"/>
              <a:t>– это сырые (парные или законсервированные) невыделанные шкуры, не пригодные для изготовления пушно-меховых изделий.</a:t>
            </a:r>
          </a:p>
          <a:p>
            <a:r>
              <a:rPr lang="ru-RU" b="1" dirty="0" smtClean="0"/>
              <a:t>Пушно-меховые </a:t>
            </a:r>
            <a:r>
              <a:rPr lang="ru-RU" b="1" dirty="0"/>
              <a:t>полуфабрикаты </a:t>
            </a:r>
            <a:r>
              <a:rPr lang="ru-RU" dirty="0"/>
              <a:t>– выделанные, а иногда и окрашенные шкуры, по своим физико-механическим свойствам пригодные для выполнения скорняжно-пошивочных работ и изготовления различных пушно-меховых изделий.</a:t>
            </a:r>
          </a:p>
          <a:p>
            <a:r>
              <a:rPr lang="ru-RU" b="1" dirty="0" smtClean="0"/>
              <a:t>Пушно-меховые </a:t>
            </a:r>
            <a:r>
              <a:rPr lang="ru-RU" b="1" dirty="0"/>
              <a:t>изделия </a:t>
            </a:r>
            <a:r>
              <a:rPr lang="ru-RU" dirty="0"/>
              <a:t>включают в себя все виды изделий, изготовленных из натурального </a:t>
            </a:r>
            <a:r>
              <a:rPr lang="ru-RU" dirty="0" smtClean="0"/>
              <a:t>меха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48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184"/>
            <a:ext cx="8229600" cy="809528"/>
          </a:xfrm>
        </p:spPr>
        <p:txBody>
          <a:bodyPr/>
          <a:lstStyle/>
          <a:p>
            <a:r>
              <a:rPr lang="ru-RU" dirty="0" smtClean="0"/>
              <a:t>Ассортимент меховых изделий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Верхняя меховая одежда</a:t>
            </a:r>
          </a:p>
          <a:p>
            <a:pPr marL="800100" indent="-457200"/>
            <a:r>
              <a:rPr lang="ru-RU" sz="2000" dirty="0" smtClean="0"/>
              <a:t>С верхом из меха</a:t>
            </a:r>
          </a:p>
          <a:p>
            <a:pPr marL="800100" indent="-457200"/>
            <a:r>
              <a:rPr lang="ru-RU" sz="2000" dirty="0" smtClean="0"/>
              <a:t>Овчинно-шубная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Меховые детали для  одежды (</a:t>
            </a:r>
            <a:r>
              <a:rPr lang="ru-RU" sz="2000" dirty="0" smtClean="0"/>
              <a:t>воротники, манжеты, </a:t>
            </a:r>
            <a:r>
              <a:rPr lang="ru-RU" sz="2000" dirty="0" err="1" smtClean="0"/>
              <a:t>опушь</a:t>
            </a:r>
            <a:r>
              <a:rPr lang="ru-RU" sz="2000" dirty="0" smtClean="0"/>
              <a:t>, меховая подкладка в пальто</a:t>
            </a:r>
            <a:r>
              <a:rPr lang="ru-RU" sz="2800" dirty="0" smtClean="0"/>
              <a:t>)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Меховые уборы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Меховая галантерея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Головные уборы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Меховая обувь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Полуфабрикат (скрой и </a:t>
            </a:r>
            <a:r>
              <a:rPr lang="ru-RU" sz="2800" dirty="0" err="1" smtClean="0"/>
              <a:t>шелсы</a:t>
            </a:r>
            <a:r>
              <a:rPr lang="ru-RU" sz="2800" dirty="0" smtClean="0"/>
              <a:t>)</a:t>
            </a:r>
          </a:p>
          <a:p>
            <a:pPr marL="514350" indent="-514350">
              <a:buFont typeface="+mj-lt"/>
              <a:buAutoNum type="arabicPeriod" startAt="2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214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936104"/>
          </a:xfrm>
        </p:spPr>
        <p:txBody>
          <a:bodyPr/>
          <a:lstStyle/>
          <a:p>
            <a:r>
              <a:rPr lang="ru-RU" dirty="0" smtClean="0"/>
              <a:t>Меховые пальто и полупальто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8118902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58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/>
              <a:t>Меховые куртки и жилеты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01148"/>
            <a:ext cx="7488832" cy="512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75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107134"/>
            <a:ext cx="8229600" cy="7295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Меховые жилеты, жакеты, юбки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20637"/>
            <a:ext cx="6093470" cy="595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080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903606"/>
          </a:xfrm>
        </p:spPr>
        <p:txBody>
          <a:bodyPr/>
          <a:lstStyle/>
          <a:p>
            <a:r>
              <a:rPr lang="ru-RU" dirty="0" smtClean="0"/>
              <a:t>Меховые детали для одежды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962605"/>
            <a:ext cx="7704856" cy="1883104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/>
              <a:t>Воротники</a:t>
            </a:r>
          </a:p>
          <a:p>
            <a:r>
              <a:rPr lang="ru-RU" sz="2800" dirty="0" err="1" smtClean="0"/>
              <a:t>Опушь</a:t>
            </a:r>
            <a:endParaRPr lang="ru-RU" sz="2800" dirty="0" smtClean="0"/>
          </a:p>
          <a:p>
            <a:r>
              <a:rPr lang="ru-RU" sz="2800" dirty="0" smtClean="0"/>
              <a:t>Манжеты</a:t>
            </a:r>
          </a:p>
          <a:p>
            <a:r>
              <a:rPr lang="ru-RU" sz="2800" dirty="0" smtClean="0"/>
              <a:t>Отделка для одежды</a:t>
            </a:r>
          </a:p>
          <a:p>
            <a:r>
              <a:rPr lang="ru-RU" sz="2800" dirty="0" smtClean="0"/>
              <a:t>Меховая подкладка</a:t>
            </a:r>
          </a:p>
          <a:p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20238"/>
            <a:ext cx="5040560" cy="369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t="2024" r="65605"/>
          <a:stretch/>
        </p:blipFill>
        <p:spPr bwMode="auto">
          <a:xfrm>
            <a:off x="6300192" y="1052736"/>
            <a:ext cx="2091447" cy="370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09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6376"/>
            <a:ext cx="8229600" cy="1143000"/>
          </a:xfrm>
        </p:spPr>
        <p:txBody>
          <a:bodyPr/>
          <a:lstStyle/>
          <a:p>
            <a:r>
              <a:rPr lang="ru-RU" dirty="0" smtClean="0"/>
              <a:t>Женские меховые уборы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33689"/>
            <a:ext cx="7488832" cy="5491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564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Женские меховые головные уборы на мягкой основе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5" y="1062118"/>
            <a:ext cx="8657361" cy="560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85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Женские меховые головные уборы на жесткой основе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72316"/>
            <a:ext cx="725272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973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936104"/>
          </a:xfrm>
        </p:spPr>
        <p:txBody>
          <a:bodyPr>
            <a:noAutofit/>
          </a:bodyPr>
          <a:lstStyle/>
          <a:p>
            <a:r>
              <a:rPr lang="ru-RU" sz="3600" dirty="0"/>
              <a:t>Факторы, влияющие на выбор конструктивного решения меховых изделий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ru-RU" dirty="0" smtClean="0"/>
              <a:t>Высота волосяного покрова</a:t>
            </a:r>
          </a:p>
          <a:p>
            <a:r>
              <a:rPr lang="ru-RU" dirty="0" smtClean="0"/>
              <a:t>Толщина и пластичность </a:t>
            </a:r>
            <a:r>
              <a:rPr lang="ru-RU" dirty="0" err="1" smtClean="0"/>
              <a:t>кожевой</a:t>
            </a:r>
            <a:r>
              <a:rPr lang="ru-RU" dirty="0" smtClean="0"/>
              <a:t> ткани</a:t>
            </a:r>
          </a:p>
          <a:p>
            <a:r>
              <a:rPr lang="ru-RU" dirty="0" smtClean="0"/>
              <a:t>Топография, форма и размеры шкурок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954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/>
          <a:lstStyle/>
          <a:p>
            <a:r>
              <a:rPr lang="ru-RU" dirty="0" smtClean="0"/>
              <a:t>Высота волосяного покрова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1600200"/>
            <a:ext cx="3600400" cy="4525963"/>
          </a:xfrm>
        </p:spPr>
        <p:txBody>
          <a:bodyPr/>
          <a:lstStyle/>
          <a:p>
            <a:r>
              <a:rPr lang="ru-RU" dirty="0" smtClean="0"/>
              <a:t>Измеряется от основания волоса до его кончика в </a:t>
            </a:r>
            <a:r>
              <a:rPr lang="ru-RU" dirty="0" err="1" smtClean="0"/>
              <a:t>нераправленном</a:t>
            </a:r>
            <a:r>
              <a:rPr lang="ru-RU" dirty="0" smtClean="0"/>
              <a:t> состоянии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4067175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66478" y="3212976"/>
            <a:ext cx="4697610" cy="3445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Низковолосые</a:t>
            </a:r>
            <a:r>
              <a:rPr lang="ru-RU" dirty="0" smtClean="0"/>
              <a:t> – до 2,5 см</a:t>
            </a:r>
          </a:p>
          <a:p>
            <a:r>
              <a:rPr lang="ru-RU" dirty="0" err="1" smtClean="0"/>
              <a:t>Средневолосые</a:t>
            </a:r>
            <a:r>
              <a:rPr lang="ru-RU" dirty="0" smtClean="0"/>
              <a:t> – от 2,5 до 5 см</a:t>
            </a:r>
          </a:p>
          <a:p>
            <a:r>
              <a:rPr lang="ru-RU" dirty="0" smtClean="0"/>
              <a:t>Длинноволосые – свыше 5 см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193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24936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Толщина </a:t>
            </a:r>
            <a:r>
              <a:rPr lang="ru-RU" dirty="0" err="1" smtClean="0"/>
              <a:t>кожевой</a:t>
            </a:r>
            <a:r>
              <a:rPr lang="ru-RU" dirty="0" smtClean="0"/>
              <a:t> ткани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281339"/>
          </a:xfrm>
        </p:spPr>
        <p:txBody>
          <a:bodyPr/>
          <a:lstStyle/>
          <a:p>
            <a:r>
              <a:rPr lang="ru-RU" b="1" dirty="0" err="1" smtClean="0"/>
              <a:t>Тонкомездры</a:t>
            </a:r>
            <a:r>
              <a:rPr lang="ru-RU" dirty="0" err="1" smtClean="0"/>
              <a:t>е</a:t>
            </a:r>
            <a:r>
              <a:rPr lang="ru-RU" dirty="0" smtClean="0"/>
              <a:t> – белка, крот, водяная крыса, песец, суслик, хомяк</a:t>
            </a:r>
          </a:p>
          <a:p>
            <a:r>
              <a:rPr lang="ru-RU" b="1" dirty="0" err="1" smtClean="0"/>
              <a:t>Среднемездрые</a:t>
            </a:r>
            <a:r>
              <a:rPr lang="ru-RU" dirty="0" smtClean="0"/>
              <a:t> – кролик, козлик, мерлушка, кошка, норка</a:t>
            </a:r>
          </a:p>
          <a:p>
            <a:r>
              <a:rPr lang="ru-RU" b="1" dirty="0" err="1" smtClean="0"/>
              <a:t>Толстомездры</a:t>
            </a:r>
            <a:r>
              <a:rPr lang="ru-RU" dirty="0" err="1" smtClean="0"/>
              <a:t>е</a:t>
            </a:r>
            <a:r>
              <a:rPr lang="ru-RU" dirty="0" smtClean="0"/>
              <a:t> – овчина, барс, волк, собака, тюлень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306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dirty="0" smtClean="0"/>
              <a:t>Пластичность </a:t>
            </a:r>
            <a:r>
              <a:rPr lang="ru-RU" dirty="0" err="1" smtClean="0"/>
              <a:t>кожевой</a:t>
            </a:r>
            <a:r>
              <a:rPr lang="ru-RU" dirty="0" smtClean="0"/>
              <a:t> ткани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Характеризуется величиной </a:t>
            </a:r>
            <a:r>
              <a:rPr lang="ru-RU" dirty="0" err="1" smtClean="0"/>
              <a:t>потяжки</a:t>
            </a:r>
            <a:r>
              <a:rPr lang="ru-RU" dirty="0" smtClean="0"/>
              <a:t> Р, %</a:t>
            </a:r>
          </a:p>
          <a:p>
            <a:r>
              <a:rPr lang="ru-RU" dirty="0" smtClean="0"/>
              <a:t>Без </a:t>
            </a:r>
            <a:r>
              <a:rPr lang="ru-RU" dirty="0" err="1" smtClean="0"/>
              <a:t>потяжки</a:t>
            </a:r>
            <a:r>
              <a:rPr lang="ru-RU" dirty="0" smtClean="0"/>
              <a:t> 0-2%</a:t>
            </a:r>
          </a:p>
          <a:p>
            <a:r>
              <a:rPr lang="ru-RU" dirty="0" smtClean="0"/>
              <a:t>Плохая </a:t>
            </a:r>
            <a:r>
              <a:rPr lang="ru-RU" dirty="0" err="1" smtClean="0"/>
              <a:t>потяжка</a:t>
            </a:r>
            <a:r>
              <a:rPr lang="ru-RU" dirty="0" smtClean="0"/>
              <a:t> 2-4%</a:t>
            </a:r>
          </a:p>
          <a:p>
            <a:r>
              <a:rPr lang="ru-RU" dirty="0" smtClean="0"/>
              <a:t>Удовлетворительная </a:t>
            </a:r>
            <a:r>
              <a:rPr lang="ru-RU" dirty="0" err="1" smtClean="0"/>
              <a:t>потяжка</a:t>
            </a:r>
            <a:r>
              <a:rPr lang="ru-RU" dirty="0" smtClean="0"/>
              <a:t> 4-7%</a:t>
            </a:r>
          </a:p>
          <a:p>
            <a:r>
              <a:rPr lang="ru-RU" dirty="0" smtClean="0"/>
              <a:t>Хорошая </a:t>
            </a:r>
            <a:r>
              <a:rPr lang="ru-RU" dirty="0" err="1" smtClean="0"/>
              <a:t>потяжка</a:t>
            </a:r>
            <a:r>
              <a:rPr lang="ru-RU" dirty="0" smtClean="0"/>
              <a:t> более 7%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692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Размеры и форма шкурок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Крупный</a:t>
            </a:r>
            <a:r>
              <a:rPr lang="ru-RU" dirty="0" smtClean="0"/>
              <a:t> меховой полуфабрикат – овчина, опоек, </a:t>
            </a:r>
            <a:r>
              <a:rPr lang="ru-RU" dirty="0" err="1" smtClean="0"/>
              <a:t>собака,рысь</a:t>
            </a:r>
            <a:r>
              <a:rPr lang="ru-RU" dirty="0" smtClean="0"/>
              <a:t>, тюлень, волк, морской котик и др.</a:t>
            </a:r>
          </a:p>
          <a:p>
            <a:r>
              <a:rPr lang="ru-RU" b="1" dirty="0" smtClean="0"/>
              <a:t>Средний</a:t>
            </a:r>
            <a:r>
              <a:rPr lang="ru-RU" dirty="0" smtClean="0"/>
              <a:t> </a:t>
            </a:r>
            <a:r>
              <a:rPr lang="ru-RU" dirty="0"/>
              <a:t>меховой полуфабрикат  </a:t>
            </a:r>
            <a:r>
              <a:rPr lang="ru-RU" dirty="0" smtClean="0"/>
              <a:t>- каракуль, мерлушка, смушка, шкурки зайца, козлика, колонка, кошки, кролика, куницы, лисицы, песца, норки, нутрии, сурка и др.</a:t>
            </a:r>
          </a:p>
          <a:p>
            <a:r>
              <a:rPr lang="ru-RU" b="1" dirty="0" smtClean="0"/>
              <a:t>Мелкие</a:t>
            </a:r>
            <a:r>
              <a:rPr lang="ru-RU" dirty="0" smtClean="0"/>
              <a:t> шкурки – бурундук, крот, белка, водяная крыса, суслик, хомяк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626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Топографические участки шкурки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69150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15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Варианты расположения шкурок в изделии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6176" y="1412776"/>
            <a:ext cx="2808312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Продольное</a:t>
            </a:r>
          </a:p>
          <a:p>
            <a:r>
              <a:rPr lang="ru-RU" sz="2800" dirty="0" smtClean="0"/>
              <a:t>Поперечное</a:t>
            </a:r>
          </a:p>
          <a:p>
            <a:r>
              <a:rPr lang="ru-RU" sz="2800" dirty="0" smtClean="0"/>
              <a:t>Диагональное</a:t>
            </a:r>
          </a:p>
          <a:p>
            <a:r>
              <a:rPr lang="ru-RU" sz="2800" dirty="0" smtClean="0"/>
              <a:t>В елку</a:t>
            </a:r>
          </a:p>
          <a:p>
            <a:r>
              <a:rPr lang="ru-RU" sz="2800" dirty="0" smtClean="0"/>
              <a:t>Под паркет</a:t>
            </a:r>
          </a:p>
          <a:p>
            <a:r>
              <a:rPr lang="ru-RU" sz="2800" dirty="0" smtClean="0"/>
              <a:t>Шахматное</a:t>
            </a:r>
          </a:p>
          <a:p>
            <a:r>
              <a:rPr lang="ru-RU" sz="2800" dirty="0" smtClean="0"/>
              <a:t>Комбинированное </a:t>
            </a:r>
            <a:endParaRPr lang="ru-RU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5449887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116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8311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Варианты расположения шкурок на стане изделия</a:t>
            </a:r>
            <a:endParaRPr lang="ru-RU" sz="40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4663033" cy="563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6012160" y="3573016"/>
            <a:ext cx="2232248" cy="188310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Круговое </a:t>
            </a:r>
          </a:p>
          <a:p>
            <a:r>
              <a:rPr lang="ru-RU" sz="2800" dirty="0" smtClean="0"/>
              <a:t>Овальное</a:t>
            </a:r>
          </a:p>
          <a:p>
            <a:r>
              <a:rPr lang="ru-RU" sz="2800" dirty="0" smtClean="0"/>
              <a:t>Улитка</a:t>
            </a:r>
          </a:p>
          <a:p>
            <a:r>
              <a:rPr lang="ru-RU" sz="2800" dirty="0" smtClean="0"/>
              <a:t>Волна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18381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Варианты расположения шкурок на рукавах изделия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19696"/>
            <a:ext cx="6710599" cy="522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89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Модели изделий из меха норки с использованием роспуска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5583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215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Формы шаблонов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6466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17731" y="4149080"/>
            <a:ext cx="8064896" cy="2304256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 smtClean="0"/>
              <a:t>а) овальный прямой </a:t>
            </a:r>
          </a:p>
          <a:p>
            <a:pPr marL="0" indent="0">
              <a:buNone/>
            </a:pPr>
            <a:r>
              <a:rPr lang="ru-RU" sz="2800" dirty="0" smtClean="0"/>
              <a:t>б) шестиугольный</a:t>
            </a:r>
          </a:p>
          <a:p>
            <a:pPr marL="0" indent="0">
              <a:buNone/>
            </a:pPr>
            <a:r>
              <a:rPr lang="ru-RU" sz="2800" dirty="0" smtClean="0"/>
              <a:t>в) клинообразный</a:t>
            </a:r>
          </a:p>
          <a:p>
            <a:pPr marL="0" indent="0">
              <a:buNone/>
            </a:pPr>
            <a:r>
              <a:rPr lang="ru-RU" sz="2800" dirty="0" smtClean="0"/>
              <a:t>г) лопатка</a:t>
            </a:r>
          </a:p>
          <a:p>
            <a:pPr marL="0" indent="0">
              <a:buNone/>
            </a:pPr>
            <a:r>
              <a:rPr lang="ru-RU" sz="2800" dirty="0" smtClean="0"/>
              <a:t>д) овальный</a:t>
            </a:r>
          </a:p>
          <a:p>
            <a:pPr marL="0" indent="0">
              <a:buNone/>
            </a:pPr>
            <a:r>
              <a:rPr lang="ru-RU" sz="2800" dirty="0" smtClean="0"/>
              <a:t>е) прямоугольный</a:t>
            </a:r>
          </a:p>
          <a:p>
            <a:pPr marL="0" indent="0">
              <a:buNone/>
            </a:pPr>
            <a:r>
              <a:rPr lang="ru-RU" sz="2800" dirty="0" smtClean="0"/>
              <a:t>ж) овальный трапециевидный</a:t>
            </a:r>
          </a:p>
          <a:p>
            <a:pPr marL="0" indent="0">
              <a:buNone/>
            </a:pPr>
            <a:r>
              <a:rPr lang="ru-RU" sz="2800" dirty="0" smtClean="0"/>
              <a:t>з) </a:t>
            </a:r>
            <a:r>
              <a:rPr lang="ru-RU" sz="2800" dirty="0" err="1" smtClean="0"/>
              <a:t>параллелограммный</a:t>
            </a:r>
            <a:endParaRPr lang="ru-RU" sz="2800" dirty="0" smtClean="0"/>
          </a:p>
          <a:p>
            <a:pPr marL="0" indent="0">
              <a:buNone/>
            </a:pPr>
            <a:endParaRPr lang="ru-RU" sz="2800" dirty="0" smtClean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8619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111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Влияние формы и размеров изделия на форму шаблона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632798" cy="425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900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Построение шаблонов различной 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595018"/>
            <a:ext cx="274664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3" y="1744582"/>
            <a:ext cx="7817449" cy="362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145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Варианты фантазийного расположения шкурок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94503"/>
            <a:ext cx="794053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278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Особенности конструирования изделий из меха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12568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Величина </a:t>
            </a:r>
            <a:r>
              <a:rPr lang="ru-RU" sz="2400" dirty="0"/>
              <a:t>прибавки на свободное облегание </a:t>
            </a:r>
            <a:r>
              <a:rPr lang="ru-RU" sz="2400" dirty="0" err="1"/>
              <a:t>Пг</a:t>
            </a:r>
            <a:r>
              <a:rPr lang="ru-RU" sz="2400" dirty="0"/>
              <a:t> зависит от направления моды и высоты волосяного покрова и составляет 5...12 см для женской одежды и 12...15 см – для детской. Величина прибавки обратно пропорциональна высоте волосяного покрова. Прибавка на толщину </a:t>
            </a:r>
            <a:r>
              <a:rPr lang="ru-RU" sz="2400" dirty="0" err="1"/>
              <a:t>кожевой</a:t>
            </a:r>
            <a:r>
              <a:rPr lang="ru-RU" sz="2400" dirty="0"/>
              <a:t> ткани является составной частью общей прибавки</a:t>
            </a:r>
            <a:r>
              <a:rPr lang="ru-RU" sz="2400" dirty="0" smtClean="0"/>
              <a:t>. </a:t>
            </a:r>
            <a:r>
              <a:rPr lang="ru-RU" sz="2400" dirty="0" err="1" smtClean="0"/>
              <a:t>Пг</a:t>
            </a:r>
            <a:r>
              <a:rPr lang="ru-RU" sz="2400" dirty="0" smtClean="0"/>
              <a:t> </a:t>
            </a:r>
            <a:r>
              <a:rPr lang="ru-RU" sz="2400" dirty="0"/>
              <a:t>распределяют по участкам конструкции так же, как в зимних пальто из тканей </a:t>
            </a:r>
            <a:endParaRPr lang="ru-RU" sz="2400" dirty="0" smtClean="0"/>
          </a:p>
          <a:p>
            <a:pPr marL="514350" indent="-514350">
              <a:buAutoNum type="arabicPeriod"/>
            </a:pPr>
            <a:r>
              <a:rPr lang="ru-RU" sz="2400" dirty="0" smtClean="0"/>
              <a:t>Конструкция </a:t>
            </a:r>
            <a:r>
              <a:rPr lang="ru-RU" sz="2400" dirty="0"/>
              <a:t>изделия должна быть максимально технологична (из-за особенностей меха). Полочку и спинку выкраивают, как правило, без боковых швов (стан). Воротник может быть цельнокроеный с полочкой и отрезной. Средняя линия спинки – линия симметрии стана.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В </a:t>
            </a:r>
            <a:r>
              <a:rPr lang="ru-RU" sz="2400" dirty="0"/>
              <a:t>изделиях прилегающего силуэта и пальто из крупных шкур (овчина и др.) спинку и полочку выкраивают отдельно.</a:t>
            </a:r>
          </a:p>
          <a:p>
            <a:pPr marL="514350" indent="-514350">
              <a:buAutoNum type="arabicPeriod"/>
            </a:pPr>
            <a:r>
              <a:rPr lang="ru-RU" sz="2400" dirty="0" err="1" smtClean="0"/>
              <a:t>Подборта</a:t>
            </a:r>
            <a:r>
              <a:rPr lang="ru-RU" sz="2400" dirty="0"/>
              <a:t>, как правило, цельнокроеные с полочкой (за исключением изделий из шубной овчины и мехового велюра).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Вытачки </a:t>
            </a:r>
            <a:r>
              <a:rPr lang="ru-RU" sz="2400" dirty="0"/>
              <a:t>в женской одежде желательно располагать в продольном или поперечном направлении, в зависимости от расположения шкурок и направления волосяного </a:t>
            </a:r>
            <a:r>
              <a:rPr lang="ru-RU" sz="2400" dirty="0" smtClean="0"/>
              <a:t>покрова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При </a:t>
            </a:r>
            <a:r>
              <a:rPr lang="ru-RU" sz="2400" dirty="0"/>
              <a:t>изготовлении дорогостоящих изделий в целях эстетической целостности и выразительности применяют сложные методы раскроя </a:t>
            </a:r>
            <a:r>
              <a:rPr lang="ru-RU" sz="2400" dirty="0" smtClean="0"/>
              <a:t>шкурок.</a:t>
            </a:r>
            <a:endParaRPr lang="ru-RU" sz="2400" dirty="0"/>
          </a:p>
          <a:p>
            <a:pPr marL="514350" indent="-514350">
              <a:buAutoNum type="arabicPeriod"/>
            </a:pPr>
            <a:r>
              <a:rPr lang="ru-RU" sz="2400" dirty="0" smtClean="0"/>
              <a:t>Влажно-тепловая </a:t>
            </a:r>
            <a:r>
              <a:rPr lang="ru-RU" sz="2400" dirty="0"/>
              <a:t>обработка при изготовлении меховых изделий не применяется из-за низкой температуры сваривания </a:t>
            </a:r>
            <a:r>
              <a:rPr lang="ru-RU" sz="2400" dirty="0" err="1"/>
              <a:t>кожевой</a:t>
            </a:r>
            <a:r>
              <a:rPr lang="ru-RU" sz="2400" dirty="0"/>
              <a:t> ткани меха (65-70°С), поэтому объемная форма обеспечивается конструктивным путем.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Посадку </a:t>
            </a:r>
            <a:r>
              <a:rPr lang="ru-RU" sz="2400" dirty="0"/>
              <a:t>по окату рукава и плечевому срезу спинки чаще заменяют вытачкой.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Ограниченность </a:t>
            </a:r>
            <a:r>
              <a:rPr lang="ru-RU" sz="2400" dirty="0"/>
              <a:t>сырьевых ресурсов и высокая стоимость меха диктуют необходимость создания рациональной, максимально экономичной конструкции меховых изделий; целесообразна разработка БК (базовых конструкций), а на их основе, используя приемы художественного конструирования и конструктивного моделирования, – создание различных моделей (для массового производства – коллекций).</a:t>
            </a:r>
          </a:p>
          <a:p>
            <a:pPr marL="514350" indent="-514350">
              <a:buAutoNum type="arabicPeriod"/>
            </a:pPr>
            <a:endParaRPr lang="ru-RU" sz="2400" dirty="0"/>
          </a:p>
          <a:p>
            <a:pPr marL="514350" indent="-514350">
              <a:buAutoNum type="arabicPeriod"/>
            </a:pPr>
            <a:endParaRPr lang="ru-RU" sz="2400" dirty="0" smtClean="0"/>
          </a:p>
          <a:p>
            <a:pPr marL="514350" indent="-514350">
              <a:buAutoNum type="arabicPeriod"/>
            </a:pPr>
            <a:endParaRPr lang="ru-RU" sz="2400" dirty="0" smtClean="0"/>
          </a:p>
          <a:p>
            <a:pPr marL="514350" indent="-514350"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9557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расположения вытачек в меховых изделиях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28799"/>
            <a:ext cx="6290211" cy="505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958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Рекомендации по выбору конструктивных прибавок к ширине изделия</a:t>
            </a:r>
            <a:endParaRPr lang="ru-RU" sz="32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19230"/>
            <a:ext cx="4014016" cy="42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69"/>
          <a:stretch/>
        </p:blipFill>
        <p:spPr bwMode="auto">
          <a:xfrm>
            <a:off x="323528" y="2060847"/>
            <a:ext cx="4333875" cy="199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4"/>
          <a:stretch/>
        </p:blipFill>
        <p:spPr bwMode="auto">
          <a:xfrm>
            <a:off x="4716016" y="1412776"/>
            <a:ext cx="4333875" cy="307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5962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741</Words>
  <Application>Microsoft Office PowerPoint</Application>
  <PresentationFormat>Экран (4:3)</PresentationFormat>
  <Paragraphs>97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Проектирование одежды из натурального меха</vt:lpstr>
      <vt:lpstr>План лекции</vt:lpstr>
      <vt:lpstr>Виды меха</vt:lpstr>
      <vt:lpstr>Ассортимент меховых изделий</vt:lpstr>
      <vt:lpstr>Меховые пальто и полупальто</vt:lpstr>
      <vt:lpstr>Меховые куртки и жилеты</vt:lpstr>
      <vt:lpstr>Меховые жилеты, жакеты, юбки</vt:lpstr>
      <vt:lpstr>Меховые детали для одежды</vt:lpstr>
      <vt:lpstr>Женские меховые уборы</vt:lpstr>
      <vt:lpstr>Женские меховые головные уборы на мягкой основе</vt:lpstr>
      <vt:lpstr>Женские меховые головные уборы на жесткой основе</vt:lpstr>
      <vt:lpstr>Факторы, влияющие на выбор конструктивного решения меховых изделий </vt:lpstr>
      <vt:lpstr>Высота волосяного покрова</vt:lpstr>
      <vt:lpstr>Толщина кожевой ткани</vt:lpstr>
      <vt:lpstr>Пластичность кожевой ткани</vt:lpstr>
      <vt:lpstr>Размеры и форма шкурок</vt:lpstr>
      <vt:lpstr>Топографические участки шкурки</vt:lpstr>
      <vt:lpstr>Варианты расположения шкурок в изделии</vt:lpstr>
      <vt:lpstr>Варианты расположения шкурок на стане изделия</vt:lpstr>
      <vt:lpstr>Варианты расположения шкурок на рукавах изделия</vt:lpstr>
      <vt:lpstr>Модели изделий из меха норки с использованием роспуска</vt:lpstr>
      <vt:lpstr>Формы шаблонов</vt:lpstr>
      <vt:lpstr>Влияние формы и размеров изделия на форму шаблона</vt:lpstr>
      <vt:lpstr>Построение шаблонов различной формы</vt:lpstr>
      <vt:lpstr>Варианты фантазийного расположения шкурок</vt:lpstr>
      <vt:lpstr>Особенности конструирования изделий из меха</vt:lpstr>
      <vt:lpstr>Пример расположения вытачек в меховых изделиях</vt:lpstr>
      <vt:lpstr>Рекомендации по выбору конструктивных прибавок к ширине изделия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одежды из натурального меха</dc:title>
  <dc:creator>Ирина Слесарчук</dc:creator>
  <cp:lastModifiedBy>Ирина Слесарчук</cp:lastModifiedBy>
  <cp:revision>17</cp:revision>
  <dcterms:created xsi:type="dcterms:W3CDTF">2020-12-10T15:40:31Z</dcterms:created>
  <dcterms:modified xsi:type="dcterms:W3CDTF">2020-12-10T18:28:20Z</dcterms:modified>
</cp:coreProperties>
</file>