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custDataLst>
    <p:tags r:id="rId4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C604B-4698-4F4A-A7F1-D7B81A6A35EF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FABD3-C62A-43F4-B3F7-92799DD31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36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98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687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84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675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13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242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097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680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771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19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854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778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65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818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900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31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686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079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221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5450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19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9777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538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381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65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6902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1502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3302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0727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3942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4585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9961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575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7846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968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8307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7415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613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012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5241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6498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0186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122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FABD3-C62A-43F4-B3F7-92799DD31113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3012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2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867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D312E33-6D20-4A83-8DC3-CA3FE5A5FCA2}" type="slidenum">
              <a:rPr lang="ru-RU" altLang="ru-RU"/>
              <a:pPr eaLnBrk="1" hangingPunct="1"/>
              <a:t>45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876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5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34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1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27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835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047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634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69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98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AC795-FB1D-4289-B6C6-5316D68676F8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437F6-ACE9-418C-9B58-CA695FC24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02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1680" y="2772594"/>
            <a:ext cx="7267586" cy="1160462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4800" b="1" dirty="0" smtClean="0">
                <a:solidFill>
                  <a:srgbClr val="FFFF0F"/>
                </a:solidFill>
              </a:rPr>
              <a:t/>
            </a:r>
            <a:br>
              <a:rPr lang="ru-RU" altLang="ru-RU" sz="4800" b="1" dirty="0" smtClean="0">
                <a:solidFill>
                  <a:srgbClr val="FFFF0F"/>
                </a:solidFill>
              </a:rPr>
            </a:br>
            <a:r>
              <a:rPr lang="ru-RU" altLang="ru-RU" sz="4800" b="1" dirty="0" smtClean="0">
                <a:solidFill>
                  <a:schemeClr val="accent1">
                    <a:lumMod val="75000"/>
                  </a:schemeClr>
                </a:solidFill>
              </a:rPr>
              <a:t>Таможенное регулирование ВЭД</a:t>
            </a:r>
            <a:r>
              <a:rPr lang="ru-RU" altLang="ru-RU" sz="4800" b="1" dirty="0" smtClean="0">
                <a:solidFill>
                  <a:srgbClr val="FFFF0F"/>
                </a:solidFill>
              </a:rPr>
              <a:t/>
            </a:r>
            <a:br>
              <a:rPr lang="ru-RU" altLang="ru-RU" sz="4800" b="1" dirty="0" smtClean="0">
                <a:solidFill>
                  <a:srgbClr val="FFFF0F"/>
                </a:solidFill>
              </a:rPr>
            </a:br>
            <a:endParaRPr lang="ru-RU" altLang="ru-RU" sz="4800" dirty="0" smtClean="0">
              <a:solidFill>
                <a:srgbClr val="66FF33"/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61" y="2204864"/>
            <a:ext cx="95150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9957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36151"/>
            <a:ext cx="6624736" cy="1008112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Тарифное регулирование</a:t>
            </a:r>
            <a:endParaRPr lang="ru-RU" alt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916832"/>
            <a:ext cx="65527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установление импортных и экспортных пошлин с целью регулирования операций по импорту и экспорту для стимулирования прогрессивных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страновых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изменений в экономике РФ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6888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Нетарифное регулирование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23347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899591" y="981983"/>
            <a:ext cx="7188101" cy="388937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b="1" u="sng" dirty="0" smtClean="0">
              <a:solidFill>
                <a:srgbClr val="FFFF0F"/>
              </a:solidFill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количественное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изменение экспорта и импорта с целью обеспечения национальной безопасности, обеспечения и выполнения международных обязательств и защита внутренних рынков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Количественные ограничения осуществляются на основе квотирования и лицензирования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Распределение квот и лицензий осуществляется путем проведения конкурсов или аукционов 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827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96193"/>
            <a:ext cx="810200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Таможенное регулирование осуществляется на основе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1334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15991" y="1556792"/>
            <a:ext cx="8176489" cy="4968552"/>
          </a:xfrm>
        </p:spPr>
        <p:txBody>
          <a:bodyPr rtlCol="0"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закона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«Таможенный кодекс» (ТК), который вступил в силу с 1.01.04г.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закона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«О таможенном тарифе» с 1993г.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Цель т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аможенного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регулирования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 algn="l" fontAlgn="auto"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ликвидация несоответствий требованиям ВТО</a:t>
            </a:r>
          </a:p>
          <a:p>
            <a:pPr marL="514350" indent="-514350" algn="l" fontAlgn="auto"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упрощение и ускорение процедур таможенного управления</a:t>
            </a:r>
          </a:p>
          <a:p>
            <a:pPr marL="514350" indent="-514350" algn="l" fontAlgn="auto"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установление стабильных таможенных правил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7915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3" y="188913"/>
            <a:ext cx="7870329" cy="4318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Достоинства нового закона: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967693"/>
            <a:ext cx="8065021" cy="56165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является актом прямого действия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содержит минимум отсылочных норм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устанавливает требования к подзаконным актам</a:t>
            </a:r>
          </a:p>
          <a:p>
            <a:pPr marL="0" indent="0">
              <a:lnSpc>
                <a:spcPct val="110000"/>
              </a:lnSpc>
              <a:buClr>
                <a:srgbClr val="66FF33"/>
              </a:buClr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Суть 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требований: </a:t>
            </a: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акты должны быть сформулированы так, чтобы каждое лицо точно знало свои права и обязанности, свои действия, их последовательность при перемещении товаров и транспорта через границу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Устанавливает: государство возмещает убытки, причинённые лицом в случае несвоевременного принятия и опубликования нормативно-правовых актов, а также из-за недостоверной информации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формулирует: требования к ясности правовых актов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329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88913"/>
            <a:ext cx="7787208" cy="15113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В кодексе определяются полномочия таможенных органов: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2349500"/>
            <a:ext cx="7776542" cy="431958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таможенные органы в праве знакомиться с любой правомерной коммерческой и банковской информацией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в праве осматривать помещения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проводить инвентаризацию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изымать и накладывать арест на товары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6031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357188"/>
            <a:ext cx="7715200" cy="10207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Функции таможенных органов: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133600"/>
            <a:ext cx="7632700" cy="453548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фискальная (взимают таможенные пошлины и ИДС)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контрольно-надзирательная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валютный контроль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правоохранительная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9837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05847"/>
            <a:ext cx="8137029" cy="69215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ТК регламентирует таможенные процедуры: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>
          <a:xfrm>
            <a:off x="685676" y="1100051"/>
            <a:ext cx="8506781" cy="5761038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1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accent1">
                    <a:lumMod val="75000"/>
                  </a:schemeClr>
                </a:solidFill>
              </a:rPr>
              <a:t>таможенные органы обязаны выпускать товары в свободное обращение не позднее трёх рабочих дней со дня принятия декларации</a:t>
            </a:r>
          </a:p>
          <a:p>
            <a:pPr marL="457200" indent="-457200">
              <a:lnSpc>
                <a:spcPct val="11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accent1">
                    <a:lumMod val="75000"/>
                  </a:schemeClr>
                </a:solidFill>
              </a:rPr>
              <a:t>таможенные органы не в праве требовать подтверждения поступления сумм таможенных пошлин и налогов на счета таможенных органов</a:t>
            </a:r>
          </a:p>
          <a:p>
            <a:pPr marL="457200" indent="-457200">
              <a:lnSpc>
                <a:spcPct val="11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accent1">
                    <a:lumMod val="75000"/>
                  </a:schemeClr>
                </a:solidFill>
              </a:rPr>
              <a:t>таможенные органы в праве требовать только те документы и сведения, которые необходимы для подтверждения соблюдения условий перемещения товаров через границу под заявленный режим</a:t>
            </a:r>
          </a:p>
          <a:p>
            <a:pPr marL="457200" indent="-457200">
              <a:lnSpc>
                <a:spcPct val="11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accent1">
                    <a:lumMod val="75000"/>
                  </a:schemeClr>
                </a:solidFill>
              </a:rPr>
              <a:t>определять, что помимо бумажной формы таможенной декларации появляется и электронная форма</a:t>
            </a:r>
          </a:p>
          <a:p>
            <a:pPr marL="457200" indent="-457200">
              <a:lnSpc>
                <a:spcPct val="11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accent1">
                    <a:lumMod val="75000"/>
                  </a:schemeClr>
                </a:solidFill>
              </a:rPr>
              <a:t>таможенные органы могут задерживать на таможне любой товар и требовать от участников ВЭД документы, подтверждающие происхождение товара и его стоимость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375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88913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916832"/>
            <a:ext cx="7993013" cy="4752256"/>
          </a:xfrm>
        </p:spPr>
        <p:txBody>
          <a:bodyPr rtlCol="0">
            <a:normAutofit/>
          </a:bodyPr>
          <a:lstStyle/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режим экспорта и импорта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действуют методы тарифного и нетарифного регулирования, а также методы налогообложения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ru-RU" sz="1000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2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режим транзита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режим, при котором товары перемещаются под таможенным контролем между двумя таможенными организациями РФ, в том числе и через территорию иностранного государства без взимания таможенных платежей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728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58775" y="1628800"/>
            <a:ext cx="8785225" cy="4968279"/>
          </a:xfrm>
        </p:spPr>
        <p:txBody>
          <a:bodyPr rtlCol="0">
            <a:normAutofit/>
          </a:bodyPr>
          <a:lstStyle/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3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режим отказа от товаров в пользу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государства </a:t>
            </a:r>
            <a:r>
              <a:rPr lang="ru-RU" sz="2400" u="sng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u="sng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лицо отказывается от товаров без взимания таможенных пошлин и налогов; отказ допускается только с разрешения таможенных органов; разрешение может быть дано, если товар не нужен покупателю, или если у него нет денег для оплаты пошлины и налоговых платежей. Есть перечень товаров, от которых нельзя отказаться (боеприпасы и т.д.)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ru-RU" sz="1000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4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режим уничтожения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товаров 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товары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уничтожаются под таможенным контролем. Они либо уничтожаются полностью, либо приводятся в состояние негодности. Таможенные пошлины не взимаются.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88913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</p:spTree>
    <p:extLst>
      <p:ext uri="{BB962C8B-B14F-4D97-AF65-F5344CB8AC3E}">
        <p14:creationId xmlns:p14="http://schemas.microsoft.com/office/powerpoint/2010/main" val="3196408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772816"/>
            <a:ext cx="8151645" cy="4897214"/>
          </a:xfrm>
        </p:spPr>
        <p:txBody>
          <a:bodyPr rtlCol="0">
            <a:normAutofit lnSpcReduction="10000"/>
          </a:bodyPr>
          <a:lstStyle/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5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режим реэкспорта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Существует 2 схемы реэкспорта: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1).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если товар ввозится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на территорию РФ, и декларируется заявление, что товар будет вывезен не позднее чем через 6мес. – заполняется таможенная декларация, где проставляется обязательство вывоза через 6мес.; необходимо указать на каком таможенном складе будет храниться товар</a:t>
            </a:r>
          </a:p>
          <a:p>
            <a:pPr marL="609600" indent="-609600" algn="l" fontAlgn="auto">
              <a:lnSpc>
                <a:spcPct val="11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2). если товар вывозится в пределах 2х лет – заполняется 2 таможенных декларации на экспорт и импорт; должны иметься 2 контракта: на экспорт и импорт; при этом необходимо оплатить таможенные платежи</a:t>
            </a:r>
            <a:endParaRPr lang="ru-RU" sz="2400" u="sng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32656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</p:spTree>
    <p:extLst>
      <p:ext uri="{BB962C8B-B14F-4D97-AF65-F5344CB8AC3E}">
        <p14:creationId xmlns:p14="http://schemas.microsoft.com/office/powerpoint/2010/main" val="548887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988840"/>
            <a:ext cx="7992888" cy="4607842"/>
          </a:xfrm>
        </p:spPr>
        <p:txBody>
          <a:bodyPr rtlCol="0">
            <a:normAutofit/>
          </a:bodyPr>
          <a:lstStyle/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6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режим реимпорта</a:t>
            </a:r>
          </a:p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Существует 2 схемы реимпорта:</a:t>
            </a:r>
          </a:p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1).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товар ввозится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 пределах 10 лет после вывоза</a:t>
            </a:r>
          </a:p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     - товар должен быть в том же состоянии, </a:t>
            </a:r>
          </a:p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     в  котором был вывезен</a:t>
            </a:r>
          </a:p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     - пошлиной этот товар не облагается</a:t>
            </a:r>
          </a:p>
          <a:p>
            <a:pPr marL="609600" indent="-609600" algn="l" fontAlgn="auto">
              <a:lnSpc>
                <a:spcPct val="12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2).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товар ввозится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 пределах 3 лет с момента вывоза, участник экономической деятельности возвращает уплаченные суммы таможенных пошлин и налогов</a:t>
            </a:r>
            <a:endParaRPr lang="ru-RU" sz="1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32656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</p:spTree>
    <p:extLst>
      <p:ext uri="{BB962C8B-B14F-4D97-AF65-F5344CB8AC3E}">
        <p14:creationId xmlns:p14="http://schemas.microsoft.com/office/powerpoint/2010/main" val="3730536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916832"/>
            <a:ext cx="8137029" cy="4752256"/>
          </a:xfrm>
        </p:spPr>
        <p:txBody>
          <a:bodyPr rtlCol="0">
            <a:normAutofit fontScale="92500" lnSpcReduction="10000"/>
          </a:bodyPr>
          <a:lstStyle/>
          <a:p>
            <a:pPr marL="609600" indent="-609600"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7"/>
              <a:defRPr/>
            </a:pP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режим таможенного склада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ввезённые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товары хранятся под таможенным контролем без взимания таможенных пошлин и налогов и без применения к товарам мер экономической политики. Хранение товаров может осуществляться до 3х лет, но не менее 1 года</a:t>
            </a:r>
          </a:p>
          <a:p>
            <a:pPr marL="609600" indent="-609600"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ru-RU" sz="800" dirty="0" smtClean="0"/>
          </a:p>
          <a:p>
            <a:pPr marL="609600" indent="-609600"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8"/>
              <a:defRPr/>
            </a:pP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режим свободного склада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попадают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иностранные товары, размещаются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в соответствующих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помещениях без взимания таможенных пошлин и налогов</a:t>
            </a:r>
          </a:p>
          <a:p>
            <a:pPr marL="609600" indent="-609600" algn="l" fontAlgn="auto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endParaRPr lang="ru-RU" sz="1000" dirty="0" smtClean="0"/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Различия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между </a:t>
            </a:r>
            <a:r>
              <a:rPr lang="ru-RU" sz="2500" b="1" dirty="0" smtClean="0">
                <a:solidFill>
                  <a:srgbClr val="FF0000"/>
                </a:solidFill>
                <a:sym typeface="Wingdings" pitchFamily="2" charset="2"/>
              </a:rPr>
              <a:t>7</a:t>
            </a:r>
            <a:r>
              <a:rPr lang="ru-RU" sz="2500" b="1" dirty="0" smtClean="0">
                <a:sym typeface="Wingdings" pitchFamily="2" charset="2"/>
              </a:rPr>
              <a:t>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и</a:t>
            </a:r>
            <a:r>
              <a:rPr lang="ru-RU" sz="2500" b="1" dirty="0" smtClean="0">
                <a:sym typeface="Wingdings" pitchFamily="2" charset="2"/>
              </a:rPr>
              <a:t> </a:t>
            </a:r>
            <a:r>
              <a:rPr lang="ru-RU" sz="2500" b="1" dirty="0" smtClean="0">
                <a:solidFill>
                  <a:srgbClr val="FF0000"/>
                </a:solidFill>
                <a:sym typeface="Wingdings" pitchFamily="2" charset="2"/>
              </a:rPr>
              <a:t>8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:</a:t>
            </a:r>
            <a:endParaRPr lang="ru-RU" sz="2500" b="1" dirty="0" smtClean="0">
              <a:solidFill>
                <a:schemeClr val="accent1">
                  <a:lumMod val="75000"/>
                </a:schemeClr>
              </a:solidFill>
              <a:sym typeface="Wingdings" pitchFamily="2" charset="2"/>
            </a:endParaRP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при </a:t>
            </a:r>
            <a:r>
              <a:rPr lang="ru-RU" sz="2500" b="1" dirty="0" smtClean="0">
                <a:solidFill>
                  <a:srgbClr val="FF0000"/>
                </a:solidFill>
                <a:sym typeface="Wingdings" pitchFamily="2" charset="2"/>
              </a:rPr>
              <a:t>7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: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с товарами могут проводиться операции по 	  	  обеспечению сохранности и предпродажной 		  подготовки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при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ru-RU" sz="2500" b="1" dirty="0" smtClean="0">
                <a:solidFill>
                  <a:srgbClr val="FF0000"/>
                </a:solidFill>
                <a:sym typeface="Wingdings" pitchFamily="2" charset="2"/>
              </a:rPr>
              <a:t>8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: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с товарами могут проводиться любые операции, 	  за исключением розничной торговли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32656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</p:spTree>
    <p:extLst>
      <p:ext uri="{BB962C8B-B14F-4D97-AF65-F5344CB8AC3E}">
        <p14:creationId xmlns:p14="http://schemas.microsoft.com/office/powerpoint/2010/main" val="968821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27584" y="2060848"/>
            <a:ext cx="8136904" cy="4608512"/>
          </a:xfrm>
        </p:spPr>
        <p:txBody>
          <a:bodyPr rtlCol="0">
            <a:normAutofit/>
          </a:bodyPr>
          <a:lstStyle/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9"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 режим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переработки товаров на таможенной территории  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при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ввозе товаров взимаются таможенные пошлины и налоги; при вывозе – они возвращаются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ru-RU" sz="1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10"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 режим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переработки товаров под таможенным контролем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ru-RU" sz="1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11"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 режим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переработки товаров вне таможенного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контроля российские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товары вывозятся без применения к ним мер экономической политики; на вывезенной территории они перерабатываются, а затем снова ввозятся для свободного обращения на территории РФ с полным или частичным освобождением от таможенных пошлин и налогов; обязательна лицензия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32656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</p:spTree>
    <p:extLst>
      <p:ext uri="{BB962C8B-B14F-4D97-AF65-F5344CB8AC3E}">
        <p14:creationId xmlns:p14="http://schemas.microsoft.com/office/powerpoint/2010/main" val="1525473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677" y="1844824"/>
            <a:ext cx="8278936" cy="4824264"/>
          </a:xfrm>
        </p:spPr>
        <p:txBody>
          <a:bodyPr rtlCol="0">
            <a:normAutofit fontScale="92500"/>
          </a:bodyPr>
          <a:lstStyle/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12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режим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магазина беспошлинной торговли  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необходима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лицензия ФТС; магазин должен находиться за линией таможенного контроля. В магазинах товар реализуется под таможенным контролем на таможенной территории РФ без взимания таможенных пошлин, без налогов и без применения мер экономической политики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endParaRPr lang="ru-RU" sz="1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AutoNum type="arabicPeriod" startAt="13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режим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свободных таможенных зон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иностранные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товары размещаются и используются в этих свободных зонах без взимания таможенных пошлин, налогов и без применения мер экономической политики, а российские товары размещаются и используются на условиях режима экспорта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32656"/>
            <a:ext cx="7848872" cy="11525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В соответствии с новым ТК определено 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16 </a:t>
            </a: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таможенных режимов:</a:t>
            </a:r>
          </a:p>
        </p:txBody>
      </p:sp>
    </p:spTree>
    <p:extLst>
      <p:ext uri="{BB962C8B-B14F-4D97-AF65-F5344CB8AC3E}">
        <p14:creationId xmlns:p14="http://schemas.microsoft.com/office/powerpoint/2010/main" val="1159761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32371"/>
            <a:ext cx="7715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Таможенные платежи – все виды выплат, осуществляемые участниками ВЭД таможенным органам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85676" y="1700809"/>
            <a:ext cx="8278812" cy="496828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Т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аможенные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платежи включаются:</a:t>
            </a:r>
          </a:p>
          <a:p>
            <a:pPr marL="457200" indent="-457200" algn="l" fontAlgn="auto"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таможенная пошлина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налоги: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—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НДС ;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— акцизы</a:t>
            </a:r>
          </a:p>
          <a:p>
            <a:pPr marL="457200" indent="-457200" algn="l" fontAlgn="auto"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 startAt="3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таможенные сборы: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выдачу лицензий таможенными органами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таможенное оформление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хранение товаров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сопровождение товаров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информирование и консультирование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участие в таможенных аукционах</a:t>
            </a:r>
          </a:p>
          <a:p>
            <a:pPr lvl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другие платежи, которые разрешено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взимать   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таможенным органам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646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Таможенные пошлины, налоги и сборы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665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899592" y="1268413"/>
            <a:ext cx="7742758" cy="4679950"/>
          </a:xfrm>
        </p:spPr>
        <p:txBody>
          <a:bodyPr rtlCol="0">
            <a:normAutofit fontScale="92500" lnSpcReduction="20000"/>
          </a:bodyPr>
          <a:lstStyle/>
          <a:p>
            <a:pPr algn="l"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 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800" dirty="0" smtClean="0"/>
              <a:t> 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Таможенные пошлины, налоги и сборы за таможенное оформление уплачиваются до или одновременно с принятием таможенной декларации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 Плата осуществляется в рублях или иностранной валюте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 Таможенные платежи могут осуществляться в наличной или безналичной форме в кассу таможенных органов в пределах сумм, установленных законодательством РФ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7483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Размер таможенных платежей зависит от:</a:t>
            </a:r>
            <a:r>
              <a:rPr lang="ru-RU" u="sng" dirty="0" smtClean="0">
                <a:solidFill>
                  <a:srgbClr val="66FF33"/>
                </a:solidFill>
              </a:rPr>
              <a:t/>
            </a:r>
            <a:br>
              <a:rPr lang="ru-RU" u="sng" dirty="0" smtClean="0">
                <a:solidFill>
                  <a:srgbClr val="66FF33"/>
                </a:solidFill>
              </a:rPr>
            </a:br>
            <a:endParaRPr lang="ru-RU" dirty="0"/>
          </a:p>
        </p:txBody>
      </p:sp>
      <p:sp>
        <p:nvSpPr>
          <p:cNvPr id="32768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043608" y="1628800"/>
            <a:ext cx="7635131" cy="5066878"/>
          </a:xfrm>
        </p:spPr>
        <p:txBody>
          <a:bodyPr rtlCol="0">
            <a:norm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вида платежа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выбранного таможенного режима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отношений собственности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валюты, в которой ведутся 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расчеты</a:t>
            </a:r>
            <a:endParaRPr lang="ru-RU" sz="2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/>
              <a:t>    </a:t>
            </a:r>
          </a:p>
          <a:p>
            <a:pPr algn="l"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Таможенные пошлины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– денежный сбор, взимаемый таможнями с провозимых через границу данной страны товаров и имуществ, предусмотренных таможенным тарифом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8125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994122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НДС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598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71600" y="1268759"/>
            <a:ext cx="7670750" cy="5414615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НДС 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уплачивается декларантом либо иным лицом одновременно с уплатой других таможенных платежей до или в момент подачи таможенной декларации.</a:t>
            </a:r>
          </a:p>
          <a:p>
            <a:pPr marL="0" indent="0" algn="l" fontAlgn="auto">
              <a:lnSpc>
                <a:spcPct val="80000"/>
              </a:lnSpc>
              <a:spcAft>
                <a:spcPts val="0"/>
              </a:spcAft>
              <a:buClr>
                <a:srgbClr val="66FF33"/>
              </a:buClr>
              <a:buFont typeface="Arial" pitchFamily="34" charset="0"/>
              <a:buNone/>
              <a:defRPr/>
            </a:pPr>
            <a:endParaRPr lang="ru-RU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Если товар облагается таможенными пошлинами и акцизами, то НДС рассчитывается с общей суммы: ТС+ТП+А</a:t>
            </a:r>
          </a:p>
          <a:p>
            <a:pPr algn="l" fontAlgn="auto">
              <a:lnSpc>
                <a:spcPct val="80000"/>
              </a:lnSpc>
              <a:spcAft>
                <a:spcPts val="0"/>
              </a:spcAft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</a:rPr>
              <a:t>Если таможенная пошлина и акцизы не взимаются, то НДС представляет собой процент от таможенной стоимости</a:t>
            </a:r>
          </a:p>
          <a:p>
            <a:pPr marL="0" indent="0" algn="l" fontAlgn="auto">
              <a:lnSpc>
                <a:spcPct val="80000"/>
              </a:lnSpc>
              <a:spcAft>
                <a:spcPts val="0"/>
              </a:spcAft>
              <a:buClr>
                <a:srgbClr val="66FF33"/>
              </a:buClr>
              <a:buSzPct val="95000"/>
              <a:buFont typeface="Arial" pitchFamily="34" charset="0"/>
              <a:buNone/>
              <a:defRPr/>
            </a:pPr>
            <a:endParaRPr lang="ru-RU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 fontAlgn="auto">
              <a:lnSpc>
                <a:spcPct val="80000"/>
              </a:lnSpc>
              <a:spcAft>
                <a:spcPts val="0"/>
              </a:spcAft>
              <a:buClr>
                <a:srgbClr val="66FF33"/>
              </a:buClr>
              <a:buSzPct val="95000"/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Товары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, освобождаемые от НДС: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</a:rPr>
              <a:t> импортное оборудование и приборы для НИР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</a:rPr>
              <a:t> технические средства для реабилитации инвалидов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</a:rPr>
              <a:t> медикаменты и медицинская техника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</a:rPr>
              <a:t> гуманитарная помощь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95000"/>
              <a:buFont typeface="Wingdings" panose="05000000000000000000" pitchFamily="2" charset="2"/>
              <a:buChar char="l"/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</a:rPr>
              <a:t> товары, экспортируемые непосредственно предприятиями - производителями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5945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4694"/>
            <a:ext cx="7571184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Таможенный тариф</a:t>
            </a:r>
            <a:endParaRPr lang="ru-RU" dirty="0"/>
          </a:p>
        </p:txBody>
      </p:sp>
      <p:sp>
        <p:nvSpPr>
          <p:cNvPr id="32870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899592" y="1341438"/>
            <a:ext cx="7742758" cy="5111750"/>
          </a:xfrm>
        </p:spPr>
        <p:txBody>
          <a:bodyPr rtlCol="0">
            <a:normAutofit fontScale="92500" lnSpcReduction="10000"/>
          </a:bodyPr>
          <a:lstStyle/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tabLst>
                <a:tab pos="530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Таможенный тариф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– документ, содержащий свод ставок таможенных пошлин, систематизированных в соответствии с номенклатурой ВЭД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Главные составляющие таможенного тарифа: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систематизированная номенклатура ввозимых товаров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методы определения таможенной стоимости (цены) ввозимых товаров и взимания пошлин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механизм введения, изменения или отмены пошлин 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правила определения страны происхождения товара</a:t>
            </a:r>
          </a:p>
          <a:p>
            <a:pPr marL="457200" indent="-457200" algn="l" fontAlgn="auto">
              <a:lnSpc>
                <a:spcPct val="9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пределы полномочий органов исполнительной власти в таможенной области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3104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246" y="396193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Главные функции таможенного тарифа: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71600" y="1628775"/>
            <a:ext cx="7848872" cy="4824561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Действие таможенного тарифа определяется законом РФ «О таможенном тарифе» от 1.07.1993г.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Главные функции таможенного тарифа:</a:t>
            </a:r>
          </a:p>
          <a:p>
            <a:pPr marL="514350" indent="-51435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протекционистская функция – связана с защитой национальных товаропроизводителей</a:t>
            </a:r>
          </a:p>
          <a:p>
            <a:pPr marL="514350" indent="-514350" algn="l" fontAlgn="auto">
              <a:lnSpc>
                <a:spcPct val="110000"/>
              </a:lnSpc>
              <a:spcAft>
                <a:spcPts val="0"/>
              </a:spcAft>
              <a:buClr>
                <a:srgbClr val="FF0000"/>
              </a:buClr>
              <a:buSzPct val="90000"/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фискальная функция – таможенный тариф обеспечивает поступление средств в форме налогов в бюджет страны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0334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08920"/>
            <a:ext cx="7236296" cy="1143000"/>
          </a:xfrm>
        </p:spPr>
        <p:txBody>
          <a:bodyPr>
            <a:normAutofit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Таможенная стоимость</a:t>
            </a:r>
            <a:endParaRPr lang="ru-RU" altLang="ru-RU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991" y="2204864"/>
            <a:ext cx="1006003" cy="182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125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7813"/>
            <a:ext cx="7715200" cy="70326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Таможенная стоимость (ТС)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556792"/>
            <a:ext cx="7056784" cy="3456384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ru-RU" altLang="ru-RU" sz="3500" dirty="0" smtClean="0"/>
              <a:t> </a:t>
            </a:r>
            <a:r>
              <a:rPr lang="ru-RU" altLang="ru-RU" sz="3500" dirty="0" smtClean="0">
                <a:solidFill>
                  <a:schemeClr val="accent1">
                    <a:lumMod val="75000"/>
                  </a:schemeClr>
                </a:solidFill>
              </a:rPr>
              <a:t>ТС – это специфическая величина, определяемая в законодательном порядке и используемая в целях таможенного обложения.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3500" dirty="0" smtClean="0">
                <a:solidFill>
                  <a:schemeClr val="accent1">
                    <a:lumMod val="75000"/>
                  </a:schemeClr>
                </a:solidFill>
              </a:rPr>
              <a:t>Основным документом, в котором заявляется ТС является грузовая таможенная декларация (ГТД)</a:t>
            </a:r>
          </a:p>
          <a:p>
            <a:endParaRPr lang="ru-RU" altLang="ru-RU" sz="4000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088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381000"/>
            <a:ext cx="7787208" cy="534988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 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idx="1"/>
          </p:nvPr>
        </p:nvSpPr>
        <p:spPr>
          <a:xfrm>
            <a:off x="703076" y="1916832"/>
            <a:ext cx="8229600" cy="410445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В законе о таможенном тарифе установлено 6 методов определения ТС.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Они </a:t>
            </a:r>
            <a:r>
              <a:rPr lang="ru-RU" alt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проранжированы</a:t>
            </a: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 по значимости. Основным является 1-й метод 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Все остальные методы применяются в том случае, если нельзя применить 1-й </a:t>
            </a: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метод.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Исключения составляют 4 и 5 методы. </a:t>
            </a:r>
            <a:endParaRPr lang="ru-RU" altLang="ru-RU" sz="36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altLang="ru-RU" sz="1800" dirty="0" smtClean="0"/>
              <a:t>         </a:t>
            </a:r>
            <a:endParaRPr lang="ru-RU" altLang="ru-RU" sz="1800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550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36151"/>
            <a:ext cx="7643192" cy="1143000"/>
          </a:xfrm>
        </p:spPr>
        <p:txBody>
          <a:bodyPr>
            <a:noAutofit/>
          </a:bodyPr>
          <a:lstStyle/>
          <a:p>
            <a:pPr algn="l"/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600200"/>
            <a:ext cx="7643192" cy="4525963"/>
          </a:xfrm>
        </p:spPr>
        <p:txBody>
          <a:bodyPr/>
          <a:lstStyle/>
          <a:p>
            <a:pPr marL="514350" indent="-514350">
              <a:lnSpc>
                <a:spcPct val="8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метод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- метод по цене сделки с ввозимыми товарами:      </a:t>
            </a:r>
            <a:endParaRPr lang="ru-RU" alt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основой для определения ТС является цена сделки фактически уплаченная или подлежащая уплате за ввозимый товар на момент пересечения таможенной границы 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основным требованием для метода является факт перехода права собственности на ввозимые товары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68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600200"/>
            <a:ext cx="7571184" cy="4525963"/>
          </a:xfrm>
        </p:spPr>
        <p:txBody>
          <a:bodyPr/>
          <a:lstStyle/>
          <a:p>
            <a:pPr marL="514350" indent="-514350">
              <a:buClr>
                <a:srgbClr val="FF0000"/>
              </a:buClr>
              <a:buFont typeface="+mj-lt"/>
              <a:buAutoNum type="arabicPeriod" startAt="2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метод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– по цене сделки с идентичными товарами: </a:t>
            </a:r>
            <a:endParaRPr lang="ru-RU" alt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ТС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определяется путем использования в качестве базы стоимости сделки с идентичными товарами </a:t>
            </a:r>
          </a:p>
          <a:p>
            <a:endParaRPr lang="ru-RU" altLang="ru-RU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22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idx="1"/>
          </p:nvPr>
        </p:nvSpPr>
        <p:spPr>
          <a:xfrm>
            <a:off x="456761" y="1556792"/>
            <a:ext cx="8229600" cy="5184775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Clr>
                <a:srgbClr val="FF0000"/>
              </a:buClr>
              <a:buFont typeface="+mj-lt"/>
              <a:buAutoNum type="arabicPeriod" startAt="3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метод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– на основе вычитания стоимости:                                         - базируется на цене единицы товара по которой оцениваемые товары идентичные или однородные продаются наибольшей партией на территории РФ не позднее 90 дней с даты ввоза оцениваемых товаров                                                                      - из цены единицы стоимости необходимо вычислить: комиссионные расходы; общие расходы, связанные с продажей; средняя норма прибыли; расходы на транспортировку, разгрузку, погрузку; страхование; сумма ввозных таможенных пошлин и налоговых сборов</a:t>
            </a:r>
            <a:endParaRPr lang="ru-RU" alt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ru-RU" altLang="ru-RU" sz="2800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179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Clr>
                <a:srgbClr val="FF0000"/>
              </a:buClr>
              <a:buFont typeface="+mj-lt"/>
              <a:buAutoNum type="arabicPeriod" startAt="4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метод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- метод по цене сделки с однородными товарами:        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для определения ТС оцениваемых товаров используется стоимость товаров по другой сделке 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ТС товаров по другой сделке должна быть определена по 1-му методу    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однородными считаются товары у которых имеются следующие признаки: качество; наличие товарного знака;  репутация товаров на рынке; страна происхождения; производитель.    </a:t>
            </a:r>
          </a:p>
          <a:p>
            <a:endParaRPr lang="ru-RU" altLang="ru-RU" sz="2800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92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/>
          <a:lstStyle/>
          <a:p>
            <a:pPr marL="514350" indent="-514350">
              <a:buClr>
                <a:srgbClr val="FF0000"/>
              </a:buClr>
              <a:buFont typeface="+mj-lt"/>
              <a:buAutoNum type="arabicPeriod" startAt="4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метод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– на основе сложения стоимости:    - рассматриваются затраты на производство ввезенных товаров и на их основе рассчитывается их стоимость                         - необходима информация об издержках производства оцениваемых товаров, которую можно получить только за пределами РФ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143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Методы определения таможенной стоимости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6 метод – резервный метод:                            - таможенная стоимость оцениваемых товаров определяется с учетом мировой практики                                                           - или гибкий подход к использованию методов 1-5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65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492896"/>
            <a:ext cx="7200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Таможенное декларирование</a:t>
            </a:r>
            <a:endParaRPr lang="ru-RU" altLang="ru-RU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807" y="1988840"/>
            <a:ext cx="871849" cy="158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21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Кодекс таможенных режимов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3170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419225" y="1268413"/>
            <a:ext cx="7724775" cy="45259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  Перемещаемые через таможенную границу товары и транспортные средства, подлежащие помещению под один из предусмотренных  Кодексом таможенных режимов, товары и транспортные средства, в отношении которых действие таможенного режима завершается или изменяется, подлежат таможенному декларированию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258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Таможенное декларирование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419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115616" y="951609"/>
            <a:ext cx="7643812" cy="564991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ru-RU" altLang="ru-RU" i="1" dirty="0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К</a:t>
            </a:r>
            <a:r>
              <a:rPr lang="ru-RU" altLang="ru-RU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таможенному декларированию относятся </a:t>
            </a:r>
          </a:p>
          <a:p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все процедуры, связанные с заявлением сведений о товарах и транспортных средствах с целью перемещения их через таможенную границу в соответствии с определенным таможенным режимом</a:t>
            </a:r>
          </a:p>
          <a:p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изменением таможенного режима или завершения действия таможенного режима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96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9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 fontScale="975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	 Декларант – лицо, декларирующее и предъявляющее товары и транспортные средства от собственного имени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718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5" y="0"/>
            <a:ext cx="7582297" cy="9080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</a:rPr>
              <a:t>Декларантами являются: 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idx="1"/>
          </p:nvPr>
        </p:nvSpPr>
        <p:spPr>
          <a:xfrm>
            <a:off x="827583" y="981075"/>
            <a:ext cx="7870329" cy="5616277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/>
              <a:t>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при доставке товаров и транспортных средств - лицо, перемещающее товары, перевозчик или таможенный брокер( лица, перемещающие товары - лица, являющиеся собственниками товаров, их покупателями, владельцами либо выступающие в ином качестве, от собственного имени);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 при помещении товаров и транспортных средств на склад временного хранения - лицо, перемещающее товары, владелец склада или таможенный брокер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 при помещении товаров и транспортных средств под таможенный режим - лицо, перемещающее товары и транспортные средства, или таможенный брокер. 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47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таможенною декларацию необходимо вносить таможенную стоимость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060575"/>
            <a:ext cx="8229600" cy="4525963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Таможенная стоимость заявляется (декларируется) декларантом таможенному органу при перемещении товаров через таможенную границу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Таможенная стоимость товаров определяется декларантом согласно методам определения таможенной стоимости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312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Существует 2 формы ДТС: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8291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341438"/>
            <a:ext cx="7643192" cy="4789487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ДТС – 1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(ТС определяется по первому методу)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ДТС – 2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(ТС определяется по остальным методам)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Без ГТС ДТС не действительна.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ДТС заполняется на все товары, ввозимые на территорию РФ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87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10000"/>
              </a:lnSpc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При таможенном декларировании декларант обязан: 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произвести таможенное декларирование     товаров 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по требованию таможенного органа предъявить декларируемые товары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представить таможенному органу документы и дополнительные сведения, необходимые для таможенного контроля;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уплатить таможенные платежи либо обеспечить их уплату.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оказывать таможенным органам содействие в проведении таможенного контроля.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54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96193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Таможенное декларирование осуществляется в форме: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270338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914400" y="1916113"/>
            <a:ext cx="8229600" cy="45259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заявления точных сведений о товарах и транспортных средствах, необходимых для таможенного контроля, в таможенных декларациях, документах доставки товаров и иных документах, применяемых при таможенном декларировании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в устной форме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в форме электронной передачи данных, предъявления таможенному органу товаров и транспортных средств и иным действием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78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30450"/>
            <a:ext cx="7654305" cy="981075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Место и время таможенного декларирования товаров 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412776"/>
            <a:ext cx="7725866" cy="504056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При ввозе товаров на таможенную территорию процедура таможенного декларирования начинается в таможенном органе, в регионе деятельности которого находится место ввоза товаров на таможенную территорию, и завершается в таможенном органе, в регионе деятельности которого находится получатель товаров или его структурное подразделение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Нормативным правовым актом Федеральной таможенной службы устанавливаются случаи, когда таможенное декларирование ввозимых товаров завершается в таможенном органе, в регионе деятельности которого находится место ввоза товаров на таможенную территорию Российской Федерации.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70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idx="1"/>
          </p:nvPr>
        </p:nvSpPr>
        <p:spPr>
          <a:xfrm>
            <a:off x="971600" y="1340768"/>
            <a:ext cx="7717352" cy="532859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Нормативным правовым актом Федеральной таможенной службы устанавливаются случаи, когда таможенное декларирование вывозимых товаров начинается и завершается в таможенном органе, в регионе деятельности которого находится место вывоза товаров с таможенной территории Российской Федерации, а также когда таможенное декларирование отдельных категорий товаров производится только в определенном им таможенном органе.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По просьбе заинтересованного лица, за его счет и с согласия таможенного органа таможенное декларирование товаров может производиться в иных местах и вне времени работы таможенного органа 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30450"/>
            <a:ext cx="7654305" cy="981075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Место и время таможенного декларирования товаров </a:t>
            </a:r>
          </a:p>
        </p:txBody>
      </p:sp>
    </p:spTree>
    <p:extLst>
      <p:ext uri="{BB962C8B-B14F-4D97-AF65-F5344CB8AC3E}">
        <p14:creationId xmlns:p14="http://schemas.microsoft.com/office/powerpoint/2010/main" val="38517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05319"/>
            <a:ext cx="7571184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Декларации могут быть: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182504"/>
            <a:ext cx="6318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временными или неполными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периодическими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предварительными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6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>
            <a:normAutofit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Временная или неполная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443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971600" y="1556792"/>
            <a:ext cx="7488832" cy="468049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Если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декларант в силу особых причин не может подать полную таможенную декларацию, таможенный орган Российской Федерации в порядке, определяемом Государственным таможенным комитетом Российской Федерации, вправе разрешить подачу временной или неполной таможенной декларации при условии, что временная или неполная таможенная декларация содержит основные сведения, необходимые для таможенных целей, и что недостающие сведения будут представлены в сроки, устанавливаемые таможенным органом Российской Федерации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88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355160" cy="1143000"/>
          </a:xfrm>
        </p:spPr>
        <p:txBody>
          <a:bodyPr>
            <a:normAutofit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Периодическая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5458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331640" y="1844824"/>
            <a:ext cx="7366000" cy="287972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При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регулярном перемещении однородных товаров и транспортных средств одним и тем же лицом таможенный орган может разрешить подачу одной таможенной декларации на все товары и транспортные средства, перемещаемые через таможенную границу в течение определенного времени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797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59091"/>
            <a:ext cx="7787208" cy="1143000"/>
          </a:xfrm>
        </p:spPr>
        <p:txBody>
          <a:bodyPr>
            <a:normAutofit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Предварительная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64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71600" y="1600200"/>
            <a:ext cx="7258000" cy="4525963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До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представления товаров в месте доставки таможенный орган вправе разрешить подачу предварительной таможенной декларации в порядке, установленном нормативными правовыми актами Федеральной таможенной службы</a:t>
            </a:r>
          </a:p>
          <a:p>
            <a:endParaRPr lang="ru-RU" altLang="ru-RU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340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cfb15c0cdb52abb6b8092d550441f131d143613"/>
  <p:tag name="ISPRING_SCORM_RATE_SLIDES" val="1"/>
  <p:tag name="ISPRING_SCORM_RATE_QUIZZES" val="0"/>
  <p:tag name="ISPRING_SCORM_PASSING_SCORE" val="100.0000000000"/>
  <p:tag name="GENSWF_OUTPUT_FILE_NAME" val="0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2223</Words>
  <Application>Microsoft Office PowerPoint</Application>
  <PresentationFormat>Экран (4:3)</PresentationFormat>
  <Paragraphs>256</Paragraphs>
  <Slides>45</Slides>
  <Notes>45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 Таможенное регулирование ВЭД </vt:lpstr>
      <vt:lpstr>Тарифное регулирование</vt:lpstr>
      <vt:lpstr>Нетарифное регулирование </vt:lpstr>
      <vt:lpstr>Таможенное регулирование осуществляется на основе  </vt:lpstr>
      <vt:lpstr>Достоинства нового закона:</vt:lpstr>
      <vt:lpstr>В кодексе определяются полномочия таможенных органов:</vt:lpstr>
      <vt:lpstr>Функции таможенных органов:</vt:lpstr>
      <vt:lpstr>ТК регламентирует таможенные процедуры:</vt:lpstr>
      <vt:lpstr>В соответствии с новым ТК определено 16 таможенных режимов:</vt:lpstr>
      <vt:lpstr>В соответствии с новым ТК определено 16 таможенных режимов:</vt:lpstr>
      <vt:lpstr>В соответствии с новым ТК определено 16 таможенных режимов:</vt:lpstr>
      <vt:lpstr>В соответствии с новым ТК определено 16 таможенных режимов:</vt:lpstr>
      <vt:lpstr>В соответствии с новым ТК определено 16 таможенных режимов:</vt:lpstr>
      <vt:lpstr>В соответствии с новым ТК определено 16 таможенных режимов:</vt:lpstr>
      <vt:lpstr>В соответствии с новым ТК определено 16 таможенных режимов:</vt:lpstr>
      <vt:lpstr>Таможенные платежи – все виды выплат, осуществляемые участниками ВЭД таможенным органам </vt:lpstr>
      <vt:lpstr>Таможенные пошлины, налоги и сборы</vt:lpstr>
      <vt:lpstr>Размер таможенных платежей зависит от: </vt:lpstr>
      <vt:lpstr>НДС</vt:lpstr>
      <vt:lpstr>Таможенный тариф</vt:lpstr>
      <vt:lpstr>Главные функции таможенного тарифа: </vt:lpstr>
      <vt:lpstr>Таможенная стоимость</vt:lpstr>
      <vt:lpstr>Таможенная стоимость (ТС)</vt:lpstr>
      <vt:lpstr>Методы определения таможенной стоимости </vt:lpstr>
      <vt:lpstr>Методы определения таможенной стоимости</vt:lpstr>
      <vt:lpstr>Методы определения таможенной стоимости</vt:lpstr>
      <vt:lpstr>Методы определения таможенной стоимости</vt:lpstr>
      <vt:lpstr>Методы определения таможенной стоимости</vt:lpstr>
      <vt:lpstr>Методы определения таможенной стоимости</vt:lpstr>
      <vt:lpstr>Методы определения таможенной стоимости</vt:lpstr>
      <vt:lpstr>Таможенное декларирование</vt:lpstr>
      <vt:lpstr>Кодекс таможенных режимов</vt:lpstr>
      <vt:lpstr>Таможенное декларирование</vt:lpstr>
      <vt:lpstr>Презентация PowerPoint</vt:lpstr>
      <vt:lpstr>Декларантами являются: </vt:lpstr>
      <vt:lpstr>В таможенною декларацию необходимо вносить таможенную стоимость</vt:lpstr>
      <vt:lpstr>Существует 2 формы ДТС: </vt:lpstr>
      <vt:lpstr>При таможенном декларировании декларант обязан: </vt:lpstr>
      <vt:lpstr>Таможенное декларирование осуществляется в форме: </vt:lpstr>
      <vt:lpstr>Место и время таможенного декларирования товаров </vt:lpstr>
      <vt:lpstr>Место и время таможенного декларирования товаров </vt:lpstr>
      <vt:lpstr>Декларации могут быть:</vt:lpstr>
      <vt:lpstr>Временная или неполная</vt:lpstr>
      <vt:lpstr>Периодическая</vt:lpstr>
      <vt:lpstr>Предварительная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Таможенное регулирование ВЭД</dc:title>
  <dc:creator>client</dc:creator>
  <cp:lastModifiedBy>client</cp:lastModifiedBy>
  <cp:revision>38</cp:revision>
  <dcterms:created xsi:type="dcterms:W3CDTF">2014-11-23T11:12:41Z</dcterms:created>
  <dcterms:modified xsi:type="dcterms:W3CDTF">2014-11-23T12:21:20Z</dcterms:modified>
</cp:coreProperties>
</file>