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50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FDC48B-B6EE-49A9-B9FD-5D6E55B9CE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Коммуникации в организации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F9A4EC3-6AE9-4AFF-9D52-BBB1FAAB37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Тема 5</a:t>
            </a:r>
          </a:p>
        </p:txBody>
      </p:sp>
    </p:spTree>
    <p:extLst>
      <p:ext uri="{BB962C8B-B14F-4D97-AF65-F5344CB8AC3E}">
        <p14:creationId xmlns:p14="http://schemas.microsoft.com/office/powerpoint/2010/main" val="3430101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E12A71-FB86-455A-A013-3AC6E42E4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FF7222-5566-47F9-855A-7D7CC424E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Понятие и значение коммуникаций в организации</a:t>
            </a:r>
          </a:p>
          <a:p>
            <a:r>
              <a:rPr lang="ru-RU" dirty="0"/>
              <a:t>Современный подход к коммуникациям</a:t>
            </a:r>
          </a:p>
          <a:p>
            <a:r>
              <a:rPr lang="ru-RU" dirty="0"/>
              <a:t>Процесс коммуникаций</a:t>
            </a:r>
          </a:p>
          <a:p>
            <a:r>
              <a:rPr lang="ru-RU" dirty="0"/>
              <a:t>Типы коммуникаций</a:t>
            </a:r>
          </a:p>
          <a:p>
            <a:r>
              <a:rPr lang="ru-RU" dirty="0"/>
              <a:t>Коммуникационные сети</a:t>
            </a:r>
          </a:p>
          <a:p>
            <a:r>
              <a:rPr lang="ru-RU" dirty="0"/>
              <a:t>Факторы, влияющие на эффективность коммуникаций</a:t>
            </a:r>
          </a:p>
        </p:txBody>
      </p:sp>
    </p:spTree>
    <p:extLst>
      <p:ext uri="{BB962C8B-B14F-4D97-AF65-F5344CB8AC3E}">
        <p14:creationId xmlns:p14="http://schemas.microsoft.com/office/powerpoint/2010/main" val="3119545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261909-5B7C-4690-9F3A-8E7DD2F01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37907"/>
          </a:xfrm>
        </p:spPr>
        <p:txBody>
          <a:bodyPr/>
          <a:lstStyle/>
          <a:p>
            <a:r>
              <a:rPr lang="ru-RU" b="1" dirty="0"/>
              <a:t>Коммуникация -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D11ECF-99AD-43F9-98C9-222DCC546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1304924"/>
            <a:ext cx="10861070" cy="4943475"/>
          </a:xfrm>
        </p:spPr>
        <p:txBody>
          <a:bodyPr>
            <a:normAutofit/>
          </a:bodyPr>
          <a:lstStyle/>
          <a:p>
            <a:r>
              <a:rPr lang="ru-RU" sz="2400" dirty="0"/>
              <a:t>в организационном контексте включает в себя взаимодействия между отдельными людьми и их группами путем обмена информацией.</a:t>
            </a:r>
          </a:p>
          <a:p>
            <a:endParaRPr lang="ru-RU" sz="1500" dirty="0"/>
          </a:p>
          <a:p>
            <a:r>
              <a:rPr lang="ru-RU" sz="2400" dirty="0"/>
              <a:t>это важнейшее связующее звено между руководителем и его подчиненными, между руководителями одного уровня, между организацией и внешней средой. Процесс коммуникации позволяет руководителям эффективно выполнять свою работу и принимать качественные управленческие решения.</a:t>
            </a:r>
          </a:p>
          <a:p>
            <a:endParaRPr lang="ru-RU" sz="1500" dirty="0"/>
          </a:p>
          <a:p>
            <a:r>
              <a:rPr lang="ru-RU" sz="2400" dirty="0"/>
              <a:t>это процесс передачи информации большому количеству персонала внутри и вне организации.</a:t>
            </a:r>
          </a:p>
        </p:txBody>
      </p:sp>
    </p:spTree>
    <p:extLst>
      <p:ext uri="{BB962C8B-B14F-4D97-AF65-F5344CB8AC3E}">
        <p14:creationId xmlns:p14="http://schemas.microsoft.com/office/powerpoint/2010/main" val="1621647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5D26DB-83F2-48FE-B9AF-75AA6A718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698039" cy="642657"/>
          </a:xfrm>
        </p:spPr>
        <p:txBody>
          <a:bodyPr/>
          <a:lstStyle/>
          <a:p>
            <a:r>
              <a:rPr lang="ru-RU" sz="3600" b="1" dirty="0"/>
              <a:t>Коммуникацию </a:t>
            </a:r>
            <a:r>
              <a:rPr lang="ru-RU" sz="3400" dirty="0"/>
              <a:t>можно определить как</a:t>
            </a:r>
            <a:endParaRPr lang="ru-RU" sz="36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F2555F-6AB8-4802-A555-60B0855CB8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1" y="1362075"/>
            <a:ext cx="10946793" cy="4886325"/>
          </a:xfrm>
        </p:spPr>
        <p:txBody>
          <a:bodyPr>
            <a:normAutofit/>
          </a:bodyPr>
          <a:lstStyle/>
          <a:p>
            <a:r>
              <a:rPr lang="ru-RU" sz="2600" dirty="0"/>
              <a:t>использование слов, жестов и символов для получения информации о чем-либо. </a:t>
            </a:r>
            <a:br>
              <a:rPr lang="ru-RU" sz="2600" dirty="0"/>
            </a:br>
            <a:endParaRPr lang="ru-RU" sz="2600" dirty="0"/>
          </a:p>
          <a:p>
            <a:r>
              <a:rPr lang="ru-RU" sz="2600" dirty="0"/>
              <a:t>ряд подходов к группировке </a:t>
            </a:r>
            <a:r>
              <a:rPr lang="ru-RU" sz="2600" u="sng" dirty="0"/>
              <a:t>средств коммуникации</a:t>
            </a:r>
            <a:r>
              <a:rPr lang="ru-RU" sz="2600" dirty="0"/>
              <a:t>:</a:t>
            </a:r>
          </a:p>
          <a:p>
            <a:pPr marL="0" indent="0">
              <a:buNone/>
            </a:pPr>
            <a:r>
              <a:rPr lang="ru-RU" sz="2600" dirty="0"/>
              <a:t>— несловесные персональные;</a:t>
            </a:r>
          </a:p>
          <a:p>
            <a:pPr marL="0" indent="0">
              <a:buNone/>
            </a:pPr>
            <a:r>
              <a:rPr lang="ru-RU" sz="2600" dirty="0"/>
              <a:t>— словесные устные;</a:t>
            </a:r>
          </a:p>
          <a:p>
            <a:pPr marL="0" indent="0">
              <a:buNone/>
            </a:pPr>
            <a:r>
              <a:rPr lang="ru-RU" sz="2600" dirty="0"/>
              <a:t>— письменные персональные;</a:t>
            </a:r>
          </a:p>
          <a:p>
            <a:pPr marL="0" indent="0">
              <a:buNone/>
            </a:pPr>
            <a:r>
              <a:rPr lang="ru-RU" sz="2600" dirty="0"/>
              <a:t>— письменные групповые.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0773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CCD11A-56E3-45D8-96ED-BDE971DA0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9"/>
            <a:ext cx="9564689" cy="747432"/>
          </a:xfrm>
        </p:spPr>
        <p:txBody>
          <a:bodyPr/>
          <a:lstStyle/>
          <a:p>
            <a:r>
              <a:rPr lang="ru-RU" sz="3600" b="1" dirty="0"/>
              <a:t>Современный подход к коммуникации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CB6AA7-F5E0-4532-8538-178087A7B891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8296275" y="1428749"/>
            <a:ext cx="3581400" cy="5095875"/>
          </a:xfrm>
        </p:spPr>
        <p:txBody>
          <a:bodyPr>
            <a:normAutofit/>
          </a:bodyPr>
          <a:lstStyle/>
          <a:p>
            <a:r>
              <a:rPr lang="ru-RU" dirty="0"/>
              <a:t>Руководитель устанавливает критерии для подчиненных, контролирует результат их деятельности и осуществляет их корректировку, используя обратную связь.</a:t>
            </a:r>
          </a:p>
          <a:p>
            <a:r>
              <a:rPr lang="ru-RU" dirty="0"/>
              <a:t>Для руководителя организаций любого типа важен каждый из элементов процесса коммуникации.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37321AD-4E4A-43A3-99D7-903308C0D5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50" t="44028" r="30703" b="24305"/>
          <a:stretch/>
        </p:blipFill>
        <p:spPr>
          <a:xfrm>
            <a:off x="314325" y="1314449"/>
            <a:ext cx="7566985" cy="3324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254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CD224F-6A19-4D74-BEE7-741AA1C0A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76007"/>
          </a:xfrm>
        </p:spPr>
        <p:txBody>
          <a:bodyPr/>
          <a:lstStyle/>
          <a:p>
            <a:r>
              <a:rPr lang="ru-RU" sz="3600" b="1" dirty="0"/>
              <a:t>Виды коммуникативных потоков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83B89C4-07C7-47A5-8D99-06CC19F827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325" y="1352550"/>
            <a:ext cx="11563349" cy="489584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/>
              <a:t>Коммуникативный поток может перемещаться в горизонтальном и вертикальном направлении. </a:t>
            </a:r>
          </a:p>
          <a:p>
            <a:r>
              <a:rPr lang="ru-RU" sz="2200" u="sng" dirty="0"/>
              <a:t>Вертикальное направление </a:t>
            </a:r>
            <a:r>
              <a:rPr lang="ru-RU" sz="2200" dirty="0"/>
              <a:t>подразделяется на нисходящее и восходящее.</a:t>
            </a:r>
          </a:p>
          <a:p>
            <a:pPr lvl="1"/>
            <a:r>
              <a:rPr lang="ru-RU" sz="2200" dirty="0"/>
              <a:t>Коммуникативный поток, который перемещается от одного уровня в группе или организации к другому, более низкому уровню, является нисходящим.</a:t>
            </a:r>
          </a:p>
          <a:p>
            <a:pPr lvl="1"/>
            <a:r>
              <a:rPr lang="ru-RU" sz="2200" dirty="0"/>
              <a:t>Коммуникативный поток, который в организации перемещается от более низкого к более высокому уровню, является восходящим.</a:t>
            </a:r>
          </a:p>
          <a:p>
            <a:r>
              <a:rPr lang="ru-RU" sz="2200" u="sng" dirty="0"/>
              <a:t>В горизонтальном направлении </a:t>
            </a:r>
            <a:r>
              <a:rPr lang="ru-RU" sz="2200" dirty="0"/>
              <a:t>общение происходит между членами одной группы, между руководителем и персоналом одного уровня. Оно бывает формальным и обязательным.</a:t>
            </a:r>
          </a:p>
        </p:txBody>
      </p:sp>
    </p:spTree>
    <p:extLst>
      <p:ext uri="{BB962C8B-B14F-4D97-AF65-F5344CB8AC3E}">
        <p14:creationId xmlns:p14="http://schemas.microsoft.com/office/powerpoint/2010/main" val="67406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2E8E32-2D83-4A6A-BCD6-5971389D2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/>
              <a:t>Коммуникативная цепь (процесс) </a:t>
            </a:r>
            <a:r>
              <a:rPr lang="ru-RU" sz="3600" dirty="0"/>
              <a:t>состоит из: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B9FFAE-9CB9-4798-8CED-44E68838C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886" y="1760801"/>
            <a:ext cx="3450620" cy="4352364"/>
          </a:xfrm>
        </p:spPr>
        <p:txBody>
          <a:bodyPr>
            <a:normAutofit/>
          </a:bodyPr>
          <a:lstStyle/>
          <a:p>
            <a:r>
              <a:rPr lang="ru-RU" sz="2400" dirty="0"/>
              <a:t>источника, </a:t>
            </a:r>
          </a:p>
          <a:p>
            <a:r>
              <a:rPr lang="ru-RU" sz="2400" dirty="0"/>
              <a:t>кодирования, </a:t>
            </a:r>
          </a:p>
          <a:p>
            <a:r>
              <a:rPr lang="ru-RU" sz="2400" dirty="0"/>
              <a:t>канала передачи, </a:t>
            </a:r>
          </a:p>
          <a:p>
            <a:r>
              <a:rPr lang="ru-RU" sz="2400" dirty="0"/>
              <a:t>декодирования, </a:t>
            </a:r>
          </a:p>
          <a:p>
            <a:r>
              <a:rPr lang="ru-RU" sz="2400" dirty="0"/>
              <a:t>получателя, </a:t>
            </a:r>
          </a:p>
          <a:p>
            <a:r>
              <a:rPr lang="ru-RU" sz="2400" dirty="0"/>
              <a:t>обратной связи, </a:t>
            </a:r>
          </a:p>
          <a:p>
            <a:r>
              <a:rPr lang="ru-RU" sz="2400" dirty="0"/>
              <a:t>помех и барьеров.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DB2294D-316C-4EF6-A8FF-450C848E52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6" t="19583" r="3438" b="5417"/>
          <a:stretch/>
        </p:blipFill>
        <p:spPr>
          <a:xfrm>
            <a:off x="3820507" y="1564696"/>
            <a:ext cx="8001608" cy="477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155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69F37C-60F1-498F-A4B2-D88F13472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545639" cy="1242732"/>
          </a:xfrm>
        </p:spPr>
        <p:txBody>
          <a:bodyPr/>
          <a:lstStyle/>
          <a:p>
            <a:r>
              <a:rPr lang="ru-RU" sz="3600" b="1" dirty="0"/>
              <a:t>Элементы и этапы процесса коммуникации: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977841-248A-4F9F-8702-C112781AB4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2" y="1790700"/>
            <a:ext cx="10993438" cy="4614582"/>
          </a:xfrm>
        </p:spPr>
        <p:txBody>
          <a:bodyPr>
            <a:noAutofit/>
          </a:bodyPr>
          <a:lstStyle/>
          <a:p>
            <a:r>
              <a:rPr lang="ru-RU" sz="2100" u="sng" dirty="0"/>
              <a:t>Источником</a:t>
            </a:r>
            <a:r>
              <a:rPr lang="ru-RU" sz="2100" dirty="0"/>
              <a:t> являются сотрудники со своими идеями, намерениями, информацией.</a:t>
            </a:r>
          </a:p>
          <a:p>
            <a:r>
              <a:rPr lang="ru-RU" sz="2100" u="sng" dirty="0"/>
              <a:t>Кодирование</a:t>
            </a:r>
            <a:r>
              <a:rPr lang="ru-RU" sz="2100" dirty="0"/>
              <a:t> — это перевод идей источника в набор символов на языке коммуникации. </a:t>
            </a:r>
          </a:p>
          <a:p>
            <a:r>
              <a:rPr lang="ru-RU" sz="2100" dirty="0"/>
              <a:t>Передача закодированной информации происходит в виде </a:t>
            </a:r>
            <a:r>
              <a:rPr lang="ru-RU" sz="2100" u="sng" dirty="0"/>
              <a:t>сигнала</a:t>
            </a:r>
            <a:r>
              <a:rPr lang="ru-RU" sz="2100" dirty="0"/>
              <a:t> — это устное обращение, телефонные разговоры, неформальные связи, собрания и др. </a:t>
            </a:r>
          </a:p>
          <a:p>
            <a:r>
              <a:rPr lang="ru-RU" sz="2100" dirty="0"/>
              <a:t>Чтобы процесс коммуникации был завершен, сигнал должен быть </a:t>
            </a:r>
            <a:r>
              <a:rPr lang="ru-RU" sz="2100" u="sng" dirty="0"/>
              <a:t>декодирован</a:t>
            </a:r>
            <a:r>
              <a:rPr lang="ru-RU" sz="2100" dirty="0"/>
              <a:t>.</a:t>
            </a:r>
          </a:p>
          <a:p>
            <a:r>
              <a:rPr lang="ru-RU" sz="2100" u="sng" dirty="0"/>
              <a:t>Обратная связь </a:t>
            </a:r>
            <a:r>
              <a:rPr lang="ru-RU" sz="2100" dirty="0"/>
              <a:t>позволяет дать оценку состояния коммуникативного процесса.</a:t>
            </a:r>
          </a:p>
          <a:p>
            <a:r>
              <a:rPr lang="ru-RU" sz="2100" u="sng" dirty="0"/>
              <a:t>Барьеры и помехи</a:t>
            </a:r>
            <a:r>
              <a:rPr lang="ru-RU" sz="2100" dirty="0"/>
              <a:t> нарушают качество сигнала.</a:t>
            </a:r>
          </a:p>
        </p:txBody>
      </p:sp>
    </p:spTree>
    <p:extLst>
      <p:ext uri="{BB962C8B-B14F-4D97-AF65-F5344CB8AC3E}">
        <p14:creationId xmlns:p14="http://schemas.microsoft.com/office/powerpoint/2010/main" val="1696286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E8D224-0B38-49A2-8392-9D271A310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66482"/>
          </a:xfrm>
        </p:spPr>
        <p:txBody>
          <a:bodyPr/>
          <a:lstStyle/>
          <a:p>
            <a:r>
              <a:rPr lang="ru-RU" sz="3600" b="1" dirty="0"/>
              <a:t>Модель коммуникации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ECE148-8EA0-40F5-B43C-4F8F95E18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1" y="1285876"/>
            <a:ext cx="3079143" cy="4962524"/>
          </a:xfrm>
        </p:spPr>
        <p:txBody>
          <a:bodyPr/>
          <a:lstStyle/>
          <a:p>
            <a:r>
              <a:rPr lang="ru-RU" dirty="0"/>
              <a:t>Сущность модели - человек одновременно и постоянно выступает в ней как в роли источника, так и в роли получателя информации.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1C8B342-B78E-4814-945E-00FE28009D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344" t="20833" r="34297" b="57639"/>
          <a:stretch/>
        </p:blipFill>
        <p:spPr>
          <a:xfrm>
            <a:off x="3857625" y="1866900"/>
            <a:ext cx="7898191" cy="286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385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6BE18D-3F37-45C1-A1BE-4F5E20077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80757"/>
          </a:xfrm>
        </p:spPr>
        <p:txBody>
          <a:bodyPr/>
          <a:lstStyle/>
          <a:p>
            <a:r>
              <a:rPr lang="ru-RU" sz="3600" b="1" dirty="0"/>
              <a:t>Коммуникации различаются по типам: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3D2004-C8C6-4E28-9A8D-EF734E392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1" y="1333500"/>
            <a:ext cx="10965843" cy="5219700"/>
          </a:xfrm>
        </p:spPr>
        <p:txBody>
          <a:bodyPr>
            <a:normAutofit lnSpcReduction="10000"/>
          </a:bodyPr>
          <a:lstStyle/>
          <a:p>
            <a:pPr>
              <a:spcBef>
                <a:spcPts val="1800"/>
              </a:spcBef>
            </a:pPr>
            <a:r>
              <a:rPr lang="ru-RU" sz="2400" u="sng" dirty="0"/>
              <a:t>Внутриличностная</a:t>
            </a:r>
            <a:r>
              <a:rPr lang="ru-RU" sz="2400" dirty="0"/>
              <a:t> коммуникация — тип коммуникации, который возникает внутри самого индивидуума.</a:t>
            </a:r>
          </a:p>
          <a:p>
            <a:pPr>
              <a:spcBef>
                <a:spcPts val="1800"/>
              </a:spcBef>
            </a:pPr>
            <a:r>
              <a:rPr lang="ru-RU" sz="2400" u="sng" dirty="0"/>
              <a:t>Межличностная</a:t>
            </a:r>
            <a:r>
              <a:rPr lang="ru-RU" sz="2400" dirty="0"/>
              <a:t> коммуникация — самый распространенный ее вид, когда человек, личность действует и как посылающая, и как принимающая сторона.</a:t>
            </a:r>
          </a:p>
          <a:p>
            <a:pPr>
              <a:spcBef>
                <a:spcPts val="1800"/>
              </a:spcBef>
            </a:pPr>
            <a:r>
              <a:rPr lang="ru-RU" sz="2400" dirty="0"/>
              <a:t>Коммуникации </a:t>
            </a:r>
            <a:r>
              <a:rPr lang="ru-RU" sz="2400" u="sng" dirty="0"/>
              <a:t>в малой группе </a:t>
            </a:r>
            <a:r>
              <a:rPr lang="ru-RU" sz="2400" dirty="0"/>
              <a:t>(до 10 человек).</a:t>
            </a:r>
          </a:p>
          <a:p>
            <a:pPr>
              <a:spcBef>
                <a:spcPts val="1800"/>
              </a:spcBef>
            </a:pPr>
            <a:r>
              <a:rPr lang="ru-RU" sz="2400" u="sng" dirty="0"/>
              <a:t>Общественная</a:t>
            </a:r>
            <a:r>
              <a:rPr lang="ru-RU" sz="2400" dirty="0"/>
              <a:t> коммуникация возникает, когда группа более 10 человек.</a:t>
            </a:r>
          </a:p>
          <a:p>
            <a:pPr>
              <a:spcBef>
                <a:spcPts val="1800"/>
              </a:spcBef>
            </a:pPr>
            <a:r>
              <a:rPr lang="ru-RU" sz="2400" u="sng" dirty="0"/>
              <a:t>Внутренняя</a:t>
            </a:r>
            <a:r>
              <a:rPr lang="ru-RU" sz="2400" dirty="0"/>
              <a:t> коммуникация направлена на достижение связи между подразделениями организации и отдельными людьми.</a:t>
            </a:r>
          </a:p>
          <a:p>
            <a:pPr>
              <a:spcBef>
                <a:spcPts val="1800"/>
              </a:spcBef>
            </a:pPr>
            <a:r>
              <a:rPr lang="ru-RU" sz="2400" u="sng" dirty="0"/>
              <a:t>Внешняя</a:t>
            </a:r>
            <a:r>
              <a:rPr lang="ru-RU" sz="2400" dirty="0"/>
              <a:t> коммуникация связана с достижением организацией своих целей при взаимодействии с окружающей средой</a:t>
            </a:r>
          </a:p>
        </p:txBody>
      </p:sp>
    </p:spTree>
    <p:extLst>
      <p:ext uri="{BB962C8B-B14F-4D97-AF65-F5344CB8AC3E}">
        <p14:creationId xmlns:p14="http://schemas.microsoft.com/office/powerpoint/2010/main" val="2532336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3418F8-A883-46FF-AA76-2C042892A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/>
              <a:t>Коммуникационные барьеры и препятствия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8D4A0F-55C3-4042-8406-CC2287B520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1853248"/>
            <a:ext cx="11051568" cy="4552034"/>
          </a:xfrm>
        </p:spPr>
        <p:txBody>
          <a:bodyPr/>
          <a:lstStyle/>
          <a:p>
            <a:r>
              <a:rPr lang="ru-RU" sz="2400" dirty="0"/>
              <a:t>получатель слышит то, что хочет услышать;</a:t>
            </a:r>
          </a:p>
          <a:p>
            <a:r>
              <a:rPr lang="ru-RU" sz="2400" dirty="0"/>
              <a:t>отправитель и получатель имеют несовпадающие индивидуальные особенности;</a:t>
            </a:r>
          </a:p>
          <a:p>
            <a:r>
              <a:rPr lang="ru-RU" sz="2400" dirty="0"/>
              <a:t>отправитель и получатель по-разному воспринимают информацию;</a:t>
            </a:r>
          </a:p>
          <a:p>
            <a:r>
              <a:rPr lang="ru-RU" sz="2400" dirty="0"/>
              <a:t>отдельные слова для разных людей имеют разный смысл;</a:t>
            </a:r>
          </a:p>
          <a:p>
            <a:r>
              <a:rPr lang="ru-RU" sz="2400" dirty="0"/>
              <a:t>всегда присутствует информационный шум, то есть нечеткость в произношении и написании, а также в слуховом восприятии и прочтении отдельных слов и фраз и т.п.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6447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0259D2-3927-4EA7-93AA-DA56214EE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596847" cy="1400530"/>
          </a:xfrm>
        </p:spPr>
        <p:txBody>
          <a:bodyPr/>
          <a:lstStyle/>
          <a:p>
            <a:r>
              <a:rPr lang="ru-RU" sz="3600" b="1" dirty="0"/>
              <a:t>Организационные факторы, влияющие на коммуникации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E08AD2-F5DD-46A5-81E6-59CFF1A768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2" y="1853248"/>
            <a:ext cx="11081698" cy="4552034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1800"/>
              </a:spcBef>
            </a:pPr>
            <a:r>
              <a:rPr lang="ru-RU" sz="2400" u="sng" dirty="0"/>
              <a:t>Должность</a:t>
            </a:r>
            <a:r>
              <a:rPr lang="ru-RU" sz="2400" dirty="0"/>
              <a:t> - коммуникации в формальной организации связаны с положением работника и существенно различаются в зависимости от взаимного положения отправителя и получателя.</a:t>
            </a:r>
          </a:p>
          <a:p>
            <a:pPr>
              <a:spcBef>
                <a:spcPts val="1800"/>
              </a:spcBef>
            </a:pPr>
            <a:r>
              <a:rPr lang="ru-RU" sz="2400" u="sng" dirty="0"/>
              <a:t>Стиль управления </a:t>
            </a:r>
            <a:r>
              <a:rPr lang="ru-RU" sz="2400" dirty="0"/>
              <a:t>бывает либеральный или консервативный, что достаточно существенно определяет правила работы с определенной информацией.</a:t>
            </a:r>
          </a:p>
          <a:p>
            <a:pPr>
              <a:spcBef>
                <a:spcPts val="1800"/>
              </a:spcBef>
            </a:pPr>
            <a:r>
              <a:rPr lang="ru-RU" sz="2400" dirty="0"/>
              <a:t>Существенно упрощает процессы коммуникации в организации </a:t>
            </a:r>
            <a:r>
              <a:rPr lang="ru-RU" sz="2400" u="sng" dirty="0"/>
              <a:t>разделение труда</a:t>
            </a:r>
            <a:r>
              <a:rPr lang="ru-RU" sz="2400" dirty="0"/>
              <a:t>, так как при этом отдельные работники лучше воспринимают ту информацию, которая предназначена именно для них.</a:t>
            </a:r>
          </a:p>
          <a:p>
            <a:pPr>
              <a:spcBef>
                <a:spcPts val="1800"/>
              </a:spcBef>
            </a:pPr>
            <a:r>
              <a:rPr lang="ru-RU" sz="2400" dirty="0"/>
              <a:t>Практически во всех организациях параллельно с формальными сетями коммуникации существуют </a:t>
            </a:r>
            <a:r>
              <a:rPr lang="ru-RU" sz="2400" u="sng" dirty="0"/>
              <a:t>неформальные</a:t>
            </a:r>
            <a:r>
              <a:rPr lang="ru-RU" sz="2400" dirty="0"/>
              <a:t>, способствуя более эффективному функционированию формальных сетей.</a:t>
            </a:r>
          </a:p>
        </p:txBody>
      </p:sp>
    </p:spTree>
    <p:extLst>
      <p:ext uri="{BB962C8B-B14F-4D97-AF65-F5344CB8AC3E}">
        <p14:creationId xmlns:p14="http://schemas.microsoft.com/office/powerpoint/2010/main" val="3312865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F654BC-1C01-48E8-B06C-EE8E4C535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37851"/>
          </a:xfrm>
        </p:spPr>
        <p:txBody>
          <a:bodyPr/>
          <a:lstStyle/>
          <a:p>
            <a:r>
              <a:rPr lang="ru-RU" sz="3600" b="1" dirty="0"/>
              <a:t>Коммуникационные сети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3C7B7E-CCCA-438E-B9C6-A5AE6DB1B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228" y="1367406"/>
            <a:ext cx="4387441" cy="5037876"/>
          </a:xfrm>
        </p:spPr>
        <p:txBody>
          <a:bodyPr>
            <a:normAutofit fontScale="92500" lnSpcReduction="20000"/>
          </a:bodyPr>
          <a:lstStyle/>
          <a:p>
            <a:r>
              <a:rPr lang="ru-RU" u="sng" dirty="0"/>
              <a:t>сеть в виде круга </a:t>
            </a:r>
            <a:r>
              <a:rPr lang="ru-RU" dirty="0"/>
              <a:t>является активной, однако поскольку явный лидер отсутствует, то одновременно неорганизованной и неустойчивой;</a:t>
            </a:r>
          </a:p>
          <a:p>
            <a:r>
              <a:rPr lang="ru-RU" u="sng" dirty="0"/>
              <a:t>сеть в виде колеса </a:t>
            </a:r>
            <a:r>
              <a:rPr lang="ru-RU" dirty="0"/>
              <a:t>является другой крайностью, то есть, поскольку есть явный лидер, она менее активна, но более организованна и устойчива;</a:t>
            </a:r>
          </a:p>
          <a:p>
            <a:r>
              <a:rPr lang="ru-RU" u="sng" dirty="0"/>
              <a:t>сеть в виде «игрека» </a:t>
            </a:r>
            <a:r>
              <a:rPr lang="ru-RU" dirty="0"/>
              <a:t>близка к сети «колесо», но проигрывает ей в активности;</a:t>
            </a:r>
          </a:p>
          <a:p>
            <a:r>
              <a:rPr lang="ru-RU" u="sng" dirty="0"/>
              <a:t>сеть в виде цепи </a:t>
            </a:r>
            <a:r>
              <a:rPr lang="ru-RU" dirty="0"/>
              <a:t>имеет невысокую активность, так как сильно зависит от поведения отдельных звеньев цепи; явного лидера в такой сети нет.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DA257C7-02A6-4803-A8F0-AC0469029E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438" t="20188" r="30781" b="37083"/>
          <a:stretch/>
        </p:blipFill>
        <p:spPr>
          <a:xfrm>
            <a:off x="4823669" y="1790844"/>
            <a:ext cx="7110958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1027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BA1D52-47BF-47CB-8A76-CDCCE5F47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157007"/>
          </a:xfrm>
        </p:spPr>
        <p:txBody>
          <a:bodyPr/>
          <a:lstStyle/>
          <a:p>
            <a:r>
              <a:rPr lang="ru-RU" sz="3600" b="1" dirty="0"/>
              <a:t>Эффективность коммуникативных цепей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3181C67-304F-475F-A697-D0AB8667A1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34" t="35833" r="29453" b="40139"/>
          <a:stretch/>
        </p:blipFill>
        <p:spPr>
          <a:xfrm>
            <a:off x="819149" y="2081492"/>
            <a:ext cx="10785485" cy="340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0905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81</TotalTime>
  <Words>690</Words>
  <Application>Microsoft Office PowerPoint</Application>
  <PresentationFormat>Широкоэкранный</PresentationFormat>
  <Paragraphs>72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Century Gothic</vt:lpstr>
      <vt:lpstr>Wingdings 3</vt:lpstr>
      <vt:lpstr>Ион</vt:lpstr>
      <vt:lpstr>Коммуникации в организации</vt:lpstr>
      <vt:lpstr>План</vt:lpstr>
      <vt:lpstr>Коммуникация -</vt:lpstr>
      <vt:lpstr>Коммуникацию можно определить как</vt:lpstr>
      <vt:lpstr>Современный подход к коммуникации</vt:lpstr>
      <vt:lpstr>Виды коммуникативных потоков</vt:lpstr>
      <vt:lpstr>Коммуникативная цепь (процесс) состоит из:</vt:lpstr>
      <vt:lpstr>Элементы и этапы процесса коммуникации:</vt:lpstr>
      <vt:lpstr>Модель коммуникации</vt:lpstr>
      <vt:lpstr>Коммуникации различаются по типам:</vt:lpstr>
      <vt:lpstr>Коммуникационные барьеры и препятствия</vt:lpstr>
      <vt:lpstr>Организационные факторы, влияющие на коммуникации</vt:lpstr>
      <vt:lpstr>Коммуникационные сети</vt:lpstr>
      <vt:lpstr>Эффективность коммуникативных цепей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Коммуникации в организации</dc:title>
  <dc:creator>Инна Попова</dc:creator>
  <cp:lastModifiedBy>Инна Попова</cp:lastModifiedBy>
  <cp:revision>13</cp:revision>
  <dcterms:created xsi:type="dcterms:W3CDTF">2022-04-04T02:15:44Z</dcterms:created>
  <dcterms:modified xsi:type="dcterms:W3CDTF">2022-04-04T05:03:24Z</dcterms:modified>
</cp:coreProperties>
</file>