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7" r:id="rId16"/>
    <p:sldId id="270" r:id="rId17"/>
    <p:sldId id="271" r:id="rId18"/>
    <p:sldId id="278" r:id="rId19"/>
    <p:sldId id="272" r:id="rId20"/>
    <p:sldId id="273" r:id="rId21"/>
    <p:sldId id="274" r:id="rId22"/>
    <p:sldId id="275" r:id="rId23"/>
    <p:sldId id="276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9AF321-DC2D-42FE-AD65-029E97E05C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Организационная культура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A96355-BE37-47F3-BA65-0BBC116EBD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6</a:t>
            </a:r>
          </a:p>
        </p:txBody>
      </p:sp>
    </p:spTree>
    <p:extLst>
      <p:ext uri="{BB962C8B-B14F-4D97-AF65-F5344CB8AC3E}">
        <p14:creationId xmlns:p14="http://schemas.microsoft.com/office/powerpoint/2010/main" val="259309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5B85BB-09CC-4A6F-8971-5ABA5FBF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BC10C1-1B43-4F43-8790-FAC03F0AA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Понятие и сущность</a:t>
            </a:r>
          </a:p>
          <a:p>
            <a:r>
              <a:rPr lang="ru-RU" dirty="0"/>
              <a:t>Элементы организационной культуры</a:t>
            </a:r>
          </a:p>
          <a:p>
            <a:r>
              <a:rPr lang="ru-RU" dirty="0"/>
              <a:t>Уровни культуры в организации</a:t>
            </a:r>
          </a:p>
          <a:p>
            <a:r>
              <a:rPr lang="ru-RU" dirty="0"/>
              <a:t>Культура, субкультуры и контркультуры</a:t>
            </a:r>
          </a:p>
          <a:p>
            <a:r>
              <a:rPr lang="ru-RU" dirty="0"/>
              <a:t>Субъективные и объективные элементы</a:t>
            </a:r>
          </a:p>
          <a:p>
            <a:r>
              <a:rPr lang="ru-RU" dirty="0"/>
              <a:t>Функции организационной культуры</a:t>
            </a:r>
          </a:p>
          <a:p>
            <a:r>
              <a:rPr lang="ru-RU" dirty="0"/>
              <a:t>Формирование организационной культуры</a:t>
            </a:r>
          </a:p>
          <a:p>
            <a:r>
              <a:rPr lang="ru-RU" dirty="0"/>
              <a:t>Поддержание организационной культуры</a:t>
            </a:r>
          </a:p>
          <a:p>
            <a:r>
              <a:rPr lang="ru-RU" dirty="0"/>
              <a:t>Виды культуры в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23165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621042-AF57-4AC3-8DB3-A5866B02B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157443"/>
            <a:ext cx="9404723" cy="737907"/>
          </a:xfrm>
        </p:spPr>
        <p:txBody>
          <a:bodyPr/>
          <a:lstStyle/>
          <a:p>
            <a:r>
              <a:rPr lang="ru-RU" sz="3600" b="1" dirty="0"/>
              <a:t>Культура –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5BCC4C-B4B8-4BE2-BAF9-80088149A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895350"/>
            <a:ext cx="11242070" cy="5676900"/>
          </a:xfrm>
        </p:spPr>
        <p:txBody>
          <a:bodyPr/>
          <a:lstStyle/>
          <a:p>
            <a:r>
              <a:rPr lang="ru-RU" dirty="0"/>
              <a:t>это система коллективно разделяемых смыслов, символов, ценностей, убеждений, норм поведения, отношения людей к природе, между собой и к самим себе. Люди усваивают эти ценности в процессе социализации.</a:t>
            </a:r>
          </a:p>
          <a:p>
            <a:r>
              <a:rPr lang="ru-RU" dirty="0"/>
              <a:t>Влияние подсистем организации на культуру:</a:t>
            </a: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EFB543F-C7B9-4F7B-9BD7-FDF6C0AE8D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351474"/>
              </p:ext>
            </p:extLst>
          </p:nvPr>
        </p:nvGraphicFramePr>
        <p:xfrm>
          <a:off x="559405" y="2349264"/>
          <a:ext cx="11242070" cy="4094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3012">
                  <a:extLst>
                    <a:ext uri="{9D8B030D-6E8A-4147-A177-3AD203B41FA5}">
                      <a16:colId xmlns:a16="http://schemas.microsoft.com/office/drawing/2014/main" val="3076164793"/>
                    </a:ext>
                  </a:extLst>
                </a:gridCol>
                <a:gridCol w="4332733">
                  <a:extLst>
                    <a:ext uri="{9D8B030D-6E8A-4147-A177-3AD203B41FA5}">
                      <a16:colId xmlns:a16="http://schemas.microsoft.com/office/drawing/2014/main" val="476266846"/>
                    </a:ext>
                  </a:extLst>
                </a:gridCol>
                <a:gridCol w="4886325">
                  <a:extLst>
                    <a:ext uri="{9D8B030D-6E8A-4147-A177-3AD203B41FA5}">
                      <a16:colId xmlns:a16="http://schemas.microsoft.com/office/drawing/2014/main" val="123315901"/>
                    </a:ext>
                  </a:extLst>
                </a:gridCol>
              </a:tblGrid>
              <a:tr h="586774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Техническая подсистема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техника, оборудование и вспомогательные средства, используемые при производстве товаров и/или услуг;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1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определяет уровень требований к профессиональной компетенции работника и к его стремлениям к овладению новаторскими методами работы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062612"/>
                  </a:ext>
                </a:extLst>
              </a:tr>
              <a:tr h="676913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Подсистемам целей и ценностей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стратегические цели, методы их достижения, философия, миссия и обязательства организации по отношению к внешней среде и к своим сотрудникам;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1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определяет уровень овладения работником организационной культурой и степень </a:t>
                      </a:r>
                      <a:r>
                        <a:rPr lang="ru-RU" sz="1200" b="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соответствования</a:t>
                      </a:r>
                      <a:r>
                        <a:rPr lang="ru-RU" sz="1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его личных ценностей организационным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476523"/>
                  </a:ext>
                </a:extLst>
              </a:tr>
              <a:tr h="876573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Структурная подсистема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формальные описания работы, правила и процедуры, формальные властные и коммуникативные связи, система кадровой работы и функциональные обязанности работников;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1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дает возможность работнику обозначить свое место в организации и отношение к этому месту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354018"/>
                  </a:ext>
                </a:extLst>
              </a:tr>
              <a:tr h="676913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Психологическая подсистема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действия конкретных работников, ролевая и должностная иерархия, групповая динамика и схемы влияния внутри организации;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1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создает организационный климат (общее мнение членов организации по поводу того, как она относится к своим членам и своему внешнему окружению)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860418"/>
                  </a:ext>
                </a:extLst>
              </a:tr>
              <a:tr h="676913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Управленческая подсистема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управленческие цели, планирование, организационная деятельность, контроль и осуществление связи организации с ее внешней средой.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1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определяет политику руководства в вопросах оплаты труда, поощрений и наказаний для конкретного работника и позволяет ему ориентироваться на своем рабочем месте в организационном поведении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617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454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7915F-CE00-409D-825B-B554D4CFB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967" y="319368"/>
            <a:ext cx="9404723" cy="737907"/>
          </a:xfrm>
        </p:spPr>
        <p:txBody>
          <a:bodyPr/>
          <a:lstStyle/>
          <a:p>
            <a:r>
              <a:rPr lang="ru-RU" b="1" dirty="0"/>
              <a:t>Культура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CECE8F-99CC-42D5-8479-1C57757F7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6" y="1152526"/>
            <a:ext cx="10963274" cy="5386106"/>
          </a:xfrm>
        </p:spPr>
        <p:txBody>
          <a:bodyPr>
            <a:noAutofit/>
          </a:bodyPr>
          <a:lstStyle/>
          <a:p>
            <a:r>
              <a:rPr lang="ru-RU" sz="2200" dirty="0"/>
              <a:t>представляет собой сложную композицию важных предположений (часто и не сформулированную), которую принимают и разделяют большинство членов организации.</a:t>
            </a:r>
          </a:p>
          <a:p>
            <a:r>
              <a:rPr lang="ru-RU" sz="2200" dirty="0"/>
              <a:t>проявляется в отношениях между людьми в организации и является тем «цементом», который сплачивает людей в коллектив.</a:t>
            </a:r>
          </a:p>
          <a:p>
            <a:r>
              <a:rPr lang="ru-RU" sz="2200" u="sng" dirty="0"/>
              <a:t>В понятие «организационной культуры» входят: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базовые предположения, связанные с видением индивидом окружающей среды (группы, организации, общества, мира) и регулирующих ее переменных (природа, работа, время, отношения и т.д.);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ценности или ценностные ориентации, которых придерживается индивид в организации;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200" dirty="0"/>
              <a:t>символика, посредством которой ценностные ориентации передаются всем членам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720398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990B02-0E98-4697-A629-64D5E94FCB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99" t="35139" r="33282" b="13889"/>
          <a:stretch/>
        </p:blipFill>
        <p:spPr>
          <a:xfrm>
            <a:off x="971551" y="323849"/>
            <a:ext cx="7305674" cy="612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56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E6B94-B2CE-4335-AD4C-A962897AD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19075"/>
            <a:ext cx="9404723" cy="1634173"/>
          </a:xfrm>
        </p:spPr>
        <p:txBody>
          <a:bodyPr/>
          <a:lstStyle/>
          <a:p>
            <a:r>
              <a:rPr lang="ru-RU" sz="3200" b="1" dirty="0"/>
              <a:t>Два уровня организационной культуры, исходя из ее внешних проявлений и глубинных течений: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465745-9A37-43BD-85BD-D82185701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2052918"/>
            <a:ext cx="11061093" cy="4366932"/>
          </a:xfrm>
        </p:spPr>
        <p:txBody>
          <a:bodyPr/>
          <a:lstStyle/>
          <a:p>
            <a:r>
              <a:rPr lang="ru-RU" sz="2400" u="sng" dirty="0"/>
              <a:t>Субъективная организационная культура</a:t>
            </a:r>
            <a:r>
              <a:rPr lang="ru-RU" sz="2400" dirty="0"/>
              <a:t> исходит из группового восприятия организационного окружения с его ценностями, нормами и ролями, существующими вне личности. Сюда включаются также разделяемые работниками образцы предположений и ожиданий.</a:t>
            </a:r>
          </a:p>
          <a:p>
            <a:r>
              <a:rPr lang="ru-RU" sz="2400" u="sng" dirty="0"/>
              <a:t>Объективная организационная культура</a:t>
            </a:r>
            <a:r>
              <a:rPr lang="ru-RU" sz="2400" dirty="0"/>
              <a:t> обычно связана с физическим окружением, создаваемым в организации: здание и его дизайн, мебель, цвета и объем пространства, удобства, стиль одежды и т.д. Все эти внешние атрибуты отражают ценности, которых придерживается организация.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30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14EF8-2F8B-4EBD-A2BA-F80FF4C9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57176"/>
            <a:ext cx="9404723" cy="1162050"/>
          </a:xfrm>
        </p:spPr>
        <p:txBody>
          <a:bodyPr/>
          <a:lstStyle/>
          <a:p>
            <a:r>
              <a:rPr lang="ru-RU" sz="3600" b="1" dirty="0"/>
              <a:t>Структура организационной культуры Э. </a:t>
            </a:r>
            <a:r>
              <a:rPr lang="ru-RU" sz="3600" b="1" dirty="0" err="1"/>
              <a:t>Шайна</a:t>
            </a:r>
            <a:r>
              <a:rPr lang="ru-RU" sz="3600" b="1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F4818-75F3-4E39-9173-5E7CB63C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552576"/>
            <a:ext cx="11042043" cy="504824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u="sng" dirty="0"/>
              <a:t>Внешние факты культуры (символы или артефакты)</a:t>
            </a:r>
            <a:r>
              <a:rPr lang="ru-RU" dirty="0"/>
              <a:t> - дает первые впечатления об организации, воздействуя, прежде всего, на эмоциональную сферу. Признаки первого уровня определяемы, видимы и часто даже </a:t>
            </a:r>
            <a:r>
              <a:rPr lang="ru-RU" dirty="0" err="1"/>
              <a:t>неосознанны</a:t>
            </a:r>
            <a:r>
              <a:rPr lang="ru-RU" dirty="0"/>
              <a:t>: действия по принципу: «У нас так принято». (поверхностный уровень)</a:t>
            </a:r>
          </a:p>
          <a:p>
            <a:pPr marL="457200" indent="-457200">
              <a:buFont typeface="+mj-lt"/>
              <a:buAutoNum type="arabicPeriod"/>
            </a:pPr>
            <a:r>
              <a:rPr lang="ru-RU" u="sng" dirty="0"/>
              <a:t>Ценностные ориентации и верования</a:t>
            </a:r>
            <a:r>
              <a:rPr lang="ru-RU" dirty="0"/>
              <a:t>, которые разделяют большинство членов организации. Данные феномены можно изучить только в соответствии с тем, насколько эти ценности отражаются в символике и языке. Восприятие ценностей и верований носит сознательный характер и зависит от желания людей: нельзя заставить человека с уважением относиться к любому клиенту, если он действительно не убежден на ценностном уровне, что «клиент всегда прав». (базовый уровень)</a:t>
            </a:r>
          </a:p>
          <a:p>
            <a:pPr marL="457200" indent="-457200">
              <a:buFont typeface="+mj-lt"/>
              <a:buAutoNum type="arabicPeriod"/>
            </a:pPr>
            <a:r>
              <a:rPr lang="ru-RU" u="sng" dirty="0"/>
              <a:t>Ценности жизненной ориентации. </a:t>
            </a:r>
            <a:r>
              <a:rPr lang="ru-RU" dirty="0"/>
              <a:t>Они принимаются, как правило, бессознательно. Как многие ценности, присвоенные в процессе жизненного опыта, они бездоказательны (один из аргументов в таком случае: «я так живу» или «я так вижу»). (глубинный уровень)</a:t>
            </a:r>
          </a:p>
        </p:txBody>
      </p:sp>
    </p:spTree>
    <p:extLst>
      <p:ext uri="{BB962C8B-B14F-4D97-AF65-F5344CB8AC3E}">
        <p14:creationId xmlns:p14="http://schemas.microsoft.com/office/powerpoint/2010/main" val="3569374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3366D7-52EB-403C-8820-4EAD30A1B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352425"/>
            <a:ext cx="11563350" cy="61531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/>
              <a:t>Степень единства </a:t>
            </a:r>
            <a:r>
              <a:rPr lang="ru-RU" sz="2200" b="1" dirty="0" err="1"/>
              <a:t>оргкультуры</a:t>
            </a:r>
            <a:r>
              <a:rPr lang="ru-RU" sz="2200" b="1" dirty="0"/>
              <a:t> проявляется в степени признания элементов культуры членами организации.</a:t>
            </a:r>
          </a:p>
          <a:p>
            <a:r>
              <a:rPr lang="ru-RU" sz="2200" u="sng" dirty="0"/>
              <a:t>Доминирующая</a:t>
            </a:r>
            <a:r>
              <a:rPr lang="ru-RU" sz="2200" dirty="0"/>
              <a:t> культура выражает ключевые ценности, разделяемые большинством сотрудников. В доминирующую культуру входят глобальные компоненты восприятия организационной культуры, которые отличают одну организацию от другой.</a:t>
            </a:r>
          </a:p>
          <a:p>
            <a:r>
              <a:rPr lang="ru-RU" sz="2200" u="sng" dirty="0"/>
              <a:t>Субкультуры</a:t>
            </a:r>
            <a:r>
              <a:rPr lang="ru-RU" sz="2200" dirty="0"/>
              <a:t> получают распространение в крупных организациях, в которых работникам приходится приспосабливаться к специфике собственной деятельности (в случае функциональных служб — бухгалтерия, канцелярия и т.д.) или к местным условиям (территориальные отделения в столице или в провинции, территориально-национальные филиалы). </a:t>
            </a:r>
          </a:p>
          <a:p>
            <a:r>
              <a:rPr lang="ru-RU" sz="2200" u="sng" dirty="0"/>
              <a:t>Контркультуры</a:t>
            </a:r>
            <a:r>
              <a:rPr lang="ru-RU" sz="2200" dirty="0"/>
              <a:t> в организации появляются обычно тогда, когда отдельные индивиды или группы людей не могут удовлетворить свои ожидания от организации. Особенно часто это бывает в организациях с излишне строгими требованиями или разнородным социальным и/или национальным кадровым составом. </a:t>
            </a:r>
          </a:p>
        </p:txBody>
      </p:sp>
    </p:spTree>
    <p:extLst>
      <p:ext uri="{BB962C8B-B14F-4D97-AF65-F5344CB8AC3E}">
        <p14:creationId xmlns:p14="http://schemas.microsoft.com/office/powerpoint/2010/main" val="4023595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8CE27-49F7-48F0-8DD0-C0A3DD250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Субъективные и объективные элементы </a:t>
            </a:r>
            <a:r>
              <a:rPr lang="ru-RU" sz="3600" b="1" dirty="0" err="1"/>
              <a:t>оргкультуры</a:t>
            </a:r>
            <a:endParaRPr lang="ru-RU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C933F3-BD47-4634-BE12-7DCD0000B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52918"/>
            <a:ext cx="11107739" cy="4195481"/>
          </a:xfrm>
        </p:spPr>
        <p:txBody>
          <a:bodyPr numCol="2"/>
          <a:lstStyle/>
          <a:p>
            <a:r>
              <a:rPr lang="ru-RU" u="sng" dirty="0"/>
              <a:t>Субъективные элементы </a:t>
            </a:r>
            <a:r>
              <a:rPr lang="ru-RU" dirty="0"/>
              <a:t>включают верования, ценности, ритуалы, табу, образы и мифы, связанные с историей организации и жизнью ее знаменитых членов, принятые нормы общения. </a:t>
            </a:r>
          </a:p>
          <a:p>
            <a:r>
              <a:rPr lang="ru-RU" dirty="0"/>
              <a:t>Они являются основой управленческой культуры, характеризующейся стилями руководства, методами решения проблем, поведением руководителей.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u="sng" dirty="0"/>
              <a:t>Объективные элементы </a:t>
            </a:r>
            <a:r>
              <a:rPr lang="ru-RU" dirty="0"/>
              <a:t>отражают материальную сторону жизни организации. </a:t>
            </a:r>
          </a:p>
          <a:p>
            <a:r>
              <a:rPr lang="ru-RU" dirty="0"/>
              <a:t>Это, например, символика, цвета, удобство и оформление интерьеров, внешний вид зданий, оборудование, мебель и пр.</a:t>
            </a:r>
          </a:p>
        </p:txBody>
      </p:sp>
    </p:spTree>
    <p:extLst>
      <p:ext uri="{BB962C8B-B14F-4D97-AF65-F5344CB8AC3E}">
        <p14:creationId xmlns:p14="http://schemas.microsoft.com/office/powerpoint/2010/main" val="3742219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7C6694-4F96-4FC2-BF55-8C07C59E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33376"/>
            <a:ext cx="9404723" cy="685800"/>
          </a:xfrm>
        </p:spPr>
        <p:txBody>
          <a:bodyPr/>
          <a:lstStyle/>
          <a:p>
            <a:r>
              <a:rPr lang="ru-RU" sz="3600" b="1" dirty="0"/>
              <a:t>Субъективные элементы: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8BECCD-CBE4-4735-9744-4A18BF0F9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181100"/>
            <a:ext cx="11212514" cy="5067299"/>
          </a:xfrm>
        </p:spPr>
        <p:txBody>
          <a:bodyPr/>
          <a:lstStyle/>
          <a:p>
            <a:r>
              <a:rPr lang="ru-RU" dirty="0"/>
              <a:t>Под </a:t>
            </a:r>
            <a:r>
              <a:rPr lang="ru-RU" u="sng" dirty="0"/>
              <a:t>организационными ценностями</a:t>
            </a:r>
            <a:r>
              <a:rPr lang="ru-RU" dirty="0"/>
              <a:t>, системой которых должна обладать каждая преуспевающая организация, понимаются свойства тех или иных предметов, процессов или явлений, позволяющие им служить образцами, ориентирами, мерилом поведения организации в целом и ее участников и признаваемые в качестве таковых большинством из них.</a:t>
            </a:r>
          </a:p>
          <a:p>
            <a:r>
              <a:rPr lang="ru-RU" dirty="0"/>
              <a:t>Ключевые ценности, будучи объединенными в систему, образуют </a:t>
            </a:r>
            <a:r>
              <a:rPr lang="ru-RU" u="sng" dirty="0"/>
              <a:t>философию </a:t>
            </a:r>
            <a:r>
              <a:rPr lang="ru-RU" dirty="0"/>
              <a:t>организации, отвечающую на вопрос, что является для нее самым важным.</a:t>
            </a:r>
          </a:p>
          <a:p>
            <a:r>
              <a:rPr lang="ru-RU" u="sng" dirty="0"/>
              <a:t>Обряд</a:t>
            </a:r>
            <a:r>
              <a:rPr lang="ru-RU" dirty="0"/>
              <a:t> — это стандартное мероприятие, проводимое в определенное время и по специальному поводу.</a:t>
            </a:r>
          </a:p>
          <a:p>
            <a:r>
              <a:rPr lang="ru-RU" u="sng" dirty="0"/>
              <a:t>Ритуал</a:t>
            </a:r>
            <a:r>
              <a:rPr lang="ru-RU" dirty="0"/>
              <a:t> представляет собой совокупность специальных мероприятий (обрядов), оказывающих психологическое влияние на членов организации с целью укрепления преданности ей, затушевывания истинного смысла тех или иных сторон ее деятельности, обучения организационным ценностям и формирования необходимых убеждений. </a:t>
            </a:r>
          </a:p>
        </p:txBody>
      </p:sp>
    </p:spTree>
    <p:extLst>
      <p:ext uri="{BB962C8B-B14F-4D97-AF65-F5344CB8AC3E}">
        <p14:creationId xmlns:p14="http://schemas.microsoft.com/office/powerpoint/2010/main" val="1123823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7C6694-4F96-4FC2-BF55-8C07C59E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33376"/>
            <a:ext cx="9404723" cy="685800"/>
          </a:xfrm>
        </p:spPr>
        <p:txBody>
          <a:bodyPr/>
          <a:lstStyle/>
          <a:p>
            <a:r>
              <a:rPr lang="ru-RU" sz="3600" b="1" dirty="0"/>
              <a:t>Субъективные элементы: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8BECCD-CBE4-4735-9744-4A18BF0F9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181100"/>
            <a:ext cx="11212514" cy="5343524"/>
          </a:xfrm>
        </p:spPr>
        <p:txBody>
          <a:bodyPr>
            <a:normAutofit/>
          </a:bodyPr>
          <a:lstStyle/>
          <a:p>
            <a:r>
              <a:rPr lang="ru-RU" u="sng" dirty="0"/>
              <a:t>Образы, легенды и мифы</a:t>
            </a:r>
            <a:r>
              <a:rPr lang="ru-RU" dirty="0"/>
              <a:t> являются элементом знаково‑символической подсистемы культуры. Мифы отражают в нужном свете и в закодированной форме историю организации, унаследованные ценности, а образы — портреты ее известных деятелей.</a:t>
            </a:r>
          </a:p>
          <a:p>
            <a:r>
              <a:rPr lang="ru-RU" u="sng" dirty="0"/>
              <a:t>Обычай</a:t>
            </a:r>
            <a:r>
              <a:rPr lang="ru-RU" dirty="0"/>
              <a:t> есть форма социальной регуляции деятельности людей и их отношений, воспринятая из прошлого без каких бы то ни было изменений.</a:t>
            </a:r>
          </a:p>
          <a:p>
            <a:r>
              <a:rPr lang="ru-RU" dirty="0"/>
              <a:t>Принятые в организации </a:t>
            </a:r>
            <a:r>
              <a:rPr lang="ru-RU" u="sng" dirty="0"/>
              <a:t>нормы и стиль поведения</a:t>
            </a:r>
            <a:r>
              <a:rPr lang="ru-RU" dirty="0"/>
              <a:t> ее членов — их отношение друг к другу, внешним контрагентам, осуществлению управленческих действий.</a:t>
            </a:r>
          </a:p>
          <a:p>
            <a:r>
              <a:rPr lang="ru-RU" u="sng" dirty="0"/>
              <a:t>Лозунги</a:t>
            </a:r>
            <a:r>
              <a:rPr lang="ru-RU" dirty="0"/>
              <a:t>, то есть призывы, в краткой форме отражающие ее руководящие задачи, идеи. Сегодня в форме лозунга часто формулируется миссия организации.</a:t>
            </a:r>
          </a:p>
          <a:p>
            <a:r>
              <a:rPr lang="ru-RU" dirty="0"/>
              <a:t>Ценности, обычаи, обряды, ритуалы, нормы поведения членов организации, привнесенные из прошлого в настоящее, получили название </a:t>
            </a:r>
            <a:r>
              <a:rPr lang="ru-RU" u="sng" dirty="0"/>
              <a:t>традиций</a:t>
            </a:r>
            <a:r>
              <a:rPr lang="ru-RU" dirty="0"/>
              <a:t>. </a:t>
            </a:r>
          </a:p>
          <a:p>
            <a:r>
              <a:rPr lang="ru-RU" dirty="0"/>
              <a:t>Образ мышления членов организации, определяемый традициями, ценностями, сознанием членов организации называется </a:t>
            </a:r>
            <a:r>
              <a:rPr lang="ru-RU" u="sng" dirty="0"/>
              <a:t>менталитетом.</a:t>
            </a:r>
          </a:p>
        </p:txBody>
      </p:sp>
    </p:spTree>
    <p:extLst>
      <p:ext uri="{BB962C8B-B14F-4D97-AF65-F5344CB8AC3E}">
        <p14:creationId xmlns:p14="http://schemas.microsoft.com/office/powerpoint/2010/main" val="3926529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A8A3F-E437-4DE3-8575-A5F2B50E7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Организационная культура выполняет следующие функции: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44910D-2E31-488D-983E-4DFFAD95E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743075"/>
            <a:ext cx="11251595" cy="4800599"/>
          </a:xfrm>
        </p:spPr>
        <p:txBody>
          <a:bodyPr>
            <a:normAutofit fontScale="92500" lnSpcReduction="20000"/>
          </a:bodyPr>
          <a:lstStyle/>
          <a:p>
            <a:r>
              <a:rPr lang="ru-RU" sz="2200" u="sng" dirty="0"/>
              <a:t>Охранная функция</a:t>
            </a:r>
            <a:r>
              <a:rPr lang="ru-RU" sz="2200" dirty="0"/>
              <a:t> состоит в создании барьера, ограждающего организацию от нежелательных внешних воздействий. </a:t>
            </a:r>
          </a:p>
          <a:p>
            <a:r>
              <a:rPr lang="ru-RU" sz="2200" u="sng" dirty="0"/>
              <a:t>Интегрирующая функция</a:t>
            </a:r>
            <a:r>
              <a:rPr lang="ru-RU" sz="2200" dirty="0"/>
              <a:t> формирует чувство принадлежности к организации, гордости за нее, стремление посторонних лиц включиться в нее. </a:t>
            </a:r>
          </a:p>
          <a:p>
            <a:r>
              <a:rPr lang="ru-RU" sz="2200" u="sng" dirty="0"/>
              <a:t>Регулирующая функция</a:t>
            </a:r>
            <a:r>
              <a:rPr lang="ru-RU" sz="2200" dirty="0"/>
              <a:t> поддерживает необходимые правила и нормы поведения членов организации, их взаимоотношений, контактов с внешним миром, что является гарантией ее стабильности, уменьшает возможность нежелательных конфликтов.</a:t>
            </a:r>
          </a:p>
          <a:p>
            <a:r>
              <a:rPr lang="ru-RU" sz="2200" u="sng" dirty="0"/>
              <a:t>Адаптивная функция</a:t>
            </a:r>
            <a:r>
              <a:rPr lang="ru-RU" sz="2200" dirty="0"/>
              <a:t> облегчает взаимное приспособление людей друг к другу и к организации. </a:t>
            </a:r>
            <a:r>
              <a:rPr lang="ru-RU" sz="2200" u="sng" dirty="0"/>
              <a:t>Ориентирующая функция</a:t>
            </a:r>
            <a:r>
              <a:rPr lang="ru-RU" sz="2200" dirty="0"/>
              <a:t> культуры направляет деятельность организации и ее участников в необходимое русло.</a:t>
            </a:r>
          </a:p>
          <a:p>
            <a:r>
              <a:rPr lang="ru-RU" sz="2200" u="sng" dirty="0"/>
              <a:t>Мотивационная функция</a:t>
            </a:r>
            <a:r>
              <a:rPr lang="ru-RU" sz="2200" dirty="0"/>
              <a:t> создает для этого необходимые стимулы.</a:t>
            </a:r>
          </a:p>
          <a:p>
            <a:r>
              <a:rPr lang="ru-RU" sz="2200" u="sng" dirty="0"/>
              <a:t>Функция формирования имиджа</a:t>
            </a:r>
            <a:r>
              <a:rPr lang="ru-RU" sz="2200" dirty="0"/>
              <a:t> организации, т.е. ее образа в глазах окружающих является результатом непроизвольного синтеза людьми отдельных элементов культуры организации в некое целое, оказывающее воздействие как на эмоциональное, так и на рациональное отношение к ней.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566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947A2-5A88-40E1-8678-73766BAD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71232"/>
          </a:xfrm>
        </p:spPr>
        <p:txBody>
          <a:bodyPr/>
          <a:lstStyle/>
          <a:p>
            <a:r>
              <a:rPr lang="ru-RU" sz="3600" b="1" dirty="0"/>
              <a:t>Формирование </a:t>
            </a:r>
            <a:r>
              <a:rPr lang="ru-RU" sz="3600" b="1" dirty="0" err="1"/>
              <a:t>оргкультуры</a:t>
            </a:r>
            <a:r>
              <a:rPr lang="ru-RU" sz="3600" b="1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F74DAB-0F2F-45AC-AE13-6668180A3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257300"/>
            <a:ext cx="11506199" cy="4991099"/>
          </a:xfrm>
        </p:spPr>
        <p:txBody>
          <a:bodyPr>
            <a:normAutofit/>
          </a:bodyPr>
          <a:lstStyle/>
          <a:p>
            <a:r>
              <a:rPr lang="ru-RU" sz="2400" dirty="0"/>
              <a:t>Традиционно истоки организационной культуры закладываются основателями организации. Однако могут существовать и другие, параллельные или дополняющие траектории, формирования организационной культуры: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400" dirty="0"/>
              <a:t>долговременная практическая деятельность организации в соответствующей социально-культурной среде;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400" dirty="0"/>
              <a:t>искусственное формирование организационной культуры специалистами консультационных </a:t>
            </a:r>
            <a:r>
              <a:rPr lang="ru-RU" sz="2400" dirty="0" err="1"/>
              <a:t>имиджмейкерских</a:t>
            </a:r>
            <a:r>
              <a:rPr lang="ru-RU" sz="2400" dirty="0"/>
              <a:t> фирм;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400" dirty="0"/>
              <a:t>естественный отбор наилучших норм, правил и стандартов, привнесенных управленческим персоналом и сотрудниками.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117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8597-3A21-49DD-82E7-232565AD2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309843"/>
            <a:ext cx="9404723" cy="1400530"/>
          </a:xfrm>
        </p:spPr>
        <p:txBody>
          <a:bodyPr/>
          <a:lstStyle/>
          <a:p>
            <a:r>
              <a:rPr lang="ru-RU" sz="3600" b="1" dirty="0"/>
              <a:t>Сила организационной культуры определяется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4BC81E-1427-4CC8-9DB4-1000E949E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710374"/>
            <a:ext cx="11061095" cy="4538026"/>
          </a:xfrm>
        </p:spPr>
        <p:txBody>
          <a:bodyPr>
            <a:normAutofit/>
          </a:bodyPr>
          <a:lstStyle/>
          <a:p>
            <a:r>
              <a:rPr lang="ru-RU" sz="2400" u="sng" dirty="0"/>
              <a:t>развитостью культуры</a:t>
            </a:r>
            <a:r>
              <a:rPr lang="ru-RU" sz="2400" dirty="0"/>
              <a:t>, т.е. насколько много существует в организации общих представлений и идей, разделяемых работниками; насколько ясно выражен символический уровень организационной культуры (наличие формы или стиля одежды, профессионального языка, архитектуры организации и т.п.).</a:t>
            </a:r>
          </a:p>
          <a:p>
            <a:r>
              <a:rPr lang="ru-RU" sz="2400" u="sng" dirty="0"/>
              <a:t>степенью </a:t>
            </a:r>
            <a:r>
              <a:rPr lang="ru-RU" sz="2400" u="sng" dirty="0" err="1"/>
              <a:t>разделяемости</a:t>
            </a:r>
            <a:r>
              <a:rPr lang="ru-RU" sz="2400" dirty="0"/>
              <a:t> культуры всеми членами организации, т. е. насколько члены организации принимают все требования организационной культуры и в какой степени — формально или реально.</a:t>
            </a:r>
          </a:p>
          <a:p>
            <a:r>
              <a:rPr lang="ru-RU" sz="2400" u="sng" dirty="0"/>
              <a:t>ясностью приоритетов</a:t>
            </a:r>
            <a:r>
              <a:rPr lang="ru-RU" sz="2400" dirty="0"/>
              <a:t> организационной культуры для всех членов организации. </a:t>
            </a:r>
          </a:p>
        </p:txBody>
      </p:sp>
    </p:spTree>
    <p:extLst>
      <p:ext uri="{BB962C8B-B14F-4D97-AF65-F5344CB8AC3E}">
        <p14:creationId xmlns:p14="http://schemas.microsoft.com/office/powerpoint/2010/main" val="3730949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0332F0-40D3-4103-9F9E-F6C9A3DD8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52718"/>
            <a:ext cx="9896475" cy="1400530"/>
          </a:xfrm>
        </p:spPr>
        <p:txBody>
          <a:bodyPr/>
          <a:lstStyle/>
          <a:p>
            <a:r>
              <a:rPr lang="ru-RU" sz="3600" b="1" dirty="0"/>
              <a:t>Группа функций </a:t>
            </a:r>
            <a:r>
              <a:rPr lang="ru-RU" sz="3600" b="1" dirty="0" err="1"/>
              <a:t>оргкультуры</a:t>
            </a:r>
            <a:r>
              <a:rPr lang="ru-RU" sz="3600" b="1" dirty="0"/>
              <a:t>, связанная с адаптацией к внешней среде: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160D50-EF4C-4DFC-A4FE-A4EA13AA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6" y="1733550"/>
            <a:ext cx="11249024" cy="4514849"/>
          </a:xfrm>
        </p:spPr>
        <p:txBody>
          <a:bodyPr>
            <a:normAutofit/>
          </a:bodyPr>
          <a:lstStyle/>
          <a:p>
            <a:r>
              <a:rPr lang="ru-RU" sz="2400" dirty="0"/>
              <a:t> Функция достижения баланса между корпоративными ценностями и ценностями внешней среды, приспособления организации к нуждам общества.</a:t>
            </a:r>
          </a:p>
          <a:p>
            <a:r>
              <a:rPr lang="ru-RU" sz="2400" dirty="0"/>
              <a:t>Функция регулирования партнерских отношений.</a:t>
            </a:r>
          </a:p>
          <a:p>
            <a:r>
              <a:rPr lang="ru-RU" sz="2400" dirty="0"/>
              <a:t>Функция ориентирования на потребителя.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Большинство функций организационной культуры ценны как для организации, так и для ее членов. Они гармонизируют отношения и внутри организации, и с внешним окружением.</a:t>
            </a:r>
          </a:p>
        </p:txBody>
      </p:sp>
    </p:spTree>
    <p:extLst>
      <p:ext uri="{BB962C8B-B14F-4D97-AF65-F5344CB8AC3E}">
        <p14:creationId xmlns:p14="http://schemas.microsoft.com/office/powerpoint/2010/main" val="4086027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6615A-62E4-4ACD-BFC4-16C704DEC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47650"/>
            <a:ext cx="9793289" cy="1114425"/>
          </a:xfrm>
        </p:spPr>
        <p:txBody>
          <a:bodyPr/>
          <a:lstStyle/>
          <a:p>
            <a:r>
              <a:rPr lang="ru-RU" sz="3600" b="1" dirty="0"/>
              <a:t>Факторы поддержания организационной культуры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766E3C-4B5C-434E-A5F2-5A82EA311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571626"/>
            <a:ext cx="11080145" cy="4962524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u="sng" dirty="0"/>
              <a:t>Отбор персонала</a:t>
            </a:r>
            <a:r>
              <a:rPr lang="ru-RU" dirty="0"/>
              <a:t>. Организация растет и укрупняется за счет вновь прибывающих членов, которые приходят из других организаций с другой организационной культурой. При окончательном отборе предпочтение отдается тем, кто наиболее совместим с имеющейся в организации культурой.</a:t>
            </a:r>
          </a:p>
          <a:p>
            <a:pPr marL="457200" indent="-457200">
              <a:buAutoNum type="arabicPeriod"/>
            </a:pPr>
            <a:r>
              <a:rPr lang="ru-RU" u="sng" dirty="0"/>
              <a:t>Деятельность руководящего звена.</a:t>
            </a:r>
            <a:r>
              <a:rPr lang="ru-RU" dirty="0"/>
              <a:t> Руководители, как правило, оказывают преобладающее влияние на поддержание организационной культуры. Личный пример (неукоснительное следование в организации тем нормам и ценностям, которые заявляются как основные) и постоянное декларирование основ организационной культуры в любых публичных выступлениях оказывают благотворное влияние на ее поддержание.</a:t>
            </a:r>
          </a:p>
          <a:p>
            <a:pPr marL="457200" indent="-457200">
              <a:buAutoNum type="arabicPeriod"/>
            </a:pPr>
            <a:r>
              <a:rPr lang="ru-RU" u="sng" dirty="0"/>
              <a:t>Социализация работников в культуре данной организации</a:t>
            </a:r>
            <a:r>
              <a:rPr lang="ru-RU" dirty="0"/>
              <a:t>. Как бы тщательно не проводился отбор персонала, невозможно найти людей, абсолютно идентичных требованиям данной организационной культуры. Поэтому задача организации — помочь новым работникам адаптироваться в ней. </a:t>
            </a:r>
          </a:p>
        </p:txBody>
      </p:sp>
    </p:spTree>
    <p:extLst>
      <p:ext uri="{BB962C8B-B14F-4D97-AF65-F5344CB8AC3E}">
        <p14:creationId xmlns:p14="http://schemas.microsoft.com/office/powerpoint/2010/main" val="1644712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85CD4-2068-471F-82A9-6D88DEE6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6482"/>
          </a:xfrm>
        </p:spPr>
        <p:txBody>
          <a:bodyPr/>
          <a:lstStyle/>
          <a:p>
            <a:r>
              <a:rPr lang="ru-RU" b="1" dirty="0"/>
              <a:t>Социализация работников: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DE6D06-26DF-4780-9A2F-B10233310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219200"/>
            <a:ext cx="11108718" cy="5029199"/>
          </a:xfrm>
        </p:spPr>
        <p:txBody>
          <a:bodyPr/>
          <a:lstStyle/>
          <a:p>
            <a:r>
              <a:rPr lang="ru-RU" sz="2400" dirty="0"/>
              <a:t>— предварительная стадия, когда работник узнает об организации до поступления на работу (иногда, особенно если работник сильно желает получить данное место, имеет место некоторая идеализация образа организации);</a:t>
            </a:r>
          </a:p>
          <a:p>
            <a:r>
              <a:rPr lang="ru-RU" sz="2400" dirty="0"/>
              <a:t>— «столкновение», т.е. непосредственная встреча с организацией в процессе работы и сравнение ее со своими ожиданиями (может быть «крушение иллюзий» по поводу прежнего идеального образа);</a:t>
            </a:r>
          </a:p>
          <a:p>
            <a:r>
              <a:rPr lang="ru-RU" sz="2400" dirty="0"/>
              <a:t>— «метаморфоза», т. е. приспособление к отклонениям от ожидаемого, согласование ожиданий с реальностью (сотрудник понимает, что нет абсолютного идеала и надо принимать реальность).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351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6615A-62E4-4ACD-BFC4-16C704DEC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47650"/>
            <a:ext cx="9793289" cy="1114425"/>
          </a:xfrm>
        </p:spPr>
        <p:txBody>
          <a:bodyPr/>
          <a:lstStyle/>
          <a:p>
            <a:r>
              <a:rPr lang="ru-RU" sz="3600" b="1" dirty="0"/>
              <a:t>Факторы поддержания организационной культуры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766E3C-4B5C-434E-A5F2-5A82EA311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571626"/>
            <a:ext cx="11080145" cy="49625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/>
              <a:t> 4. </a:t>
            </a:r>
            <a:r>
              <a:rPr lang="ru-RU" sz="2400" u="sng" dirty="0"/>
              <a:t>Обучение персонала</a:t>
            </a:r>
            <a:r>
              <a:rPr lang="ru-RU" sz="2400" dirty="0"/>
              <a:t>. С позиций бизнеса организационная культура концентрирует в себе политику и идеологию жизнедеятельности фирмы, систему ее приоритетов, защиты ценностей, мотивации, представляет набор приемов и правил решения проблем внешней адаптации и внутренней интеграции работников. Все эти правила могут быть восприняты путем обучения как жизненно важные для каждого работника. </a:t>
            </a:r>
          </a:p>
          <a:p>
            <a:pPr marL="0" indent="0">
              <a:buNone/>
            </a:pPr>
            <a:r>
              <a:rPr lang="ru-RU" sz="2400" dirty="0"/>
              <a:t>5. </a:t>
            </a:r>
            <a:r>
              <a:rPr lang="ru-RU" sz="2400" u="sng" dirty="0"/>
              <a:t>Организационные структуры.</a:t>
            </a:r>
            <a:r>
              <a:rPr lang="ru-RU" sz="2400" dirty="0"/>
              <a:t> С их помощью поддерживаются отношения внутри организации и отношения организации с внешней средой.</a:t>
            </a:r>
          </a:p>
          <a:p>
            <a:pPr marL="0" indent="0">
              <a:buNone/>
            </a:pPr>
            <a:r>
              <a:rPr lang="ru-RU" sz="2400" dirty="0"/>
              <a:t>6. </a:t>
            </a:r>
            <a:r>
              <a:rPr lang="ru-RU" sz="2400" u="sng" dirty="0"/>
              <a:t>Оформление физической среды.</a:t>
            </a:r>
            <a:r>
              <a:rPr lang="ru-RU" sz="2400" dirty="0"/>
              <a:t> Здания, обстановка, обустройство рабочих мест и мест отдыха символизируют материальные ценности организации. Они должны гармонировать с организационной культурой, соответствовать ей.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643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D6A21B-4679-47C9-9A29-38C5E8F75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99807"/>
          </a:xfrm>
        </p:spPr>
        <p:txBody>
          <a:bodyPr/>
          <a:lstStyle/>
          <a:p>
            <a:r>
              <a:rPr lang="ru-RU" sz="3600" b="1" dirty="0"/>
              <a:t>Методы поддержания </a:t>
            </a:r>
            <a:r>
              <a:rPr lang="ru-RU" sz="3600" b="1" dirty="0" err="1"/>
              <a:t>оргкультуры</a:t>
            </a:r>
            <a:endParaRPr lang="ru-RU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34DBCA-E5D7-4A8D-937A-6C16D04F1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238250"/>
            <a:ext cx="11175393" cy="5010149"/>
          </a:xfrm>
        </p:spPr>
        <p:txBody>
          <a:bodyPr>
            <a:normAutofit/>
          </a:bodyPr>
          <a:lstStyle/>
          <a:p>
            <a:r>
              <a:rPr lang="ru-RU" sz="2400" dirty="0"/>
              <a:t>выделение приоритетов внимания со стороны менеджеров в организации</a:t>
            </a:r>
          </a:p>
          <a:p>
            <a:r>
              <a:rPr lang="ru-RU" sz="2400" dirty="0"/>
              <a:t> реакция руководителей на критические ситуации</a:t>
            </a:r>
          </a:p>
          <a:p>
            <a:r>
              <a:rPr lang="ru-RU" sz="2400" dirty="0"/>
              <a:t>моделирование поведения на рабочем месте, обучение и тренировка</a:t>
            </a:r>
          </a:p>
          <a:p>
            <a:r>
              <a:rPr lang="ru-RU" sz="2400" dirty="0"/>
              <a:t>критерии определения вознаграждений и привилегий</a:t>
            </a:r>
          </a:p>
          <a:p>
            <a:r>
              <a:rPr lang="ru-RU" sz="2400" dirty="0"/>
              <a:t>критерии принятия на работу, продвижения по службе и увольнения</a:t>
            </a:r>
          </a:p>
          <a:p>
            <a:r>
              <a:rPr lang="ru-RU" sz="2400" dirty="0"/>
              <a:t> организационные символы и обряды, существующие в организации, сплачивают сотрудников и дают им уверенность в дальнейшем существовании организации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964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A6DFE-6497-4470-A2A7-29AE6CC7F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138393"/>
            <a:ext cx="9404723" cy="1185582"/>
          </a:xfrm>
        </p:spPr>
        <p:txBody>
          <a:bodyPr/>
          <a:lstStyle/>
          <a:p>
            <a:r>
              <a:rPr lang="ru-RU" sz="3600" b="1" dirty="0"/>
              <a:t>Рекомендации по управлению </a:t>
            </a:r>
            <a:r>
              <a:rPr lang="ru-RU" sz="3600" b="1" dirty="0" err="1"/>
              <a:t>оргкультурой</a:t>
            </a:r>
            <a:endParaRPr lang="ru-RU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AA4AE8-C960-499E-9EB1-86F2F65DC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504949"/>
            <a:ext cx="11070620" cy="5019675"/>
          </a:xfrm>
        </p:spPr>
        <p:txBody>
          <a:bodyPr>
            <a:noAutofit/>
          </a:bodyPr>
          <a:lstStyle/>
          <a:p>
            <a:r>
              <a:rPr lang="ru-RU" dirty="0"/>
              <a:t>необходимо обращать внимание на нематериальные аспекты организационного окружения (тон общения, манеры поведения сотрудников и руководителей низового звена, настроения сотрудников и т.д.)</a:t>
            </a:r>
          </a:p>
          <a:p>
            <a:r>
              <a:rPr lang="ru-RU" dirty="0"/>
              <a:t>скептически относиться к предложениям быстрой трансформации культуры организации</a:t>
            </a:r>
          </a:p>
          <a:p>
            <a:r>
              <a:rPr lang="ru-RU" dirty="0"/>
              <a:t>стараться понять и вникнуть в значимость важнейших организационных символов (логотипа, девизов, униформы и т.д.)</a:t>
            </a:r>
          </a:p>
          <a:p>
            <a:r>
              <a:rPr lang="ru-RU" dirty="0"/>
              <a:t>прислушиваться к историям, рассказываемым в организации; анализировать, кто является героями этих историй и какие настроения и ценности сотрудников они отражают</a:t>
            </a:r>
          </a:p>
          <a:p>
            <a:r>
              <a:rPr lang="ru-RU" dirty="0"/>
              <a:t>периодически вводить организационные обряды для передачи с их помощью базовых ценностей</a:t>
            </a:r>
          </a:p>
          <a:p>
            <a:r>
              <a:rPr lang="ru-RU" dirty="0"/>
              <a:t>проводить в жизнь абстрактные идеалы самым прямым и непосредственным путем— через образцы собственного поведения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2652559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C983DC-A937-47BD-B36C-E2FFC9BB1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18857"/>
          </a:xfrm>
        </p:spPr>
        <p:txBody>
          <a:bodyPr/>
          <a:lstStyle/>
          <a:p>
            <a:r>
              <a:rPr lang="ru-RU" sz="3600" b="1" dirty="0"/>
              <a:t>Виды организационных культур: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15EDB-2477-475A-916D-3EF57DF88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295400"/>
            <a:ext cx="11210925" cy="5109882"/>
          </a:xfrm>
        </p:spPr>
        <p:txBody>
          <a:bodyPr>
            <a:normAutofit/>
          </a:bodyPr>
          <a:lstStyle/>
          <a:p>
            <a:r>
              <a:rPr lang="ru-RU" u="sng" dirty="0"/>
              <a:t>бесспорная</a:t>
            </a:r>
            <a:r>
              <a:rPr lang="ru-RU" dirty="0"/>
              <a:t> культура характеризуется небольшим количеством основных ценностей и норм, но требования к ориентации на них неукоснительны; подавляет персонал и становится решающим моментом мотивации. Но сами ценности и нормы при необходимости сознательно корректируются;</a:t>
            </a:r>
          </a:p>
          <a:p>
            <a:r>
              <a:rPr lang="ru-RU" u="sng" dirty="0"/>
              <a:t>слабая</a:t>
            </a:r>
            <a:r>
              <a:rPr lang="ru-RU" dirty="0"/>
              <a:t> культура практически не содержит общеорганизационных ценностей и норм. Такая культура разъединяет участников организации, противопоставляет их друг другу, затрудняет процесс управления и в конечном итоге приводит к ее ослаблению;</a:t>
            </a:r>
          </a:p>
          <a:p>
            <a:r>
              <a:rPr lang="ru-RU" u="sng" dirty="0"/>
              <a:t>сильная</a:t>
            </a:r>
            <a:r>
              <a:rPr lang="ru-RU" dirty="0"/>
              <a:t> культура открыта влиянию как внутри, так и извне. Открытость предполагает гласность и диалог между всеми участниками организации и посторонними лицами. Она активно ассимилирует все лучшее, откуда бы оно ни исходило и в результате становится только сильнее;</a:t>
            </a:r>
          </a:p>
          <a:p>
            <a:r>
              <a:rPr lang="ru-RU" u="sng" dirty="0"/>
              <a:t>рыночная</a:t>
            </a:r>
            <a:r>
              <a:rPr lang="ru-RU" dirty="0"/>
              <a:t> культура характеризуется господством стоимостных отношений и ориентаций на прибыль. Источником власти в рамках такой культуры является собственность на ресурсы;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6270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C983DC-A937-47BD-B36C-E2FFC9BB1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18857"/>
          </a:xfrm>
        </p:spPr>
        <p:txBody>
          <a:bodyPr/>
          <a:lstStyle/>
          <a:p>
            <a:r>
              <a:rPr lang="ru-RU" sz="3600" b="1" dirty="0"/>
              <a:t>Виды организационных культур: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15EDB-2477-475A-916D-3EF57DF88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295400"/>
            <a:ext cx="11210925" cy="5314950"/>
          </a:xfrm>
        </p:spPr>
        <p:txBody>
          <a:bodyPr>
            <a:normAutofit fontScale="85000" lnSpcReduction="20000"/>
          </a:bodyPr>
          <a:lstStyle/>
          <a:p>
            <a:r>
              <a:rPr lang="ru-RU" sz="2300" u="sng" dirty="0"/>
              <a:t>бюрократическая</a:t>
            </a:r>
            <a:r>
              <a:rPr lang="ru-RU" sz="2300" dirty="0"/>
              <a:t> культура характеризуется регулированием всех сторон деятельности организации на основе документов, четких правил, процедур, оценке персонала по формальным принципам и критериям. Такая культура гарантирует людям стабильность, безопасность, избавляет от конфликтов;</a:t>
            </a:r>
          </a:p>
          <a:p>
            <a:r>
              <a:rPr lang="ru-RU" sz="2300" u="sng" dirty="0"/>
              <a:t>опекунская</a:t>
            </a:r>
            <a:r>
              <a:rPr lang="ru-RU" sz="2300" dirty="0"/>
              <a:t> культура проявляется в благоприятном морально-психологическом климате, сплоченности людей, групповых нормах и ценностях, неформальном статусе сотрудников, их личной активности, взаимопонимания, гармонии отношений. Культура гарантирует персоналу стабильность, развитие, участие в делах организации;</a:t>
            </a:r>
          </a:p>
          <a:p>
            <a:r>
              <a:rPr lang="ru-RU" sz="2300" u="sng" dirty="0" err="1"/>
              <a:t>праксиологическая</a:t>
            </a:r>
            <a:r>
              <a:rPr lang="ru-RU" sz="2300" u="sng" dirty="0"/>
              <a:t> (деятельная</a:t>
            </a:r>
            <a:r>
              <a:rPr lang="ru-RU" sz="2300" dirty="0"/>
              <a:t>) культура основывается на порядке, рациональности, планах, тщательном контроле за их выполнением, оценке деятельности работника по результатам. Главной фигурой является руководитель, власть которого основывается на должностных полномочиях и глубоких знаниях;</a:t>
            </a:r>
          </a:p>
          <a:p>
            <a:r>
              <a:rPr lang="ru-RU" sz="2300" u="sng" dirty="0"/>
              <a:t>предпринимательская</a:t>
            </a:r>
            <a:r>
              <a:rPr lang="ru-RU" sz="2300" dirty="0"/>
              <a:t> культура поддерживает действия, направленные вовне организации и на перспективу, новаторство и творческую активность персонала; гарантирует удовлетворение потребностей работников в развитии и совершенствовании. Управление здесь основывается на вере в руководителя, его знаниях и опыте, а также привлечения персонала к творчеству;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482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C983DC-A937-47BD-B36C-E2FFC9BB1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247650"/>
            <a:ext cx="9404723" cy="718857"/>
          </a:xfrm>
        </p:spPr>
        <p:txBody>
          <a:bodyPr/>
          <a:lstStyle/>
          <a:p>
            <a:r>
              <a:rPr lang="ru-RU" sz="3600" b="1" dirty="0"/>
              <a:t>Виды организационных культур: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15EDB-2477-475A-916D-3EF57DF88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295400"/>
            <a:ext cx="11210925" cy="5314950"/>
          </a:xfrm>
        </p:spPr>
        <p:txBody>
          <a:bodyPr>
            <a:normAutofit lnSpcReduction="10000"/>
          </a:bodyPr>
          <a:lstStyle/>
          <a:p>
            <a:r>
              <a:rPr lang="ru-RU" u="sng" dirty="0"/>
              <a:t>культура торговли</a:t>
            </a:r>
            <a:r>
              <a:rPr lang="ru-RU" dirty="0"/>
              <a:t> свойственна торговым организациям, которые характеризуются быстрым получением результатов и малым риском. Здесь доминирует стремление к краткосрочному успеху, который во многом зависит не столько от величины, сколько от числа сделок, устойчивости контактов, понимания нужд рынка;</a:t>
            </a:r>
          </a:p>
          <a:p>
            <a:r>
              <a:rPr lang="ru-RU" u="sng" dirty="0"/>
              <a:t>культура выгодных сделок</a:t>
            </a:r>
            <a:r>
              <a:rPr lang="ru-RU" dirty="0"/>
              <a:t> свойственна организациям типа бирж. Для нее также характерна нацеленность на быстрое получение денег в условиях спекуляции и высокого финансового риска. Общение между людьми здесь мимолетно и происходит в основном на почве погони за деньгами;</a:t>
            </a:r>
          </a:p>
          <a:p>
            <a:r>
              <a:rPr lang="ru-RU" u="sng" dirty="0"/>
              <a:t>административная</a:t>
            </a:r>
            <a:r>
              <a:rPr lang="ru-RU" dirty="0"/>
              <a:t> культура присуща крупнейшим фирмам, а также государственным учреждениям. Она ставит во главу угла не столько прибыль или громкий успех, сколько минимизацию риска, стабильность, безопасность. Ее отличают бюрократичность, формальный подход, неспешность принятия решений, ориентация на титулы и должности;</a:t>
            </a:r>
          </a:p>
          <a:p>
            <a:r>
              <a:rPr lang="ru-RU" u="sng" dirty="0"/>
              <a:t>инвестиционная</a:t>
            </a:r>
            <a:r>
              <a:rPr lang="ru-RU" dirty="0"/>
              <a:t> культура крупных фирм и банков поддерживает бизнес с высокой степенью риска, связанный с крупными капитальными вложениями на длительный срок в условиях неопределенности, где невозможна быстрая отдача.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2895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454FB7-E8DA-4385-AB54-2737033F8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452718"/>
            <a:ext cx="9944100" cy="1271307"/>
          </a:xfrm>
        </p:spPr>
        <p:txBody>
          <a:bodyPr/>
          <a:lstStyle/>
          <a:p>
            <a:r>
              <a:rPr lang="ru-RU" sz="3400" b="1" dirty="0" err="1"/>
              <a:t>С.П</a:t>
            </a:r>
            <a:r>
              <a:rPr lang="ru-RU" sz="3400" b="1" dirty="0"/>
              <a:t>. </a:t>
            </a:r>
            <a:r>
              <a:rPr lang="ru-RU" sz="3400" b="1" dirty="0" err="1"/>
              <a:t>Роббинс</a:t>
            </a:r>
            <a:r>
              <a:rPr lang="ru-RU" sz="3400" b="1" dirty="0"/>
              <a:t> выделяет для сравнения различных культур десять характеристик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ACE927-2B77-4B29-A59E-C384A382D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2" y="1724025"/>
            <a:ext cx="11410948" cy="4752975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/>
              <a:t>степень ответственности, свободы и независимости, которой обладает человек в организации;</a:t>
            </a:r>
          </a:p>
          <a:p>
            <a:r>
              <a:rPr lang="ru-RU" sz="2400" dirty="0"/>
              <a:t>готовность работника пойти на риск;</a:t>
            </a:r>
          </a:p>
          <a:p>
            <a:r>
              <a:rPr lang="ru-RU" sz="2400" dirty="0"/>
              <a:t>координация и согласованность действий людей внутри организации;</a:t>
            </a:r>
          </a:p>
          <a:p>
            <a:r>
              <a:rPr lang="ru-RU" sz="2400" dirty="0"/>
              <a:t>помощь и поддержка со стороны управленческих служб;</a:t>
            </a:r>
          </a:p>
          <a:p>
            <a:r>
              <a:rPr lang="ru-RU" sz="2400" dirty="0"/>
              <a:t>виды контроля и наблюдения за поведением сотрудников;</a:t>
            </a:r>
          </a:p>
          <a:p>
            <a:r>
              <a:rPr lang="ru-RU" sz="2400" dirty="0"/>
              <a:t>степень отождествления сотрудника со своей фирмой;</a:t>
            </a:r>
          </a:p>
          <a:p>
            <a:r>
              <a:rPr lang="ru-RU" sz="2400" dirty="0"/>
              <a:t>степень учета выполненных работ и система поощрений;</a:t>
            </a:r>
          </a:p>
          <a:p>
            <a:r>
              <a:rPr lang="ru-RU" sz="2400" dirty="0"/>
              <a:t>готовность сотрудников открыто выражать свое мнение и идти на конфликт;</a:t>
            </a:r>
          </a:p>
          <a:p>
            <a:r>
              <a:rPr lang="ru-RU" sz="2400" dirty="0"/>
              <a:t>соотношение формальной иерархии и подчиненности с неформальными взаимодействиями.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043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BAEDE9-D49D-4C53-8AA6-96A3A580C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593264" cy="1400530"/>
          </a:xfrm>
        </p:spPr>
        <p:txBody>
          <a:bodyPr/>
          <a:lstStyle/>
          <a:p>
            <a:r>
              <a:rPr lang="ru-RU" sz="3600" b="1" dirty="0" err="1"/>
              <a:t>Кросскульурные</a:t>
            </a:r>
            <a:r>
              <a:rPr lang="ru-RU" sz="3600" b="1" dirty="0"/>
              <a:t> проблемы современного менеджмента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E9B253-4FB2-4CB9-9177-2E5FD19A9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853248"/>
            <a:ext cx="11003943" cy="4642802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/>
              <a:t>«высокий» и «низкий» контекст культуры</a:t>
            </a:r>
            <a:r>
              <a:rPr lang="ru-RU" dirty="0"/>
              <a:t>.</a:t>
            </a:r>
          </a:p>
          <a:p>
            <a:r>
              <a:rPr lang="ru-RU" u="sng" dirty="0"/>
              <a:t>«длина иерархической лестницы» </a:t>
            </a:r>
            <a:r>
              <a:rPr lang="ru-RU" dirty="0"/>
              <a:t>характеризует восприятие равенства между людьми в обществе, в организации. Чем больше разрыв между верхами и низами, тем длиннее иерархическая лестница;</a:t>
            </a:r>
          </a:p>
          <a:p>
            <a:r>
              <a:rPr lang="ru-RU" u="sng" dirty="0"/>
              <a:t>«изображение состояния неопределенности» </a:t>
            </a:r>
            <a:r>
              <a:rPr lang="ru-RU" dirty="0"/>
              <a:t>касается отношения людей к своему будущему и к их попыткам взять судьбу в свои руки. Степень неопределенности тем выше, чем больше предпринимается попыток планировать и контролировать свою жизнь;</a:t>
            </a:r>
          </a:p>
          <a:p>
            <a:r>
              <a:rPr lang="ru-RU" u="sng" dirty="0"/>
              <a:t>«индивидуализм» </a:t>
            </a:r>
            <a:r>
              <a:rPr lang="ru-RU" dirty="0"/>
              <a:t>выражает желание людей действовать независимо или отдавать предпочтение групповому выбору. Чем больше перевес в сторону личной свободы и личной ответственности, тем выше степень индивидуализма;</a:t>
            </a:r>
          </a:p>
          <a:p>
            <a:r>
              <a:rPr lang="ru-RU" u="sng" dirty="0"/>
              <a:t>«</a:t>
            </a:r>
            <a:r>
              <a:rPr lang="ru-RU" u="sng" dirty="0" err="1"/>
              <a:t>маскулинизм</a:t>
            </a:r>
            <a:r>
              <a:rPr lang="ru-RU" u="sng" dirty="0"/>
              <a:t>» </a:t>
            </a:r>
            <a:r>
              <a:rPr lang="ru-RU" dirty="0"/>
              <a:t>характеризует манеру поведения и предпочтения мужским и женским ценностям, принятым в обществе. Чем сильнее мужское начало, тем выше </a:t>
            </a:r>
            <a:r>
              <a:rPr lang="ru-RU" dirty="0" err="1"/>
              <a:t>маскулинизм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62847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53DC1-D096-4B15-92CD-FC464668F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На основании вышеприведенных критериев можно выделить регионы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5927D3-6FE7-477E-BDE1-A47960928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северный, </a:t>
            </a:r>
          </a:p>
          <a:p>
            <a:r>
              <a:rPr lang="ru-RU" sz="2400" dirty="0"/>
              <a:t>англоязычный, </a:t>
            </a:r>
          </a:p>
          <a:p>
            <a:r>
              <a:rPr lang="ru-RU" sz="2400" dirty="0"/>
              <a:t>германоязычный, </a:t>
            </a:r>
          </a:p>
          <a:p>
            <a:r>
              <a:rPr lang="ru-RU" sz="2400" dirty="0"/>
              <a:t>более развитый </a:t>
            </a:r>
            <a:r>
              <a:rPr lang="ru-RU" sz="2400" dirty="0" err="1"/>
              <a:t>романоязычный</a:t>
            </a:r>
            <a:r>
              <a:rPr lang="ru-RU" sz="2400" dirty="0"/>
              <a:t>, </a:t>
            </a:r>
          </a:p>
          <a:p>
            <a:r>
              <a:rPr lang="ru-RU" sz="2400" dirty="0"/>
              <a:t>менее развитый </a:t>
            </a:r>
            <a:r>
              <a:rPr lang="ru-RU" sz="2400" dirty="0" err="1"/>
              <a:t>романоязычный</a:t>
            </a:r>
            <a:r>
              <a:rPr lang="ru-RU" sz="2400" dirty="0"/>
              <a:t>,</a:t>
            </a:r>
          </a:p>
          <a:p>
            <a:r>
              <a:rPr lang="ru-RU" sz="2400" dirty="0"/>
              <a:t> более развитый азиатский, </a:t>
            </a:r>
          </a:p>
          <a:p>
            <a:r>
              <a:rPr lang="ru-RU" sz="2400" dirty="0"/>
              <a:t>менее развитый азиатский,</a:t>
            </a:r>
          </a:p>
          <a:p>
            <a:r>
              <a:rPr lang="ru-RU" sz="2400" dirty="0"/>
              <a:t>ближневосточный. </a:t>
            </a:r>
          </a:p>
        </p:txBody>
      </p:sp>
    </p:spTree>
    <p:extLst>
      <p:ext uri="{BB962C8B-B14F-4D97-AF65-F5344CB8AC3E}">
        <p14:creationId xmlns:p14="http://schemas.microsoft.com/office/powerpoint/2010/main" val="1982839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6C9A1-70D6-44D9-A5E8-0E390BDC9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6007"/>
          </a:xfrm>
        </p:spPr>
        <p:txBody>
          <a:bodyPr/>
          <a:lstStyle/>
          <a:p>
            <a:r>
              <a:rPr lang="ru-RU" sz="3600" b="1" dirty="0"/>
              <a:t>Исследование Всемирного банка: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D8B331-3C44-41DB-8ECA-32B1A0C82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71600"/>
            <a:ext cx="11107739" cy="4876799"/>
          </a:xfrm>
        </p:spPr>
        <p:txBody>
          <a:bodyPr>
            <a:normAutofit/>
          </a:bodyPr>
          <a:lstStyle/>
          <a:p>
            <a:r>
              <a:rPr lang="ru-RU" sz="2400" dirty="0"/>
              <a:t>существует зависимость между религиозностью и величиной валового национального продукта (ВНП) на душу населения. </a:t>
            </a:r>
          </a:p>
          <a:p>
            <a:endParaRPr lang="ru-RU" sz="2400" dirty="0"/>
          </a:p>
          <a:p>
            <a:r>
              <a:rPr lang="ru-RU" sz="2400" dirty="0"/>
              <a:t>Самая высокая величина ВНП приходится на христианские протестантские общества. </a:t>
            </a:r>
          </a:p>
          <a:p>
            <a:r>
              <a:rPr lang="ru-RU" sz="2400" dirty="0"/>
              <a:t>На втором месте — общества, проповедующие буддизм. </a:t>
            </a:r>
          </a:p>
          <a:p>
            <a:r>
              <a:rPr lang="ru-RU" sz="2400" dirty="0"/>
              <a:t>Самыми бедными являются южно-буддийские и южно-индуистские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8951276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847DE0-A607-4669-A302-D80893851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2" y="259697"/>
            <a:ext cx="9404723" cy="699807"/>
          </a:xfrm>
        </p:spPr>
        <p:txBody>
          <a:bodyPr/>
          <a:lstStyle/>
          <a:p>
            <a:r>
              <a:rPr lang="ru-RU" sz="3600" b="1" dirty="0"/>
              <a:t>Отношение ко времени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B8627-E236-4C22-92D3-29D322BDC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047750"/>
            <a:ext cx="11251593" cy="5550553"/>
          </a:xfrm>
        </p:spPr>
        <p:txBody>
          <a:bodyPr>
            <a:noAutofit/>
          </a:bodyPr>
          <a:lstStyle/>
          <a:p>
            <a:r>
              <a:rPr lang="ru-RU" sz="2200" u="sng" dirty="0"/>
              <a:t>Традиционное отношение</a:t>
            </a:r>
            <a:r>
              <a:rPr lang="ru-RU" sz="2200" dirty="0"/>
              <a:t>. В древние времена человечество жило в естественном ритме, когда время измерялось крупными отрезками. Ритм имел циклический характер, все явления рано или поздно повторялись.</a:t>
            </a:r>
          </a:p>
          <a:p>
            <a:r>
              <a:rPr lang="ru-RU" sz="2200" u="sng" dirty="0"/>
              <a:t>Современное восприятие </a:t>
            </a:r>
            <a:r>
              <a:rPr lang="ru-RU" sz="2200" dirty="0"/>
              <a:t>времени называют линейным, когда ушедшее время не возвращается. При таком восприятии времени его нужно беречь, время есть деньги, необходимо планировать использование времени.</a:t>
            </a:r>
          </a:p>
          <a:p>
            <a:r>
              <a:rPr lang="ru-RU" sz="2200" dirty="0"/>
              <a:t>В современном обществе есть страны, в которых существует и то и другое отношение ко времени. Так в западных обществах считают точность и бережное отношение ко времени единственными показателями рационального поведения.</a:t>
            </a:r>
          </a:p>
          <a:p>
            <a:r>
              <a:rPr lang="ru-RU" sz="2200" dirty="0"/>
              <a:t>В ряде стран, например восточных, считают, что повышенное внимание ко времени может привести к ограниченному, зауженному пониманию рассматриваемого вопроса, к снижению творческих возможностей.</a:t>
            </a:r>
          </a:p>
        </p:txBody>
      </p:sp>
    </p:spTree>
    <p:extLst>
      <p:ext uri="{BB962C8B-B14F-4D97-AF65-F5344CB8AC3E}">
        <p14:creationId xmlns:p14="http://schemas.microsoft.com/office/powerpoint/2010/main" val="2718086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32A3F-C0E8-442E-8494-A10CDA536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Отношение к достижениям и богатству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E430DF-85F6-4E53-82D4-C344C8101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2052918"/>
            <a:ext cx="11013470" cy="4195481"/>
          </a:xfrm>
        </p:spPr>
        <p:txBody>
          <a:bodyPr>
            <a:normAutofit/>
          </a:bodyPr>
          <a:lstStyle/>
          <a:p>
            <a:r>
              <a:rPr lang="ru-RU" sz="2400" dirty="0"/>
              <a:t>формировалось в течение длительного исторического периода под влиянием религии. </a:t>
            </a:r>
          </a:p>
          <a:p>
            <a:r>
              <a:rPr lang="ru-RU" sz="2400" dirty="0"/>
              <a:t>В давние времена трудовая деятельность считалась менее достойным занятием, чем размышления, и была несовместима с правилами хорошего тона. Во многих религиозных кругах считалось, что молиться более важно, чем быть трудолюбивым или деловым. Материальная выгода и духовное развитие считались несовместимыми.</a:t>
            </a:r>
          </a:p>
        </p:txBody>
      </p:sp>
    </p:spTree>
    <p:extLst>
      <p:ext uri="{BB962C8B-B14F-4D97-AF65-F5344CB8AC3E}">
        <p14:creationId xmlns:p14="http://schemas.microsoft.com/office/powerpoint/2010/main" val="795477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F825A-8E4E-43F4-B07A-B09434875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Другие факторы </a:t>
            </a:r>
            <a:r>
              <a:rPr lang="ru-RU" sz="3600" b="1" dirty="0" err="1"/>
              <a:t>кросскультурных</a:t>
            </a:r>
            <a:r>
              <a:rPr lang="ru-RU" sz="3600" b="1" dirty="0"/>
              <a:t> проблем: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E944D7-C070-4A15-A353-94472CAA6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9404722" cy="4195481"/>
          </a:xfrm>
        </p:spPr>
        <p:txBody>
          <a:bodyPr>
            <a:normAutofit/>
          </a:bodyPr>
          <a:lstStyle/>
          <a:p>
            <a:r>
              <a:rPr lang="ru-RU" sz="2400" dirty="0"/>
              <a:t>Отношение к методам получения доходов.</a:t>
            </a:r>
          </a:p>
          <a:p>
            <a:r>
              <a:rPr lang="ru-RU" sz="2400" dirty="0"/>
              <a:t>«Стандартная семья» как потребитель.</a:t>
            </a:r>
          </a:p>
          <a:p>
            <a:r>
              <a:rPr lang="ru-RU" sz="2400" dirty="0"/>
              <a:t>Преобладание индивидуализма или коллективизма.</a:t>
            </a:r>
          </a:p>
          <a:p>
            <a:r>
              <a:rPr lang="ru-RU" sz="2400" dirty="0"/>
              <a:t>Уровень вторжения государства как в экономику.</a:t>
            </a:r>
          </a:p>
        </p:txBody>
      </p:sp>
    </p:spTree>
    <p:extLst>
      <p:ext uri="{BB962C8B-B14F-4D97-AF65-F5344CB8AC3E}">
        <p14:creationId xmlns:p14="http://schemas.microsoft.com/office/powerpoint/2010/main" val="2745198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208</TotalTime>
  <Words>2988</Words>
  <Application>Microsoft Office PowerPoint</Application>
  <PresentationFormat>Широкоэкранный</PresentationFormat>
  <Paragraphs>174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Wingdings</vt:lpstr>
      <vt:lpstr>Wingdings 3</vt:lpstr>
      <vt:lpstr>Ион</vt:lpstr>
      <vt:lpstr>Организационная культура</vt:lpstr>
      <vt:lpstr>План</vt:lpstr>
      <vt:lpstr>Культура –</vt:lpstr>
      <vt:lpstr>Культура организации</vt:lpstr>
      <vt:lpstr>Презентация PowerPoint</vt:lpstr>
      <vt:lpstr>Два уровня организационной культуры, исходя из ее внешних проявлений и глубинных течений:</vt:lpstr>
      <vt:lpstr>Структура организационной культуры Э. Шайна:</vt:lpstr>
      <vt:lpstr>Презентация PowerPoint</vt:lpstr>
      <vt:lpstr>Субъективные и объективные элементы оргкультуры</vt:lpstr>
      <vt:lpstr>Субъективные элементы:</vt:lpstr>
      <vt:lpstr>Субъективные элементы:</vt:lpstr>
      <vt:lpstr>Организационная культура выполняет следующие функции:</vt:lpstr>
      <vt:lpstr>Формирование оргкультуры:</vt:lpstr>
      <vt:lpstr>Сила организационной культуры определяется</vt:lpstr>
      <vt:lpstr>Группа функций оргкультуры, связанная с адаптацией к внешней среде:</vt:lpstr>
      <vt:lpstr>Факторы поддержания организационной культуры</vt:lpstr>
      <vt:lpstr>Социализация работников:</vt:lpstr>
      <vt:lpstr>Факторы поддержания организационной культуры</vt:lpstr>
      <vt:lpstr>Методы поддержания оргкультуры</vt:lpstr>
      <vt:lpstr>Рекомендации по управлению оргкультурой</vt:lpstr>
      <vt:lpstr>Виды организационных культур:</vt:lpstr>
      <vt:lpstr>Виды организационных культур:</vt:lpstr>
      <vt:lpstr>Виды организационных культур:</vt:lpstr>
      <vt:lpstr>С.П. Роббинс выделяет для сравнения различных культур десять характеристик</vt:lpstr>
      <vt:lpstr>Кросскульурные проблемы современного менеджмента</vt:lpstr>
      <vt:lpstr>На основании вышеприведенных критериев можно выделить регионы</vt:lpstr>
      <vt:lpstr>Исследование Всемирного банка:</vt:lpstr>
      <vt:lpstr>Отношение ко времени</vt:lpstr>
      <vt:lpstr>Отношение к достижениям и богатству</vt:lpstr>
      <vt:lpstr>Другие факторы кросскультурных проблем: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Организационная культура</dc:title>
  <dc:creator>Инна Попова</dc:creator>
  <cp:lastModifiedBy>Инна Попова</cp:lastModifiedBy>
  <cp:revision>24</cp:revision>
  <dcterms:created xsi:type="dcterms:W3CDTF">2022-04-11T10:55:54Z</dcterms:created>
  <dcterms:modified xsi:type="dcterms:W3CDTF">2022-04-18T12:38:28Z</dcterms:modified>
</cp:coreProperties>
</file>