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454" r:id="rId3"/>
    <p:sldId id="455" r:id="rId4"/>
    <p:sldId id="456" r:id="rId5"/>
    <p:sldId id="457" r:id="rId6"/>
    <p:sldId id="458" r:id="rId7"/>
    <p:sldId id="459" r:id="rId8"/>
    <p:sldId id="460" r:id="rId9"/>
    <p:sldId id="453" r:id="rId10"/>
    <p:sldId id="437" r:id="rId11"/>
    <p:sldId id="440" r:id="rId12"/>
    <p:sldId id="441" r:id="rId13"/>
    <p:sldId id="442" r:id="rId14"/>
    <p:sldId id="443" r:id="rId15"/>
    <p:sldId id="444" r:id="rId16"/>
    <p:sldId id="445" r:id="rId17"/>
    <p:sldId id="446" r:id="rId18"/>
    <p:sldId id="447" r:id="rId19"/>
    <p:sldId id="461" r:id="rId20"/>
    <p:sldId id="448" r:id="rId21"/>
    <p:sldId id="449" r:id="rId22"/>
    <p:sldId id="450" r:id="rId23"/>
    <p:sldId id="451" r:id="rId24"/>
    <p:sldId id="452" r:id="rId25"/>
    <p:sldId id="462" r:id="rId26"/>
    <p:sldId id="438" r:id="rId27"/>
    <p:sldId id="439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A2A8D-F56C-4E82-B3E5-F07C819CAE4F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1877C-9A96-42D2-99BC-E8C18ED0A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81DF9-5DDE-4CBF-8A9E-2285F3B25EB8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8E92B-CB46-4BD6-9704-A37FD04CE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D6FBE-4222-4F8C-B4FA-AE2BAAD40C5F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382F7-2FC2-4EB9-B822-82D39A678C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00264-8D3E-4CEE-BB68-C2F4AF9A5A45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14CB0-8F4F-4501-8BB3-3FFE59BB89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353EA-B52F-4F62-840D-710B3F68C92B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AE37B-D3DF-48C6-B50A-01CFEE2FA4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DB796-A157-41C4-9D69-8FD285B6AD7F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AE1FF-8505-47D4-8DC4-41438F786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EC9F6-593F-482E-A9FD-1CAE236CE7E8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D3F75-94D8-4AFE-BCD7-D247DC6135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FA2DB-4F97-4A4C-91EB-B2852FD19C5F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48479-13EF-4BA1-BB57-14A6276C6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AF835-F792-4072-979B-6914D25046ED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183AA-C21C-413C-A0F4-E20A50170F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EC30C-2CC0-4AED-8EF8-10010360C779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DE82B-4806-47E2-BEBF-0BD8A611B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B2E98-70F1-466A-A017-0DFECAA35AE9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79F8D-C0B7-41D8-BEC7-2F20D9258F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A8A22A-845D-4BFB-89A4-F02AC519661E}" type="datetimeFigureOut">
              <a:rPr lang="ru-RU"/>
              <a:pPr>
                <a:defRPr/>
              </a:pPr>
              <a:t>29.03.2015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514D62-CC65-45F9-AFB7-4F5BC3EBA3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57" r:id="rId2"/>
    <p:sldLayoutId id="2147483766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7" r:id="rId9"/>
    <p:sldLayoutId id="2147483763" r:id="rId10"/>
    <p:sldLayoutId id="21474837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906072" cy="240412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4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2" y="4581525"/>
            <a:ext cx="6912371" cy="1347788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331640" y="3284984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</a:t>
            </a:r>
          </a:p>
        </p:txBody>
      </p:sp>
      <p:grpSp>
        <p:nvGrpSpPr>
          <p:cNvPr id="5125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12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3356992"/>
            <a:ext cx="7772400" cy="172819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Тема 7-2. </a:t>
            </a:r>
            <a:br>
              <a:rPr lang="ru-RU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дизайн</a:t>
            </a:r>
            <a:endParaRPr lang="ru-RU" dirty="0" smtClean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экономики и менеджмента </a:t>
            </a: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/>
          <a:lstStyle/>
          <a:p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Тема 7-2. </a:t>
            </a: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дизайн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968006"/>
          </a:xfrm>
        </p:spPr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Понятие организационного дизайна,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редизайна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реструктуризации и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реинженеринга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дизайн по Г.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Алгоритм формирования организационных связей.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Подходы к делегированию полномочий.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Сравнительная характеристика традиционной и перевёрнутой организации.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770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«Организационный дизайн»:</a:t>
            </a:r>
            <a:endParaRPr lang="en-US" sz="32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248472"/>
          </a:xfrm>
        </p:spPr>
        <p:txBody>
          <a:bodyPr/>
          <a:lstStyle/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исследование </a:t>
            </a:r>
          </a:p>
          <a:p>
            <a:pPr>
              <a:buNone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соотношения структур, процессов и технологий </a:t>
            </a:r>
          </a:p>
          <a:p>
            <a:pPr>
              <a:buNone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выбранным организационным величинам, определяющим организационную эффективность в целом: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характеризует механизм функционирования организации как целостной системы;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даёт возможность посмотреть на бизнес «со стороны», увидеть, где, что и в каком объеме необходимо изменить и/или ликвидировать.</a:t>
            </a:r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864766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Подходы к сущности организационного дизайна:</a:t>
            </a:r>
            <a:endParaRPr lang="en-US" sz="2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392488"/>
          </a:xfrm>
        </p:spPr>
        <p:txBody>
          <a:bodyPr/>
          <a:lstStyle/>
          <a:p>
            <a:pPr marL="447675" lvl="2" indent="-447675">
              <a:buSzPct val="100000"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дизайн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организационное проектирование (перевод сл/соч. </a:t>
            </a:r>
            <a:r>
              <a:rPr lang="en-US" sz="2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«organizational design»</a:t>
            </a:r>
            <a:r>
              <a:rPr lang="ru-RU" sz="2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47675" lvl="2" indent="-447675">
              <a:buSzPct val="100000"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дизайн </a:t>
            </a:r>
          </a:p>
          <a:p>
            <a:pPr marL="447675" lvl="2" indent="-447675">
              <a:buSzPct val="100000"/>
              <a:buFont typeface="Wingdings 2" pitchFamily="18" charset="2"/>
              <a:buNone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= установление разделения труда между организационными единицами, </a:t>
            </a:r>
          </a:p>
          <a:p>
            <a:pPr marL="447675" lvl="2" indent="-447675">
              <a:buSzPct val="100000"/>
              <a:buFont typeface="Wingdings 2" pitchFamily="18" charset="2"/>
              <a:buNone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= процесс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департаментализации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процесс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функции, клиентура, территория)</a:t>
            </a:r>
          </a:p>
          <a:p>
            <a:pPr marL="447675" lvl="2" indent="-447675">
              <a:buSzPct val="100000"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дизайн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 процесс формирования формальной структуры организации.</a:t>
            </a:r>
          </a:p>
          <a:p>
            <a:pPr>
              <a:buSzPct val="100000"/>
            </a:pPr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" y="692697"/>
            <a:ext cx="8229600" cy="864642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дизайн (социология):</a:t>
            </a:r>
            <a:endParaRPr lang="en-US" sz="32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624387"/>
          </a:xfrm>
        </p:spPr>
        <p:txBody>
          <a:bodyPr/>
          <a:lstStyle/>
          <a:p>
            <a:pPr marL="358775" lvl="3" indent="-358775"/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рационализация процессов самоорганизации социальной жизни для достижения более высокого эффекта организованности;</a:t>
            </a:r>
          </a:p>
          <a:p>
            <a:pPr marL="358775" lvl="3" indent="-358775"/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 формирования организованных сил, направленных на изменение совокупности общественных отношений;</a:t>
            </a:r>
          </a:p>
          <a:p>
            <a:pPr marL="358775" lvl="3" indent="-358775"/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 самоорганизации людей, соотношение и сочетание с самоорганизацией сознания и воли, чтобы соответствовать потребностям того общества, в котором они живут, быть востребованными со стороны этого общества.</a:t>
            </a:r>
          </a:p>
          <a:p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468313" y="620688"/>
            <a:ext cx="8229600" cy="5832648"/>
          </a:xfrm>
        </p:spPr>
        <p:txBody>
          <a:bodyPr/>
          <a:lstStyle/>
          <a:p>
            <a:pPr marL="4763" indent="-4763" algn="ctr">
              <a:buFont typeface="Wingdings 2" pitchFamily="18" charset="2"/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дизайн</a:t>
            </a:r>
            <a:r>
              <a:rPr lang="ru-RU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это </a:t>
            </a:r>
            <a:r>
              <a:rPr lang="ru-RU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разработка, конструирование и эстетическое (</a:t>
            </a:r>
            <a:r>
              <a:rPr lang="ru-RU" sz="3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имиджевое</a:t>
            </a:r>
            <a:r>
              <a:rPr lang="ru-RU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оформление организации </a:t>
            </a:r>
          </a:p>
          <a:p>
            <a:pPr marL="4763" indent="-4763" algn="ctr">
              <a:buFont typeface="Wingdings 2" pitchFamily="18" charset="2"/>
              <a:buNone/>
            </a:pPr>
            <a:r>
              <a:rPr lang="ru-RU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основе соблюдения правильных пропорций, внутренней слаженности и гармонии </a:t>
            </a:r>
          </a:p>
          <a:p>
            <a:pPr marL="4763" indent="-4763" algn="ctr">
              <a:buFont typeface="Wingdings 2" pitchFamily="18" charset="2"/>
              <a:buNone/>
            </a:pPr>
            <a:r>
              <a:rPr lang="ru-RU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(закона «композиции-пропорциональности»).</a:t>
            </a:r>
          </a:p>
          <a:p>
            <a:pPr marL="4763" indent="-4763"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Основы организационного дизайна заложены Г. </a:t>
            </a:r>
            <a:r>
              <a:rPr lang="ru-RU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Минцбергом</a:t>
            </a: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US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864642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</a:t>
            </a:r>
            <a:r>
              <a:rPr lang="ru-RU" sz="2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РЕдизайн</a:t>
            </a: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(А.Е Лузин):</a:t>
            </a:r>
            <a:endParaRPr lang="en-US" sz="2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640960" cy="4968552"/>
          </a:xfrm>
        </p:spPr>
        <p:txBody>
          <a:bodyPr/>
          <a:lstStyle/>
          <a:p>
            <a:pPr marL="358775" indent="-358775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важнейший элемент организационного трансформирования, цель которого - проектирование модели организации, формирующейся посредством переосмысления и адаптации: </a:t>
            </a:r>
          </a:p>
          <a:p>
            <a:pPr marL="725488" lvl="1" indent="-358775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ключевых компетенции, </a:t>
            </a:r>
          </a:p>
          <a:p>
            <a:pPr marL="725488" lvl="1" indent="-358775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рыночной ориентации, </a:t>
            </a:r>
          </a:p>
          <a:p>
            <a:pPr marL="725488" lvl="1" indent="-358775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продуктовой специализации, </a:t>
            </a:r>
          </a:p>
          <a:p>
            <a:pPr marL="725488" lvl="1" indent="-358775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уровня кооперации, </a:t>
            </a:r>
          </a:p>
          <a:p>
            <a:pPr marL="725488" lvl="1" indent="-358775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организационного построения. </a:t>
            </a:r>
          </a:p>
          <a:p>
            <a:pPr marL="358775" indent="-358775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Организационная трансформация направлена на </a:t>
            </a:r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системные преобразования структуры, процессов, отношений, культуры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позволяет добиться коренного обновления и совершенствования компании.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152674"/>
          </a:xfrm>
        </p:spPr>
        <p:txBody>
          <a:bodyPr/>
          <a:lstStyle/>
          <a:p>
            <a:pPr algn="ctr" eaLnBrk="1" hangingPunct="1"/>
            <a:r>
              <a:rPr lang="ru-RU" sz="2800" b="1" dirty="0" err="1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РЕинжиниринг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(1993 г., М. </a:t>
            </a:r>
            <a:r>
              <a:rPr lang="ru-RU" sz="2800" b="1" dirty="0" err="1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Хаммер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Дж. </a:t>
            </a:r>
            <a:r>
              <a:rPr lang="ru-RU" sz="2800" b="1" dirty="0" err="1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Чампи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2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323528" y="1988840"/>
            <a:ext cx="8280920" cy="3744416"/>
          </a:xfrm>
        </p:spPr>
        <p:txBody>
          <a:bodyPr/>
          <a:lstStyle/>
          <a:p>
            <a:r>
              <a:rPr lang="ru-RU" sz="2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Хозяйственный </a:t>
            </a:r>
            <a:r>
              <a:rPr lang="ru-RU" sz="24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реинжиниринг</a:t>
            </a:r>
            <a:r>
              <a:rPr lang="ru-RU" sz="2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(революционная модель изменений) - фундаментальное переосмысление и радикальное </a:t>
            </a:r>
            <a:r>
              <a:rPr lang="ru-RU" sz="24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перепроектирование</a:t>
            </a:r>
            <a:r>
              <a:rPr lang="ru-RU" sz="2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предприятия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его важнейших процессов.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Результат -  резкое улучшение важнейших количественно измеряемых показателей издержек, качества, обслуживания и сроков. </a:t>
            </a:r>
          </a:p>
          <a:p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970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970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Основы </a:t>
            </a:r>
            <a:r>
              <a:rPr lang="ru-RU" sz="2800" b="1" cap="all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организационного дизайна</a:t>
            </a: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по Г. </a:t>
            </a:r>
            <a:r>
              <a:rPr lang="ru-RU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8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536082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дизайн близок к организационному проектированию;</a:t>
            </a:r>
          </a:p>
          <a:p>
            <a:pPr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организационное проектирование -  это функция организации,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состоящая в разработке  таких организационных элементов и отношений в создаваемой системе,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 реализации которых организационное целое обладает свойствами высокой надежности, устойчивости.  </a:t>
            </a:r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072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072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Основы организационного дизайна 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Г.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752106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Дизайнер организации обязан совмещать:</a:t>
            </a:r>
          </a:p>
          <a:p>
            <a:pPr marL="723900" indent="-361950"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долгосрочное планирование, </a:t>
            </a:r>
          </a:p>
          <a:p>
            <a:pPr marL="723900" indent="-361950"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обогащение процесса труда,</a:t>
            </a:r>
          </a:p>
          <a:p>
            <a:pPr marL="723900" indent="-361950"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матричную структуру в правильных пропорциях. </a:t>
            </a:r>
          </a:p>
          <a:p>
            <a:pPr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Объединение элементов структуры требует:</a:t>
            </a:r>
          </a:p>
          <a:p>
            <a:pPr marL="723900" indent="-361950"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внутренней слаженности = гармонии, </a:t>
            </a:r>
          </a:p>
          <a:p>
            <a:pPr marL="723900" indent="-361950"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соответствия организационной ситуации (размеру организации, её возрасту, типу внешней среды, используемой технической, производственной и управленческой системе). 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174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17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Основы организационного дизайна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Г.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464050"/>
          </a:xfrm>
        </p:spPr>
        <p:txBody>
          <a:bodyPr/>
          <a:lstStyle/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состоит из 5 составных частей:</a:t>
            </a:r>
          </a:p>
          <a:p>
            <a:pPr marL="850900" lvl="1" indent="-457200">
              <a:buSzPct val="100000"/>
              <a:buFont typeface="+mj-lt"/>
              <a:buAutoNum type="arabicParenR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операционное ядро, </a:t>
            </a:r>
          </a:p>
          <a:p>
            <a:pPr marL="850900" lvl="1" indent="-457200">
              <a:buSzPct val="100000"/>
              <a:buFont typeface="+mj-lt"/>
              <a:buAutoNum type="arabicParenR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стратегическая вершина, </a:t>
            </a:r>
          </a:p>
          <a:p>
            <a:pPr marL="850900" lvl="1" indent="-457200">
              <a:buSzPct val="100000"/>
              <a:buFont typeface="+mj-lt"/>
              <a:buAutoNum type="arabicParenR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административное (управленческое) звено, </a:t>
            </a:r>
          </a:p>
          <a:p>
            <a:pPr marL="850900" lvl="1" indent="-457200">
              <a:buSzPct val="100000"/>
              <a:buFont typeface="+mj-lt"/>
              <a:buAutoNum type="arabicParenR"/>
            </a:pP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техноструктура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 marL="850900" lvl="1" indent="-457200">
              <a:buSzPct val="100000"/>
              <a:buFont typeface="+mj-lt"/>
              <a:buAutoNum type="arabicParenR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вспомогательная часть. 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После оценки этих элементов оформляется решение о наиболее рациональном типе организационной структуры в конкретной ситуации.</a:t>
            </a:r>
          </a:p>
        </p:txBody>
      </p:sp>
      <p:grpSp>
        <p:nvGrpSpPr>
          <p:cNvPr id="3277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27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Основы организационного дизайна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Г.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464050"/>
          </a:xfrm>
        </p:spPr>
        <p:txBody>
          <a:bodyPr/>
          <a:lstStyle/>
          <a:p>
            <a:pPr>
              <a:buNone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 Операторы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основа организации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люди, выполняющие базовую работу по производству продуктов и предоставлению услуг = 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операционное ядро.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Функции: 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обеспечивают исходную базу производства; 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трансформируют исходные материалы в готовую продукцию; 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распределяют про­дукцию; 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оказывают прямую поддержку обеспечению исходных условий, трансформации и распределению результата. </a:t>
            </a:r>
          </a:p>
          <a:p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Операционное ядро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сердце организации, создающее основную продукцию, благодаря которой она существует. </a:t>
            </a:r>
          </a:p>
        </p:txBody>
      </p:sp>
      <p:grpSp>
        <p:nvGrpSpPr>
          <p:cNvPr id="3379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37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Основы организационного дизайна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Г.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464050"/>
          </a:xfrm>
        </p:spPr>
        <p:txBody>
          <a:bodyPr/>
          <a:lstStyle/>
          <a:p>
            <a:pPr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2) Стратегическая вершина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менеджеры высшего уровня, осуществляющие общее руководство (+ их секретари, помощники, референты, доверенные лица). </a:t>
            </a:r>
          </a:p>
          <a:p>
            <a:pPr>
              <a:buNone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Функции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 эффективного выполнения организацией ее основного предназначения (миссии),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обслуживание потребностей заинтересованных лиц. </a:t>
            </a:r>
          </a:p>
        </p:txBody>
      </p:sp>
      <p:grpSp>
        <p:nvGrpSpPr>
          <p:cNvPr id="3482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482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79934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Основы организационного дизайна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Г.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184575"/>
          </a:xfrm>
        </p:spPr>
        <p:txBody>
          <a:bodyPr/>
          <a:lstStyle/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Обязанности </a:t>
            </a: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стратегической вершины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1-й круг - прямой контроль: распределение ресурсов, распоряжения, санкционирование решений, разрешение конфликтов, структурирование организации и подбор кадров, наблюдение за работой персонала, мотивация персонала.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2-й круг -  управление пограничными условиями деятельности организации и ее взаимоотношениями с внешней средой: информирование о деятельности организации, установление  контактов с должностными лицами и получение от них ценной информации, переговоры, осуществление представительских функций.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3-й круг - разработка и контроль реализации стратегии развития организации: оценка влияния внешней среды и разработка организационных решений, отвечающих ее требованиям.</a:t>
            </a:r>
          </a:p>
        </p:txBody>
      </p:sp>
      <p:grpSp>
        <p:nvGrpSpPr>
          <p:cNvPr id="3584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58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Основы организационного дизайна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Г.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867" name="Содержимое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753123"/>
          </a:xfrm>
        </p:spPr>
        <p:txBody>
          <a:bodyPr/>
          <a:lstStyle/>
          <a:p>
            <a:pPr>
              <a:buNone/>
            </a:pPr>
            <a:r>
              <a:rPr lang="ru-RU" sz="22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3) Административное (управленческое) звено</a:t>
            </a:r>
            <a:r>
              <a:rPr lang="ru-RU" sz="2200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2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менеджеры среднего уровня/ срединной линии: </a:t>
            </a:r>
          </a:p>
          <a:p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осуществляют прямой контроль вверх и вниз по линиям управления;</a:t>
            </a:r>
          </a:p>
          <a:p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собирают информацию об эффективности деятельности подконтрольной организационной единицы и передают сведения наверх;</a:t>
            </a:r>
          </a:p>
          <a:p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выступают посредниками в потоке подготовки и принятия решений;</a:t>
            </a:r>
          </a:p>
          <a:p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непосредственно участвуют в разработке стратегии подразделения, которая определяет общую организационную стратегию.</a:t>
            </a:r>
          </a:p>
        </p:txBody>
      </p:sp>
      <p:grpSp>
        <p:nvGrpSpPr>
          <p:cNvPr id="3686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686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457200" y="704851"/>
            <a:ext cx="8229600" cy="779934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Основы организационного дизайна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Г.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251520" y="1556793"/>
            <a:ext cx="8640960" cy="4896396"/>
          </a:xfrm>
        </p:spPr>
        <p:txBody>
          <a:bodyPr/>
          <a:lstStyle/>
          <a:p>
            <a:pPr>
              <a:buNone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4) </a:t>
            </a:r>
            <a:r>
              <a:rPr lang="ru-RU" sz="2000" b="1" i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Техноструктура</a:t>
            </a:r>
            <a:r>
              <a:rPr lang="ru-RU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-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группа сотрудников-аналитиков: проектируют операции, планируют время, модифицируют процессы, обучают задействованных в них людей: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наделяется аппаратными или штабными функциями:  прямой контроль заменяется на стандартизацию;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эффективна в ситуациях,  (аналитически) направленных на повышение производительности труда других работников;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развитой организации используется на всех уровнях иерархии:</a:t>
            </a:r>
          </a:p>
          <a:p>
            <a:pPr lvl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нижний уровень: стандартизация текущего рабочего потока, составление производственных программ и разработка систем контроля качества; </a:t>
            </a:r>
          </a:p>
          <a:p>
            <a:pPr lvl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средний уровень: стандартизация интеллектуальной деятельности организации.</a:t>
            </a:r>
          </a:p>
        </p:txBody>
      </p:sp>
      <p:grpSp>
        <p:nvGrpSpPr>
          <p:cNvPr id="3789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789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51942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Основы организационного дизайна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Г.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323528" y="1556793"/>
            <a:ext cx="8568952" cy="4896396"/>
          </a:xfrm>
        </p:spPr>
        <p:txBody>
          <a:bodyPr/>
          <a:lstStyle/>
          <a:p>
            <a:pPr>
              <a:buNone/>
              <a:defRPr/>
            </a:pP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5) Вспомогательная часть</a:t>
            </a:r>
            <a:r>
              <a:rPr lang="ru-RU" sz="2000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организационные единицы, обеспечивающие делопроизводство, правовое сопровождение, связи с общественностью.</a:t>
            </a:r>
          </a:p>
          <a:p>
            <a:pPr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существует на разных уровнях управления: </a:t>
            </a:r>
          </a:p>
          <a:p>
            <a:pPr marL="725488" indent="-457200"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верхний уровень: отделы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юридический располагаются ближе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 вершине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обслуживают её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725488" indent="-457200"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средний уровень: отделы, поддерживающие решения о трудовых отношениях, ценообразовании и экономическом планировании, НИОКР, продвижении продукции;</a:t>
            </a:r>
          </a:p>
          <a:p>
            <a:pPr marL="725488" indent="-457200"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нижний уровень: отделы, ответственные за питание, охрану, канцелярию. </a:t>
            </a:r>
          </a:p>
          <a:p>
            <a:pPr marL="268288" indent="-268288"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характеризуется узкой специализацией;</a:t>
            </a:r>
          </a:p>
          <a:p>
            <a:pPr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механизм координации  действий  -  стандартизация квалификации.</a:t>
            </a:r>
          </a:p>
          <a:p>
            <a:pPr>
              <a:defRPr/>
            </a:pP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891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89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179512" y="704851"/>
            <a:ext cx="8712968" cy="851942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Алгоритм формирования организационных отношений и связей в системах управления (1):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>
          <a:xfrm>
            <a:off x="251520" y="1772815"/>
            <a:ext cx="8640960" cy="4680373"/>
          </a:xfrm>
        </p:spPr>
        <p:txBody>
          <a:bodyPr/>
          <a:lstStyle/>
          <a:p>
            <a:pPr marL="342900" lvl="1" indent="-342900">
              <a:buSzPct val="100000"/>
              <a:buFont typeface="Calibri" pitchFamily="34" charset="0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постановка конкретных целей функционирования организационных отношений;</a:t>
            </a:r>
          </a:p>
          <a:p>
            <a:pPr marL="342900" lvl="1" indent="-342900">
              <a:buSzPct val="100000"/>
              <a:buFont typeface="Calibri" pitchFamily="34" charset="0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сферы действия организационных отношений;</a:t>
            </a:r>
          </a:p>
          <a:p>
            <a:pPr marL="342900" lvl="1" indent="-342900">
              <a:buSzPct val="100000"/>
              <a:buFont typeface="Calibri" pitchFamily="34" charset="0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обоснование и разработка системы интересов субъектов совместной деятельности;</a:t>
            </a:r>
          </a:p>
          <a:p>
            <a:pPr marL="342900" lvl="1" indent="-342900">
              <a:buSzPct val="100000"/>
              <a:buFont typeface="Calibri" pitchFamily="34" charset="0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статуса участников совместной деятельности;</a:t>
            </a:r>
          </a:p>
          <a:p>
            <a:pPr marL="342900" lvl="1" indent="-342900">
              <a:buSzPct val="100000"/>
              <a:buFont typeface="Calibri" pitchFamily="34" charset="0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качеств, которыми должны обладать субъекты совместной деятельности, и осуществление их подбора в соответствии с этими качествами;</a:t>
            </a:r>
          </a:p>
          <a:p>
            <a:pPr marL="342900" lvl="1" indent="-342900">
              <a:buSzPct val="100000"/>
              <a:buFont typeface="Calibri" pitchFamily="34" charset="0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наделение субъектов организационных отношений полномочиями по управлению в рамках действующего законодательства;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179512" y="704851"/>
            <a:ext cx="8712968" cy="707926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Алгоритм формирования организационных отношений и связей в системах управления (2):</a:t>
            </a: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>
          <a:xfrm>
            <a:off x="457200" y="1484785"/>
            <a:ext cx="8229600" cy="4968404"/>
          </a:xfrm>
        </p:spPr>
        <p:txBody>
          <a:bodyPr/>
          <a:lstStyle/>
          <a:p>
            <a:pPr marL="457200" lvl="1" indent="-457200">
              <a:buSzPct val="100000"/>
              <a:buFont typeface="+mj-lt"/>
              <a:buAutoNum type="arabicPeriod" startAt="7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обоснование характера зависимости между субъектами в процессе осуществления совместной деятельности, который должен обеспечить реализацию их интересов;</a:t>
            </a:r>
          </a:p>
          <a:p>
            <a:pPr marL="457200" lvl="1" indent="-457200">
              <a:buSzPct val="100000"/>
              <a:buFont typeface="+mj-lt"/>
              <a:buAutoNum type="arabicPeriod" startAt="7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уточнение и закрепление в соответствующих документах (положениях, договорах, контрактах) конкретной формы зависимости между участниками совместной деятельности;</a:t>
            </a:r>
          </a:p>
          <a:p>
            <a:pPr marL="457200" lvl="1" indent="-457200">
              <a:buSzPct val="100000"/>
              <a:buFont typeface="+mj-lt"/>
              <a:buAutoNum type="arabicPeriod" startAt="7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выработка требований к участникам совместной деятельности, невыполнение которых является условием прекращения организационных отношений;</a:t>
            </a:r>
          </a:p>
          <a:p>
            <a:pPr marL="457200" lvl="1" indent="-457200">
              <a:buSzPct val="100000"/>
              <a:buFont typeface="+mj-lt"/>
              <a:buAutoNum type="arabicPeriod" startAt="7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делегирование субъектами организационного отношения власти или властных полномочий на нижележащие уровни систем управления, закрепление за работниками определенных функций, которые реализуются в рамках этих властных полномочий.</a:t>
            </a:r>
          </a:p>
        </p:txBody>
      </p:sp>
      <p:grpSp>
        <p:nvGrpSpPr>
          <p:cNvPr id="3994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24136"/>
          </a:xfrm>
        </p:spPr>
        <p:txBody>
          <a:bodyPr/>
          <a:lstStyle/>
          <a:p>
            <a:pPr marL="342900" indent="-342900" algn="ctr"/>
            <a:r>
              <a:rPr lang="ru-RU" sz="2400" b="1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Децентрализация руководства требует делегирования части полномочий на нижние уровни управления.</a:t>
            </a:r>
          </a:p>
        </p:txBody>
      </p:sp>
      <p:sp>
        <p:nvSpPr>
          <p:cNvPr id="40963" name="Содержимое 6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52528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Нужно делегировать: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простые задачи технического (вспомогательного характера);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рутинную (простую, однотипную работу);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подготовительную работу;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узкоспециализированные экспертные задачи, в которых сотрудник разбирается значительно лучше;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задачи, которые другие могут выполнить быстрее и экономичнее;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любые несрочные задачи, которые сотрудник может качественно решить.</a:t>
            </a:r>
          </a:p>
          <a:p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096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4096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39974"/>
          </a:xfrm>
        </p:spPr>
        <p:txBody>
          <a:bodyPr/>
          <a:lstStyle/>
          <a:p>
            <a:pPr marL="342900" indent="-342900" algn="ctr"/>
            <a:r>
              <a:rPr lang="ru-RU" sz="2400" b="1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Децентрализация руководства требует делегирования части полномочий на нижние уровни управления.</a:t>
            </a:r>
          </a:p>
        </p:txBody>
      </p:sp>
      <p:sp>
        <p:nvSpPr>
          <p:cNvPr id="41987" name="Содержимое 6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Можно делегировать: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представительские функции в некоторых ситуациях;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частные задачи, требующие уникальных качеств (квалификации, опыта) сотрудника;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обучающие задачи, требующие приемлемых затрат на обучение и инструктаж сотрудника;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комплексные задачи, имеющие невысокую степень риска.</a:t>
            </a:r>
          </a:p>
          <a:p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198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4198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9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95958"/>
          </a:xfrm>
        </p:spPr>
        <p:txBody>
          <a:bodyPr/>
          <a:lstStyle/>
          <a:p>
            <a:pPr marL="342900" indent="-342900" algn="ctr"/>
            <a:r>
              <a:rPr lang="ru-RU" sz="2400" b="1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Децентрализация руководства требует делегирования части полномочий на нижние уровни управления.</a:t>
            </a:r>
          </a:p>
        </p:txBody>
      </p:sp>
      <p:sp>
        <p:nvSpPr>
          <p:cNvPr id="43011" name="Содержимое 6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/>
          <a:lstStyle/>
          <a:p>
            <a:pPr>
              <a:buNone/>
            </a:pPr>
            <a:r>
              <a:rPr lang="ru-RU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Нельзя делегировать:</a:t>
            </a:r>
          </a:p>
          <a:p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стратегические функции руководителя по определению целей, задач, стратегии, критериев и требований организационного поведения;</a:t>
            </a:r>
          </a:p>
          <a:p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масштабные финансовые вопросы;</a:t>
            </a:r>
          </a:p>
          <a:p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кадровые перемещения;</a:t>
            </a:r>
          </a:p>
          <a:p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управленческие решения по результатам контроля (поощрение и наказание);</a:t>
            </a:r>
          </a:p>
          <a:p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задачи особой важности, срочности, высокой степени риска;</a:t>
            </a:r>
          </a:p>
          <a:p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вопросы безопасности и задачи конфиденциального характера.</a:t>
            </a:r>
          </a:p>
        </p:txBody>
      </p:sp>
      <p:grpSp>
        <p:nvGrpSpPr>
          <p:cNvPr id="4301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430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658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Сравнительная характеристика традиционной и перевёрнутой организации (пирамиды)</a:t>
            </a:r>
            <a:endParaRPr lang="ru-RU" sz="2400" dirty="0" smtClean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4035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4407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7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18" y="1484784"/>
          <a:ext cx="8712971" cy="5027260"/>
        </p:xfrm>
        <a:graphic>
          <a:graphicData uri="http://schemas.openxmlformats.org/drawingml/2006/table">
            <a:tbl>
              <a:tblPr/>
              <a:tblGrid>
                <a:gridCol w="1800202"/>
                <a:gridCol w="2952328"/>
                <a:gridCol w="3960441"/>
              </a:tblGrid>
              <a:tr h="274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Особенности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Традиционная организация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Перевёрнутая организация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Основная роль высшего звена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Формирование стратегии и управление деятельностью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Определение видения будущего и подготовка компании к переходу в него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5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Роль среднего звена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Направленность, координация и контроль за деятельностью нижестоящих подразделений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Создание условий «максимального благоприятствования» и формирование положительной синергии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8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Роль оперативного звена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Выполнение задач, поставленных руководством компании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Оперативные действия в автономном режиме по достижению согласованных целей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Информационное обеспечение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Дозированное, по уровням управления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Доступ для всех, ко всему общему, обмен знаниями в реальном времени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8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Коммуникацион-ные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потоки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Строго регламентированные, в основном вертикальные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Спонтанно созданные, в основном горизонтальные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5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Связи с внешним миром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Строго регламентированные, осуществляются и координируются специальными службами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Нелимитированные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открытые, осуществляются на всех уровнях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Планирование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Централизованное, сверху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Фрагментированное, снизу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2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Взаимоотношения оперативных подразделений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Регламентированные, управляемые сверху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Спонтанные, рыночные, партнёрские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8"/>
          <p:cNvSpPr txBox="1">
            <a:spLocks noChangeArrowheads="1"/>
          </p:cNvSpPr>
          <p:nvPr/>
        </p:nvSpPr>
        <p:spPr bwMode="auto">
          <a:xfrm>
            <a:off x="251519" y="188913"/>
            <a:ext cx="3312369" cy="1631216"/>
          </a:xfrm>
          <a:prstGeom prst="rect">
            <a:avLst/>
          </a:prstGeom>
          <a:noFill/>
          <a:ln w="38100">
            <a:noFill/>
            <a:miter lim="800000"/>
            <a:headEnd/>
            <a:tailEnd type="none" w="med" len="lg"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Организация,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ориентированная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изготовление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продукции (традиционная)</a:t>
            </a:r>
            <a:endParaRPr lang="ru-RU" sz="20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675" name="Text Box 9"/>
          <p:cNvSpPr txBox="1">
            <a:spLocks noChangeArrowheads="1"/>
          </p:cNvSpPr>
          <p:nvPr/>
        </p:nvSpPr>
        <p:spPr bwMode="auto">
          <a:xfrm>
            <a:off x="5220072" y="188640"/>
            <a:ext cx="3744416" cy="1631216"/>
          </a:xfrm>
          <a:prstGeom prst="rect">
            <a:avLst/>
          </a:prstGeom>
          <a:noFill/>
          <a:ln w="38100">
            <a:noFill/>
            <a:miter lim="800000"/>
            <a:headEnd/>
            <a:tailEnd type="none" w="med" len="lg"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Организация, </a:t>
            </a:r>
          </a:p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ориентированная </a:t>
            </a:r>
          </a:p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удовлетворение </a:t>
            </a:r>
          </a:p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потребностей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клиентов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(перевёрнутая)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79512" y="1916113"/>
            <a:ext cx="8640960" cy="4537075"/>
            <a:chOff x="111" y="935"/>
            <a:chExt cx="5219" cy="2858"/>
          </a:xfrm>
        </p:grpSpPr>
        <p:sp>
          <p:nvSpPr>
            <p:cNvPr id="28680" name="Text Box 10"/>
            <p:cNvSpPr txBox="1">
              <a:spLocks noChangeArrowheads="1"/>
            </p:cNvSpPr>
            <p:nvPr/>
          </p:nvSpPr>
          <p:spPr bwMode="auto">
            <a:xfrm>
              <a:off x="2018" y="1026"/>
              <a:ext cx="1361" cy="44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 type="none" w="med" len="lg"/>
            </a:ln>
          </p:spPr>
          <p:txBody>
            <a:bodyPr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2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Власть</a:t>
              </a:r>
            </a:p>
            <a:p>
              <a:pPr algn="ctr"/>
              <a:r>
                <a:rPr lang="ru-RU" sz="2000" b="1" dirty="0">
                  <a:solidFill>
                    <a:schemeClr val="accent2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Решения</a:t>
              </a:r>
            </a:p>
          </p:txBody>
        </p:sp>
        <p:sp>
          <p:nvSpPr>
            <p:cNvPr id="28681" name="Text Box 12"/>
            <p:cNvSpPr txBox="1">
              <a:spLocks noChangeArrowheads="1"/>
            </p:cNvSpPr>
            <p:nvPr/>
          </p:nvSpPr>
          <p:spPr bwMode="auto">
            <a:xfrm>
              <a:off x="2109" y="3505"/>
              <a:ext cx="1675" cy="25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 type="none" w="med" len="lg"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solidFill>
                    <a:schemeClr val="accent2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Ответственность</a:t>
              </a:r>
            </a:p>
          </p:txBody>
        </p:sp>
        <p:sp>
          <p:nvSpPr>
            <p:cNvPr id="28682" name="Oval 2"/>
            <p:cNvSpPr>
              <a:spLocks noChangeArrowheads="1"/>
            </p:cNvSpPr>
            <p:nvPr/>
          </p:nvSpPr>
          <p:spPr bwMode="auto">
            <a:xfrm>
              <a:off x="204" y="3113"/>
              <a:ext cx="1814" cy="63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folHlink"/>
              </a:solidFill>
              <a:round/>
              <a:headEnd/>
              <a:tailEnd type="none" w="med" len="lg"/>
            </a:ln>
          </p:spPr>
          <p:txBody>
            <a:bodyPr wrap="none" anchor="ctr"/>
            <a:lstStyle/>
            <a:p>
              <a:pPr algn="ctr"/>
              <a:r>
                <a:rPr lang="ru-RU" sz="2000" b="1">
                  <a:solidFill>
                    <a:schemeClr val="accent2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ПОТРЕБИТЕЛИ</a:t>
              </a:r>
              <a:r>
                <a:rPr lang="ru-RU">
                  <a:solidFill>
                    <a:schemeClr val="accent2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ru-RU" sz="2000" b="1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8683" name="Line 4"/>
            <p:cNvSpPr>
              <a:spLocks noChangeShapeType="1"/>
            </p:cNvSpPr>
            <p:nvPr/>
          </p:nvSpPr>
          <p:spPr bwMode="auto">
            <a:xfrm flipV="1">
              <a:off x="204" y="1071"/>
              <a:ext cx="862" cy="2359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none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Line 5"/>
            <p:cNvSpPr>
              <a:spLocks noChangeShapeType="1"/>
            </p:cNvSpPr>
            <p:nvPr/>
          </p:nvSpPr>
          <p:spPr bwMode="auto">
            <a:xfrm>
              <a:off x="1066" y="1071"/>
              <a:ext cx="953" cy="2359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none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14"/>
            <p:cNvSpPr>
              <a:spLocks noChangeShapeType="1"/>
            </p:cNvSpPr>
            <p:nvPr/>
          </p:nvSpPr>
          <p:spPr bwMode="auto">
            <a:xfrm>
              <a:off x="749" y="1979"/>
              <a:ext cx="680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none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Text Box 15"/>
            <p:cNvSpPr txBox="1">
              <a:spLocks noChangeArrowheads="1"/>
            </p:cNvSpPr>
            <p:nvPr/>
          </p:nvSpPr>
          <p:spPr bwMode="auto">
            <a:xfrm>
              <a:off x="567" y="1570"/>
              <a:ext cx="1180" cy="2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 type="none" w="med" len="lg"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chemeClr val="accent2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Руководство</a:t>
              </a:r>
            </a:p>
          </p:txBody>
        </p:sp>
        <p:sp>
          <p:nvSpPr>
            <p:cNvPr id="28687" name="Text Box 16"/>
            <p:cNvSpPr txBox="1">
              <a:spLocks noChangeArrowheads="1"/>
            </p:cNvSpPr>
            <p:nvPr/>
          </p:nvSpPr>
          <p:spPr bwMode="auto">
            <a:xfrm>
              <a:off x="111" y="2235"/>
              <a:ext cx="2028" cy="834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 type="none" w="med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tx2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Подразделения,</a:t>
              </a:r>
            </a:p>
            <a:p>
              <a:pPr algn="ctr"/>
              <a:r>
                <a:rPr lang="ru-RU" sz="2000" b="1" dirty="0">
                  <a:solidFill>
                    <a:schemeClr val="tx2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сгруппированные</a:t>
              </a:r>
            </a:p>
            <a:p>
              <a:pPr algn="ctr"/>
              <a:r>
                <a:rPr lang="ru-RU" sz="2000" b="1" dirty="0">
                  <a:solidFill>
                    <a:schemeClr val="tx2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по изготавливаемой</a:t>
              </a:r>
            </a:p>
            <a:p>
              <a:pPr algn="ctr"/>
              <a:r>
                <a:rPr lang="ru-RU" sz="2000" b="1" dirty="0">
                  <a:solidFill>
                    <a:schemeClr val="tx2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продукции</a:t>
              </a:r>
            </a:p>
          </p:txBody>
        </p:sp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3470" y="935"/>
              <a:ext cx="1860" cy="2858"/>
              <a:chOff x="3107" y="890"/>
              <a:chExt cx="1860" cy="2858"/>
            </a:xfrm>
          </p:grpSpPr>
          <p:sp>
            <p:nvSpPr>
              <p:cNvPr id="28689" name="Oval 3"/>
              <p:cNvSpPr>
                <a:spLocks noChangeArrowheads="1"/>
              </p:cNvSpPr>
              <p:nvPr/>
            </p:nvSpPr>
            <p:spPr bwMode="auto">
              <a:xfrm>
                <a:off x="3152" y="890"/>
                <a:ext cx="1814" cy="63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round/>
                <a:headEnd/>
                <a:tailEnd type="none" w="med" len="lg"/>
              </a:ln>
            </p:spPr>
            <p:txBody>
              <a:bodyPr wrap="none" anchor="ctr"/>
              <a:lstStyle/>
              <a:p>
                <a:pPr algn="ctr"/>
                <a:r>
                  <a:rPr lang="ru-RU" sz="2000" b="1">
                    <a:solidFill>
                      <a:schemeClr val="accent2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ПОТРЕБИТЕЛИ</a:t>
                </a:r>
              </a:p>
            </p:txBody>
          </p:sp>
          <p:sp>
            <p:nvSpPr>
              <p:cNvPr id="28690" name="Line 6"/>
              <p:cNvSpPr>
                <a:spLocks noChangeShapeType="1"/>
              </p:cNvSpPr>
              <p:nvPr/>
            </p:nvSpPr>
            <p:spPr bwMode="auto">
              <a:xfrm>
                <a:off x="3152" y="1253"/>
                <a:ext cx="952" cy="2495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none" w="med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1" name="Line 7"/>
              <p:cNvSpPr>
                <a:spLocks noChangeShapeType="1"/>
              </p:cNvSpPr>
              <p:nvPr/>
            </p:nvSpPr>
            <p:spPr bwMode="auto">
              <a:xfrm flipV="1">
                <a:off x="4105" y="1207"/>
                <a:ext cx="862" cy="2541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none" w="med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2" name="Line 17"/>
              <p:cNvSpPr>
                <a:spLocks noChangeShapeType="1"/>
              </p:cNvSpPr>
              <p:nvPr/>
            </p:nvSpPr>
            <p:spPr bwMode="auto">
              <a:xfrm>
                <a:off x="3787" y="2886"/>
                <a:ext cx="590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none" w="med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3" name="Text Box 18"/>
              <p:cNvSpPr txBox="1">
                <a:spLocks noChangeArrowheads="1"/>
              </p:cNvSpPr>
              <p:nvPr/>
            </p:nvSpPr>
            <p:spPr bwMode="auto">
              <a:xfrm>
                <a:off x="3606" y="3113"/>
                <a:ext cx="1180" cy="233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 type="none" w="med" len="lg"/>
              </a:ln>
            </p:spPr>
            <p:txBody>
              <a:bodyPr wrap="none">
                <a:spAutoFit/>
              </a:bodyPr>
              <a:lstStyle/>
              <a:p>
                <a:r>
                  <a:rPr lang="ru-RU" b="1">
                    <a:solidFill>
                      <a:schemeClr val="accent2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Руководство</a:t>
                </a:r>
              </a:p>
            </p:txBody>
          </p:sp>
          <p:sp>
            <p:nvSpPr>
              <p:cNvPr id="28694" name="Rectangle 19"/>
              <p:cNvSpPr>
                <a:spLocks noChangeArrowheads="1"/>
              </p:cNvSpPr>
              <p:nvPr/>
            </p:nvSpPr>
            <p:spPr bwMode="auto">
              <a:xfrm>
                <a:off x="3107" y="1842"/>
                <a:ext cx="1860" cy="834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 type="none" w="med" len="lg"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chemeClr val="tx2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Подразделения,</a:t>
                </a:r>
              </a:p>
              <a:p>
                <a:pPr algn="ctr"/>
                <a:r>
                  <a:rPr lang="ru-RU" sz="2000" b="1" dirty="0">
                    <a:solidFill>
                      <a:schemeClr val="tx2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сгруппированные</a:t>
                </a:r>
              </a:p>
              <a:p>
                <a:pPr algn="ctr"/>
                <a:r>
                  <a:rPr lang="ru-RU" sz="2000" b="1" dirty="0">
                    <a:solidFill>
                      <a:schemeClr val="tx2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по группам</a:t>
                </a:r>
              </a:p>
              <a:p>
                <a:pPr algn="ctr"/>
                <a:r>
                  <a:rPr lang="ru-RU" sz="2000" b="1" dirty="0">
                    <a:solidFill>
                      <a:schemeClr val="tx2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потребителей</a:t>
                </a:r>
              </a:p>
            </p:txBody>
          </p:sp>
        </p:grp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8678" name="Picture 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9" name="Picture 2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323850" y="692696"/>
            <a:ext cx="8496300" cy="5328592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endParaRPr lang="ru-RU" sz="20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ВОПРОСЫ</a:t>
            </a:r>
          </a:p>
          <a:p>
            <a:pPr algn="ctr">
              <a:buFont typeface="Wingdings 2" pitchFamily="18" charset="2"/>
              <a:buNone/>
              <a:defRPr/>
            </a:pPr>
            <a:endParaRPr lang="ru-RU" sz="20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eaLnBrk="1" hangingPunct="1">
              <a:buClr>
                <a:srgbClr val="0070C0"/>
              </a:buClr>
              <a:buSzPct val="100000"/>
              <a:buFont typeface="Calibri" pitchFamily="34" charset="0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Опишите особенности организационного дизайна по Г.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Минцбергу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514350" indent="-514350" eaLnBrk="1" hangingPunct="1">
              <a:buClr>
                <a:srgbClr val="0070C0"/>
              </a:buClr>
              <a:buSzPct val="100000"/>
              <a:buFont typeface="Calibri" pitchFamily="34" charset="0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 алгоритм формирования организационных связей?</a:t>
            </a:r>
          </a:p>
          <a:p>
            <a:pPr marL="514350" indent="-514350" eaLnBrk="1" hangingPunct="1">
              <a:buClr>
                <a:srgbClr val="0070C0"/>
              </a:buClr>
              <a:buSzPct val="100000"/>
              <a:buFont typeface="Calibri" pitchFamily="34" charset="0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Дайте сравнительную характеристику традиционной и перевёрнутой организации.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505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506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617170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pPr>
              <a:defRPr/>
            </a:pP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О.В. Управление изменениями. Учебное пособие. – М.: ИНФРА-М, 2012 (и др.). – 286 с. </a:t>
            </a:r>
          </a:p>
          <a:p>
            <a:pPr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по программам магистратуры, и слушателей программ MBA]. – М.: Магистр, 2013. – 336 с</a:t>
            </a:r>
            <a:r>
              <a:rPr lang="ru-RU" sz="2400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М.А. Управление изменениями: учеб. пособие. – М.: Изд-во «Дело» АНХ, 2010. – 128 с.</a:t>
            </a:r>
          </a:p>
          <a:p>
            <a:pPr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608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608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8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921</TotalTime>
  <Words>1536</Words>
  <Application>Microsoft Office PowerPoint</Application>
  <PresentationFormat>Экран (4:3)</PresentationFormat>
  <Paragraphs>204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ФГБОУ ВПО «Владивостокский государственный университет экономики и сервиса»  Кафедра экономики и менеджмента</vt:lpstr>
      <vt:lpstr>Тема 7-2.  Организационный дизайн</vt:lpstr>
      <vt:lpstr>Тема 7-2. Организационный дизайн</vt:lpstr>
      <vt:lpstr>«Организационный дизайн»:</vt:lpstr>
      <vt:lpstr>Подходы к сущности организационного дизайна:</vt:lpstr>
      <vt:lpstr>Организационный дизайн (социология):</vt:lpstr>
      <vt:lpstr>Слайд 7</vt:lpstr>
      <vt:lpstr>Организационный РЕдизайн  (А.Е Лузин):</vt:lpstr>
      <vt:lpstr>РЕинжиниринг   (1993 г., М. Хаммер и Дж. Чампи) </vt:lpstr>
      <vt:lpstr>Основы организационного дизайна по Г. Минцбергу:</vt:lpstr>
      <vt:lpstr>Основы организационного дизайна   по Г. Минцбергу:</vt:lpstr>
      <vt:lpstr>Основы организационного дизайна  по Г. Минцбергу:</vt:lpstr>
      <vt:lpstr>Основы организационного дизайна  по Г. Минцбергу:</vt:lpstr>
      <vt:lpstr>Основы организационного дизайна  по Г. Минцбергу:</vt:lpstr>
      <vt:lpstr>Основы организационного дизайна  по Г. Минцбергу:</vt:lpstr>
      <vt:lpstr>Основы организационного дизайна  по Г. Минцбергу:</vt:lpstr>
      <vt:lpstr>Основы организационного дизайна  по Г. Минцбергу:</vt:lpstr>
      <vt:lpstr>Основы организационного дизайна  по Г. Минцбергу:</vt:lpstr>
      <vt:lpstr>Алгоритм формирования организационных отношений и связей в системах управления (1):</vt:lpstr>
      <vt:lpstr>Алгоритм формирования организационных отношений и связей в системах управления (2):</vt:lpstr>
      <vt:lpstr>Децентрализация руководства требует делегирования части полномочий на нижние уровни управления.</vt:lpstr>
      <vt:lpstr>Децентрализация руководства требует делегирования части полномочий на нижние уровни управления.</vt:lpstr>
      <vt:lpstr>Децентрализация руководства требует делегирования части полномочий на нижние уровни управления.</vt:lpstr>
      <vt:lpstr>Сравнительная характеристика традиционной и перевёрнутой организации (пирамиды)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107</cp:revision>
  <dcterms:created xsi:type="dcterms:W3CDTF">2014-06-09T00:30:37Z</dcterms:created>
  <dcterms:modified xsi:type="dcterms:W3CDTF">2015-03-29T14:35:21Z</dcterms:modified>
</cp:coreProperties>
</file>