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7" r:id="rId2"/>
    <p:sldId id="301"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0" r:id="rId45"/>
    <p:sldId id="299" r:id="rId46"/>
  </p:sldIdLst>
  <p:sldSz cx="9144000" cy="6858000" type="screen4x3"/>
  <p:notesSz cx="6797675" cy="9926638"/>
  <p:custDataLst>
    <p:tags r:id="rId4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14.04.2017</a:t>
            </a:fld>
            <a:endParaRPr lang="ru-RU"/>
          </a:p>
        </p:txBody>
      </p:sp>
      <p:sp>
        <p:nvSpPr>
          <p:cNvPr id="20" name="Нижний колонтитул 19"/>
          <p:cNvSpPr>
            <a:spLocks noGrp="1"/>
          </p:cNvSpPr>
          <p:nvPr>
            <p:ph type="ftr" sz="quarter" idx="11"/>
          </p:nvPr>
        </p:nvSpPr>
        <p:spPr/>
        <p:txBody>
          <a:bodyPr/>
          <a:lstStyle/>
          <a:p>
            <a:endParaRPr lang="ru-RU"/>
          </a:p>
        </p:txBody>
      </p:sp>
      <p:sp>
        <p:nvSpPr>
          <p:cNvPr id="10" name="Номер слайда 9"/>
          <p:cNvSpPr>
            <a:spLocks noGrp="1"/>
          </p:cNvSpPr>
          <p:nvPr>
            <p:ph type="sldNum" sz="quarter" idx="12"/>
          </p:nvPr>
        </p:nvSpPr>
        <p:spPr/>
        <p:txBody>
          <a:bodyPr/>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14.04.2017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14.04.2017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B4C71EC6-210F-42DE-9C53-41977AD35B3D}" type="datetimeFigureOut">
              <a:rPr lang="ru-RU" smtClean="0"/>
              <a:t>14.04.2017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14.04.2017</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260648"/>
            <a:ext cx="7498080" cy="1143000"/>
          </a:xfrm>
        </p:spPr>
        <p:txBody>
          <a:bodyPr>
            <a:normAutofit fontScale="90000"/>
          </a:bodyPr>
          <a:lstStyle/>
          <a:p>
            <a:pPr algn="ctr"/>
            <a:br>
              <a:rPr lang="ru-RU" dirty="0"/>
            </a:br>
            <a:br>
              <a:rPr lang="ru-RU" dirty="0"/>
            </a:br>
            <a:br>
              <a:rPr lang="ru-RU" sz="4400" dirty="0"/>
            </a:br>
            <a:r>
              <a:rPr lang="ru-RU" sz="4400" dirty="0"/>
              <a:t>«</a:t>
            </a:r>
            <a:r>
              <a:rPr lang="ru-RU" sz="4400" b="1" dirty="0">
                <a:effectLst/>
              </a:rPr>
              <a:t>Управление связями с общественностью» </a:t>
            </a:r>
            <a:br>
              <a:rPr lang="ru-RU" b="1" dirty="0">
                <a:effectLst/>
              </a:rPr>
            </a:br>
            <a:br>
              <a:rPr lang="ru-RU" b="1" dirty="0">
                <a:effectLst/>
              </a:rPr>
            </a:br>
            <a:endParaRPr lang="ru-RU" b="1" dirty="0">
              <a:effectLst/>
            </a:endParaRPr>
          </a:p>
        </p:txBody>
      </p:sp>
      <p:sp>
        <p:nvSpPr>
          <p:cNvPr id="3" name="Объект 2"/>
          <p:cNvSpPr>
            <a:spLocks noGrp="1"/>
          </p:cNvSpPr>
          <p:nvPr>
            <p:ph idx="1"/>
          </p:nvPr>
        </p:nvSpPr>
        <p:spPr/>
        <p:txBody>
          <a:bodyPr/>
          <a:lstStyle/>
          <a:p>
            <a:endParaRPr lang="ru-RU" dirty="0"/>
          </a:p>
          <a:p>
            <a:endParaRPr lang="ru-RU" dirty="0"/>
          </a:p>
          <a:p>
            <a:pPr marL="596646" indent="-514350">
              <a:buAutoNum type="arabicPeriod"/>
            </a:pPr>
            <a:r>
              <a:rPr lang="ru-RU" sz="4000" dirty="0">
                <a:latin typeface="Times New Roman" pitchFamily="18" charset="0"/>
                <a:cs typeface="Times New Roman" pitchFamily="18" charset="0"/>
              </a:rPr>
              <a:t>Теория управления PR.</a:t>
            </a:r>
          </a:p>
          <a:p>
            <a:pPr marL="596646" indent="-514350">
              <a:buAutoNum type="arabicPeriod"/>
            </a:pPr>
            <a:r>
              <a:rPr lang="ru-RU" sz="4000" dirty="0">
                <a:latin typeface="Times New Roman" pitchFamily="18" charset="0"/>
                <a:cs typeface="Times New Roman" pitchFamily="18" charset="0"/>
              </a:rPr>
              <a:t>Составляющие процесса управления.</a:t>
            </a:r>
          </a:p>
          <a:p>
            <a:pPr marL="596646" indent="-514350">
              <a:buAutoNum type="arabicPeriod"/>
            </a:pPr>
            <a:r>
              <a:rPr lang="ru-RU" sz="4000" dirty="0">
                <a:latin typeface="Times New Roman" pitchFamily="18" charset="0"/>
                <a:cs typeface="Times New Roman" pitchFamily="18" charset="0"/>
              </a:rPr>
              <a:t>PR программы: сущность и реализация.</a:t>
            </a:r>
          </a:p>
          <a:p>
            <a:endParaRPr lang="ru-RU" dirty="0"/>
          </a:p>
        </p:txBody>
      </p:sp>
    </p:spTree>
    <p:extLst>
      <p:ext uri="{BB962C8B-B14F-4D97-AF65-F5344CB8AC3E}">
        <p14:creationId xmlns:p14="http://schemas.microsoft.com/office/powerpoint/2010/main" val="1411582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88640"/>
            <a:ext cx="7498080" cy="1008112"/>
          </a:xfrm>
        </p:spPr>
        <p:txBody>
          <a:bodyPr/>
          <a:lstStyle/>
          <a:p>
            <a:pPr algn="ctr"/>
            <a:r>
              <a:rPr lang="ru-RU" b="1" dirty="0">
                <a:solidFill>
                  <a:schemeClr val="tx1"/>
                </a:solidFill>
                <a:effectLst/>
              </a:rPr>
              <a:t>Введение</a:t>
            </a:r>
          </a:p>
        </p:txBody>
      </p:sp>
      <p:sp>
        <p:nvSpPr>
          <p:cNvPr id="3" name="Объект 2"/>
          <p:cNvSpPr>
            <a:spLocks noGrp="1"/>
          </p:cNvSpPr>
          <p:nvPr>
            <p:ph idx="1"/>
          </p:nvPr>
        </p:nvSpPr>
        <p:spPr>
          <a:xfrm>
            <a:off x="1043608" y="1268760"/>
            <a:ext cx="8100392" cy="5589240"/>
          </a:xfrm>
        </p:spPr>
        <p:txBody>
          <a:bodyPr>
            <a:normAutofit fontScale="85000" lnSpcReduction="10000"/>
          </a:bodyPr>
          <a:lstStyle/>
          <a:p>
            <a:pPr marL="82296" indent="0">
              <a:buNone/>
            </a:pPr>
            <a:r>
              <a:rPr lang="ru-RU" b="1" dirty="0">
                <a:latin typeface="Times New Roman" pitchFamily="18" charset="0"/>
                <a:cs typeface="Times New Roman" pitchFamily="18" charset="0"/>
              </a:rPr>
              <a:t>Любым процессом, любой деятельностью необходимо управлять. </a:t>
            </a:r>
          </a:p>
          <a:p>
            <a:pPr marL="82296" indent="0">
              <a:buNone/>
            </a:pPr>
            <a:r>
              <a:rPr lang="ru-RU" dirty="0">
                <a:latin typeface="Times New Roman" pitchFamily="18" charset="0"/>
                <a:cs typeface="Times New Roman" pitchFamily="18" charset="0"/>
              </a:rPr>
              <a:t>В данном контексте управлять нужно именно деятельностью </a:t>
            </a:r>
            <a:r>
              <a:rPr lang="ru-RU" b="1" dirty="0">
                <a:latin typeface="Times New Roman" pitchFamily="18" charset="0"/>
                <a:cs typeface="Times New Roman" pitchFamily="18" charset="0"/>
              </a:rPr>
              <a:t>для достижения результата </a:t>
            </a:r>
            <a:r>
              <a:rPr lang="ru-RU" dirty="0">
                <a:latin typeface="Times New Roman" pitchFamily="18" charset="0"/>
                <a:cs typeface="Times New Roman" pitchFamily="18" charset="0"/>
              </a:rPr>
              <a:t>(получение продукта, удовлетворяющего заданным требованиям), а не самим результатом (продуктом, управление которым в случае его материального воплощения может сводиться только к его перемещению в пространстве).</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Управление — это процесс планирования, организации, мотивации и контроля, необходимый для того, чтобы сформулировать и достичь цели организации.</a:t>
            </a:r>
          </a:p>
        </p:txBody>
      </p:sp>
    </p:spTree>
    <p:extLst>
      <p:ext uri="{BB962C8B-B14F-4D97-AF65-F5344CB8AC3E}">
        <p14:creationId xmlns:p14="http://schemas.microsoft.com/office/powerpoint/2010/main" val="530654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pPr algn="ctr"/>
            <a:r>
              <a:rPr lang="ru-RU" b="1" dirty="0">
                <a:effectLst/>
              </a:rPr>
              <a:t>Управление</a:t>
            </a:r>
          </a:p>
        </p:txBody>
      </p:sp>
      <p:sp>
        <p:nvSpPr>
          <p:cNvPr id="5" name="Объект 4"/>
          <p:cNvSpPr>
            <a:spLocks noGrp="1"/>
          </p:cNvSpPr>
          <p:nvPr>
            <p:ph idx="1"/>
          </p:nvPr>
        </p:nvSpPr>
        <p:spPr/>
        <p:txBody>
          <a:bodyPr>
            <a:normAutofit lnSpcReduction="10000"/>
          </a:bodyPr>
          <a:lstStyle/>
          <a:p>
            <a:pPr marL="82296" indent="0">
              <a:buNone/>
            </a:pPr>
            <a:r>
              <a:rPr lang="ru-RU" sz="3600" dirty="0">
                <a:latin typeface="Times New Roman" pitchFamily="18" charset="0"/>
                <a:cs typeface="Times New Roman" pitchFamily="18" charset="0"/>
              </a:rPr>
              <a:t>рассматривается как обобщенное целенаправленное (т.е. для достижения цели)  воздействие на объект, осуществляемое разнообразными способами: путем трансформации связей в системе, введением новых элементов или действий, коррекцией алгоритмов управления и т.п</a:t>
            </a:r>
            <a:r>
              <a:rPr lang="ru-RU" dirty="0">
                <a:latin typeface="Times New Roman" pitchFamily="18" charset="0"/>
                <a:cs typeface="Times New Roman" pitchFamily="18" charset="0"/>
              </a:rPr>
              <a:t>. </a:t>
            </a:r>
          </a:p>
        </p:txBody>
      </p:sp>
    </p:spTree>
    <p:extLst>
      <p:ext uri="{BB962C8B-B14F-4D97-AF65-F5344CB8AC3E}">
        <p14:creationId xmlns:p14="http://schemas.microsoft.com/office/powerpoint/2010/main" val="1182315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effectLst/>
              </a:rPr>
              <a:t>Управление процессом</a:t>
            </a:r>
          </a:p>
        </p:txBody>
      </p:sp>
      <p:sp>
        <p:nvSpPr>
          <p:cNvPr id="3" name="Объект 2"/>
          <p:cNvSpPr>
            <a:spLocks noGrp="1"/>
          </p:cNvSpPr>
          <p:nvPr>
            <p:ph idx="1"/>
          </p:nvPr>
        </p:nvSpPr>
        <p:spPr/>
        <p:txBody>
          <a:bodyPr>
            <a:normAutofit/>
          </a:bodyPr>
          <a:lstStyle/>
          <a:p>
            <a:pPr marL="82296" indent="0">
              <a:buNone/>
            </a:pPr>
            <a:r>
              <a:rPr lang="ru-RU" sz="3600" dirty="0">
                <a:latin typeface="Times New Roman" pitchFamily="18" charset="0"/>
                <a:cs typeface="Times New Roman" pitchFamily="18" charset="0"/>
              </a:rPr>
              <a:t>метод мониторинга производственного процесса с использованием статистических инструментов с целью управления качеством продукции «непосредственно в процессе производства».</a:t>
            </a:r>
          </a:p>
        </p:txBody>
      </p:sp>
    </p:spTree>
    <p:extLst>
      <p:ext uri="{BB962C8B-B14F-4D97-AF65-F5344CB8AC3E}">
        <p14:creationId xmlns:p14="http://schemas.microsoft.com/office/powerpoint/2010/main" val="2143278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71400"/>
            <a:ext cx="7498080" cy="1152128"/>
          </a:xfrm>
        </p:spPr>
        <p:txBody>
          <a:bodyPr>
            <a:normAutofit/>
          </a:bodyPr>
          <a:lstStyle/>
          <a:p>
            <a:pPr algn="ctr"/>
            <a:r>
              <a:rPr lang="ru-RU" sz="3600" b="1" dirty="0">
                <a:effectLst/>
              </a:rPr>
              <a:t>Принципы управления</a:t>
            </a:r>
          </a:p>
        </p:txBody>
      </p:sp>
      <p:sp>
        <p:nvSpPr>
          <p:cNvPr id="3" name="Объект 2"/>
          <p:cNvSpPr>
            <a:spLocks noGrp="1"/>
          </p:cNvSpPr>
          <p:nvPr>
            <p:ph idx="1"/>
          </p:nvPr>
        </p:nvSpPr>
        <p:spPr>
          <a:xfrm>
            <a:off x="1115616" y="836712"/>
            <a:ext cx="7920880" cy="5411688"/>
          </a:xfrm>
        </p:spPr>
        <p:txBody>
          <a:bodyPr>
            <a:normAutofit fontScale="25000" lnSpcReduction="20000"/>
          </a:bodyPr>
          <a:lstStyle/>
          <a:p>
            <a:pPr marL="82296" indent="0">
              <a:buNone/>
            </a:pPr>
            <a:r>
              <a:rPr lang="ru-RU" sz="7200" dirty="0">
                <a:latin typeface="Times New Roman" pitchFamily="18" charset="0"/>
                <a:cs typeface="Times New Roman" pitchFamily="18" charset="0"/>
              </a:rPr>
              <a:t>1.Рассмотрение связей организации с её окружением</a:t>
            </a:r>
          </a:p>
          <a:p>
            <a:pPr marL="82296" indent="0">
              <a:buNone/>
            </a:pPr>
            <a:endParaRPr lang="ru-RU" sz="7200" dirty="0">
              <a:latin typeface="Times New Roman" pitchFamily="18" charset="0"/>
              <a:cs typeface="Times New Roman" pitchFamily="18" charset="0"/>
            </a:endParaRPr>
          </a:p>
          <a:p>
            <a:pPr marL="82296" indent="0">
              <a:buNone/>
            </a:pPr>
            <a:r>
              <a:rPr lang="ru-RU" sz="7200" dirty="0">
                <a:latin typeface="Times New Roman" pitchFamily="18" charset="0"/>
                <a:cs typeface="Times New Roman" pitchFamily="18" charset="0"/>
              </a:rPr>
              <a:t>2.Работа внутри организационных конфликтов, поиск инновационных решений возникающих проблем</a:t>
            </a:r>
          </a:p>
          <a:p>
            <a:pPr marL="82296" indent="0">
              <a:buNone/>
            </a:pPr>
            <a:endParaRPr lang="ru-RU" sz="7200" dirty="0">
              <a:latin typeface="Times New Roman" pitchFamily="18" charset="0"/>
              <a:cs typeface="Times New Roman" pitchFamily="18" charset="0"/>
            </a:endParaRPr>
          </a:p>
          <a:p>
            <a:pPr marL="82296" indent="0">
              <a:buNone/>
            </a:pPr>
            <a:r>
              <a:rPr lang="ru-RU" sz="7200" dirty="0">
                <a:latin typeface="Times New Roman" pitchFamily="18" charset="0"/>
                <a:cs typeface="Times New Roman" pitchFamily="18" charset="0"/>
              </a:rPr>
              <a:t>3.Стратегическое мышление</a:t>
            </a:r>
          </a:p>
          <a:p>
            <a:pPr marL="82296" indent="0">
              <a:buNone/>
            </a:pPr>
            <a:endParaRPr lang="ru-RU" sz="7200" dirty="0">
              <a:latin typeface="Times New Roman" pitchFamily="18" charset="0"/>
              <a:cs typeface="Times New Roman" pitchFamily="18" charset="0"/>
            </a:endParaRPr>
          </a:p>
          <a:p>
            <a:pPr marL="82296" indent="0">
              <a:buNone/>
            </a:pPr>
            <a:r>
              <a:rPr lang="ru-RU" sz="7200" dirty="0">
                <a:latin typeface="Times New Roman" pitchFamily="18" charset="0"/>
                <a:cs typeface="Times New Roman" pitchFamily="18" charset="0"/>
              </a:rPr>
              <a:t>4Стремление к измерению результатов деятельности</a:t>
            </a:r>
          </a:p>
          <a:p>
            <a:pPr marL="82296" indent="0">
              <a:buNone/>
            </a:pPr>
            <a:endParaRPr lang="ru-RU" sz="7200" dirty="0">
              <a:latin typeface="Times New Roman" pitchFamily="18" charset="0"/>
              <a:cs typeface="Times New Roman" pitchFamily="18" charset="0"/>
            </a:endParaRPr>
          </a:p>
          <a:p>
            <a:pPr marL="82296" indent="0">
              <a:buNone/>
            </a:pPr>
            <a:r>
              <a:rPr lang="ru-RU" sz="7200" dirty="0">
                <a:latin typeface="Times New Roman" pitchFamily="18" charset="0"/>
                <a:cs typeface="Times New Roman" pitchFamily="18" charset="0"/>
              </a:rPr>
              <a:t>5.Осведомленность о различных элементах организации</a:t>
            </a:r>
          </a:p>
          <a:p>
            <a:pPr marL="82296" indent="0">
              <a:buNone/>
            </a:pPr>
            <a:r>
              <a:rPr lang="ru-RU" sz="7200" dirty="0">
                <a:latin typeface="Times New Roman" pitchFamily="18" charset="0"/>
                <a:cs typeface="Times New Roman" pitchFamily="18" charset="0"/>
              </a:rPr>
              <a:t>а)её функциях, организационных компонентах производства;</a:t>
            </a:r>
          </a:p>
          <a:p>
            <a:pPr marL="82296" indent="0">
              <a:buNone/>
            </a:pPr>
            <a:r>
              <a:rPr lang="ru-RU" sz="7200" dirty="0">
                <a:latin typeface="Times New Roman" pitchFamily="18" charset="0"/>
                <a:cs typeface="Times New Roman" pitchFamily="18" charset="0"/>
              </a:rPr>
              <a:t>б)структуре, иерархическом построении управления штатами;</a:t>
            </a:r>
          </a:p>
          <a:p>
            <a:pPr marL="82296" indent="0">
              <a:buNone/>
            </a:pPr>
            <a:r>
              <a:rPr lang="ru-RU" sz="7200" dirty="0">
                <a:latin typeface="Times New Roman" pitchFamily="18" charset="0"/>
                <a:cs typeface="Times New Roman" pitchFamily="18" charset="0"/>
              </a:rPr>
              <a:t>в)процессе принятия решений, существующих регламентах и</a:t>
            </a:r>
          </a:p>
          <a:p>
            <a:pPr marL="82296" indent="0">
              <a:buNone/>
            </a:pPr>
            <a:r>
              <a:rPr lang="ru-RU" sz="7200" dirty="0">
                <a:latin typeface="Times New Roman" pitchFamily="18" charset="0"/>
                <a:cs typeface="Times New Roman" pitchFamily="18" charset="0"/>
              </a:rPr>
              <a:t>процедурах, которыми руководствуется организация;</a:t>
            </a:r>
          </a:p>
          <a:p>
            <a:pPr marL="82296" indent="0">
              <a:buNone/>
            </a:pPr>
            <a:r>
              <a:rPr lang="ru-RU" sz="7200" dirty="0">
                <a:latin typeface="Times New Roman" pitchFamily="18" charset="0"/>
                <a:cs typeface="Times New Roman" pitchFamily="18" charset="0"/>
              </a:rPr>
              <a:t>г)обратных связях, механизмах формальной и неформальной </a:t>
            </a:r>
          </a:p>
          <a:p>
            <a:pPr marL="82296" indent="0">
              <a:buNone/>
            </a:pPr>
            <a:r>
              <a:rPr lang="ru-RU" sz="7200" dirty="0">
                <a:latin typeface="Times New Roman" pitchFamily="18" charset="0"/>
                <a:cs typeface="Times New Roman" pitchFamily="18" charset="0"/>
              </a:rPr>
              <a:t>оценки организации.</a:t>
            </a:r>
          </a:p>
          <a:p>
            <a:pPr marL="82296" indent="0">
              <a:buNone/>
            </a:pPr>
            <a:endParaRPr lang="ru-RU" dirty="0"/>
          </a:p>
          <a:p>
            <a:pPr marL="82296" indent="0">
              <a:buNone/>
            </a:pPr>
            <a:endParaRPr lang="ru-RU" dirty="0"/>
          </a:p>
          <a:p>
            <a:pPr marL="82296" indent="0">
              <a:buNone/>
            </a:pPr>
            <a:endParaRPr lang="ru-RU" dirty="0"/>
          </a:p>
          <a:p>
            <a:pPr marL="82296" indent="0" algn="r">
              <a:buNone/>
            </a:pPr>
            <a:r>
              <a:rPr lang="ru-RU" sz="6400" i="1" dirty="0">
                <a:latin typeface="Times New Roman" pitchFamily="18" charset="0"/>
                <a:cs typeface="Times New Roman" pitchFamily="18" charset="0"/>
              </a:rPr>
              <a:t>Американские исследователи Джеймс </a:t>
            </a:r>
            <a:r>
              <a:rPr lang="ru-RU" sz="6400" i="1" dirty="0" err="1">
                <a:latin typeface="Times New Roman" pitchFamily="18" charset="0"/>
                <a:cs typeface="Times New Roman" pitchFamily="18" charset="0"/>
              </a:rPr>
              <a:t>Грунинг</a:t>
            </a:r>
            <a:r>
              <a:rPr lang="ru-RU" sz="6400" i="1" dirty="0">
                <a:latin typeface="Times New Roman" pitchFamily="18" charset="0"/>
                <a:cs typeface="Times New Roman" pitchFamily="18" charset="0"/>
              </a:rPr>
              <a:t> и </a:t>
            </a:r>
            <a:r>
              <a:rPr lang="ru-RU" sz="6400" i="1" dirty="0" err="1">
                <a:latin typeface="Times New Roman" pitchFamily="18" charset="0"/>
                <a:cs typeface="Times New Roman" pitchFamily="18" charset="0"/>
              </a:rPr>
              <a:t>Тодд</a:t>
            </a:r>
            <a:r>
              <a:rPr lang="ru-RU" sz="6400" i="1" dirty="0">
                <a:latin typeface="Times New Roman" pitchFamily="18" charset="0"/>
                <a:cs typeface="Times New Roman" pitchFamily="18" charset="0"/>
              </a:rPr>
              <a:t> Хант</a:t>
            </a:r>
          </a:p>
          <a:p>
            <a:pPr algn="r"/>
            <a:endParaRPr lang="ru-RU" i="1" dirty="0"/>
          </a:p>
        </p:txBody>
      </p:sp>
    </p:spTree>
    <p:extLst>
      <p:ext uri="{BB962C8B-B14F-4D97-AF65-F5344CB8AC3E}">
        <p14:creationId xmlns:p14="http://schemas.microsoft.com/office/powerpoint/2010/main" val="2353696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74638"/>
            <a:ext cx="7746064" cy="1143000"/>
          </a:xfrm>
        </p:spPr>
        <p:txBody>
          <a:bodyPr>
            <a:noAutofit/>
          </a:bodyPr>
          <a:lstStyle/>
          <a:p>
            <a:pPr algn="ctr"/>
            <a:r>
              <a:rPr lang="ru-RU" sz="3200" b="1" dirty="0">
                <a:effectLst/>
              </a:rPr>
              <a:t>Управление процессом связей с общественностью происходит </a:t>
            </a:r>
            <a:br>
              <a:rPr lang="ru-RU" sz="3200" b="1" dirty="0">
                <a:effectLst/>
              </a:rPr>
            </a:br>
            <a:r>
              <a:rPr lang="ru-RU" sz="3200" b="1" dirty="0">
                <a:effectLst/>
              </a:rPr>
              <a:t>в 4 основных этапа:</a:t>
            </a:r>
          </a:p>
        </p:txBody>
      </p:sp>
      <p:sp>
        <p:nvSpPr>
          <p:cNvPr id="3" name="Объект 2"/>
          <p:cNvSpPr>
            <a:spLocks noGrp="1"/>
          </p:cNvSpPr>
          <p:nvPr>
            <p:ph idx="1"/>
          </p:nvPr>
        </p:nvSpPr>
        <p:spPr/>
        <p:txBody>
          <a:bodyPr>
            <a:normAutofit fontScale="92500" lnSpcReduction="20000"/>
          </a:bodyPr>
          <a:lstStyle/>
          <a:p>
            <a:pPr marL="82296" indent="0">
              <a:buNone/>
            </a:pPr>
            <a:endParaRPr lang="ru-RU" dirty="0"/>
          </a:p>
          <a:p>
            <a:pPr marL="82296" indent="0">
              <a:buNone/>
            </a:pPr>
            <a:r>
              <a:rPr lang="ru-RU" u="sng" dirty="0">
                <a:latin typeface="Times New Roman" pitchFamily="18" charset="0"/>
                <a:cs typeface="Times New Roman" pitchFamily="18" charset="0"/>
              </a:rPr>
              <a:t>1-й этап: </a:t>
            </a:r>
            <a:r>
              <a:rPr lang="ru-RU" dirty="0">
                <a:latin typeface="Times New Roman" pitchFamily="18" charset="0"/>
                <a:cs typeface="Times New Roman" pitchFamily="18" charset="0"/>
              </a:rPr>
              <a:t>Определение проблем</a:t>
            </a:r>
          </a:p>
          <a:p>
            <a:pPr marL="82296" indent="0">
              <a:buNone/>
            </a:pPr>
            <a:endParaRPr lang="ru-RU" dirty="0">
              <a:latin typeface="Times New Roman" pitchFamily="18" charset="0"/>
              <a:cs typeface="Times New Roman" pitchFamily="18" charset="0"/>
            </a:endParaRPr>
          </a:p>
          <a:p>
            <a:pPr marL="82296" indent="0">
              <a:buNone/>
            </a:pPr>
            <a:r>
              <a:rPr lang="ru-RU" u="sng" dirty="0">
                <a:latin typeface="Times New Roman" pitchFamily="18" charset="0"/>
                <a:cs typeface="Times New Roman" pitchFamily="18" charset="0"/>
              </a:rPr>
              <a:t>2-й этап: </a:t>
            </a:r>
            <a:r>
              <a:rPr lang="ru-RU" dirty="0">
                <a:latin typeface="Times New Roman" pitchFamily="18" charset="0"/>
                <a:cs typeface="Times New Roman" pitchFamily="18" charset="0"/>
              </a:rPr>
              <a:t>Планирование и программирование </a:t>
            </a:r>
          </a:p>
          <a:p>
            <a:pPr marL="82296" indent="0">
              <a:buNone/>
            </a:pPr>
            <a:endParaRPr lang="ru-RU" dirty="0">
              <a:latin typeface="Times New Roman" pitchFamily="18" charset="0"/>
              <a:cs typeface="Times New Roman" pitchFamily="18" charset="0"/>
            </a:endParaRPr>
          </a:p>
          <a:p>
            <a:pPr marL="82296" indent="0">
              <a:buNone/>
            </a:pPr>
            <a:r>
              <a:rPr lang="ru-RU" u="sng" dirty="0">
                <a:latin typeface="Times New Roman" pitchFamily="18" charset="0"/>
                <a:cs typeface="Times New Roman" pitchFamily="18" charset="0"/>
              </a:rPr>
              <a:t>3-й этап: </a:t>
            </a:r>
            <a:r>
              <a:rPr lang="ru-RU" dirty="0">
                <a:latin typeface="Times New Roman" pitchFamily="18" charset="0"/>
                <a:cs typeface="Times New Roman" pitchFamily="18" charset="0"/>
              </a:rPr>
              <a:t>Действие и коммуникация</a:t>
            </a:r>
          </a:p>
          <a:p>
            <a:pPr marL="82296" indent="0">
              <a:buNone/>
            </a:pPr>
            <a:endParaRPr lang="ru-RU" dirty="0">
              <a:latin typeface="Times New Roman" pitchFamily="18" charset="0"/>
              <a:cs typeface="Times New Roman" pitchFamily="18" charset="0"/>
            </a:endParaRPr>
          </a:p>
          <a:p>
            <a:pPr marL="82296" indent="0">
              <a:buNone/>
            </a:pPr>
            <a:r>
              <a:rPr lang="ru-RU" u="sng" dirty="0">
                <a:latin typeface="Times New Roman" pitchFamily="18" charset="0"/>
                <a:cs typeface="Times New Roman" pitchFamily="18" charset="0"/>
              </a:rPr>
              <a:t>4-й этап: </a:t>
            </a:r>
            <a:r>
              <a:rPr lang="ru-RU" dirty="0">
                <a:latin typeface="Times New Roman" pitchFamily="18" charset="0"/>
                <a:cs typeface="Times New Roman" pitchFamily="18" charset="0"/>
              </a:rPr>
              <a:t>Оценка программы</a:t>
            </a:r>
          </a:p>
          <a:p>
            <a:pPr marL="82296" indent="0">
              <a:buNone/>
            </a:pPr>
            <a:endParaRPr lang="ru-RU" dirty="0">
              <a:latin typeface="Times New Roman" pitchFamily="18" charset="0"/>
              <a:cs typeface="Times New Roman" pitchFamily="18" charset="0"/>
            </a:endParaRPr>
          </a:p>
          <a:p>
            <a:pPr marL="82296" indent="0">
              <a:buNone/>
            </a:pPr>
            <a:r>
              <a:rPr lang="ru-RU" i="1" dirty="0">
                <a:latin typeface="Times New Roman" pitchFamily="18" charset="0"/>
                <a:cs typeface="Times New Roman" pitchFamily="18" charset="0"/>
              </a:rPr>
              <a:t>*этапы разрешения </a:t>
            </a:r>
            <a:r>
              <a:rPr lang="en-US" i="1" dirty="0">
                <a:latin typeface="Times New Roman" pitchFamily="18" charset="0"/>
                <a:cs typeface="Times New Roman" pitchFamily="18" charset="0"/>
              </a:rPr>
              <a:t>PR </a:t>
            </a:r>
            <a:r>
              <a:rPr lang="ru-RU" i="1" dirty="0">
                <a:latin typeface="Times New Roman" pitchFamily="18" charset="0"/>
                <a:cs typeface="Times New Roman" pitchFamily="18" charset="0"/>
              </a:rPr>
              <a:t>проблемы</a:t>
            </a:r>
          </a:p>
        </p:txBody>
      </p:sp>
    </p:spTree>
    <p:extLst>
      <p:ext uri="{BB962C8B-B14F-4D97-AF65-F5344CB8AC3E}">
        <p14:creationId xmlns:p14="http://schemas.microsoft.com/office/powerpoint/2010/main" val="284571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60648"/>
            <a:ext cx="7498080" cy="1156990"/>
          </a:xfrm>
        </p:spPr>
        <p:txBody>
          <a:bodyPr>
            <a:normAutofit fontScale="90000"/>
          </a:bodyPr>
          <a:lstStyle/>
          <a:p>
            <a:pPr algn="ctr"/>
            <a:r>
              <a:rPr lang="ru-RU" sz="3600" b="1" dirty="0">
                <a:effectLst/>
              </a:rPr>
              <a:t>Первый этап: </a:t>
            </a:r>
            <a:br>
              <a:rPr lang="ru-RU" sz="3600" b="1" dirty="0">
                <a:effectLst/>
              </a:rPr>
            </a:br>
            <a:r>
              <a:rPr lang="ru-RU" sz="3600" b="1" dirty="0">
                <a:effectLst/>
              </a:rPr>
              <a:t>Определение проблем</a:t>
            </a:r>
            <a:br>
              <a:rPr lang="ru-RU" sz="3600" b="1" dirty="0">
                <a:effectLst/>
              </a:rPr>
            </a:br>
            <a:endParaRPr lang="ru-RU" sz="3600" b="1" dirty="0">
              <a:effectLst/>
            </a:endParaRPr>
          </a:p>
        </p:txBody>
      </p:sp>
      <p:sp>
        <p:nvSpPr>
          <p:cNvPr id="3" name="Объект 2"/>
          <p:cNvSpPr>
            <a:spLocks noGrp="1"/>
          </p:cNvSpPr>
          <p:nvPr>
            <p:ph idx="1"/>
          </p:nvPr>
        </p:nvSpPr>
        <p:spPr/>
        <p:txBody>
          <a:bodyPr>
            <a:normAutofit fontScale="70000" lnSpcReduction="20000"/>
          </a:bodyPr>
          <a:lstStyle/>
          <a:p>
            <a:pPr marL="82296" indent="0">
              <a:buNone/>
            </a:pPr>
            <a:r>
              <a:rPr lang="ru-RU" b="1" u="sng" dirty="0">
                <a:latin typeface="Times New Roman" pitchFamily="18" charset="0"/>
                <a:cs typeface="Times New Roman" pitchFamily="18" charset="0"/>
              </a:rPr>
              <a:t>1. Проблему необходимо определить и сформулировать:</a:t>
            </a:r>
          </a:p>
          <a:p>
            <a:pPr marL="82296" indent="0">
              <a:buNone/>
            </a:pPr>
            <a:r>
              <a:rPr lang="ru-RU" dirty="0">
                <a:latin typeface="Times New Roman" pitchFamily="18" charset="0"/>
                <a:cs typeface="Times New Roman" pitchFamily="18" charset="0"/>
              </a:rPr>
              <a:t>выявление источника проблем;</a:t>
            </a:r>
          </a:p>
          <a:p>
            <a:pPr marL="82296" indent="0">
              <a:buNone/>
            </a:pPr>
            <a:r>
              <a:rPr lang="ru-RU" dirty="0">
                <a:latin typeface="Times New Roman" pitchFamily="18" charset="0"/>
                <a:cs typeface="Times New Roman" pitchFamily="18" charset="0"/>
              </a:rPr>
              <a:t>выяснение где и когда образовалась проблема;</a:t>
            </a:r>
          </a:p>
          <a:p>
            <a:pPr marL="82296" indent="0">
              <a:buNone/>
            </a:pPr>
            <a:r>
              <a:rPr lang="ru-RU" dirty="0">
                <a:latin typeface="Times New Roman" pitchFamily="18" charset="0"/>
                <a:cs typeface="Times New Roman" pitchFamily="18" charset="0"/>
              </a:rPr>
              <a:t>кто причастен к проблеме.</a:t>
            </a:r>
          </a:p>
          <a:p>
            <a:pPr marL="82296" indent="0">
              <a:buNone/>
            </a:pPr>
            <a:r>
              <a:rPr lang="ru-RU" b="1" u="sng" dirty="0">
                <a:latin typeface="Times New Roman" pitchFamily="18" charset="0"/>
                <a:cs typeface="Times New Roman" pitchFamily="18" charset="0"/>
              </a:rPr>
              <a:t>2. Анализ ситуации (полное собрание всего того, что известно):</a:t>
            </a:r>
          </a:p>
          <a:p>
            <a:pPr marL="82296" indent="0">
              <a:buNone/>
            </a:pPr>
            <a:r>
              <a:rPr lang="ru-RU" dirty="0">
                <a:latin typeface="Times New Roman" pitchFamily="18" charset="0"/>
                <a:cs typeface="Times New Roman" pitchFamily="18" charset="0"/>
              </a:rPr>
              <a:t>о сложившемся состоянии вещей;</a:t>
            </a:r>
          </a:p>
          <a:p>
            <a:pPr marL="82296" indent="0">
              <a:buNone/>
            </a:pPr>
            <a:r>
              <a:rPr lang="ru-RU" dirty="0">
                <a:latin typeface="Times New Roman" pitchFamily="18" charset="0"/>
                <a:cs typeface="Times New Roman" pitchFamily="18" charset="0"/>
              </a:rPr>
              <a:t>силы, влияющие на ситуацию;</a:t>
            </a:r>
          </a:p>
          <a:p>
            <a:pPr marL="82296" indent="0">
              <a:buNone/>
            </a:pPr>
            <a:r>
              <a:rPr lang="ru-RU" dirty="0">
                <a:latin typeface="Times New Roman" pitchFamily="18" charset="0"/>
                <a:cs typeface="Times New Roman" pitchFamily="18" charset="0"/>
              </a:rPr>
              <a:t>о тех, кто причастен к ситуации.</a:t>
            </a:r>
          </a:p>
          <a:p>
            <a:pPr marL="82296" indent="0">
              <a:buNone/>
            </a:pPr>
            <a:r>
              <a:rPr lang="ru-RU" b="1" u="sng" dirty="0">
                <a:latin typeface="Times New Roman" pitchFamily="18" charset="0"/>
                <a:cs typeface="Times New Roman" pitchFamily="18" charset="0"/>
              </a:rPr>
              <a:t>3. Провести исследовательскую работу по следующим подходам:</a:t>
            </a:r>
          </a:p>
          <a:p>
            <a:pPr marL="82296" indent="0">
              <a:buNone/>
            </a:pPr>
            <a:r>
              <a:rPr lang="ru-RU" dirty="0">
                <a:latin typeface="Times New Roman" pitchFamily="18" charset="0"/>
                <a:cs typeface="Times New Roman" pitchFamily="18" charset="0"/>
              </a:rPr>
              <a:t>четкая постановка изучаемой проблемы;</a:t>
            </a:r>
          </a:p>
          <a:p>
            <a:pPr marL="82296" indent="0">
              <a:buNone/>
            </a:pPr>
            <a:r>
              <a:rPr lang="ru-RU" dirty="0">
                <a:latin typeface="Times New Roman" pitchFamily="18" charset="0"/>
                <a:cs typeface="Times New Roman" pitchFamily="18" charset="0"/>
              </a:rPr>
              <a:t>разработка программы исследования;</a:t>
            </a:r>
          </a:p>
          <a:p>
            <a:pPr marL="82296" indent="0">
              <a:buNone/>
            </a:pPr>
            <a:r>
              <a:rPr lang="ru-RU" dirty="0">
                <a:latin typeface="Times New Roman" pitchFamily="18" charset="0"/>
                <a:cs typeface="Times New Roman" pitchFamily="18" charset="0"/>
              </a:rPr>
              <a:t>определение способов реализации программы.</a:t>
            </a:r>
          </a:p>
          <a:p>
            <a:endParaRPr lang="ru-RU" dirty="0"/>
          </a:p>
        </p:txBody>
      </p:sp>
    </p:spTree>
    <p:extLst>
      <p:ext uri="{BB962C8B-B14F-4D97-AF65-F5344CB8AC3E}">
        <p14:creationId xmlns:p14="http://schemas.microsoft.com/office/powerpoint/2010/main" val="3266842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3600" b="1" dirty="0">
                <a:effectLst/>
              </a:rPr>
              <a:t>Второй этап: </a:t>
            </a:r>
            <a:br>
              <a:rPr lang="ru-RU" sz="3600" b="1" dirty="0">
                <a:effectLst/>
              </a:rPr>
            </a:br>
            <a:r>
              <a:rPr lang="ru-RU" sz="3600" b="1" dirty="0">
                <a:effectLst/>
              </a:rPr>
              <a:t>Планирование и программирование</a:t>
            </a:r>
            <a:br>
              <a:rPr lang="ru-RU" sz="3600" b="1" dirty="0">
                <a:effectLst/>
              </a:rPr>
            </a:br>
            <a:endParaRPr lang="ru-RU" sz="3600" b="1" dirty="0">
              <a:effectLst/>
            </a:endParaRPr>
          </a:p>
        </p:txBody>
      </p:sp>
      <p:sp>
        <p:nvSpPr>
          <p:cNvPr id="3" name="Объект 2"/>
          <p:cNvSpPr>
            <a:spLocks noGrp="1"/>
          </p:cNvSpPr>
          <p:nvPr>
            <p:ph idx="1"/>
          </p:nvPr>
        </p:nvSpPr>
        <p:spPr>
          <a:xfrm>
            <a:off x="1435608" y="1196752"/>
            <a:ext cx="7600888" cy="5472608"/>
          </a:xfrm>
        </p:spPr>
        <p:txBody>
          <a:bodyPr>
            <a:normAutofit fontScale="70000" lnSpcReduction="20000"/>
          </a:bodyPr>
          <a:lstStyle/>
          <a:p>
            <a:pPr marL="82296" indent="0">
              <a:buNone/>
            </a:pPr>
            <a:r>
              <a:rPr lang="ru-RU" dirty="0">
                <a:latin typeface="Times New Roman" pitchFamily="18" charset="0"/>
                <a:cs typeface="Times New Roman" pitchFamily="18" charset="0"/>
              </a:rPr>
              <a:t>1. Определение роли и миссии организации.</a:t>
            </a:r>
          </a:p>
          <a:p>
            <a:pPr marL="82296" indent="0">
              <a:buNone/>
            </a:pPr>
            <a:r>
              <a:rPr lang="ru-RU" dirty="0">
                <a:latin typeface="Times New Roman" pitchFamily="18" charset="0"/>
                <a:cs typeface="Times New Roman" pitchFamily="18" charset="0"/>
              </a:rPr>
              <a:t>2. Определение ключевых участков, требующих изменений.</a:t>
            </a:r>
          </a:p>
          <a:p>
            <a:pPr marL="82296" indent="0">
              <a:buNone/>
            </a:pPr>
            <a:r>
              <a:rPr lang="ru-RU" dirty="0">
                <a:latin typeface="Times New Roman" pitchFamily="18" charset="0"/>
                <a:cs typeface="Times New Roman" pitchFamily="18" charset="0"/>
              </a:rPr>
              <a:t>3. Разработка системы индикаторов эффективности.</a:t>
            </a:r>
          </a:p>
          <a:p>
            <a:pPr marL="82296" indent="0">
              <a:buNone/>
            </a:pPr>
            <a:r>
              <a:rPr lang="ru-RU" dirty="0">
                <a:latin typeface="Times New Roman" pitchFamily="18" charset="0"/>
                <a:cs typeface="Times New Roman" pitchFamily="18" charset="0"/>
              </a:rPr>
              <a:t>4. Выбор и уточнение целей.</a:t>
            </a:r>
          </a:p>
          <a:p>
            <a:pPr marL="82296" indent="0">
              <a:buNone/>
            </a:pPr>
            <a:r>
              <a:rPr lang="ru-RU" dirty="0">
                <a:latin typeface="Times New Roman" pitchFamily="18" charset="0"/>
                <a:cs typeface="Times New Roman" pitchFamily="18" charset="0"/>
              </a:rPr>
              <a:t>5. Подготовка действий. При этом используются:</a:t>
            </a:r>
          </a:p>
          <a:p>
            <a:pPr marL="82296" indent="0">
              <a:buNone/>
            </a:pPr>
            <a:r>
              <a:rPr lang="ru-RU" i="1" dirty="0">
                <a:latin typeface="Times New Roman" pitchFamily="18" charset="0"/>
                <a:cs typeface="Times New Roman" pitchFamily="18" charset="0"/>
              </a:rPr>
              <a:t>Программирование</a:t>
            </a:r>
            <a:r>
              <a:rPr lang="ru-RU" dirty="0">
                <a:latin typeface="Times New Roman" pitchFamily="18" charset="0"/>
                <a:cs typeface="Times New Roman" pitchFamily="18" charset="0"/>
              </a:rPr>
              <a:t> (устанавливается логическая последовательность действий);</a:t>
            </a:r>
          </a:p>
          <a:p>
            <a:pPr marL="82296" indent="0">
              <a:buNone/>
            </a:pPr>
            <a:r>
              <a:rPr lang="ru-RU" i="1" dirty="0">
                <a:latin typeface="Times New Roman" pitchFamily="18" charset="0"/>
                <a:cs typeface="Times New Roman" pitchFamily="18" charset="0"/>
              </a:rPr>
              <a:t>Составление графика </a:t>
            </a:r>
            <a:r>
              <a:rPr lang="ru-RU" dirty="0">
                <a:latin typeface="Times New Roman" pitchFamily="18" charset="0"/>
                <a:cs typeface="Times New Roman" pitchFamily="18" charset="0"/>
              </a:rPr>
              <a:t>(устанавливаются сроки);</a:t>
            </a:r>
          </a:p>
          <a:p>
            <a:pPr marL="82296" indent="0">
              <a:buNone/>
            </a:pPr>
            <a:r>
              <a:rPr lang="ru-RU" i="1" dirty="0">
                <a:latin typeface="Times New Roman" pitchFamily="18" charset="0"/>
                <a:cs typeface="Times New Roman" pitchFamily="18" charset="0"/>
              </a:rPr>
              <a:t>Составление бюджета </a:t>
            </a:r>
            <a:r>
              <a:rPr lang="ru-RU" dirty="0">
                <a:latin typeface="Times New Roman" pitchFamily="18" charset="0"/>
                <a:cs typeface="Times New Roman" pitchFamily="18" charset="0"/>
              </a:rPr>
              <a:t>(определяются источники и распределяются ресурсы);</a:t>
            </a:r>
          </a:p>
          <a:p>
            <a:pPr marL="82296" indent="0">
              <a:buNone/>
            </a:pPr>
            <a:r>
              <a:rPr lang="ru-RU" i="1" dirty="0">
                <a:latin typeface="Times New Roman" pitchFamily="18" charset="0"/>
                <a:cs typeface="Times New Roman" pitchFamily="18" charset="0"/>
              </a:rPr>
              <a:t>Разделение ответственности </a:t>
            </a:r>
            <a:r>
              <a:rPr lang="ru-RU" dirty="0">
                <a:latin typeface="Times New Roman" pitchFamily="18" charset="0"/>
                <a:cs typeface="Times New Roman" pitchFamily="18" charset="0"/>
              </a:rPr>
              <a:t>(назначаются ответственные);</a:t>
            </a:r>
          </a:p>
          <a:p>
            <a:pPr marL="82296" indent="0">
              <a:buNone/>
            </a:pPr>
            <a:r>
              <a:rPr lang="ru-RU" i="1" dirty="0">
                <a:latin typeface="Times New Roman" pitchFamily="18" charset="0"/>
                <a:cs typeface="Times New Roman" pitchFamily="18" charset="0"/>
              </a:rPr>
              <a:t>Рецензирование и доработка</a:t>
            </a:r>
            <a:r>
              <a:rPr lang="ru-RU" dirty="0">
                <a:latin typeface="Times New Roman" pitchFamily="18" charset="0"/>
                <a:cs typeface="Times New Roman" pitchFamily="18" charset="0"/>
              </a:rPr>
              <a:t>.</a:t>
            </a:r>
          </a:p>
          <a:p>
            <a:pPr marL="82296" indent="0">
              <a:buNone/>
            </a:pPr>
            <a:r>
              <a:rPr lang="ru-RU" dirty="0">
                <a:latin typeface="Times New Roman" pitchFamily="18" charset="0"/>
                <a:cs typeface="Times New Roman" pitchFamily="18" charset="0"/>
              </a:rPr>
              <a:t>6. Установка контроля.</a:t>
            </a:r>
          </a:p>
          <a:p>
            <a:pPr marL="82296" indent="0">
              <a:buNone/>
            </a:pPr>
            <a:r>
              <a:rPr lang="ru-RU" dirty="0">
                <a:latin typeface="Times New Roman" pitchFamily="18" charset="0"/>
                <a:cs typeface="Times New Roman" pitchFamily="18" charset="0"/>
              </a:rPr>
              <a:t>7. Коммуникация.</a:t>
            </a:r>
          </a:p>
          <a:p>
            <a:pPr marL="82296" indent="0">
              <a:buNone/>
            </a:pPr>
            <a:r>
              <a:rPr lang="ru-RU" dirty="0">
                <a:latin typeface="Times New Roman" pitchFamily="18" charset="0"/>
                <a:cs typeface="Times New Roman" pitchFamily="18" charset="0"/>
              </a:rPr>
              <a:t>8. Реализация.</a:t>
            </a:r>
          </a:p>
          <a:p>
            <a:endParaRPr lang="ru-RU" dirty="0"/>
          </a:p>
        </p:txBody>
      </p:sp>
    </p:spTree>
    <p:extLst>
      <p:ext uri="{BB962C8B-B14F-4D97-AF65-F5344CB8AC3E}">
        <p14:creationId xmlns:p14="http://schemas.microsoft.com/office/powerpoint/2010/main" val="265479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3600" b="1" dirty="0">
                <a:effectLst/>
              </a:rPr>
              <a:t>Третий этап: </a:t>
            </a:r>
            <a:br>
              <a:rPr lang="ru-RU" sz="3600" b="1" dirty="0">
                <a:effectLst/>
              </a:rPr>
            </a:br>
            <a:r>
              <a:rPr lang="ru-RU" sz="3600" b="1" dirty="0">
                <a:effectLst/>
              </a:rPr>
              <a:t>Действие и коммуникация</a:t>
            </a:r>
            <a:br>
              <a:rPr lang="ru-RU" sz="3600" b="1" dirty="0">
                <a:effectLst/>
              </a:rPr>
            </a:br>
            <a:endParaRPr lang="ru-RU" sz="3600" b="1" dirty="0">
              <a:effectLst/>
            </a:endParaRPr>
          </a:p>
        </p:txBody>
      </p:sp>
      <p:sp>
        <p:nvSpPr>
          <p:cNvPr id="3" name="Объект 2"/>
          <p:cNvSpPr>
            <a:spLocks noGrp="1"/>
          </p:cNvSpPr>
          <p:nvPr>
            <p:ph idx="1"/>
          </p:nvPr>
        </p:nvSpPr>
        <p:spPr>
          <a:xfrm>
            <a:off x="971600" y="908720"/>
            <a:ext cx="8172400" cy="5949280"/>
          </a:xfrm>
        </p:spPr>
        <p:txBody>
          <a:bodyPr>
            <a:normAutofit fontScale="25000" lnSpcReduction="20000"/>
          </a:bodyPr>
          <a:lstStyle/>
          <a:p>
            <a:pPr marL="82296" indent="0">
              <a:buNone/>
            </a:pPr>
            <a:endParaRPr lang="ru-RU" sz="6400" dirty="0">
              <a:latin typeface="Times New Roman" pitchFamily="18" charset="0"/>
              <a:cs typeface="Times New Roman" pitchFamily="18" charset="0"/>
            </a:endParaRPr>
          </a:p>
          <a:p>
            <a:pPr marL="80962" indent="0">
              <a:buNone/>
            </a:pPr>
            <a:r>
              <a:rPr lang="ru-RU" sz="8000" dirty="0">
                <a:latin typeface="Times New Roman" pitchFamily="18" charset="0"/>
                <a:cs typeface="Times New Roman" pitchFamily="18" charset="0"/>
              </a:rPr>
              <a:t>1. Деятельная составляющая реализации программы.</a:t>
            </a:r>
          </a:p>
          <a:p>
            <a:pPr marL="80962" indent="0">
              <a:buNone/>
            </a:pPr>
            <a:r>
              <a:rPr lang="ru-RU" sz="8000" dirty="0">
                <a:latin typeface="Times New Roman" pitchFamily="18" charset="0"/>
                <a:cs typeface="Times New Roman" pitchFamily="18" charset="0"/>
              </a:rPr>
              <a:t>2. Коммуникационная составляющая реализации программы. </a:t>
            </a:r>
          </a:p>
          <a:p>
            <a:pPr marL="82296" indent="0">
              <a:buNone/>
            </a:pPr>
            <a:r>
              <a:rPr lang="ru-RU" sz="8000" dirty="0">
                <a:latin typeface="Times New Roman" pitchFamily="18" charset="0"/>
                <a:cs typeface="Times New Roman" pitchFamily="18" charset="0"/>
              </a:rPr>
              <a:t>3. Составление сообщения (пресс-релиза). </a:t>
            </a:r>
          </a:p>
          <a:p>
            <a:pPr marL="82296" indent="0">
              <a:buNone/>
            </a:pPr>
            <a:r>
              <a:rPr lang="ru-RU" sz="6400" b="1" dirty="0">
                <a:latin typeface="Times New Roman" pitchFamily="18" charset="0"/>
                <a:cs typeface="Times New Roman" pitchFamily="18" charset="0"/>
              </a:rPr>
              <a:t>*Критерии, которыми пользуются работники СМИ при составлении сообщения:</a:t>
            </a:r>
            <a:endParaRPr lang="ru-RU" sz="6400" dirty="0">
              <a:latin typeface="Times New Roman" pitchFamily="18" charset="0"/>
              <a:cs typeface="Times New Roman" pitchFamily="18" charset="0"/>
            </a:endParaRPr>
          </a:p>
          <a:p>
            <a:pPr marL="354013" indent="-273050">
              <a:buFont typeface="+mj-lt"/>
              <a:buAutoNum type="alphaUcPeriod"/>
            </a:pPr>
            <a:r>
              <a:rPr lang="ru-RU" sz="6400" dirty="0">
                <a:latin typeface="Times New Roman" pitchFamily="18" charset="0"/>
                <a:cs typeface="Times New Roman" pitchFamily="18" charset="0"/>
              </a:rPr>
              <a:t>Влиятельность.</a:t>
            </a:r>
          </a:p>
          <a:p>
            <a:pPr marL="354013" indent="-273050">
              <a:buFont typeface="+mj-lt"/>
              <a:buAutoNum type="alphaUcPeriod"/>
            </a:pPr>
            <a:r>
              <a:rPr lang="ru-RU" sz="6400" dirty="0">
                <a:latin typeface="Times New Roman" pitchFamily="18" charset="0"/>
                <a:cs typeface="Times New Roman" pitchFamily="18" charset="0"/>
              </a:rPr>
              <a:t>Близость (дистанция между аудиторией и проблемными вопросами).</a:t>
            </a:r>
          </a:p>
          <a:p>
            <a:pPr marL="354013" indent="-273050">
              <a:buFont typeface="+mj-lt"/>
              <a:buAutoNum type="alphaUcPeriod"/>
            </a:pPr>
            <a:r>
              <a:rPr lang="ru-RU" sz="6400" dirty="0">
                <a:latin typeface="Times New Roman" pitchFamily="18" charset="0"/>
                <a:cs typeface="Times New Roman" pitchFamily="18" charset="0"/>
              </a:rPr>
              <a:t>Своевременность.</a:t>
            </a:r>
          </a:p>
          <a:p>
            <a:pPr marL="354013" indent="-273050">
              <a:buFont typeface="+mj-lt"/>
              <a:buAutoNum type="alphaUcPeriod"/>
            </a:pPr>
            <a:r>
              <a:rPr lang="ru-RU" sz="6400" dirty="0">
                <a:latin typeface="Times New Roman" pitchFamily="18" charset="0"/>
                <a:cs typeface="Times New Roman" pitchFamily="18" charset="0"/>
              </a:rPr>
              <a:t>Известность.</a:t>
            </a:r>
          </a:p>
          <a:p>
            <a:pPr marL="354013" indent="-273050">
              <a:buFont typeface="+mj-lt"/>
              <a:buAutoNum type="alphaUcPeriod"/>
            </a:pPr>
            <a:r>
              <a:rPr lang="ru-RU" sz="6400" dirty="0">
                <a:latin typeface="Times New Roman" pitchFamily="18" charset="0"/>
                <a:cs typeface="Times New Roman" pitchFamily="18" charset="0"/>
              </a:rPr>
              <a:t>Новинка.</a:t>
            </a:r>
          </a:p>
          <a:p>
            <a:pPr marL="354013" indent="-273050">
              <a:buFont typeface="+mj-lt"/>
              <a:buAutoNum type="alphaUcPeriod"/>
            </a:pPr>
            <a:r>
              <a:rPr lang="ru-RU" sz="6400" dirty="0">
                <a:latin typeface="Times New Roman" pitchFamily="18" charset="0"/>
                <a:cs typeface="Times New Roman" pitchFamily="18" charset="0"/>
              </a:rPr>
              <a:t>Конфликт.</a:t>
            </a:r>
          </a:p>
          <a:p>
            <a:pPr marL="80962" indent="0">
              <a:buNone/>
            </a:pPr>
            <a:r>
              <a:rPr lang="ru-RU" sz="8000" dirty="0">
                <a:latin typeface="Times New Roman" pitchFamily="18" charset="0"/>
                <a:cs typeface="Times New Roman" pitchFamily="18" charset="0"/>
              </a:rPr>
              <a:t>4. Надежность источников информации. </a:t>
            </a:r>
          </a:p>
          <a:p>
            <a:pPr marL="80962" indent="0">
              <a:buNone/>
            </a:pPr>
            <a:r>
              <a:rPr lang="ru-RU" sz="8000" dirty="0">
                <a:latin typeface="Times New Roman" pitchFamily="18" charset="0"/>
                <a:cs typeface="Times New Roman" pitchFamily="18" charset="0"/>
              </a:rPr>
              <a:t>5. Использование неконтролируемых и контролируемых средств коммуникации. </a:t>
            </a:r>
          </a:p>
          <a:p>
            <a:pPr marL="80962" indent="0">
              <a:buNone/>
            </a:pPr>
            <a:r>
              <a:rPr lang="ru-RU" sz="8000" dirty="0">
                <a:latin typeface="Times New Roman" pitchFamily="18" charset="0"/>
                <a:cs typeface="Times New Roman" pitchFamily="18" charset="0"/>
              </a:rPr>
              <a:t>6. Принцип эффективной коммуникации. </a:t>
            </a:r>
          </a:p>
          <a:p>
            <a:pPr marL="82296" indent="0">
              <a:buNone/>
            </a:pPr>
            <a:endParaRPr lang="ru-RU" sz="6400" dirty="0">
              <a:latin typeface="Times New Roman" pitchFamily="18" charset="0"/>
              <a:cs typeface="Times New Roman" pitchFamily="18" charset="0"/>
            </a:endParaRPr>
          </a:p>
          <a:p>
            <a:pPr marL="82296" indent="0">
              <a:buNone/>
            </a:pPr>
            <a:r>
              <a:rPr lang="ru-RU" sz="6400" dirty="0">
                <a:latin typeface="Times New Roman" pitchFamily="18" charset="0"/>
                <a:cs typeface="Times New Roman" pitchFamily="18" charset="0"/>
              </a:rPr>
              <a:t>В 1960-е годы специалисты по ПР советовались с руководством: «Как об этом лучше сказать?»</a:t>
            </a:r>
          </a:p>
          <a:p>
            <a:pPr marL="82296" indent="0">
              <a:buNone/>
            </a:pPr>
            <a:r>
              <a:rPr lang="ru-RU" sz="6400" dirty="0">
                <a:latin typeface="Times New Roman" pitchFamily="18" charset="0"/>
                <a:cs typeface="Times New Roman" pitchFamily="18" charset="0"/>
              </a:rPr>
              <a:t>С конца 1960-х стали спрашивать: «Что нужно сказать общественности?»</a:t>
            </a:r>
          </a:p>
          <a:p>
            <a:pPr marL="82296" indent="0">
              <a:buNone/>
            </a:pPr>
            <a:r>
              <a:rPr lang="ru-RU" sz="6400" dirty="0">
                <a:latin typeface="Times New Roman" pitchFamily="18" charset="0"/>
                <a:cs typeface="Times New Roman" pitchFamily="18" charset="0"/>
              </a:rPr>
              <a:t>Начиная с 1980-х годов, стали спрашивать: «Что нужно делать?»</a:t>
            </a:r>
          </a:p>
          <a:p>
            <a:pPr marL="596646" indent="-514350">
              <a:buAutoNum type="arabicPeriod"/>
            </a:pPr>
            <a:endParaRPr lang="ru-RU" sz="6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337166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000" b="1" dirty="0">
                <a:effectLst/>
              </a:rPr>
              <a:t>Четвертый этап: </a:t>
            </a:r>
            <a:br>
              <a:rPr lang="ru-RU" sz="4000" b="1" dirty="0">
                <a:effectLst/>
              </a:rPr>
            </a:br>
            <a:r>
              <a:rPr lang="ru-RU" sz="4000" b="1" dirty="0">
                <a:effectLst/>
              </a:rPr>
              <a:t>Оценка программы</a:t>
            </a:r>
            <a:br>
              <a:rPr lang="ru-RU" sz="4000" b="1" dirty="0">
                <a:effectLst/>
              </a:rPr>
            </a:br>
            <a:endParaRPr lang="ru-RU" sz="4000" b="1" dirty="0">
              <a:effectLst/>
            </a:endParaRPr>
          </a:p>
        </p:txBody>
      </p:sp>
      <p:sp>
        <p:nvSpPr>
          <p:cNvPr id="3" name="Объект 2"/>
          <p:cNvSpPr>
            <a:spLocks noGrp="1"/>
          </p:cNvSpPr>
          <p:nvPr>
            <p:ph idx="1"/>
          </p:nvPr>
        </p:nvSpPr>
        <p:spPr>
          <a:xfrm>
            <a:off x="1435608" y="1268760"/>
            <a:ext cx="7498080" cy="5472608"/>
          </a:xfrm>
        </p:spPr>
        <p:txBody>
          <a:bodyPr>
            <a:normAutofit fontScale="70000" lnSpcReduction="20000"/>
          </a:bodyPr>
          <a:lstStyle/>
          <a:p>
            <a:pPr marL="82296" indent="0">
              <a:buNone/>
            </a:pPr>
            <a:r>
              <a:rPr lang="ru-RU" b="1" dirty="0">
                <a:latin typeface="Times New Roman" pitchFamily="18" charset="0"/>
                <a:cs typeface="Times New Roman" pitchFamily="18" charset="0"/>
              </a:rPr>
              <a:t>Круг вопросов, которые поддаются оценке:</a:t>
            </a:r>
          </a:p>
          <a:p>
            <a:pPr marL="82296" indent="0">
              <a:buNone/>
            </a:pPr>
            <a:r>
              <a:rPr lang="ru-RU" dirty="0">
                <a:latin typeface="Times New Roman" pitchFamily="18" charset="0"/>
                <a:cs typeface="Times New Roman" pitchFamily="18" charset="0"/>
              </a:rPr>
              <a:t>1. Концептуализация программы и плана.</a:t>
            </a:r>
          </a:p>
          <a:p>
            <a:pPr marL="82296" indent="0">
              <a:buNone/>
            </a:pPr>
            <a:r>
              <a:rPr lang="ru-RU" dirty="0">
                <a:latin typeface="Times New Roman" pitchFamily="18" charset="0"/>
                <a:cs typeface="Times New Roman" pitchFamily="18" charset="0"/>
              </a:rPr>
              <a:t>2. Мониторинг и подотчетность реализации программы.</a:t>
            </a:r>
          </a:p>
          <a:p>
            <a:pPr marL="82296" indent="0">
              <a:buNone/>
            </a:pPr>
            <a:r>
              <a:rPr lang="ru-RU" dirty="0">
                <a:latin typeface="Times New Roman" pitchFamily="18" charset="0"/>
                <a:cs typeface="Times New Roman" pitchFamily="18" charset="0"/>
              </a:rPr>
              <a:t>3. Оценка реализации программы: влияние и эффективность.</a:t>
            </a:r>
          </a:p>
          <a:p>
            <a:pPr marL="82296" indent="0">
              <a:buNone/>
            </a:pPr>
            <a:r>
              <a:rPr lang="ru-RU" b="1" dirty="0">
                <a:latin typeface="Times New Roman" pitchFamily="18" charset="0"/>
                <a:cs typeface="Times New Roman" pitchFamily="18" charset="0"/>
              </a:rPr>
              <a:t>Предварительные шаги оценки:</a:t>
            </a:r>
          </a:p>
          <a:p>
            <a:pPr marL="82296" indent="0">
              <a:buNone/>
            </a:pPr>
            <a:r>
              <a:rPr lang="ru-RU" dirty="0">
                <a:latin typeface="Times New Roman" pitchFamily="18" charset="0"/>
                <a:cs typeface="Times New Roman" pitchFamily="18" charset="0"/>
              </a:rPr>
              <a:t>1. Согласование вопросов проведения оценок с теми, кто будет пользоваться их результатами.</a:t>
            </a:r>
          </a:p>
          <a:p>
            <a:pPr marL="82296" indent="0">
              <a:buNone/>
            </a:pPr>
            <a:r>
              <a:rPr lang="ru-RU" dirty="0">
                <a:latin typeface="Times New Roman" pitchFamily="18" charset="0"/>
                <a:cs typeface="Times New Roman" pitchFamily="18" charset="0"/>
              </a:rPr>
              <a:t>2. Обязательство организации проводить оценку и пользоваться исследованием как основной составляющей реализации программы.</a:t>
            </a:r>
          </a:p>
          <a:p>
            <a:pPr marL="82296" indent="0">
              <a:buNone/>
            </a:pPr>
            <a:r>
              <a:rPr lang="ru-RU" dirty="0">
                <a:latin typeface="Times New Roman" pitchFamily="18" charset="0"/>
                <a:cs typeface="Times New Roman" pitchFamily="18" charset="0"/>
              </a:rPr>
              <a:t>3. Достижение консенсуса внутри отдела </a:t>
            </a:r>
            <a:r>
              <a:rPr lang="en-US" dirty="0">
                <a:latin typeface="Times New Roman" pitchFamily="18" charset="0"/>
                <a:cs typeface="Times New Roman" pitchFamily="18" charset="0"/>
              </a:rPr>
              <a:t>PR</a:t>
            </a:r>
            <a:r>
              <a:rPr lang="ru-RU" dirty="0">
                <a:latin typeface="Times New Roman" pitchFamily="18" charset="0"/>
                <a:cs typeface="Times New Roman" pitchFamily="18" charset="0"/>
              </a:rPr>
              <a:t>.</a:t>
            </a:r>
          </a:p>
          <a:p>
            <a:pPr marL="82296" indent="0">
              <a:buNone/>
            </a:pPr>
            <a:r>
              <a:rPr lang="ru-RU" dirty="0">
                <a:latin typeface="Times New Roman" pitchFamily="18" charset="0"/>
                <a:cs typeface="Times New Roman" pitchFamily="18" charset="0"/>
              </a:rPr>
              <a:t>4. Формулирование четких целей исследования.</a:t>
            </a:r>
          </a:p>
          <a:p>
            <a:pPr marL="82296" indent="0">
              <a:buNone/>
            </a:pPr>
            <a:r>
              <a:rPr lang="ru-RU" dirty="0">
                <a:latin typeface="Times New Roman" pitchFamily="18" charset="0"/>
                <a:cs typeface="Times New Roman" pitchFamily="18" charset="0"/>
              </a:rPr>
              <a:t>5. Определение максимально эффективных критериев.</a:t>
            </a:r>
          </a:p>
          <a:p>
            <a:pPr marL="82296" indent="0">
              <a:buNone/>
            </a:pPr>
            <a:r>
              <a:rPr lang="ru-RU" dirty="0">
                <a:latin typeface="Times New Roman" pitchFamily="18" charset="0"/>
                <a:cs typeface="Times New Roman" pitchFamily="18" charset="0"/>
              </a:rPr>
              <a:t>6. Определение оптимальных путей сбора информации.</a:t>
            </a:r>
          </a:p>
          <a:p>
            <a:pPr marL="82296" indent="0">
              <a:buNone/>
            </a:pPr>
            <a:r>
              <a:rPr lang="ru-RU" dirty="0">
                <a:latin typeface="Times New Roman" pitchFamily="18" charset="0"/>
                <a:cs typeface="Times New Roman" pitchFamily="18" charset="0"/>
              </a:rPr>
              <a:t>7. Ведение записей PR-программы</a:t>
            </a:r>
            <a:r>
              <a:rPr lang="ru-RU" dirty="0"/>
              <a:t>.</a:t>
            </a:r>
          </a:p>
          <a:p>
            <a:endParaRPr lang="ru-RU" dirty="0"/>
          </a:p>
        </p:txBody>
      </p:sp>
    </p:spTree>
    <p:extLst>
      <p:ext uri="{BB962C8B-B14F-4D97-AF65-F5344CB8AC3E}">
        <p14:creationId xmlns:p14="http://schemas.microsoft.com/office/powerpoint/2010/main" val="60211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b="1" dirty="0">
                <a:effectLst/>
                <a:latin typeface="Corbel" pitchFamily="34" charset="0"/>
              </a:rPr>
              <a:t>PR-</a:t>
            </a:r>
            <a:r>
              <a:rPr lang="ru-RU" b="1" dirty="0">
                <a:effectLst/>
                <a:latin typeface="Corbel" pitchFamily="34" charset="0"/>
              </a:rPr>
              <a:t>проектирование и управление процессом </a:t>
            </a:r>
            <a:r>
              <a:rPr lang="en-US" b="1" dirty="0">
                <a:effectLst/>
                <a:latin typeface="Corbel" pitchFamily="34" charset="0"/>
              </a:rPr>
              <a:t>PR</a:t>
            </a:r>
            <a:endParaRPr lang="ru-RU" b="1" dirty="0">
              <a:effectLst/>
              <a:latin typeface="Corbel" pitchFamily="34" charset="0"/>
            </a:endParaRPr>
          </a:p>
        </p:txBody>
      </p:sp>
      <p:sp>
        <p:nvSpPr>
          <p:cNvPr id="3" name="Объект 2"/>
          <p:cNvSpPr>
            <a:spLocks noGrp="1"/>
          </p:cNvSpPr>
          <p:nvPr>
            <p:ph idx="1"/>
          </p:nvPr>
        </p:nvSpPr>
        <p:spPr>
          <a:xfrm>
            <a:off x="971600" y="1447800"/>
            <a:ext cx="8172400" cy="4800600"/>
          </a:xfrm>
        </p:spPr>
        <p:txBody>
          <a:bodyPr>
            <a:normAutofit fontScale="92500"/>
          </a:bodyPr>
          <a:lstStyle/>
          <a:p>
            <a:pPr marL="82296" indent="0">
              <a:buNone/>
            </a:pPr>
            <a:r>
              <a:rPr lang="ru-RU" sz="3000" u="sng" dirty="0">
                <a:latin typeface="Times New Roman" pitchFamily="18" charset="0"/>
                <a:cs typeface="Times New Roman" pitchFamily="18" charset="0"/>
              </a:rPr>
              <a:t>Областью приложения</a:t>
            </a:r>
            <a:r>
              <a:rPr lang="en-US" sz="3000" u="sng" dirty="0">
                <a:latin typeface="Times New Roman" pitchFamily="18" charset="0"/>
                <a:cs typeface="Times New Roman" pitchFamily="18" charset="0"/>
              </a:rPr>
              <a:t> PR-</a:t>
            </a:r>
            <a:r>
              <a:rPr lang="ru-RU" sz="3000" u="sng" dirty="0">
                <a:latin typeface="Times New Roman" pitchFamily="18" charset="0"/>
                <a:cs typeface="Times New Roman" pitchFamily="18" charset="0"/>
              </a:rPr>
              <a:t>проектирования являются:</a:t>
            </a:r>
            <a:endParaRPr lang="en-US" sz="3000" u="sng" dirty="0">
              <a:latin typeface="Times New Roman" pitchFamily="18" charset="0"/>
              <a:cs typeface="Times New Roman" pitchFamily="18" charset="0"/>
            </a:endParaRPr>
          </a:p>
          <a:p>
            <a:r>
              <a:rPr lang="ru-RU" sz="3000" dirty="0">
                <a:latin typeface="Times New Roman" pitchFamily="18" charset="0"/>
                <a:cs typeface="Times New Roman" pitchFamily="18" charset="0"/>
              </a:rPr>
              <a:t>формирование и развитие наиболее оптимальных форм взаимоотношений между организацией и социумом, личностью и обществом;</a:t>
            </a:r>
          </a:p>
          <a:p>
            <a:r>
              <a:rPr lang="ru-RU" sz="3000" dirty="0">
                <a:latin typeface="Times New Roman" pitchFamily="18" charset="0"/>
                <a:cs typeface="Times New Roman" pitchFamily="18" charset="0"/>
              </a:rPr>
              <a:t>создание позитивного имиджа и восприятия продукта, услуги или персоны в общественном сознании;</a:t>
            </a:r>
          </a:p>
          <a:p>
            <a:r>
              <a:rPr lang="ru-RU" sz="3000" dirty="0">
                <a:latin typeface="Times New Roman" pitchFamily="18" charset="0"/>
                <a:cs typeface="Times New Roman" pitchFamily="18" charset="0"/>
              </a:rPr>
              <a:t>изменение, улучшение, спасение имиджа личности, продукта или организации.</a:t>
            </a:r>
          </a:p>
          <a:p>
            <a:pPr marL="82296" indent="0">
              <a:buNone/>
            </a:pPr>
            <a:endParaRPr lang="ru-RU" dirty="0"/>
          </a:p>
        </p:txBody>
      </p:sp>
    </p:spTree>
    <p:extLst>
      <p:ext uri="{BB962C8B-B14F-4D97-AF65-F5344CB8AC3E}">
        <p14:creationId xmlns:p14="http://schemas.microsoft.com/office/powerpoint/2010/main" val="2194636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620688"/>
            <a:ext cx="7498080" cy="796950"/>
          </a:xfrm>
        </p:spPr>
        <p:txBody>
          <a:bodyPr>
            <a:noAutofit/>
          </a:bodyPr>
          <a:lstStyle/>
          <a:p>
            <a:pPr algn="ctr"/>
            <a:r>
              <a:rPr lang="ru-RU" sz="3600" b="1" dirty="0">
                <a:effectLst/>
              </a:rPr>
              <a:t>Использование </a:t>
            </a:r>
            <a:r>
              <a:rPr lang="en-US" sz="3600" dirty="0">
                <a:effectLst/>
              </a:rPr>
              <a:t>PR</a:t>
            </a:r>
            <a:r>
              <a:rPr lang="en-US" sz="3600" b="1" dirty="0">
                <a:effectLst/>
              </a:rPr>
              <a:t>-</a:t>
            </a:r>
            <a:r>
              <a:rPr lang="ru-RU" sz="3600" b="1" dirty="0">
                <a:effectLst/>
              </a:rPr>
              <a:t>инструментов организацией связано:</a:t>
            </a:r>
          </a:p>
        </p:txBody>
      </p:sp>
      <p:sp>
        <p:nvSpPr>
          <p:cNvPr id="3" name="Объект 2"/>
          <p:cNvSpPr>
            <a:spLocks noGrp="1"/>
          </p:cNvSpPr>
          <p:nvPr>
            <p:ph idx="1"/>
          </p:nvPr>
        </p:nvSpPr>
        <p:spPr>
          <a:xfrm>
            <a:off x="971600" y="1916832"/>
            <a:ext cx="8172400" cy="4941168"/>
          </a:xfrm>
        </p:spPr>
        <p:txBody>
          <a:bodyPr>
            <a:normAutofit fontScale="92500"/>
          </a:bodyPr>
          <a:lstStyle/>
          <a:p>
            <a:r>
              <a:rPr lang="ru-RU" dirty="0">
                <a:latin typeface="Times New Roman" pitchFamily="18" charset="0"/>
                <a:cs typeface="Times New Roman" pitchFamily="18" charset="0"/>
              </a:rPr>
              <a:t>с постоянным возрастанием динамизма, изменчивости, неопределенности экономики </a:t>
            </a:r>
          </a:p>
          <a:p>
            <a:r>
              <a:rPr lang="ru-RU" dirty="0">
                <a:latin typeface="Times New Roman" pitchFamily="18" charset="0"/>
                <a:cs typeface="Times New Roman" pitchFamily="18" charset="0"/>
              </a:rPr>
              <a:t>с соответствующей этому динамизму необходимостью налаживать эффективное информационно-коммуникативное взаимодействие с партнерами, потребителями, сотрудниками и т.д. </a:t>
            </a:r>
          </a:p>
          <a:p>
            <a:r>
              <a:rPr lang="ru-RU" dirty="0">
                <a:latin typeface="Times New Roman" pitchFamily="18" charset="0"/>
                <a:cs typeface="Times New Roman" pitchFamily="18" charset="0"/>
              </a:rPr>
              <a:t>с необходимостью управлять собственным информационным полем и полем информации об организации, личности, продукте, услуге. </a:t>
            </a:r>
          </a:p>
          <a:p>
            <a:endParaRPr lang="ru-RU" dirty="0"/>
          </a:p>
        </p:txBody>
      </p:sp>
    </p:spTree>
    <p:extLst>
      <p:ext uri="{BB962C8B-B14F-4D97-AF65-F5344CB8AC3E}">
        <p14:creationId xmlns:p14="http://schemas.microsoft.com/office/powerpoint/2010/main" val="2538235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effectLst/>
              </a:rPr>
              <a:t>Черты проектного управления:</a:t>
            </a:r>
          </a:p>
        </p:txBody>
      </p:sp>
      <p:sp>
        <p:nvSpPr>
          <p:cNvPr id="3" name="Объект 2"/>
          <p:cNvSpPr>
            <a:spLocks noGrp="1"/>
          </p:cNvSpPr>
          <p:nvPr>
            <p:ph idx="1"/>
          </p:nvPr>
        </p:nvSpPr>
        <p:spPr>
          <a:xfrm>
            <a:off x="971600" y="1447800"/>
            <a:ext cx="7962088" cy="5149552"/>
          </a:xfrm>
        </p:spPr>
        <p:txBody>
          <a:bodyPr>
            <a:normAutofit fontScale="85000" lnSpcReduction="10000"/>
          </a:bodyPr>
          <a:lstStyle/>
          <a:p>
            <a:r>
              <a:rPr lang="ru-RU" dirty="0">
                <a:latin typeface="Times New Roman" pitchFamily="18" charset="0"/>
                <a:cs typeface="Times New Roman" pitchFamily="18" charset="0"/>
              </a:rPr>
              <a:t>комплексность ресурсов и работ, направленных на достижение целей и задач, </a:t>
            </a:r>
          </a:p>
          <a:p>
            <a:r>
              <a:rPr lang="ru-RU" dirty="0">
                <a:latin typeface="Times New Roman" pitchFamily="18" charset="0"/>
                <a:cs typeface="Times New Roman" pitchFamily="18" charset="0"/>
              </a:rPr>
              <a:t>определённость результата (информационного, </a:t>
            </a:r>
            <a:r>
              <a:rPr lang="ru-RU" dirty="0" err="1">
                <a:latin typeface="Times New Roman" pitchFamily="18" charset="0"/>
                <a:cs typeface="Times New Roman" pitchFamily="18" charset="0"/>
              </a:rPr>
              <a:t>имиджевого</a:t>
            </a:r>
            <a:r>
              <a:rPr lang="ru-RU" dirty="0">
                <a:latin typeface="Times New Roman" pitchFamily="18" charset="0"/>
                <a:cs typeface="Times New Roman" pitchFamily="18" charset="0"/>
              </a:rPr>
              <a:t>, финансового);</a:t>
            </a:r>
          </a:p>
          <a:p>
            <a:r>
              <a:rPr lang="ru-RU" dirty="0">
                <a:latin typeface="Times New Roman" pitchFamily="18" charset="0"/>
                <a:cs typeface="Times New Roman" pitchFamily="18" charset="0"/>
              </a:rPr>
              <a:t>реализация работы, проводимой поэтапно, и направленной на достижение единой результативной цели;</a:t>
            </a:r>
          </a:p>
          <a:p>
            <a:r>
              <a:rPr lang="ru-RU" dirty="0">
                <a:latin typeface="Times New Roman" pitchFamily="18" charset="0"/>
                <a:cs typeface="Times New Roman" pitchFamily="18" charset="0"/>
              </a:rPr>
              <a:t>реализация цели проекта, связанной с последовательно-параллельным выполнением всех работ по PR-проекту;</a:t>
            </a:r>
          </a:p>
          <a:p>
            <a:r>
              <a:rPr lang="ru-RU" dirty="0">
                <a:latin typeface="Times New Roman" pitchFamily="18" charset="0"/>
                <a:cs typeface="Times New Roman" pitchFamily="18" charset="0"/>
              </a:rPr>
              <a:t>минимизация временных ресурсов, трудовых и финансовых затрат.</a:t>
            </a:r>
          </a:p>
          <a:p>
            <a:endParaRPr lang="ru-RU" dirty="0"/>
          </a:p>
        </p:txBody>
      </p:sp>
    </p:spTree>
    <p:extLst>
      <p:ext uri="{BB962C8B-B14F-4D97-AF65-F5344CB8AC3E}">
        <p14:creationId xmlns:p14="http://schemas.microsoft.com/office/powerpoint/2010/main" val="2569664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a:effectLst/>
              </a:rPr>
              <a:t>PR</a:t>
            </a:r>
            <a:r>
              <a:rPr lang="en-US" b="1" dirty="0">
                <a:effectLst/>
              </a:rPr>
              <a:t>-</a:t>
            </a:r>
            <a:r>
              <a:rPr lang="ru-RU" b="1" dirty="0">
                <a:effectLst/>
              </a:rPr>
              <a:t>проектирование</a:t>
            </a:r>
          </a:p>
        </p:txBody>
      </p:sp>
      <p:sp>
        <p:nvSpPr>
          <p:cNvPr id="3" name="Объект 2"/>
          <p:cNvSpPr>
            <a:spLocks noGrp="1"/>
          </p:cNvSpPr>
          <p:nvPr>
            <p:ph idx="1"/>
          </p:nvPr>
        </p:nvSpPr>
        <p:spPr/>
        <p:txBody>
          <a:bodyPr>
            <a:normAutofit lnSpcReduction="10000"/>
          </a:bodyPr>
          <a:lstStyle/>
          <a:p>
            <a:pPr marL="82296" indent="0">
              <a:buNone/>
            </a:pPr>
            <a:r>
              <a:rPr lang="ru-RU" dirty="0">
                <a:latin typeface="Times New Roman" pitchFamily="18" charset="0"/>
                <a:cs typeface="Times New Roman" pitchFamily="18" charset="0"/>
              </a:rPr>
              <a:t>это разработка и многократное использование различных инструментов связей с общественностью (рекламы, рассылки пресс-релизов, организации акций) в рамках единой концепции в целях воздействия на мнение и отношение конкретной целевой аудитории к организации, ее товарам, услугам, деятельности, реализуемых в строго определенный отрезок времени.</a:t>
            </a:r>
          </a:p>
          <a:p>
            <a:endParaRPr lang="ru-RU" dirty="0"/>
          </a:p>
        </p:txBody>
      </p:sp>
    </p:spTree>
    <p:extLst>
      <p:ext uri="{BB962C8B-B14F-4D97-AF65-F5344CB8AC3E}">
        <p14:creationId xmlns:p14="http://schemas.microsoft.com/office/powerpoint/2010/main" val="2708141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effectLst/>
              </a:rPr>
              <a:t>Структура </a:t>
            </a:r>
            <a:r>
              <a:rPr lang="en-US" dirty="0">
                <a:effectLst/>
              </a:rPr>
              <a:t>PR</a:t>
            </a:r>
            <a:r>
              <a:rPr lang="en-US" b="1" dirty="0">
                <a:effectLst/>
              </a:rPr>
              <a:t>-</a:t>
            </a:r>
            <a:r>
              <a:rPr lang="ru-RU" b="1" dirty="0">
                <a:effectLst/>
              </a:rPr>
              <a:t>проекта</a:t>
            </a:r>
          </a:p>
        </p:txBody>
      </p:sp>
      <p:sp>
        <p:nvSpPr>
          <p:cNvPr id="3" name="Объект 2"/>
          <p:cNvSpPr>
            <a:spLocks noGrp="1"/>
          </p:cNvSpPr>
          <p:nvPr>
            <p:ph idx="1"/>
          </p:nvPr>
        </p:nvSpPr>
        <p:spPr>
          <a:xfrm>
            <a:off x="1043608" y="1447800"/>
            <a:ext cx="8100392" cy="5293568"/>
          </a:xfrm>
        </p:spPr>
        <p:txBody>
          <a:bodyPr>
            <a:normAutofit fontScale="77500" lnSpcReduction="20000"/>
          </a:bodyPr>
          <a:lstStyle/>
          <a:p>
            <a:pPr marL="596646" indent="-514350">
              <a:buFont typeface="+mj-lt"/>
              <a:buAutoNum type="arabicPeriod"/>
            </a:pPr>
            <a:r>
              <a:rPr lang="ru-RU" sz="3400" dirty="0" err="1">
                <a:latin typeface="Times New Roman" pitchFamily="18" charset="0"/>
                <a:cs typeface="Times New Roman" pitchFamily="18" charset="0"/>
              </a:rPr>
              <a:t>Проблематизация</a:t>
            </a:r>
            <a:r>
              <a:rPr lang="ru-RU" sz="3400" dirty="0">
                <a:latin typeface="Times New Roman" pitchFamily="18" charset="0"/>
                <a:cs typeface="Times New Roman" pitchFamily="18" charset="0"/>
              </a:rPr>
              <a:t>.</a:t>
            </a:r>
          </a:p>
          <a:p>
            <a:pPr marL="596646" indent="-514350">
              <a:buFont typeface="+mj-lt"/>
              <a:buAutoNum type="arabicPeriod"/>
            </a:pPr>
            <a:r>
              <a:rPr lang="ru-RU" sz="3400" dirty="0">
                <a:latin typeface="Times New Roman" pitchFamily="18" charset="0"/>
                <a:cs typeface="Times New Roman" pitchFamily="18" charset="0"/>
              </a:rPr>
              <a:t>Исследование объекта и предмета проекта.</a:t>
            </a:r>
          </a:p>
          <a:p>
            <a:pPr marL="596646" indent="-514350">
              <a:buFont typeface="+mj-lt"/>
              <a:buAutoNum type="arabicPeriod"/>
            </a:pPr>
            <a:r>
              <a:rPr lang="ru-RU" sz="3400" dirty="0">
                <a:latin typeface="Times New Roman" pitchFamily="18" charset="0"/>
                <a:cs typeface="Times New Roman" pitchFamily="18" charset="0"/>
              </a:rPr>
              <a:t>Идея-концепция PR-проекта.</a:t>
            </a:r>
          </a:p>
          <a:p>
            <a:pPr marL="596646" indent="-514350">
              <a:buFont typeface="+mj-lt"/>
              <a:buAutoNum type="arabicPeriod"/>
            </a:pPr>
            <a:r>
              <a:rPr lang="ru-RU" sz="3400" dirty="0">
                <a:latin typeface="Times New Roman" pitchFamily="18" charset="0"/>
                <a:cs typeface="Times New Roman" pitchFamily="18" charset="0"/>
              </a:rPr>
              <a:t>Социальная миссия и цель PR-проекта.</a:t>
            </a:r>
          </a:p>
          <a:p>
            <a:pPr marL="596646" indent="-514350">
              <a:buFont typeface="+mj-lt"/>
              <a:buAutoNum type="arabicPeriod"/>
            </a:pPr>
            <a:r>
              <a:rPr lang="ru-RU" sz="3400" dirty="0">
                <a:latin typeface="Times New Roman" pitchFamily="18" charset="0"/>
                <a:cs typeface="Times New Roman" pitchFamily="18" charset="0"/>
              </a:rPr>
              <a:t>Задачи PR-проекта.</a:t>
            </a:r>
          </a:p>
          <a:p>
            <a:pPr marL="596646" indent="-514350">
              <a:buFont typeface="+mj-lt"/>
              <a:buAutoNum type="arabicPeriod"/>
            </a:pPr>
            <a:r>
              <a:rPr lang="ru-RU" sz="3400" dirty="0">
                <a:latin typeface="Times New Roman" pitchFamily="18" charset="0"/>
                <a:cs typeface="Times New Roman" pitchFamily="18" charset="0"/>
              </a:rPr>
              <a:t>Целевая аудитория PR-проекта.</a:t>
            </a:r>
          </a:p>
          <a:p>
            <a:pPr marL="596646" indent="-514350">
              <a:buFont typeface="+mj-lt"/>
              <a:buAutoNum type="arabicPeriod"/>
            </a:pPr>
            <a:r>
              <a:rPr lang="ru-RU" sz="3400" dirty="0">
                <a:latin typeface="Times New Roman" pitchFamily="18" charset="0"/>
                <a:cs typeface="Times New Roman" pitchFamily="18" charset="0"/>
              </a:rPr>
              <a:t>Технологии реализации PR-проекта.</a:t>
            </a:r>
          </a:p>
          <a:p>
            <a:pPr marL="596646" indent="-514350">
              <a:buFont typeface="+mj-lt"/>
              <a:buAutoNum type="arabicPeriod"/>
            </a:pPr>
            <a:r>
              <a:rPr lang="ru-RU" sz="3400" dirty="0">
                <a:latin typeface="Times New Roman" pitchFamily="18" charset="0"/>
                <a:cs typeface="Times New Roman" pitchFamily="18" charset="0"/>
              </a:rPr>
              <a:t>Команда PR-проекта.</a:t>
            </a:r>
          </a:p>
          <a:p>
            <a:pPr marL="596646" indent="-514350">
              <a:buFont typeface="+mj-lt"/>
              <a:buAutoNum type="arabicPeriod"/>
            </a:pPr>
            <a:r>
              <a:rPr lang="ru-RU" sz="3400" dirty="0">
                <a:latin typeface="Times New Roman" pitchFamily="18" charset="0"/>
                <a:cs typeface="Times New Roman" pitchFamily="18" charset="0"/>
              </a:rPr>
              <a:t>План-график PR-проекта.</a:t>
            </a:r>
          </a:p>
          <a:p>
            <a:pPr marL="596646" indent="-514350">
              <a:buFont typeface="+mj-lt"/>
              <a:buAutoNum type="arabicPeriod"/>
            </a:pPr>
            <a:r>
              <a:rPr lang="ru-RU" sz="3400" dirty="0">
                <a:latin typeface="Times New Roman" pitchFamily="18" charset="0"/>
                <a:cs typeface="Times New Roman" pitchFamily="18" charset="0"/>
              </a:rPr>
              <a:t>Бюджет PR-проекта.</a:t>
            </a:r>
          </a:p>
          <a:p>
            <a:pPr marL="596646" indent="-514350">
              <a:buFont typeface="+mj-lt"/>
              <a:buAutoNum type="arabicPeriod"/>
            </a:pPr>
            <a:r>
              <a:rPr lang="ru-RU" sz="3400" dirty="0">
                <a:latin typeface="Times New Roman" pitchFamily="18" charset="0"/>
                <a:cs typeface="Times New Roman" pitchFamily="18" charset="0"/>
              </a:rPr>
              <a:t>Медиаплан PR-проекта.</a:t>
            </a:r>
          </a:p>
          <a:p>
            <a:pPr marL="596646" indent="-514350">
              <a:buFont typeface="+mj-lt"/>
              <a:buAutoNum type="arabicPeriod"/>
            </a:pPr>
            <a:r>
              <a:rPr lang="ru-RU" sz="3400" dirty="0">
                <a:latin typeface="Times New Roman" pitchFamily="18" charset="0"/>
                <a:cs typeface="Times New Roman" pitchFamily="18" charset="0"/>
              </a:rPr>
              <a:t>Оценка эффективности PR-проекта.</a:t>
            </a:r>
          </a:p>
          <a:p>
            <a:pPr marL="596646" indent="-514350">
              <a:buFont typeface="+mj-lt"/>
              <a:buAutoNum type="arabicPeriod"/>
            </a:pPr>
            <a:r>
              <a:rPr lang="ru-RU" sz="3400" dirty="0">
                <a:latin typeface="Times New Roman" pitchFamily="18" charset="0"/>
                <a:cs typeface="Times New Roman" pitchFamily="18" charset="0"/>
              </a:rPr>
              <a:t>Приложение.</a:t>
            </a:r>
          </a:p>
          <a:p>
            <a:endParaRPr lang="ru-RU" dirty="0"/>
          </a:p>
        </p:txBody>
      </p:sp>
    </p:spTree>
    <p:extLst>
      <p:ext uri="{BB962C8B-B14F-4D97-AF65-F5344CB8AC3E}">
        <p14:creationId xmlns:p14="http://schemas.microsoft.com/office/powerpoint/2010/main" val="1531610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548680"/>
            <a:ext cx="7498080" cy="868958"/>
          </a:xfrm>
        </p:spPr>
        <p:txBody>
          <a:bodyPr>
            <a:normAutofit fontScale="90000"/>
          </a:bodyPr>
          <a:lstStyle/>
          <a:p>
            <a:pPr algn="ctr"/>
            <a:r>
              <a:rPr lang="ru-RU" b="1" dirty="0">
                <a:effectLst/>
              </a:rPr>
              <a:t>1.Проблематизация</a:t>
            </a:r>
            <a:br>
              <a:rPr lang="ru-RU" b="1" dirty="0">
                <a:effectLst/>
              </a:rPr>
            </a:br>
            <a:endParaRPr lang="ru-RU" b="1" dirty="0">
              <a:effectLst/>
            </a:endParaRPr>
          </a:p>
        </p:txBody>
      </p:sp>
      <p:sp>
        <p:nvSpPr>
          <p:cNvPr id="3" name="Объект 2"/>
          <p:cNvSpPr>
            <a:spLocks noGrp="1"/>
          </p:cNvSpPr>
          <p:nvPr>
            <p:ph idx="1"/>
          </p:nvPr>
        </p:nvSpPr>
        <p:spPr>
          <a:xfrm>
            <a:off x="1043608" y="1052736"/>
            <a:ext cx="7890080" cy="5195664"/>
          </a:xfrm>
        </p:spPr>
        <p:txBody>
          <a:bodyPr>
            <a:normAutofit fontScale="92500" lnSpcReduction="20000"/>
          </a:bodyPr>
          <a:lstStyle/>
          <a:p>
            <a:pPr marL="82296" indent="0">
              <a:buNone/>
            </a:pPr>
            <a:endParaRPr lang="ru-RU" sz="2800" dirty="0">
              <a:latin typeface="Times New Roman" pitchFamily="18" charset="0"/>
              <a:cs typeface="Times New Roman" pitchFamily="18" charset="0"/>
            </a:endParaRPr>
          </a:p>
          <a:p>
            <a:pPr marL="82296" indent="0">
              <a:buNone/>
            </a:pPr>
            <a:r>
              <a:rPr lang="ru-RU" sz="2800" dirty="0">
                <a:latin typeface="Times New Roman" pitchFamily="18" charset="0"/>
                <a:cs typeface="Times New Roman" pitchFamily="18" charset="0"/>
              </a:rPr>
              <a:t>Этот раздел является логически первым, претворяющим весь проект. </a:t>
            </a:r>
          </a:p>
          <a:p>
            <a:pPr marL="82296" indent="0">
              <a:buNone/>
            </a:pPr>
            <a:r>
              <a:rPr lang="ru-RU" sz="2800" dirty="0">
                <a:latin typeface="Times New Roman" pitchFamily="18" charset="0"/>
                <a:cs typeface="Times New Roman" pitchFamily="18" charset="0"/>
              </a:rPr>
              <a:t>В нем определяется наличие проблемы, т.е. центральной причины разработок и реализации проекта.</a:t>
            </a:r>
          </a:p>
          <a:p>
            <a:pPr marL="82296" indent="0">
              <a:buNone/>
            </a:pPr>
            <a:endParaRPr lang="ru-RU" sz="2800" b="1" dirty="0">
              <a:latin typeface="Times New Roman" pitchFamily="18" charset="0"/>
              <a:cs typeface="Times New Roman" pitchFamily="18" charset="0"/>
            </a:endParaRPr>
          </a:p>
          <a:p>
            <a:pPr marL="82296" indent="0">
              <a:buNone/>
            </a:pPr>
            <a:r>
              <a:rPr lang="ru-RU" sz="2800" b="1" dirty="0">
                <a:latin typeface="Times New Roman" pitchFamily="18" charset="0"/>
                <a:cs typeface="Times New Roman" pitchFamily="18" charset="0"/>
              </a:rPr>
              <a:t>Основные источники информации, используемые для определения проблемы:</a:t>
            </a:r>
          </a:p>
          <a:p>
            <a:r>
              <a:rPr lang="ru-RU" sz="2600" dirty="0">
                <a:latin typeface="Times New Roman" pitchFamily="18" charset="0"/>
                <a:cs typeface="Times New Roman" pitchFamily="18" charset="0"/>
              </a:rPr>
              <a:t>статистические данные;</a:t>
            </a:r>
          </a:p>
          <a:p>
            <a:r>
              <a:rPr lang="ru-RU" sz="2600" dirty="0">
                <a:latin typeface="Times New Roman" pitchFamily="18" charset="0"/>
                <a:cs typeface="Times New Roman" pitchFamily="18" charset="0"/>
              </a:rPr>
              <a:t>официальные отчеты;</a:t>
            </a:r>
          </a:p>
          <a:p>
            <a:r>
              <a:rPr lang="ru-RU" sz="2600" dirty="0">
                <a:latin typeface="Times New Roman" pitchFamily="18" charset="0"/>
                <a:cs typeface="Times New Roman" pitchFamily="18" charset="0"/>
              </a:rPr>
              <a:t>материалы СМИ;</a:t>
            </a:r>
          </a:p>
          <a:p>
            <a:r>
              <a:rPr lang="ru-RU" sz="2600" dirty="0">
                <a:latin typeface="Times New Roman" pitchFamily="18" charset="0"/>
                <a:cs typeface="Times New Roman" pitchFamily="18" charset="0"/>
              </a:rPr>
              <a:t>слухи.</a:t>
            </a:r>
          </a:p>
          <a:p>
            <a:endParaRPr lang="ru-RU" dirty="0"/>
          </a:p>
          <a:p>
            <a:endParaRPr lang="ru-RU" dirty="0"/>
          </a:p>
        </p:txBody>
      </p:sp>
    </p:spTree>
    <p:extLst>
      <p:ext uri="{BB962C8B-B14F-4D97-AF65-F5344CB8AC3E}">
        <p14:creationId xmlns:p14="http://schemas.microsoft.com/office/powerpoint/2010/main" val="567360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620688"/>
            <a:ext cx="7498080" cy="796950"/>
          </a:xfrm>
        </p:spPr>
        <p:txBody>
          <a:bodyPr>
            <a:noAutofit/>
          </a:bodyPr>
          <a:lstStyle/>
          <a:p>
            <a:pPr algn="ctr"/>
            <a:r>
              <a:rPr lang="ru-RU" sz="3600" b="1" dirty="0">
                <a:effectLst/>
              </a:rPr>
              <a:t>2. Исследование объекта и предмета проекта</a:t>
            </a:r>
            <a:br>
              <a:rPr lang="ru-RU" sz="3600" b="1" dirty="0">
                <a:effectLst/>
              </a:rPr>
            </a:br>
            <a:endParaRPr lang="ru-RU" sz="3600" b="1" dirty="0">
              <a:effectLst/>
            </a:endParaRPr>
          </a:p>
        </p:txBody>
      </p:sp>
      <p:sp>
        <p:nvSpPr>
          <p:cNvPr id="3" name="Объект 2"/>
          <p:cNvSpPr>
            <a:spLocks noGrp="1"/>
          </p:cNvSpPr>
          <p:nvPr>
            <p:ph idx="1"/>
          </p:nvPr>
        </p:nvSpPr>
        <p:spPr>
          <a:xfrm>
            <a:off x="1043608" y="1447800"/>
            <a:ext cx="7890080" cy="5293568"/>
          </a:xfrm>
        </p:spPr>
        <p:txBody>
          <a:bodyPr>
            <a:normAutofit fontScale="85000" lnSpcReduction="10000"/>
          </a:bodyPr>
          <a:lstStyle/>
          <a:p>
            <a:r>
              <a:rPr lang="ru-RU" dirty="0">
                <a:latin typeface="Times New Roman" pitchFamily="18" charset="0"/>
                <a:cs typeface="Times New Roman" pitchFamily="18" charset="0"/>
              </a:rPr>
              <a:t>Исследование проводится после того, как определена </a:t>
            </a:r>
            <a:r>
              <a:rPr lang="ru-RU" dirty="0" err="1">
                <a:latin typeface="Times New Roman" pitchFamily="18" charset="0"/>
                <a:cs typeface="Times New Roman" pitchFamily="18" charset="0"/>
              </a:rPr>
              <a:t>проблематизация</a:t>
            </a:r>
            <a:r>
              <a:rPr lang="ru-RU" dirty="0">
                <a:latin typeface="Times New Roman" pitchFamily="18" charset="0"/>
                <a:cs typeface="Times New Roman" pitchFamily="18" charset="0"/>
              </a:rPr>
              <a:t>, но его основные результаты должны быть включены в </a:t>
            </a:r>
            <a:r>
              <a:rPr lang="ru-RU" dirty="0" err="1">
                <a:latin typeface="Times New Roman" pitchFamily="18" charset="0"/>
                <a:cs typeface="Times New Roman" pitchFamily="18" charset="0"/>
              </a:rPr>
              <a:t>проблематизацию</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Данные, полученные с использованием специальных методов исследования, являются фактическим обоснованием выводов, содержащихся в </a:t>
            </a:r>
            <a:r>
              <a:rPr lang="ru-RU" dirty="0" err="1">
                <a:latin typeface="Times New Roman" pitchFamily="18" charset="0"/>
                <a:cs typeface="Times New Roman" pitchFamily="18" charset="0"/>
              </a:rPr>
              <a:t>проблематизации</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Исследование рекомендуется оформлять отдельно и включать в качестве приложения к проекту. В этом случае можно всегда вернуться к каждому этапу исследования и проанализировать объективность сделанных выводов.</a:t>
            </a:r>
          </a:p>
          <a:p>
            <a:endParaRPr lang="ru-RU" dirty="0"/>
          </a:p>
        </p:txBody>
      </p:sp>
    </p:spTree>
    <p:extLst>
      <p:ext uri="{BB962C8B-B14F-4D97-AF65-F5344CB8AC3E}">
        <p14:creationId xmlns:p14="http://schemas.microsoft.com/office/powerpoint/2010/main" val="990879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effectLst/>
              </a:rPr>
              <a:t>Структура исследования:</a:t>
            </a:r>
            <a:br>
              <a:rPr lang="ru-RU" b="1" dirty="0">
                <a:effectLst/>
              </a:rPr>
            </a:br>
            <a:endParaRPr lang="ru-RU" b="1" dirty="0">
              <a:effectLst/>
            </a:endParaRPr>
          </a:p>
        </p:txBody>
      </p:sp>
      <p:sp>
        <p:nvSpPr>
          <p:cNvPr id="3" name="Объект 2"/>
          <p:cNvSpPr>
            <a:spLocks noGrp="1"/>
          </p:cNvSpPr>
          <p:nvPr>
            <p:ph idx="1"/>
          </p:nvPr>
        </p:nvSpPr>
        <p:spPr>
          <a:xfrm>
            <a:off x="1043608" y="1268760"/>
            <a:ext cx="7890080" cy="5400600"/>
          </a:xfrm>
        </p:spPr>
        <p:txBody>
          <a:bodyPr>
            <a:normAutofit fontScale="92500" lnSpcReduction="10000"/>
          </a:bodyPr>
          <a:lstStyle/>
          <a:p>
            <a:r>
              <a:rPr lang="ru-RU" dirty="0">
                <a:latin typeface="Times New Roman" pitchFamily="18" charset="0"/>
                <a:cs typeface="Times New Roman" pitchFamily="18" charset="0"/>
              </a:rPr>
              <a:t>объект исследования;</a:t>
            </a:r>
          </a:p>
          <a:p>
            <a:r>
              <a:rPr lang="ru-RU" dirty="0">
                <a:latin typeface="Times New Roman" pitchFamily="18" charset="0"/>
                <a:cs typeface="Times New Roman" pitchFamily="18" charset="0"/>
              </a:rPr>
              <a:t>предмет исследования;</a:t>
            </a:r>
          </a:p>
          <a:p>
            <a:r>
              <a:rPr lang="ru-RU" dirty="0">
                <a:latin typeface="Times New Roman" pitchFamily="18" charset="0"/>
                <a:cs typeface="Times New Roman" pitchFamily="18" charset="0"/>
              </a:rPr>
              <a:t>гипотеза;</a:t>
            </a:r>
          </a:p>
          <a:p>
            <a:r>
              <a:rPr lang="ru-RU" dirty="0">
                <a:latin typeface="Times New Roman" pitchFamily="18" charset="0"/>
                <a:cs typeface="Times New Roman" pitchFamily="18" charset="0"/>
              </a:rPr>
              <a:t>цель исследования;</a:t>
            </a:r>
          </a:p>
          <a:p>
            <a:r>
              <a:rPr lang="ru-RU" dirty="0">
                <a:latin typeface="Times New Roman" pitchFamily="18" charset="0"/>
                <a:cs typeface="Times New Roman" pitchFamily="18" charset="0"/>
              </a:rPr>
              <a:t>задачи исследования;</a:t>
            </a:r>
          </a:p>
          <a:p>
            <a:r>
              <a:rPr lang="ru-RU" dirty="0">
                <a:latin typeface="Times New Roman" pitchFamily="18" charset="0"/>
                <a:cs typeface="Times New Roman" pitchFamily="18" charset="0"/>
              </a:rPr>
              <a:t>методы исследования;</a:t>
            </a:r>
          </a:p>
          <a:p>
            <a:r>
              <a:rPr lang="ru-RU" dirty="0">
                <a:latin typeface="Times New Roman" pitchFamily="18" charset="0"/>
                <a:cs typeface="Times New Roman" pitchFamily="18" charset="0"/>
              </a:rPr>
              <a:t>период исследования;</a:t>
            </a:r>
          </a:p>
          <a:p>
            <a:r>
              <a:rPr lang="ru-RU" dirty="0">
                <a:latin typeface="Times New Roman" pitchFamily="18" charset="0"/>
                <a:cs typeface="Times New Roman" pitchFamily="18" charset="0"/>
              </a:rPr>
              <a:t>выкладки по каждому из методов исследования;</a:t>
            </a:r>
          </a:p>
          <a:p>
            <a:r>
              <a:rPr lang="ru-RU" dirty="0">
                <a:latin typeface="Times New Roman" pitchFamily="18" charset="0"/>
                <a:cs typeface="Times New Roman" pitchFamily="18" charset="0"/>
              </a:rPr>
              <a:t>общий вывод из исследования;</a:t>
            </a:r>
          </a:p>
          <a:p>
            <a:r>
              <a:rPr lang="ru-RU" dirty="0">
                <a:latin typeface="Times New Roman" pitchFamily="18" charset="0"/>
                <a:cs typeface="Times New Roman" pitchFamily="18" charset="0"/>
              </a:rPr>
              <a:t>презентация результатов исследования. </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891209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effectLst/>
              </a:rPr>
              <a:t>Объект и предмет </a:t>
            </a:r>
            <a:r>
              <a:rPr lang="en-US" dirty="0">
                <a:effectLst/>
              </a:rPr>
              <a:t>PR</a:t>
            </a:r>
            <a:r>
              <a:rPr lang="en-US" b="1" dirty="0">
                <a:effectLst/>
              </a:rPr>
              <a:t>-</a:t>
            </a:r>
            <a:r>
              <a:rPr lang="ru-RU" b="1" dirty="0">
                <a:effectLst/>
              </a:rPr>
              <a:t>проектов</a:t>
            </a:r>
          </a:p>
        </p:txBody>
      </p:sp>
      <p:sp>
        <p:nvSpPr>
          <p:cNvPr id="3" name="Объект 2"/>
          <p:cNvSpPr>
            <a:spLocks noGrp="1"/>
          </p:cNvSpPr>
          <p:nvPr>
            <p:ph idx="1"/>
          </p:nvPr>
        </p:nvSpPr>
        <p:spPr>
          <a:xfrm>
            <a:off x="1115616" y="1447800"/>
            <a:ext cx="7818072" cy="4800600"/>
          </a:xfrm>
        </p:spPr>
        <p:txBody>
          <a:bodyPr>
            <a:normAutofit fontScale="92500" lnSpcReduction="10000"/>
          </a:bodyPr>
          <a:lstStyle/>
          <a:p>
            <a:r>
              <a:rPr lang="ru-RU" b="1" dirty="0">
                <a:latin typeface="Times New Roman" pitchFamily="18" charset="0"/>
                <a:cs typeface="Times New Roman" pitchFamily="18" charset="0"/>
              </a:rPr>
              <a:t>Объект</a:t>
            </a:r>
            <a:r>
              <a:rPr lang="ru-RU" dirty="0">
                <a:latin typeface="Times New Roman" pitchFamily="18" charset="0"/>
                <a:cs typeface="Times New Roman" pitchFamily="18" charset="0"/>
              </a:rPr>
              <a:t> (то, что продвигается, позиционируется) представляет собой устойчивое социальное образование: состоявшаяся личность, организация, партия, давно работающее предприятие.</a:t>
            </a:r>
          </a:p>
          <a:p>
            <a:r>
              <a:rPr lang="ru-RU" b="1" dirty="0">
                <a:latin typeface="Times New Roman" pitchFamily="18" charset="0"/>
                <a:cs typeface="Times New Roman" pitchFamily="18" charset="0"/>
              </a:rPr>
              <a:t>Предмет </a:t>
            </a:r>
            <a:r>
              <a:rPr lang="ru-RU" dirty="0">
                <a:latin typeface="Times New Roman" pitchFamily="18" charset="0"/>
                <a:cs typeface="Times New Roman" pitchFamily="18" charset="0"/>
              </a:rPr>
              <a:t>(то, как, посредством чего объект продвигается, позиционируется) представляет собой динамичный процесс или явление: имидж организации, уровень информированности населения, уровень включенности в деятельность и т.п.</a:t>
            </a:r>
          </a:p>
          <a:p>
            <a:endParaRPr lang="ru-RU" dirty="0"/>
          </a:p>
        </p:txBody>
      </p:sp>
    </p:spTree>
    <p:extLst>
      <p:ext uri="{BB962C8B-B14F-4D97-AF65-F5344CB8AC3E}">
        <p14:creationId xmlns:p14="http://schemas.microsoft.com/office/powerpoint/2010/main" val="925906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a:effectLst/>
              </a:rPr>
              <a:t>3. Идея-концепция </a:t>
            </a:r>
            <a:r>
              <a:rPr lang="en-US" sz="4000" dirty="0">
                <a:effectLst/>
              </a:rPr>
              <a:t>PR</a:t>
            </a:r>
            <a:r>
              <a:rPr lang="en-US" sz="4000" b="1" dirty="0">
                <a:effectLst/>
              </a:rPr>
              <a:t>-</a:t>
            </a:r>
            <a:r>
              <a:rPr lang="ru-RU" sz="4000" b="1" dirty="0">
                <a:effectLst/>
              </a:rPr>
              <a:t>проекта </a:t>
            </a:r>
          </a:p>
        </p:txBody>
      </p:sp>
      <p:sp>
        <p:nvSpPr>
          <p:cNvPr id="3" name="Объект 2"/>
          <p:cNvSpPr>
            <a:spLocks noGrp="1"/>
          </p:cNvSpPr>
          <p:nvPr>
            <p:ph idx="1"/>
          </p:nvPr>
        </p:nvSpPr>
        <p:spPr>
          <a:xfrm>
            <a:off x="1115616" y="1447800"/>
            <a:ext cx="7818072" cy="5293568"/>
          </a:xfrm>
        </p:spPr>
        <p:txBody>
          <a:bodyPr>
            <a:normAutofit fontScale="85000" lnSpcReduction="10000"/>
          </a:bodyPr>
          <a:lstStyle/>
          <a:p>
            <a:r>
              <a:rPr lang="ru-RU" dirty="0">
                <a:latin typeface="Times New Roman" pitchFamily="18" charset="0"/>
                <a:cs typeface="Times New Roman" pitchFamily="18" charset="0"/>
              </a:rPr>
              <a:t>Идея сочетает краткое описание основы, на которой будет строиться проект . </a:t>
            </a:r>
          </a:p>
          <a:p>
            <a:r>
              <a:rPr lang="ru-RU" dirty="0">
                <a:latin typeface="Times New Roman" pitchFamily="18" charset="0"/>
                <a:cs typeface="Times New Roman" pitchFamily="18" charset="0"/>
              </a:rPr>
              <a:t>Идея является логическим продолжением проблемы. </a:t>
            </a:r>
          </a:p>
          <a:p>
            <a:r>
              <a:rPr lang="ru-RU" dirty="0">
                <a:latin typeface="Times New Roman" pitchFamily="18" charset="0"/>
                <a:cs typeface="Times New Roman" pitchFamily="18" charset="0"/>
              </a:rPr>
              <a:t>Для выработки идеи проекта в теории и практике существует достаточно большое количество методов. Но в большей степени это остается </a:t>
            </a:r>
            <a:r>
              <a:rPr lang="ru-RU" u="sng" dirty="0">
                <a:latin typeface="Times New Roman" pitchFamily="18" charset="0"/>
                <a:cs typeface="Times New Roman" pitchFamily="18" charset="0"/>
              </a:rPr>
              <a:t>творческим процессом,</a:t>
            </a:r>
            <a:r>
              <a:rPr lang="ru-RU" dirty="0">
                <a:latin typeface="Times New Roman" pitchFamily="18" charset="0"/>
                <a:cs typeface="Times New Roman" pitchFamily="18" charset="0"/>
              </a:rPr>
              <a:t> зависящим от креативности, таланта </a:t>
            </a:r>
            <a:r>
              <a:rPr lang="ru-RU" dirty="0" err="1">
                <a:latin typeface="Times New Roman" pitchFamily="18" charset="0"/>
                <a:cs typeface="Times New Roman" pitchFamily="18" charset="0"/>
              </a:rPr>
              <a:t>пиармена</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Формально концепция проекта выглядит как сформулированная в несколько предложений центральная идея </a:t>
            </a:r>
            <a:r>
              <a:rPr lang="ru-RU" u="sng" dirty="0">
                <a:latin typeface="Times New Roman" pitchFamily="18" charset="0"/>
                <a:cs typeface="Times New Roman" pitchFamily="18" charset="0"/>
              </a:rPr>
              <a:t>(то, что вы предлагаете сделать для решения проблемы)</a:t>
            </a:r>
            <a:r>
              <a:rPr lang="ru-RU"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2582051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16632"/>
            <a:ext cx="7498080" cy="1152128"/>
          </a:xfrm>
        </p:spPr>
        <p:txBody>
          <a:bodyPr>
            <a:noAutofit/>
          </a:bodyPr>
          <a:lstStyle/>
          <a:p>
            <a:r>
              <a:rPr lang="ru-RU" sz="2800" b="1" dirty="0">
                <a:effectLst/>
              </a:rPr>
              <a:t>Идея PR-проекта оформляется в нескольких предложениях, содержащих ответ на следующие вопросы:</a:t>
            </a:r>
          </a:p>
        </p:txBody>
      </p:sp>
      <p:sp>
        <p:nvSpPr>
          <p:cNvPr id="3" name="Объект 2"/>
          <p:cNvSpPr>
            <a:spLocks noGrp="1"/>
          </p:cNvSpPr>
          <p:nvPr>
            <p:ph idx="1"/>
          </p:nvPr>
        </p:nvSpPr>
        <p:spPr>
          <a:xfrm>
            <a:off x="1115616" y="1447800"/>
            <a:ext cx="7920880" cy="5410200"/>
          </a:xfrm>
        </p:spPr>
        <p:txBody>
          <a:bodyPr>
            <a:normAutofit/>
          </a:bodyPr>
          <a:lstStyle/>
          <a:p>
            <a:r>
              <a:rPr lang="ru-RU" sz="2800" b="1" dirty="0"/>
              <a:t>«Что?» </a:t>
            </a:r>
            <a:r>
              <a:rPr lang="ru-RU" sz="2800" dirty="0"/>
              <a:t>Нужно определить, что является объектом проекта, будь то имидж, бренд, ситуация (применительно к кризисной);</a:t>
            </a:r>
          </a:p>
          <a:p>
            <a:r>
              <a:rPr lang="ru-RU" sz="2800" b="1" dirty="0"/>
              <a:t>«В чем проблема?» </a:t>
            </a:r>
            <a:r>
              <a:rPr lang="ru-RU" sz="2800" dirty="0"/>
              <a:t>Необходимость ее определения является исходной точкой идеи. Обычно PR-проект разра­батывается для изменения существующей ситуации;</a:t>
            </a:r>
          </a:p>
          <a:p>
            <a:r>
              <a:rPr lang="ru-RU" sz="2800" b="1" dirty="0"/>
              <a:t>«Когда?» </a:t>
            </a:r>
            <a:r>
              <a:rPr lang="ru-RU" sz="2800" dirty="0"/>
              <a:t>Указываются примерные временные рамки реализации идеи;</a:t>
            </a:r>
          </a:p>
          <a:p>
            <a:r>
              <a:rPr lang="ru-RU" sz="2800" b="1" dirty="0"/>
              <a:t>«Как?» </a:t>
            </a:r>
            <a:r>
              <a:rPr lang="ru-RU" sz="2800" dirty="0"/>
              <a:t>С помощью каких средств мы будем делать то, что нам нужно.</a:t>
            </a:r>
          </a:p>
          <a:p>
            <a:endParaRPr lang="ru-RU" dirty="0"/>
          </a:p>
        </p:txBody>
      </p:sp>
    </p:spTree>
    <p:extLst>
      <p:ext uri="{BB962C8B-B14F-4D97-AF65-F5344CB8AC3E}">
        <p14:creationId xmlns:p14="http://schemas.microsoft.com/office/powerpoint/2010/main" val="88854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476672"/>
            <a:ext cx="7498080" cy="1152128"/>
          </a:xfrm>
        </p:spPr>
        <p:txBody>
          <a:bodyPr>
            <a:normAutofit fontScale="90000"/>
          </a:bodyPr>
          <a:lstStyle/>
          <a:p>
            <a:pPr algn="ctr"/>
            <a:r>
              <a:rPr lang="ru-RU" b="1" dirty="0">
                <a:effectLst/>
              </a:rPr>
              <a:t>4. Социальная миссия и цель PR-проекта</a:t>
            </a:r>
            <a:br>
              <a:rPr lang="ru-RU" dirty="0"/>
            </a:br>
            <a:endParaRPr lang="ru-RU" dirty="0"/>
          </a:p>
        </p:txBody>
      </p:sp>
      <p:sp>
        <p:nvSpPr>
          <p:cNvPr id="3" name="Объект 2"/>
          <p:cNvSpPr>
            <a:spLocks noGrp="1"/>
          </p:cNvSpPr>
          <p:nvPr>
            <p:ph idx="1"/>
          </p:nvPr>
        </p:nvSpPr>
        <p:spPr>
          <a:xfrm>
            <a:off x="1043608" y="1447800"/>
            <a:ext cx="7890080" cy="4800600"/>
          </a:xfrm>
        </p:spPr>
        <p:txBody>
          <a:bodyPr/>
          <a:lstStyle/>
          <a:p>
            <a:pPr marL="82296" indent="0">
              <a:buNone/>
            </a:pPr>
            <a:r>
              <a:rPr lang="ru-RU" i="1" dirty="0">
                <a:latin typeface="Times New Roman" pitchFamily="18" charset="0"/>
                <a:cs typeface="Times New Roman" pitchFamily="18" charset="0"/>
              </a:rPr>
              <a:t>Заявление о миссии </a:t>
            </a:r>
            <a:r>
              <a:rPr lang="ru-RU" dirty="0">
                <a:latin typeface="Times New Roman" pitchFamily="18" charset="0"/>
                <a:cs typeface="Times New Roman" pitchFamily="18" charset="0"/>
              </a:rPr>
              <a:t>- это торжественное провозглашение общественного призвания организации, рассчитанное на то, чтобы преисполнить её членов чувством  высокой цели, причастности к социально значимому делу.</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Определение социальной ответственности бизнеса.</a:t>
            </a:r>
          </a:p>
        </p:txBody>
      </p:sp>
    </p:spTree>
    <p:extLst>
      <p:ext uri="{BB962C8B-B14F-4D97-AF65-F5344CB8AC3E}">
        <p14:creationId xmlns:p14="http://schemas.microsoft.com/office/powerpoint/2010/main" val="381971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a:effectLst/>
              </a:rPr>
              <a:t>В программах PR, как правило, используются два основных типа целей: </a:t>
            </a:r>
            <a:r>
              <a:rPr lang="ru-RU" sz="3200" b="1" u="sng" dirty="0">
                <a:effectLst/>
              </a:rPr>
              <a:t>цели выхода </a:t>
            </a:r>
            <a:r>
              <a:rPr lang="ru-RU" sz="3200" b="1" dirty="0">
                <a:effectLst/>
              </a:rPr>
              <a:t>и </a:t>
            </a:r>
            <a:r>
              <a:rPr lang="ru-RU" sz="3200" b="1" u="sng" dirty="0">
                <a:effectLst/>
              </a:rPr>
              <a:t>цели влияния </a:t>
            </a:r>
          </a:p>
        </p:txBody>
      </p:sp>
      <p:sp>
        <p:nvSpPr>
          <p:cNvPr id="3" name="Объект 2"/>
          <p:cNvSpPr>
            <a:spLocks noGrp="1"/>
          </p:cNvSpPr>
          <p:nvPr>
            <p:ph idx="1"/>
          </p:nvPr>
        </p:nvSpPr>
        <p:spPr>
          <a:xfrm>
            <a:off x="1115616" y="1916832"/>
            <a:ext cx="7920880" cy="4824536"/>
          </a:xfrm>
        </p:spPr>
        <p:txBody>
          <a:bodyPr>
            <a:normAutofit fontScale="92500" lnSpcReduction="10000"/>
          </a:bodyPr>
          <a:lstStyle/>
          <a:p>
            <a:pPr marL="82296" indent="0">
              <a:buNone/>
            </a:pPr>
            <a:r>
              <a:rPr lang="ru-RU" sz="2400" b="1" u="sng" dirty="0">
                <a:latin typeface="Times New Roman" pitchFamily="18" charset="0"/>
                <a:cs typeface="Times New Roman" pitchFamily="18" charset="0"/>
              </a:rPr>
              <a:t>Цели выхода</a:t>
            </a:r>
            <a:r>
              <a:rPr lang="ru-RU" sz="2400" dirty="0">
                <a:latin typeface="Times New Roman" pitchFamily="18" charset="0"/>
                <a:cs typeface="Times New Roman" pitchFamily="18" charset="0"/>
              </a:rPr>
              <a:t> представляют собой задания, которые  необходимо выполнить. А именно: распределить и распространить информацию, образы, программные документы.</a:t>
            </a:r>
          </a:p>
          <a:p>
            <a:pPr marL="82296" indent="0">
              <a:buNone/>
            </a:pPr>
            <a:r>
              <a:rPr lang="ru-RU" sz="2400" dirty="0">
                <a:latin typeface="Times New Roman" pitchFamily="18" charset="0"/>
                <a:cs typeface="Times New Roman" pitchFamily="18" charset="0"/>
              </a:rPr>
              <a:t>Формулируются в PR-программах в случаях, когда об организации, человеке, партии, целевой аудитории ничего не известно. </a:t>
            </a:r>
          </a:p>
          <a:p>
            <a:endParaRPr lang="ru-RU" sz="2000" dirty="0">
              <a:latin typeface="Times New Roman" pitchFamily="18" charset="0"/>
              <a:cs typeface="Times New Roman" pitchFamily="18" charset="0"/>
            </a:endParaRPr>
          </a:p>
          <a:p>
            <a:pPr marL="82296" indent="0">
              <a:buNone/>
            </a:pPr>
            <a:r>
              <a:rPr lang="ru-RU" sz="2400" b="1" u="sng" dirty="0">
                <a:latin typeface="Times New Roman" pitchFamily="18" charset="0"/>
                <a:cs typeface="Times New Roman" pitchFamily="18" charset="0"/>
              </a:rPr>
              <a:t>Цели влияния:</a:t>
            </a:r>
          </a:p>
          <a:p>
            <a:pPr marL="82296" indent="0">
              <a:buNone/>
            </a:pPr>
            <a:r>
              <a:rPr lang="ru-RU" sz="2400" dirty="0">
                <a:latin typeface="Times New Roman" pitchFamily="18" charset="0"/>
                <a:cs typeface="Times New Roman" pitchFamily="18" charset="0"/>
              </a:rPr>
              <a:t>Существует три различных  типа целей влияния: информационные, в сфере установок и в сфере  поведения.</a:t>
            </a:r>
          </a:p>
          <a:p>
            <a:pPr marL="82296" indent="0">
              <a:buNone/>
            </a:pPr>
            <a:r>
              <a:rPr lang="ru-RU" sz="2400" dirty="0">
                <a:latin typeface="Times New Roman" pitchFamily="18" charset="0"/>
                <a:cs typeface="Times New Roman" pitchFamily="18" charset="0"/>
              </a:rPr>
              <a:t>Целями влияния их называют потому, что они предусматривают достижение определённых желаемых изменений в среде общественности вследствие выполнения PR-программы.</a:t>
            </a:r>
          </a:p>
          <a:p>
            <a:endParaRPr lang="ru-RU" dirty="0"/>
          </a:p>
        </p:txBody>
      </p:sp>
    </p:spTree>
    <p:extLst>
      <p:ext uri="{BB962C8B-B14F-4D97-AF65-F5344CB8AC3E}">
        <p14:creationId xmlns:p14="http://schemas.microsoft.com/office/powerpoint/2010/main" val="1806456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850106"/>
          </a:xfrm>
        </p:spPr>
        <p:txBody>
          <a:bodyPr/>
          <a:lstStyle/>
          <a:p>
            <a:pPr algn="ctr"/>
            <a:r>
              <a:rPr lang="ru-RU" b="1" dirty="0">
                <a:effectLst/>
              </a:rPr>
              <a:t>5. Задачи </a:t>
            </a:r>
            <a:r>
              <a:rPr lang="en-US" dirty="0">
                <a:effectLst/>
              </a:rPr>
              <a:t>PR</a:t>
            </a:r>
            <a:r>
              <a:rPr lang="en-US" b="1" dirty="0">
                <a:effectLst/>
              </a:rPr>
              <a:t>-</a:t>
            </a:r>
            <a:r>
              <a:rPr lang="ru-RU" b="1" dirty="0">
                <a:effectLst/>
              </a:rPr>
              <a:t>проекта</a:t>
            </a:r>
          </a:p>
        </p:txBody>
      </p:sp>
      <p:sp>
        <p:nvSpPr>
          <p:cNvPr id="3" name="Объект 2"/>
          <p:cNvSpPr>
            <a:spLocks noGrp="1"/>
          </p:cNvSpPr>
          <p:nvPr>
            <p:ph idx="1"/>
          </p:nvPr>
        </p:nvSpPr>
        <p:spPr>
          <a:xfrm>
            <a:off x="1115616" y="1196752"/>
            <a:ext cx="7818072" cy="5051648"/>
          </a:xfrm>
        </p:spPr>
        <p:txBody>
          <a:bodyPr>
            <a:normAutofit fontScale="92500" lnSpcReduction="20000"/>
          </a:bodyPr>
          <a:lstStyle/>
          <a:p>
            <a:pPr marL="82296" indent="0">
              <a:buNone/>
            </a:pPr>
            <a:r>
              <a:rPr lang="ru-RU" sz="2800" dirty="0">
                <a:latin typeface="Times New Roman" pitchFamily="18" charset="0"/>
                <a:cs typeface="Times New Roman" pitchFamily="18" charset="0"/>
              </a:rPr>
              <a:t>Задачи проекта определяются на основании поставленной цели. Таким образом, задачи представляют собой конкретные шаги по достижению поставленной цели. Они должны отвечать на вопрос: </a:t>
            </a:r>
            <a:r>
              <a:rPr lang="ru-RU" sz="2800" i="1" dirty="0">
                <a:latin typeface="Times New Roman" pitchFamily="18" charset="0"/>
                <a:cs typeface="Times New Roman" pitchFamily="18" charset="0"/>
              </a:rPr>
              <a:t>как достичь поставленной цели?</a:t>
            </a:r>
          </a:p>
          <a:p>
            <a:pPr marL="82296" indent="0">
              <a:buNone/>
            </a:pPr>
            <a:endParaRPr lang="ru-RU" sz="2800" dirty="0">
              <a:latin typeface="Times New Roman" pitchFamily="18" charset="0"/>
              <a:cs typeface="Times New Roman" pitchFamily="18" charset="0"/>
            </a:endParaRPr>
          </a:p>
          <a:p>
            <a:pPr marL="82296" indent="0">
              <a:buNone/>
            </a:pPr>
            <a:r>
              <a:rPr lang="ru-RU" sz="3000" dirty="0">
                <a:latin typeface="Times New Roman" pitchFamily="18" charset="0"/>
                <a:cs typeface="Times New Roman" pitchFamily="18" charset="0"/>
              </a:rPr>
              <a:t>Задача PR-проекта должна отвечать на следующие вопросы:</a:t>
            </a:r>
          </a:p>
          <a:p>
            <a:pPr marL="354013" indent="-273050">
              <a:buFont typeface="+mj-lt"/>
              <a:buAutoNum type="arabicPeriod"/>
            </a:pPr>
            <a:r>
              <a:rPr lang="ru-RU" sz="3000" dirty="0">
                <a:latin typeface="Times New Roman" pitchFamily="18" charset="0"/>
                <a:cs typeface="Times New Roman" pitchFamily="18" charset="0"/>
              </a:rPr>
              <a:t>что нужно сделать, чтобы достичь поставленной цели;</a:t>
            </a:r>
          </a:p>
          <a:p>
            <a:pPr marL="354013" indent="-273050">
              <a:buFont typeface="+mj-lt"/>
              <a:buAutoNum type="arabicPeriod"/>
            </a:pPr>
            <a:r>
              <a:rPr lang="ru-RU" sz="3000" dirty="0">
                <a:latin typeface="Times New Roman" pitchFamily="18" charset="0"/>
                <a:cs typeface="Times New Roman" pitchFamily="18" charset="0"/>
              </a:rPr>
              <a:t>с помощью чего;</a:t>
            </a:r>
          </a:p>
          <a:p>
            <a:pPr marL="354013" indent="-273050">
              <a:buFont typeface="+mj-lt"/>
              <a:buAutoNum type="arabicPeriod"/>
            </a:pPr>
            <a:r>
              <a:rPr lang="ru-RU" sz="3000" dirty="0">
                <a:latin typeface="Times New Roman" pitchFamily="18" charset="0"/>
                <a:cs typeface="Times New Roman" pitchFamily="18" charset="0"/>
              </a:rPr>
              <a:t>когда;</a:t>
            </a:r>
          </a:p>
          <a:p>
            <a:pPr marL="354013" indent="-273050">
              <a:buFont typeface="+mj-lt"/>
              <a:buAutoNum type="arabicPeriod"/>
            </a:pPr>
            <a:r>
              <a:rPr lang="ru-RU" sz="3000" dirty="0">
                <a:latin typeface="Times New Roman" pitchFamily="18" charset="0"/>
                <a:cs typeface="Times New Roman" pitchFamily="18" charset="0"/>
              </a:rPr>
              <a:t>сколько денег.</a:t>
            </a:r>
          </a:p>
        </p:txBody>
      </p:sp>
    </p:spTree>
    <p:extLst>
      <p:ext uri="{BB962C8B-B14F-4D97-AF65-F5344CB8AC3E}">
        <p14:creationId xmlns:p14="http://schemas.microsoft.com/office/powerpoint/2010/main" val="4017332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274638"/>
            <a:ext cx="7818072" cy="1143000"/>
          </a:xfrm>
        </p:spPr>
        <p:txBody>
          <a:bodyPr>
            <a:noAutofit/>
          </a:bodyPr>
          <a:lstStyle/>
          <a:p>
            <a:r>
              <a:rPr lang="ru-RU" sz="4000" b="1" dirty="0">
                <a:effectLst/>
              </a:rPr>
              <a:t>6. Целевая аудитория </a:t>
            </a:r>
            <a:r>
              <a:rPr lang="en-US" sz="4000" dirty="0">
                <a:effectLst/>
              </a:rPr>
              <a:t>PR</a:t>
            </a:r>
            <a:r>
              <a:rPr lang="en-US" sz="4000" b="1" dirty="0">
                <a:effectLst/>
              </a:rPr>
              <a:t>-</a:t>
            </a:r>
            <a:r>
              <a:rPr lang="ru-RU" sz="4000" b="1" dirty="0">
                <a:effectLst/>
              </a:rPr>
              <a:t>проекта</a:t>
            </a:r>
          </a:p>
        </p:txBody>
      </p:sp>
      <p:sp>
        <p:nvSpPr>
          <p:cNvPr id="3" name="Объект 2"/>
          <p:cNvSpPr>
            <a:spLocks noGrp="1"/>
          </p:cNvSpPr>
          <p:nvPr>
            <p:ph idx="1"/>
          </p:nvPr>
        </p:nvSpPr>
        <p:spPr>
          <a:xfrm>
            <a:off x="1115616" y="1447800"/>
            <a:ext cx="7818072" cy="5293568"/>
          </a:xfrm>
        </p:spPr>
        <p:txBody>
          <a:bodyPr>
            <a:normAutofit fontScale="92500"/>
          </a:bodyPr>
          <a:lstStyle/>
          <a:p>
            <a:r>
              <a:rPr lang="ru-RU" sz="2800" dirty="0"/>
              <a:t>представляет собой один из ключевых и определяющих элементов PR-проекта, </a:t>
            </a:r>
            <a:r>
              <a:rPr lang="ru-RU" sz="2800" i="1" dirty="0"/>
              <a:t>это группа людей, на которых направлена его реализация; </a:t>
            </a:r>
          </a:p>
          <a:p>
            <a:r>
              <a:rPr lang="ru-RU" sz="2800" dirty="0"/>
              <a:t>определяется прежде всего тем, какому именно социально-экономическому слою предназначены информационное воздействие, а также поставленные цели. </a:t>
            </a:r>
          </a:p>
          <a:p>
            <a:endParaRPr lang="ru-RU" sz="2800" dirty="0"/>
          </a:p>
          <a:p>
            <a:pPr marL="82296" indent="0">
              <a:buNone/>
            </a:pPr>
            <a:r>
              <a:rPr lang="ru-RU" sz="2800" b="1" dirty="0"/>
              <a:t>Целевая аудитория представляет собой часть общества, социума, на которую будет направлено информационно-коммуникационное воздействие проекта. Это получатели сообщений.</a:t>
            </a:r>
          </a:p>
          <a:p>
            <a:endParaRPr lang="ru-RU" sz="2800" dirty="0"/>
          </a:p>
        </p:txBody>
      </p:sp>
    </p:spTree>
    <p:extLst>
      <p:ext uri="{BB962C8B-B14F-4D97-AF65-F5344CB8AC3E}">
        <p14:creationId xmlns:p14="http://schemas.microsoft.com/office/powerpoint/2010/main" val="4027684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a:effectLst/>
              </a:rPr>
              <a:t>Сегментация целевых аудиторий </a:t>
            </a:r>
            <a:r>
              <a:rPr lang="en-US" sz="3200" dirty="0">
                <a:effectLst/>
              </a:rPr>
              <a:t>PR-</a:t>
            </a:r>
            <a:r>
              <a:rPr lang="ru-RU" sz="3200" b="1" dirty="0">
                <a:effectLst/>
              </a:rPr>
              <a:t>проекта:</a:t>
            </a:r>
          </a:p>
        </p:txBody>
      </p:sp>
      <p:sp>
        <p:nvSpPr>
          <p:cNvPr id="3" name="Объект 2"/>
          <p:cNvSpPr>
            <a:spLocks noGrp="1"/>
          </p:cNvSpPr>
          <p:nvPr>
            <p:ph idx="1"/>
          </p:nvPr>
        </p:nvSpPr>
        <p:spPr>
          <a:xfrm>
            <a:off x="971600" y="1447800"/>
            <a:ext cx="7962088" cy="5221560"/>
          </a:xfrm>
        </p:spPr>
        <p:txBody>
          <a:bodyPr>
            <a:normAutofit fontScale="85000" lnSpcReduction="10000"/>
          </a:bodyPr>
          <a:lstStyle/>
          <a:p>
            <a:r>
              <a:rPr lang="ru-RU" dirty="0"/>
              <a:t>сегментация целевой аудитории на </a:t>
            </a:r>
            <a:r>
              <a:rPr lang="ru-RU" b="1" dirty="0"/>
              <a:t>основную, промежуточную, латентную;</a:t>
            </a:r>
          </a:p>
          <a:p>
            <a:r>
              <a:rPr lang="ru-RU" dirty="0"/>
              <a:t>сегментация целевой аудитории на </a:t>
            </a:r>
            <a:r>
              <a:rPr lang="ru-RU" b="1" dirty="0"/>
              <a:t>первичную и вторичную.</a:t>
            </a:r>
          </a:p>
          <a:p>
            <a:pPr marL="82296" indent="0">
              <a:buNone/>
            </a:pPr>
            <a:r>
              <a:rPr lang="ru-RU" u="sng" dirty="0"/>
              <a:t>Первичная целевая аудитория </a:t>
            </a:r>
            <a:r>
              <a:rPr lang="ru-RU" dirty="0"/>
              <a:t>– люди, часть населения, на которую непосредственно направлено информационное воздействие в рамках реализации PR-проекта.</a:t>
            </a:r>
          </a:p>
          <a:p>
            <a:pPr marL="82296" indent="0">
              <a:buNone/>
            </a:pPr>
            <a:r>
              <a:rPr lang="ru-RU" u="sng" dirty="0"/>
              <a:t>Вторичная аудитория целевая аудитории </a:t>
            </a:r>
            <a:r>
              <a:rPr lang="ru-RU" dirty="0"/>
              <a:t>– люди, часть населения, посредством воздействия на которую будет осуществлено косвенное информационное воздействие на представителей основной целевой аудитории.</a:t>
            </a:r>
          </a:p>
          <a:p>
            <a:endParaRPr lang="ru-RU" dirty="0"/>
          </a:p>
          <a:p>
            <a:endParaRPr lang="ru-RU" dirty="0"/>
          </a:p>
        </p:txBody>
      </p:sp>
    </p:spTree>
    <p:extLst>
      <p:ext uri="{BB962C8B-B14F-4D97-AF65-F5344CB8AC3E}">
        <p14:creationId xmlns:p14="http://schemas.microsoft.com/office/powerpoint/2010/main" val="1045284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effectLst/>
              </a:rPr>
              <a:t>Данные для составления образа (портрета) целевой аудитории:</a:t>
            </a:r>
          </a:p>
        </p:txBody>
      </p:sp>
      <p:sp>
        <p:nvSpPr>
          <p:cNvPr id="3" name="Объект 2"/>
          <p:cNvSpPr>
            <a:spLocks noGrp="1"/>
          </p:cNvSpPr>
          <p:nvPr>
            <p:ph idx="1"/>
          </p:nvPr>
        </p:nvSpPr>
        <p:spPr>
          <a:xfrm>
            <a:off x="1115616" y="1447800"/>
            <a:ext cx="7818072" cy="5221560"/>
          </a:xfrm>
        </p:spPr>
        <p:txBody>
          <a:bodyPr>
            <a:noAutofit/>
          </a:bodyPr>
          <a:lstStyle/>
          <a:p>
            <a:r>
              <a:rPr lang="ru-RU" sz="2800" dirty="0">
                <a:latin typeface="Times New Roman" pitchFamily="18" charset="0"/>
                <a:cs typeface="Times New Roman" pitchFamily="18" charset="0"/>
              </a:rPr>
              <a:t>экономическое положение;</a:t>
            </a:r>
          </a:p>
          <a:p>
            <a:r>
              <a:rPr lang="ru-RU" sz="2800" dirty="0">
                <a:latin typeface="Times New Roman" pitchFamily="18" charset="0"/>
                <a:cs typeface="Times New Roman" pitchFamily="18" charset="0"/>
              </a:rPr>
              <a:t>социальный статус;</a:t>
            </a:r>
          </a:p>
          <a:p>
            <a:r>
              <a:rPr lang="ru-RU" sz="2800" dirty="0">
                <a:latin typeface="Times New Roman" pitchFamily="18" charset="0"/>
                <a:cs typeface="Times New Roman" pitchFamily="18" charset="0"/>
              </a:rPr>
              <a:t>пол;</a:t>
            </a:r>
          </a:p>
          <a:p>
            <a:r>
              <a:rPr lang="ru-RU" sz="2800" dirty="0">
                <a:latin typeface="Times New Roman" pitchFamily="18" charset="0"/>
                <a:cs typeface="Times New Roman" pitchFamily="18" charset="0"/>
              </a:rPr>
              <a:t>культурные традиции;</a:t>
            </a:r>
          </a:p>
          <a:p>
            <a:r>
              <a:rPr lang="ru-RU" sz="2800" dirty="0">
                <a:latin typeface="Times New Roman" pitchFamily="18" charset="0"/>
                <a:cs typeface="Times New Roman" pitchFamily="18" charset="0"/>
              </a:rPr>
              <a:t>обычаи;</a:t>
            </a:r>
          </a:p>
          <a:p>
            <a:r>
              <a:rPr lang="ru-RU" sz="2800" dirty="0">
                <a:latin typeface="Times New Roman" pitchFamily="18" charset="0"/>
                <a:cs typeface="Times New Roman" pitchFamily="18" charset="0"/>
              </a:rPr>
              <a:t>язык;</a:t>
            </a:r>
          </a:p>
          <a:p>
            <a:r>
              <a:rPr lang="ru-RU" sz="2800" dirty="0">
                <a:latin typeface="Times New Roman" pitchFamily="18" charset="0"/>
                <a:cs typeface="Times New Roman" pitchFamily="18" charset="0"/>
              </a:rPr>
              <a:t>вероисповедание;</a:t>
            </a:r>
          </a:p>
          <a:p>
            <a:r>
              <a:rPr lang="ru-RU" sz="2800" dirty="0">
                <a:latin typeface="Times New Roman" pitchFamily="18" charset="0"/>
                <a:cs typeface="Times New Roman" pitchFamily="18" charset="0"/>
              </a:rPr>
              <a:t>доступ к медицинскому сервису;</a:t>
            </a:r>
          </a:p>
          <a:p>
            <a:r>
              <a:rPr lang="ru-RU" sz="2800" dirty="0">
                <a:latin typeface="Times New Roman" pitchFamily="18" charset="0"/>
                <a:cs typeface="Times New Roman" pitchFamily="18" charset="0"/>
              </a:rPr>
              <a:t>уровень образования;</a:t>
            </a:r>
          </a:p>
          <a:p>
            <a:r>
              <a:rPr lang="ru-RU" sz="2800" dirty="0">
                <a:latin typeface="Times New Roman" pitchFamily="18" charset="0"/>
                <a:cs typeface="Times New Roman" pitchFamily="18" charset="0"/>
              </a:rPr>
              <a:t>информационные потребности.</a:t>
            </a:r>
          </a:p>
        </p:txBody>
      </p:sp>
    </p:spTree>
    <p:extLst>
      <p:ext uri="{BB962C8B-B14F-4D97-AF65-F5344CB8AC3E}">
        <p14:creationId xmlns:p14="http://schemas.microsoft.com/office/powerpoint/2010/main" val="2011060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74638"/>
            <a:ext cx="7962088" cy="1143000"/>
          </a:xfrm>
        </p:spPr>
        <p:txBody>
          <a:bodyPr>
            <a:noAutofit/>
          </a:bodyPr>
          <a:lstStyle/>
          <a:p>
            <a:pPr algn="ctr"/>
            <a:r>
              <a:rPr lang="ru-RU" sz="2800" b="1" dirty="0">
                <a:effectLst/>
              </a:rPr>
              <a:t>Внутренние и внешние факторы, </a:t>
            </a:r>
            <a:br>
              <a:rPr lang="ru-RU" sz="2800" b="1" dirty="0">
                <a:effectLst/>
              </a:rPr>
            </a:br>
            <a:r>
              <a:rPr lang="ru-RU" sz="2800" b="1" dirty="0">
                <a:effectLst/>
              </a:rPr>
              <a:t>оказывающие влияние на поведение </a:t>
            </a:r>
            <a:br>
              <a:rPr lang="ru-RU" sz="2800" b="1" dirty="0">
                <a:effectLst/>
              </a:rPr>
            </a:br>
            <a:r>
              <a:rPr lang="ru-RU" sz="2800" b="1" dirty="0">
                <a:effectLst/>
              </a:rPr>
              <a:t>представителей целевой аудитории </a:t>
            </a:r>
          </a:p>
        </p:txBody>
      </p:sp>
      <p:sp>
        <p:nvSpPr>
          <p:cNvPr id="3" name="Объект 2"/>
          <p:cNvSpPr>
            <a:spLocks noGrp="1"/>
          </p:cNvSpPr>
          <p:nvPr>
            <p:ph idx="1"/>
          </p:nvPr>
        </p:nvSpPr>
        <p:spPr>
          <a:xfrm>
            <a:off x="1115616" y="1447800"/>
            <a:ext cx="7818072" cy="5293568"/>
          </a:xfrm>
        </p:spPr>
        <p:txBody>
          <a:bodyPr>
            <a:normAutofit fontScale="77500" lnSpcReduction="20000"/>
          </a:bodyPr>
          <a:lstStyle/>
          <a:p>
            <a:pPr marL="82296" indent="0">
              <a:buNone/>
            </a:pPr>
            <a:endParaRPr lang="ru-RU" sz="3400" i="1" u="sng" dirty="0"/>
          </a:p>
          <a:p>
            <a:pPr marL="82296" indent="0">
              <a:buNone/>
            </a:pPr>
            <a:r>
              <a:rPr lang="ru-RU" sz="3400" i="1" u="sng" dirty="0"/>
              <a:t>Типичные внутренние факторы</a:t>
            </a:r>
            <a:r>
              <a:rPr lang="ru-RU" sz="3400" dirty="0"/>
              <a:t>:</a:t>
            </a:r>
          </a:p>
          <a:p>
            <a:r>
              <a:rPr lang="ru-RU" sz="3400" dirty="0"/>
              <a:t>моральные, например высокая степень ответственности;</a:t>
            </a:r>
          </a:p>
          <a:p>
            <a:r>
              <a:rPr lang="ru-RU" sz="3400" dirty="0"/>
              <a:t>интеллектуальные, например направленность на самообразование.</a:t>
            </a:r>
          </a:p>
          <a:p>
            <a:endParaRPr lang="ru-RU" sz="3400" dirty="0"/>
          </a:p>
          <a:p>
            <a:pPr marL="82296" indent="0">
              <a:buNone/>
            </a:pPr>
            <a:r>
              <a:rPr lang="ru-RU" sz="3400" i="1" u="sng" dirty="0"/>
              <a:t>Типичные внешние факторы</a:t>
            </a:r>
            <a:r>
              <a:rPr lang="ru-RU" sz="3400" dirty="0"/>
              <a:t>:</a:t>
            </a:r>
          </a:p>
          <a:p>
            <a:r>
              <a:rPr lang="ru-RU" sz="3400" dirty="0"/>
              <a:t>культурные, например высокий уровень образования;</a:t>
            </a:r>
          </a:p>
          <a:p>
            <a:r>
              <a:rPr lang="ru-RU" sz="3400" dirty="0"/>
              <a:t>социальные;</a:t>
            </a:r>
          </a:p>
          <a:p>
            <a:r>
              <a:rPr lang="ru-RU" sz="3400" dirty="0"/>
              <a:t>экономические, например уровень дохода;</a:t>
            </a:r>
          </a:p>
          <a:p>
            <a:r>
              <a:rPr lang="ru-RU" sz="3400" dirty="0"/>
              <a:t>политические, например степень политической актив­ности.</a:t>
            </a:r>
          </a:p>
          <a:p>
            <a:endParaRPr lang="ru-RU" dirty="0"/>
          </a:p>
        </p:txBody>
      </p:sp>
    </p:spTree>
    <p:extLst>
      <p:ext uri="{BB962C8B-B14F-4D97-AF65-F5344CB8AC3E}">
        <p14:creationId xmlns:p14="http://schemas.microsoft.com/office/powerpoint/2010/main" val="830493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chemeClr val="tx1"/>
                </a:solidFill>
                <a:effectLst/>
              </a:rPr>
              <a:t>7. Технологии реализации </a:t>
            </a:r>
            <a:br>
              <a:rPr lang="ru-RU" b="1" dirty="0">
                <a:solidFill>
                  <a:schemeClr val="tx1"/>
                </a:solidFill>
                <a:effectLst/>
              </a:rPr>
            </a:br>
            <a:r>
              <a:rPr lang="en-US" dirty="0">
                <a:solidFill>
                  <a:schemeClr val="tx1"/>
                </a:solidFill>
                <a:effectLst/>
              </a:rPr>
              <a:t>PR-</a:t>
            </a:r>
            <a:r>
              <a:rPr lang="ru-RU" b="1" dirty="0">
                <a:solidFill>
                  <a:schemeClr val="tx1"/>
                </a:solidFill>
                <a:effectLst/>
              </a:rPr>
              <a:t>проекта </a:t>
            </a:r>
          </a:p>
        </p:txBody>
      </p:sp>
      <p:sp>
        <p:nvSpPr>
          <p:cNvPr id="3" name="Объект 2"/>
          <p:cNvSpPr>
            <a:spLocks noGrp="1"/>
          </p:cNvSpPr>
          <p:nvPr>
            <p:ph idx="1"/>
          </p:nvPr>
        </p:nvSpPr>
        <p:spPr/>
        <p:txBody>
          <a:bodyPr>
            <a:normAutofit fontScale="77500" lnSpcReduction="20000"/>
          </a:bodyPr>
          <a:lstStyle/>
          <a:p>
            <a:pPr marL="82296" indent="0">
              <a:buNone/>
            </a:pPr>
            <a:r>
              <a:rPr lang="ru-RU" sz="3600" dirty="0">
                <a:latin typeface="Times New Roman" pitchFamily="18" charset="0"/>
                <a:cs typeface="Times New Roman" pitchFamily="18" charset="0"/>
              </a:rPr>
              <a:t>представляет собой строгий набор действий, конк­ретных мероприятий, реализация которых позволяет дос­тигнуть поставленной цели и задач всего проекта.</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Оформление технологий должно быть максимально информативным. Они должны быть конкретным руководством по ее реализации. </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От технологий в большей степени зависит результативность всего PR-проекта. Именно они определяют степень достижения поставленной цели.</a:t>
            </a:r>
          </a:p>
          <a:p>
            <a:endParaRPr lang="ru-RU" dirty="0"/>
          </a:p>
        </p:txBody>
      </p:sp>
    </p:spTree>
    <p:extLst>
      <p:ext uri="{BB962C8B-B14F-4D97-AF65-F5344CB8AC3E}">
        <p14:creationId xmlns:p14="http://schemas.microsoft.com/office/powerpoint/2010/main" val="705640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74638"/>
            <a:ext cx="7962088" cy="706090"/>
          </a:xfrm>
        </p:spPr>
        <p:txBody>
          <a:bodyPr>
            <a:noAutofit/>
          </a:bodyPr>
          <a:lstStyle/>
          <a:p>
            <a:r>
              <a:rPr lang="ru-RU" sz="2400" b="1" dirty="0">
                <a:solidFill>
                  <a:schemeClr val="tx1"/>
                </a:solidFill>
                <a:effectLst/>
              </a:rPr>
              <a:t>В зависимости </a:t>
            </a:r>
            <a:r>
              <a:rPr lang="ru-RU" sz="2400" b="1" u="sng" dirty="0">
                <a:solidFill>
                  <a:schemeClr val="tx1"/>
                </a:solidFill>
                <a:effectLst/>
              </a:rPr>
              <a:t>от времени эффекта </a:t>
            </a:r>
            <a:r>
              <a:rPr lang="ru-RU" sz="2400" b="1" dirty="0">
                <a:solidFill>
                  <a:schemeClr val="tx1"/>
                </a:solidFill>
                <a:effectLst/>
              </a:rPr>
              <a:t>выделяют следую­щие виды технологий реализации PR-проекта:</a:t>
            </a:r>
          </a:p>
        </p:txBody>
      </p:sp>
      <p:sp>
        <p:nvSpPr>
          <p:cNvPr id="3" name="Объект 2"/>
          <p:cNvSpPr>
            <a:spLocks noGrp="1"/>
          </p:cNvSpPr>
          <p:nvPr>
            <p:ph idx="1"/>
          </p:nvPr>
        </p:nvSpPr>
        <p:spPr>
          <a:xfrm>
            <a:off x="971600" y="1268760"/>
            <a:ext cx="7962088" cy="5400600"/>
          </a:xfrm>
        </p:spPr>
        <p:txBody>
          <a:bodyPr>
            <a:normAutofit fontScale="92500"/>
          </a:bodyPr>
          <a:lstStyle/>
          <a:p>
            <a:pPr marL="82296" indent="0">
              <a:buNone/>
            </a:pPr>
            <a:r>
              <a:rPr lang="ru-RU" sz="2400" dirty="0">
                <a:latin typeface="Times New Roman" pitchFamily="18" charset="0"/>
                <a:cs typeface="Times New Roman" pitchFamily="18" charset="0"/>
              </a:rPr>
              <a:t>1) </a:t>
            </a:r>
            <a:r>
              <a:rPr lang="ru-RU" sz="2400" i="1" dirty="0">
                <a:latin typeface="Times New Roman" pitchFamily="18" charset="0"/>
                <a:cs typeface="Times New Roman" pitchFamily="18" charset="0"/>
              </a:rPr>
              <a:t>параллельные.</a:t>
            </a:r>
            <a:r>
              <a:rPr lang="ru-RU" sz="2400" dirty="0">
                <a:latin typeface="Times New Roman" pitchFamily="18" charset="0"/>
                <a:cs typeface="Times New Roman" pitchFamily="18" charset="0"/>
              </a:rPr>
              <a:t> Технологии, реализация, которых не связана с другими.</a:t>
            </a:r>
          </a:p>
          <a:p>
            <a:pPr marL="82296" indent="0">
              <a:buNone/>
            </a:pPr>
            <a:r>
              <a:rPr lang="ru-RU" sz="2400" dirty="0">
                <a:latin typeface="Times New Roman" pitchFamily="18" charset="0"/>
                <a:cs typeface="Times New Roman" pitchFamily="18" charset="0"/>
              </a:rPr>
              <a:t>2) </a:t>
            </a:r>
            <a:r>
              <a:rPr lang="ru-RU" sz="2400" i="1" dirty="0">
                <a:latin typeface="Times New Roman" pitchFamily="18" charset="0"/>
                <a:cs typeface="Times New Roman" pitchFamily="18" charset="0"/>
              </a:rPr>
              <a:t>последовательные.</a:t>
            </a:r>
            <a:r>
              <a:rPr lang="ru-RU" sz="2400" dirty="0">
                <a:latin typeface="Times New Roman" pitchFamily="18" charset="0"/>
                <a:cs typeface="Times New Roman" pitchFamily="18" charset="0"/>
              </a:rPr>
              <a:t> Технологии, эффект от реализации которых используются для реализации следующей. </a:t>
            </a:r>
          </a:p>
          <a:p>
            <a:pPr marL="82296" indent="0">
              <a:buNone/>
            </a:pPr>
            <a:endParaRPr lang="ru-RU" sz="2800" dirty="0">
              <a:latin typeface="Times New Roman" pitchFamily="18" charset="0"/>
              <a:cs typeface="Times New Roman" pitchFamily="18" charset="0"/>
            </a:endParaRPr>
          </a:p>
          <a:p>
            <a:pPr marL="82296" indent="0">
              <a:buNone/>
            </a:pPr>
            <a:r>
              <a:rPr lang="ru-RU" sz="2600" b="1" dirty="0">
                <a:latin typeface="+mj-lt"/>
                <a:cs typeface="Times New Roman" pitchFamily="18" charset="0"/>
              </a:rPr>
              <a:t>В зависимости </a:t>
            </a:r>
            <a:r>
              <a:rPr lang="ru-RU" sz="2600" b="1" u="sng" dirty="0">
                <a:latin typeface="+mj-lt"/>
                <a:cs typeface="Times New Roman" pitchFamily="18" charset="0"/>
              </a:rPr>
              <a:t>от объекта воздействия </a:t>
            </a:r>
            <a:r>
              <a:rPr lang="ru-RU" sz="2600" b="1" dirty="0">
                <a:latin typeface="+mj-lt"/>
                <a:cs typeface="Times New Roman" pitchFamily="18" charset="0"/>
              </a:rPr>
              <a:t>выделяют следующие виды технологий реализации PR-проекта:</a:t>
            </a:r>
          </a:p>
          <a:p>
            <a:pPr marL="82296" indent="0">
              <a:buNone/>
            </a:pPr>
            <a:r>
              <a:rPr lang="ru-RU" sz="2400" dirty="0">
                <a:latin typeface="Times New Roman" pitchFamily="18" charset="0"/>
                <a:cs typeface="Times New Roman" pitchFamily="18" charset="0"/>
              </a:rPr>
              <a:t>1</a:t>
            </a:r>
            <a:r>
              <a:rPr lang="ru-RU" sz="2400" i="1" dirty="0">
                <a:latin typeface="Times New Roman" pitchFamily="18" charset="0"/>
                <a:cs typeface="Times New Roman" pitchFamily="18" charset="0"/>
              </a:rPr>
              <a:t>) опосредованные</a:t>
            </a:r>
            <a:r>
              <a:rPr lang="ru-RU" sz="2400" dirty="0">
                <a:latin typeface="Times New Roman" pitchFamily="18" charset="0"/>
                <a:cs typeface="Times New Roman" pitchFamily="18" charset="0"/>
              </a:rPr>
              <a:t>. Технологии, воздействие которых направлено на опосредованное воздействие на представителей целевой аудитории (например, пресс-конференция, ин­тервью, заявления для СМИ);</a:t>
            </a:r>
          </a:p>
          <a:p>
            <a:pPr marL="82296" indent="0">
              <a:buNone/>
            </a:pPr>
            <a:r>
              <a:rPr lang="ru-RU" sz="2400" dirty="0">
                <a:latin typeface="Times New Roman" pitchFamily="18" charset="0"/>
                <a:cs typeface="Times New Roman" pitchFamily="18" charset="0"/>
              </a:rPr>
              <a:t>2) </a:t>
            </a:r>
            <a:r>
              <a:rPr lang="ru-RU" sz="2400" i="1" dirty="0">
                <a:latin typeface="Times New Roman" pitchFamily="18" charset="0"/>
                <a:cs typeface="Times New Roman" pitchFamily="18" charset="0"/>
              </a:rPr>
              <a:t>непосредственные.</a:t>
            </a:r>
            <a:r>
              <a:rPr lang="ru-RU" sz="2400" dirty="0">
                <a:latin typeface="Times New Roman" pitchFamily="18" charset="0"/>
                <a:cs typeface="Times New Roman" pitchFamily="18" charset="0"/>
              </a:rPr>
              <a:t> Технологии, направленные на непосредственное воздействие на представителей целевой аудитории (например, дегустация, семинар).</a:t>
            </a:r>
          </a:p>
          <a:p>
            <a:pPr marL="82296" indent="0">
              <a:buNone/>
            </a:pPr>
            <a:endParaRPr lang="ru-RU" sz="2800" dirty="0">
              <a:latin typeface="Times New Roman" pitchFamily="18" charset="0"/>
              <a:cs typeface="Times New Roman" pitchFamily="18" charset="0"/>
            </a:endParaRPr>
          </a:p>
          <a:p>
            <a:pPr marL="82296" indent="0">
              <a:buNone/>
            </a:pP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667868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1930226"/>
          </a:xfrm>
        </p:spPr>
        <p:txBody>
          <a:bodyPr>
            <a:noAutofit/>
          </a:bodyPr>
          <a:lstStyle/>
          <a:p>
            <a:r>
              <a:rPr lang="ru-RU" sz="3200" b="1" dirty="0">
                <a:solidFill>
                  <a:schemeClr val="tx1"/>
                </a:solidFill>
                <a:effectLst/>
              </a:rPr>
              <a:t>В зависимости </a:t>
            </a:r>
            <a:r>
              <a:rPr lang="ru-RU" sz="3200" b="1" u="sng" dirty="0">
                <a:solidFill>
                  <a:schemeClr val="tx1"/>
                </a:solidFill>
                <a:effectLst/>
              </a:rPr>
              <a:t>от направленности </a:t>
            </a:r>
            <a:r>
              <a:rPr lang="ru-RU" sz="3200" b="1" dirty="0">
                <a:solidFill>
                  <a:schemeClr val="tx1"/>
                </a:solidFill>
                <a:effectLst/>
              </a:rPr>
              <a:t>выделяют следующие виды технологий реализации PR-проекта:</a:t>
            </a:r>
          </a:p>
        </p:txBody>
      </p:sp>
      <p:sp>
        <p:nvSpPr>
          <p:cNvPr id="3" name="Объект 2"/>
          <p:cNvSpPr>
            <a:spLocks noGrp="1"/>
          </p:cNvSpPr>
          <p:nvPr>
            <p:ph idx="1"/>
          </p:nvPr>
        </p:nvSpPr>
        <p:spPr>
          <a:xfrm>
            <a:off x="1435608" y="2420888"/>
            <a:ext cx="7498080" cy="3827512"/>
          </a:xfrm>
        </p:spPr>
        <p:txBody>
          <a:bodyPr/>
          <a:lstStyle/>
          <a:p>
            <a:pPr marL="82296" indent="0">
              <a:buNone/>
            </a:pPr>
            <a:r>
              <a:rPr lang="ru-RU" dirty="0">
                <a:latin typeface="Times New Roman" pitchFamily="18" charset="0"/>
                <a:cs typeface="Times New Roman" pitchFamily="18" charset="0"/>
              </a:rPr>
              <a:t>1) </a:t>
            </a:r>
            <a:r>
              <a:rPr lang="ru-RU" i="1" dirty="0">
                <a:latin typeface="Times New Roman" pitchFamily="18" charset="0"/>
                <a:cs typeface="Times New Roman" pitchFamily="18" charset="0"/>
              </a:rPr>
              <a:t>деловые</a:t>
            </a:r>
            <a:r>
              <a:rPr lang="ru-RU" dirty="0">
                <a:latin typeface="Times New Roman" pitchFamily="18" charset="0"/>
                <a:cs typeface="Times New Roman" pitchFamily="18" charset="0"/>
              </a:rPr>
              <a:t>, например, семинар, конференция;</a:t>
            </a:r>
          </a:p>
          <a:p>
            <a:pPr marL="82296" indent="0">
              <a:buNone/>
            </a:pPr>
            <a:r>
              <a:rPr lang="ru-RU" dirty="0">
                <a:latin typeface="Times New Roman" pitchFamily="18" charset="0"/>
                <a:cs typeface="Times New Roman" pitchFamily="18" charset="0"/>
              </a:rPr>
              <a:t>2) </a:t>
            </a:r>
            <a:r>
              <a:rPr lang="ru-RU" i="1" dirty="0">
                <a:latin typeface="Times New Roman" pitchFamily="18" charset="0"/>
                <a:cs typeface="Times New Roman" pitchFamily="18" charset="0"/>
              </a:rPr>
              <a:t>информационные</a:t>
            </a:r>
            <a:r>
              <a:rPr lang="ru-RU" dirty="0">
                <a:latin typeface="Times New Roman" pitchFamily="18" charset="0"/>
                <a:cs typeface="Times New Roman" pitchFamily="18" charset="0"/>
              </a:rPr>
              <a:t>, например, пресс-конференция, листовка, брошюра;</a:t>
            </a:r>
          </a:p>
          <a:p>
            <a:pPr marL="82296" indent="0">
              <a:buNone/>
            </a:pPr>
            <a:r>
              <a:rPr lang="ru-RU" dirty="0">
                <a:latin typeface="Times New Roman" pitchFamily="18" charset="0"/>
                <a:cs typeface="Times New Roman" pitchFamily="18" charset="0"/>
              </a:rPr>
              <a:t>3) </a:t>
            </a:r>
            <a:r>
              <a:rPr lang="ru-RU" i="1" dirty="0">
                <a:latin typeface="Times New Roman" pitchFamily="18" charset="0"/>
                <a:cs typeface="Times New Roman" pitchFamily="18" charset="0"/>
              </a:rPr>
              <a:t>развлекательные</a:t>
            </a:r>
            <a:r>
              <a:rPr lang="ru-RU" dirty="0">
                <a:latin typeface="Times New Roman" pitchFamily="18" charset="0"/>
                <a:cs typeface="Times New Roman" pitchFamily="18" charset="0"/>
              </a:rPr>
              <a:t>, например, концерт, конкурс, фестиваль.</a:t>
            </a:r>
          </a:p>
        </p:txBody>
      </p:sp>
    </p:spTree>
    <p:extLst>
      <p:ext uri="{BB962C8B-B14F-4D97-AF65-F5344CB8AC3E}">
        <p14:creationId xmlns:p14="http://schemas.microsoft.com/office/powerpoint/2010/main" val="3589321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836712"/>
            <a:ext cx="8100392" cy="580926"/>
          </a:xfrm>
        </p:spPr>
        <p:txBody>
          <a:bodyPr>
            <a:noAutofit/>
          </a:bodyPr>
          <a:lstStyle/>
          <a:p>
            <a:pPr algn="ctr"/>
            <a:r>
              <a:rPr lang="ru-RU" sz="3600" b="1" dirty="0">
                <a:solidFill>
                  <a:schemeClr val="tx1"/>
                </a:solidFill>
                <a:effectLst/>
              </a:rPr>
              <a:t>Описание технологии должно содержать ответ на следующие вопросы:</a:t>
            </a:r>
          </a:p>
        </p:txBody>
      </p:sp>
      <p:sp>
        <p:nvSpPr>
          <p:cNvPr id="3" name="Объект 2"/>
          <p:cNvSpPr>
            <a:spLocks noGrp="1"/>
          </p:cNvSpPr>
          <p:nvPr>
            <p:ph idx="1"/>
          </p:nvPr>
        </p:nvSpPr>
        <p:spPr>
          <a:xfrm>
            <a:off x="1435608" y="1988840"/>
            <a:ext cx="7498080" cy="4259560"/>
          </a:xfrm>
        </p:spPr>
        <p:txBody>
          <a:bodyPr>
            <a:normAutofit fontScale="92500"/>
          </a:bodyPr>
          <a:lstStyle/>
          <a:p>
            <a:r>
              <a:rPr lang="ru-RU" sz="2800" dirty="0">
                <a:latin typeface="Times New Roman" pitchFamily="18" charset="0"/>
                <a:cs typeface="Times New Roman" pitchFamily="18" charset="0"/>
              </a:rPr>
              <a:t>Что?</a:t>
            </a:r>
          </a:p>
          <a:p>
            <a:r>
              <a:rPr lang="ru-RU" sz="2800" dirty="0">
                <a:latin typeface="Times New Roman" pitchFamily="18" charset="0"/>
                <a:cs typeface="Times New Roman" pitchFamily="18" charset="0"/>
              </a:rPr>
              <a:t>Когда?</a:t>
            </a:r>
          </a:p>
          <a:p>
            <a:r>
              <a:rPr lang="ru-RU" sz="2800" dirty="0">
                <a:latin typeface="Times New Roman" pitchFamily="18" charset="0"/>
                <a:cs typeface="Times New Roman" pitchFamily="18" charset="0"/>
              </a:rPr>
              <a:t>Где?</a:t>
            </a:r>
          </a:p>
          <a:p>
            <a:r>
              <a:rPr lang="ru-RU" sz="2800" dirty="0">
                <a:latin typeface="Times New Roman" pitchFamily="18" charset="0"/>
                <a:cs typeface="Times New Roman" pitchFamily="18" charset="0"/>
              </a:rPr>
              <a:t>Каким образом?</a:t>
            </a:r>
          </a:p>
          <a:p>
            <a:pPr marL="82296" indent="0">
              <a:buNone/>
            </a:pPr>
            <a:endParaRPr lang="ru-RU" sz="2800" i="1" dirty="0">
              <a:latin typeface="Times New Roman" pitchFamily="18" charset="0"/>
              <a:cs typeface="Times New Roman" pitchFamily="18" charset="0"/>
            </a:endParaRPr>
          </a:p>
          <a:p>
            <a:pPr marL="82296" indent="0">
              <a:buNone/>
            </a:pPr>
            <a:r>
              <a:rPr lang="ru-RU" sz="2800" i="1" dirty="0">
                <a:latin typeface="Times New Roman" pitchFamily="18" charset="0"/>
                <a:cs typeface="Times New Roman" pitchFamily="18" charset="0"/>
              </a:rPr>
              <a:t>Раздел «Технологии реализации PR-проекта» является самым большим в структуре проекта. </a:t>
            </a:r>
          </a:p>
          <a:p>
            <a:pPr marL="82296" indent="0">
              <a:buNone/>
            </a:pPr>
            <a:r>
              <a:rPr lang="ru-RU" sz="2800" i="1" dirty="0">
                <a:latin typeface="Times New Roman" pitchFamily="18" charset="0"/>
                <a:cs typeface="Times New Roman" pitchFamily="18" charset="0"/>
              </a:rPr>
              <a:t>Обычно он занимает около 70% от общего его объема. </a:t>
            </a:r>
          </a:p>
        </p:txBody>
      </p:sp>
    </p:spTree>
    <p:extLst>
      <p:ext uri="{BB962C8B-B14F-4D97-AF65-F5344CB8AC3E}">
        <p14:creationId xmlns:p14="http://schemas.microsoft.com/office/powerpoint/2010/main" val="4061179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1196752"/>
          </a:xfrm>
        </p:spPr>
        <p:txBody>
          <a:bodyPr/>
          <a:lstStyle/>
          <a:p>
            <a:pPr algn="ctr"/>
            <a:r>
              <a:rPr lang="ru-RU" b="1" dirty="0">
                <a:solidFill>
                  <a:schemeClr val="tx1"/>
                </a:solidFill>
                <a:effectLst/>
              </a:rPr>
              <a:t>8. Команда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 </a:t>
            </a:r>
          </a:p>
        </p:txBody>
      </p:sp>
      <p:sp>
        <p:nvSpPr>
          <p:cNvPr id="3" name="Объект 2"/>
          <p:cNvSpPr>
            <a:spLocks noGrp="1"/>
          </p:cNvSpPr>
          <p:nvPr>
            <p:ph idx="1"/>
          </p:nvPr>
        </p:nvSpPr>
        <p:spPr>
          <a:xfrm>
            <a:off x="1043608" y="1052736"/>
            <a:ext cx="7890080" cy="5688632"/>
          </a:xfrm>
        </p:spPr>
        <p:txBody>
          <a:bodyPr>
            <a:normAutofit fontScale="32500" lnSpcReduction="20000"/>
          </a:bodyPr>
          <a:lstStyle/>
          <a:p>
            <a:pPr marL="82296" indent="0">
              <a:buNone/>
            </a:pPr>
            <a:r>
              <a:rPr lang="ru-RU" sz="7400" dirty="0"/>
              <a:t>Этот раздел условно отвечает на вопрос о том, </a:t>
            </a:r>
            <a:r>
              <a:rPr lang="ru-RU" sz="7400" i="1" dirty="0"/>
              <a:t>кто будет реализовывать проект. </a:t>
            </a:r>
          </a:p>
          <a:p>
            <a:r>
              <a:rPr lang="ru-RU" sz="7400" dirty="0"/>
              <a:t>При составлении этого раздела необходимо исходить из тех финансовых ресурсов, которые будет направлены на реализацию проекта, так как сотрудникам необходимо платить.</a:t>
            </a:r>
          </a:p>
          <a:p>
            <a:r>
              <a:rPr lang="ru-RU" sz="7400" dirty="0"/>
              <a:t>Рекомендуется исходить из того, чтобы сохранить минимальный численный состава персонала проекта, но при этом назначить достаточно высокую оплату труда имеющимся. </a:t>
            </a:r>
          </a:p>
          <a:p>
            <a:pPr marL="82296" indent="0">
              <a:buNone/>
            </a:pPr>
            <a:endParaRPr lang="ru-RU" sz="6200" dirty="0"/>
          </a:p>
          <a:p>
            <a:pPr marL="82296" indent="0">
              <a:buNone/>
            </a:pPr>
            <a:r>
              <a:rPr lang="ru-RU" sz="6200" dirty="0"/>
              <a:t>Обычно численный состав команды проекта определяется в пределах </a:t>
            </a:r>
            <a:r>
              <a:rPr lang="ru-RU" sz="6200" u="sng" dirty="0"/>
              <a:t>пяти человек</a:t>
            </a:r>
            <a:r>
              <a:rPr lang="ru-RU" sz="6200" dirty="0"/>
              <a:t>. Если в хо­де реализации проекта предполагается привлечением временных сотрудников, например промоутеров, курьеров, дизайнеров, их необходимо включать в команду проекта, прописывая их функциональные обязанности.</a:t>
            </a:r>
          </a:p>
          <a:p>
            <a:endParaRPr lang="ru-RU" dirty="0"/>
          </a:p>
        </p:txBody>
      </p:sp>
    </p:spTree>
    <p:extLst>
      <p:ext uri="{BB962C8B-B14F-4D97-AF65-F5344CB8AC3E}">
        <p14:creationId xmlns:p14="http://schemas.microsoft.com/office/powerpoint/2010/main" val="1498314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78098"/>
          </a:xfrm>
        </p:spPr>
        <p:txBody>
          <a:bodyPr/>
          <a:lstStyle/>
          <a:p>
            <a:pPr algn="ctr"/>
            <a:r>
              <a:rPr lang="ru-RU" b="1" dirty="0">
                <a:solidFill>
                  <a:schemeClr val="tx1"/>
                </a:solidFill>
                <a:effectLst/>
              </a:rPr>
              <a:t>Структура команды:</a:t>
            </a:r>
          </a:p>
        </p:txBody>
      </p:sp>
      <p:sp>
        <p:nvSpPr>
          <p:cNvPr id="3" name="Объект 2"/>
          <p:cNvSpPr>
            <a:spLocks noGrp="1"/>
          </p:cNvSpPr>
          <p:nvPr>
            <p:ph idx="1"/>
          </p:nvPr>
        </p:nvSpPr>
        <p:spPr>
          <a:xfrm>
            <a:off x="971600" y="980728"/>
            <a:ext cx="7962088" cy="5760640"/>
          </a:xfrm>
        </p:spPr>
        <p:txBody>
          <a:bodyPr>
            <a:noAutofit/>
          </a:bodyPr>
          <a:lstStyle/>
          <a:p>
            <a:pPr marL="82296" indent="0">
              <a:buNone/>
            </a:pPr>
            <a:r>
              <a:rPr lang="ru-RU" sz="1800" dirty="0">
                <a:latin typeface="Times New Roman" pitchFamily="18" charset="0"/>
                <a:cs typeface="Times New Roman" pitchFamily="18" charset="0"/>
              </a:rPr>
              <a:t>По форме организации </a:t>
            </a:r>
            <a:r>
              <a:rPr lang="ru-RU" sz="1800" b="1" dirty="0">
                <a:latin typeface="Times New Roman" pitchFamily="18" charset="0"/>
                <a:cs typeface="Times New Roman" pitchFamily="18" charset="0"/>
              </a:rPr>
              <a:t>команда</a:t>
            </a:r>
            <a:r>
              <a:rPr lang="ru-RU" sz="1800" dirty="0">
                <a:latin typeface="Times New Roman" pitchFamily="18" charset="0"/>
                <a:cs typeface="Times New Roman" pitchFamily="18" charset="0"/>
              </a:rPr>
              <a:t> представляет собой классическую структуру управления, где имеет место строгое разделение функций, обязанностей и ответственности. </a:t>
            </a:r>
          </a:p>
          <a:p>
            <a:pPr marL="82296" indent="0">
              <a:buNone/>
            </a:pPr>
            <a:endParaRPr lang="ru-RU" sz="1800" dirty="0">
              <a:latin typeface="Times New Roman" pitchFamily="18" charset="0"/>
              <a:cs typeface="Times New Roman" pitchFamily="18" charset="0"/>
            </a:endParaRPr>
          </a:p>
          <a:p>
            <a:pPr marL="82296" indent="0">
              <a:buNone/>
            </a:pPr>
            <a:r>
              <a:rPr lang="ru-RU" sz="1800" dirty="0">
                <a:latin typeface="Times New Roman" pitchFamily="18" charset="0"/>
                <a:cs typeface="Times New Roman" pitchFamily="18" charset="0"/>
              </a:rPr>
              <a:t>Высшую ступень этой структуры занимает </a:t>
            </a:r>
            <a:r>
              <a:rPr lang="ru-RU" sz="1800" b="1" dirty="0">
                <a:latin typeface="Times New Roman" pitchFamily="18" charset="0"/>
                <a:cs typeface="Times New Roman" pitchFamily="18" charset="0"/>
              </a:rPr>
              <a:t>руководитель </a:t>
            </a:r>
            <a:r>
              <a:rPr lang="ru-RU" sz="1800" dirty="0">
                <a:latin typeface="Times New Roman" pitchFamily="18" charset="0"/>
                <a:cs typeface="Times New Roman" pitchFamily="18" charset="0"/>
              </a:rPr>
              <a:t>проекта. В его подчинении находятся </a:t>
            </a:r>
            <a:r>
              <a:rPr lang="ru-RU" sz="1800" b="1" dirty="0">
                <a:latin typeface="Times New Roman" pitchFamily="18" charset="0"/>
                <a:cs typeface="Times New Roman" pitchFamily="18" charset="0"/>
              </a:rPr>
              <a:t>группы специалистов</a:t>
            </a:r>
            <a:r>
              <a:rPr lang="ru-RU" sz="1800" dirty="0">
                <a:latin typeface="Times New Roman" pitchFamily="18" charset="0"/>
                <a:cs typeface="Times New Roman" pitchFamily="18" charset="0"/>
              </a:rPr>
              <a:t>, функциональные обязанности которых распределены по определенным направлениям реализации проекта.</a:t>
            </a:r>
          </a:p>
          <a:p>
            <a:pPr marL="82296" indent="0">
              <a:buNone/>
            </a:pPr>
            <a:endParaRPr lang="ru-RU" sz="1800" dirty="0">
              <a:latin typeface="Times New Roman" pitchFamily="18" charset="0"/>
              <a:cs typeface="Times New Roman" pitchFamily="18" charset="0"/>
            </a:endParaRPr>
          </a:p>
          <a:p>
            <a:pPr marL="82296" indent="0">
              <a:buNone/>
            </a:pPr>
            <a:r>
              <a:rPr lang="ru-RU" sz="1800" dirty="0">
                <a:latin typeface="Times New Roman" pitchFamily="18" charset="0"/>
                <a:cs typeface="Times New Roman" pitchFamily="18" charset="0"/>
              </a:rPr>
              <a:t>В содержательном аспекте команда представляет собой определенную группу специалистов, обладающих требуемыми для реализации проекта </a:t>
            </a:r>
            <a:r>
              <a:rPr lang="ru-RU" sz="1800" b="1" dirty="0">
                <a:latin typeface="Times New Roman" pitchFamily="18" charset="0"/>
                <a:cs typeface="Times New Roman" pitchFamily="18" charset="0"/>
              </a:rPr>
              <a:t>уровнем квалификации, профессионализма, знаниями и опытом</a:t>
            </a:r>
            <a:r>
              <a:rPr lang="ru-RU" sz="1800" dirty="0">
                <a:latin typeface="Times New Roman" pitchFamily="18" charset="0"/>
                <a:cs typeface="Times New Roman" pitchFamily="18" charset="0"/>
              </a:rPr>
              <a:t>.</a:t>
            </a:r>
          </a:p>
          <a:p>
            <a:pPr marL="82296" indent="0">
              <a:buNone/>
            </a:pPr>
            <a:endParaRPr lang="ru-RU" sz="1800" dirty="0">
              <a:latin typeface="Times New Roman" pitchFamily="18" charset="0"/>
              <a:cs typeface="Times New Roman" pitchFamily="18" charset="0"/>
            </a:endParaRPr>
          </a:p>
          <a:p>
            <a:pPr marL="82296" indent="0">
              <a:spcBef>
                <a:spcPts val="0"/>
              </a:spcBef>
              <a:buNone/>
            </a:pPr>
            <a:r>
              <a:rPr lang="ru-RU" sz="1800" dirty="0">
                <a:latin typeface="Times New Roman" pitchFamily="18" charset="0"/>
                <a:cs typeface="Times New Roman" pitchFamily="18" charset="0"/>
              </a:rPr>
              <a:t>Повышает </a:t>
            </a:r>
            <a:r>
              <a:rPr lang="ru-RU" sz="1800" b="1" dirty="0">
                <a:latin typeface="Times New Roman" pitchFamily="18" charset="0"/>
                <a:cs typeface="Times New Roman" pitchFamily="18" charset="0"/>
              </a:rPr>
              <a:t>эффективность работы команды </a:t>
            </a:r>
            <a:r>
              <a:rPr lang="ru-RU" sz="1800" dirty="0">
                <a:latin typeface="Times New Roman" pitchFamily="18" charset="0"/>
                <a:cs typeface="Times New Roman" pitchFamily="18" charset="0"/>
              </a:rPr>
              <a:t>проекта следование принципам: </a:t>
            </a:r>
          </a:p>
          <a:p>
            <a:pPr>
              <a:spcBef>
                <a:spcPts val="0"/>
              </a:spcBef>
            </a:pPr>
            <a:r>
              <a:rPr lang="ru-RU" sz="1800" dirty="0">
                <a:latin typeface="Times New Roman" pitchFamily="18" charset="0"/>
                <a:cs typeface="Times New Roman" pitchFamily="18" charset="0"/>
              </a:rPr>
              <a:t>четкое определение роли, функций и обязанностей каждого члена команды (сотрудника);</a:t>
            </a:r>
          </a:p>
          <a:p>
            <a:pPr>
              <a:spcBef>
                <a:spcPts val="0"/>
              </a:spcBef>
            </a:pPr>
            <a:r>
              <a:rPr lang="ru-RU" sz="1800" dirty="0">
                <a:latin typeface="Times New Roman" pitchFamily="18" charset="0"/>
                <a:cs typeface="Times New Roman" pitchFamily="18" charset="0"/>
              </a:rPr>
              <a:t>направленность работы всех членов команды на достижение единой для всех цели, цели проекта;</a:t>
            </a:r>
          </a:p>
          <a:p>
            <a:pPr>
              <a:spcBef>
                <a:spcPts val="0"/>
              </a:spcBef>
            </a:pPr>
            <a:r>
              <a:rPr lang="ru-RU" sz="1800" dirty="0">
                <a:latin typeface="Times New Roman" pitchFamily="18" charset="0"/>
                <a:cs typeface="Times New Roman" pitchFamily="18" charset="0"/>
              </a:rPr>
              <a:t>анализ совместимости членов команды;</a:t>
            </a:r>
          </a:p>
          <a:p>
            <a:pPr>
              <a:spcBef>
                <a:spcPts val="0"/>
              </a:spcBef>
            </a:pPr>
            <a:r>
              <a:rPr lang="ru-RU" sz="1800" dirty="0">
                <a:latin typeface="Times New Roman" pitchFamily="18" charset="0"/>
                <a:cs typeface="Times New Roman" pitchFamily="18" charset="0"/>
              </a:rPr>
              <a:t>формирование дружеской рабочей атмосферы между членами команды.</a:t>
            </a:r>
          </a:p>
        </p:txBody>
      </p:sp>
    </p:spTree>
    <p:extLst>
      <p:ext uri="{BB962C8B-B14F-4D97-AF65-F5344CB8AC3E}">
        <p14:creationId xmlns:p14="http://schemas.microsoft.com/office/powerpoint/2010/main" val="3836573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a:solidFill>
                  <a:schemeClr val="tx1"/>
                </a:solidFill>
                <a:effectLst/>
              </a:rPr>
              <a:t>Структура команды (продолжение)</a:t>
            </a:r>
          </a:p>
        </p:txBody>
      </p:sp>
      <p:sp>
        <p:nvSpPr>
          <p:cNvPr id="3" name="Объект 2"/>
          <p:cNvSpPr>
            <a:spLocks noGrp="1"/>
          </p:cNvSpPr>
          <p:nvPr>
            <p:ph idx="1"/>
          </p:nvPr>
        </p:nvSpPr>
        <p:spPr>
          <a:xfrm>
            <a:off x="1043608" y="1447800"/>
            <a:ext cx="7890080" cy="5293568"/>
          </a:xfrm>
        </p:spPr>
        <p:txBody>
          <a:bodyPr>
            <a:normAutofit fontScale="92500" lnSpcReduction="10000"/>
          </a:bodyPr>
          <a:lstStyle/>
          <a:p>
            <a:r>
              <a:rPr lang="ru-RU" dirty="0">
                <a:latin typeface="Times New Roman" pitchFamily="18" charset="0"/>
                <a:cs typeface="Times New Roman" pitchFamily="18" charset="0"/>
              </a:rPr>
              <a:t>Инициирует создание команды юридическое лицо, являющееся </a:t>
            </a:r>
            <a:r>
              <a:rPr lang="ru-RU" b="1" dirty="0">
                <a:latin typeface="Times New Roman" pitchFamily="18" charset="0"/>
                <a:cs typeface="Times New Roman" pitchFamily="18" charset="0"/>
              </a:rPr>
              <a:t>заказчиком PR-проекта</a:t>
            </a:r>
            <a:r>
              <a:rPr lang="ru-RU" dirty="0">
                <a:latin typeface="Times New Roman" pitchFamily="18" charset="0"/>
                <a:cs typeface="Times New Roman" pitchFamily="18" charset="0"/>
              </a:rPr>
              <a:t>. Им назначается руководитель проекта, в задачу которого входит формирование команды проекта, в том числе подбор сотрудников, обеспечение и оценка психологической совместимости членов команды. </a:t>
            </a:r>
          </a:p>
          <a:p>
            <a:r>
              <a:rPr lang="ru-RU" b="1" dirty="0">
                <a:latin typeface="Times New Roman" pitchFamily="18" charset="0"/>
                <a:cs typeface="Times New Roman" pitchFamily="18" charset="0"/>
              </a:rPr>
              <a:t>Руководитель проекта </a:t>
            </a:r>
            <a:r>
              <a:rPr lang="ru-RU" dirty="0">
                <a:latin typeface="Times New Roman" pitchFamily="18" charset="0"/>
                <a:cs typeface="Times New Roman" pitchFamily="18" charset="0"/>
              </a:rPr>
              <a:t>по согласованию с заказчиком определяет количество специалистов, членов команды, квалификационные требования к ним.</a:t>
            </a:r>
          </a:p>
          <a:p>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594943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922114"/>
          </a:xfrm>
        </p:spPr>
        <p:txBody>
          <a:bodyPr/>
          <a:lstStyle/>
          <a:p>
            <a:r>
              <a:rPr lang="ru-RU" b="1" dirty="0">
                <a:solidFill>
                  <a:schemeClr val="tx1"/>
                </a:solidFill>
                <a:effectLst/>
              </a:rPr>
              <a:t>9. План-график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 </a:t>
            </a:r>
          </a:p>
        </p:txBody>
      </p:sp>
      <p:sp>
        <p:nvSpPr>
          <p:cNvPr id="3" name="Объект 2"/>
          <p:cNvSpPr>
            <a:spLocks noGrp="1"/>
          </p:cNvSpPr>
          <p:nvPr>
            <p:ph idx="1"/>
          </p:nvPr>
        </p:nvSpPr>
        <p:spPr>
          <a:xfrm>
            <a:off x="1187624" y="1124744"/>
            <a:ext cx="7746064" cy="5123656"/>
          </a:xfrm>
        </p:spPr>
        <p:txBody>
          <a:bodyPr>
            <a:noAutofit/>
          </a:bodyPr>
          <a:lstStyle/>
          <a:p>
            <a:pPr marL="82296" indent="0">
              <a:buNone/>
            </a:pPr>
            <a:r>
              <a:rPr lang="ru-RU" sz="2400" b="1" dirty="0">
                <a:latin typeface="Times New Roman" pitchFamily="18" charset="0"/>
                <a:cs typeface="Times New Roman" pitchFamily="18" charset="0"/>
              </a:rPr>
              <a:t>План-график</a:t>
            </a:r>
            <a:r>
              <a:rPr lang="ru-RU" sz="2400" dirty="0">
                <a:latin typeface="Times New Roman" pitchFamily="18" charset="0"/>
                <a:cs typeface="Times New Roman" pitchFamily="18" charset="0"/>
              </a:rPr>
              <a:t> представляет раздел проекта, в котором все технологии четко распределены во времени. При его составлении необходимо учитывать общее время реализации проекта, а также распределение реализации каждой технологии по времени. </a:t>
            </a:r>
          </a:p>
          <a:p>
            <a:pPr marL="82296" indent="0">
              <a:buNone/>
            </a:pPr>
            <a:endParaRPr lang="ru-RU" sz="2400" dirty="0">
              <a:latin typeface="Times New Roman" pitchFamily="18" charset="0"/>
              <a:cs typeface="Times New Roman" pitchFamily="18" charset="0"/>
            </a:endParaRPr>
          </a:p>
          <a:p>
            <a:pPr marL="82296" indent="0">
              <a:buNone/>
            </a:pPr>
            <a:r>
              <a:rPr lang="ru-RU" sz="2400" dirty="0">
                <a:latin typeface="Times New Roman" pitchFamily="18" charset="0"/>
                <a:cs typeface="Times New Roman" pitchFamily="18" charset="0"/>
              </a:rPr>
              <a:t>В частности, распределять  их  таким  образом, что  в период реализации проекта </a:t>
            </a:r>
            <a:r>
              <a:rPr lang="ru-RU" sz="2400" b="1" dirty="0">
                <a:latin typeface="Times New Roman" pitchFamily="18" charset="0"/>
                <a:cs typeface="Times New Roman" pitchFamily="18" charset="0"/>
              </a:rPr>
              <a:t>информационно-коммуникационное воздействие</a:t>
            </a:r>
            <a:r>
              <a:rPr lang="ru-RU" sz="2400" dirty="0">
                <a:latin typeface="Times New Roman" pitchFamily="18" charset="0"/>
                <a:cs typeface="Times New Roman" pitchFamily="18" charset="0"/>
              </a:rPr>
              <a:t> на представителей целевой аудитории </a:t>
            </a:r>
            <a:r>
              <a:rPr lang="ru-RU" sz="2400" b="1" dirty="0">
                <a:latin typeface="Times New Roman" pitchFamily="18" charset="0"/>
                <a:cs typeface="Times New Roman" pitchFamily="18" charset="0"/>
              </a:rPr>
              <a:t>было максимально равномерным. </a:t>
            </a:r>
            <a:r>
              <a:rPr lang="ru-RU" sz="2400" dirty="0">
                <a:latin typeface="Times New Roman" pitchFamily="18" charset="0"/>
                <a:cs typeface="Times New Roman" pitchFamily="18" charset="0"/>
              </a:rPr>
              <a:t>Также технологии должны быть согласованы между собой на временном промежутке, например, </a:t>
            </a:r>
            <a:r>
              <a:rPr lang="ru-RU" sz="2400" i="1" dirty="0">
                <a:latin typeface="Times New Roman" pitchFamily="18" charset="0"/>
                <a:cs typeface="Times New Roman" pitchFamily="18" charset="0"/>
              </a:rPr>
              <a:t>конкурс должен проводиться одновременно с его освещением в СМИ.</a:t>
            </a:r>
          </a:p>
        </p:txBody>
      </p:sp>
    </p:spTree>
    <p:extLst>
      <p:ext uri="{BB962C8B-B14F-4D97-AF65-F5344CB8AC3E}">
        <p14:creationId xmlns:p14="http://schemas.microsoft.com/office/powerpoint/2010/main" val="2916392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chemeClr val="tx1"/>
                </a:solidFill>
                <a:effectLst/>
              </a:rPr>
              <a:t>Классическая структура </a:t>
            </a:r>
            <a:br>
              <a:rPr lang="ru-RU" b="1" dirty="0">
                <a:solidFill>
                  <a:schemeClr val="tx1"/>
                </a:solidFill>
                <a:effectLst/>
              </a:rPr>
            </a:br>
            <a:r>
              <a:rPr lang="ru-RU" b="1" dirty="0">
                <a:solidFill>
                  <a:schemeClr val="tx1"/>
                </a:solidFill>
                <a:effectLst/>
              </a:rPr>
              <a:t>плана-графика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a:t>
            </a:r>
          </a:p>
        </p:txBody>
      </p:sp>
      <p:sp>
        <p:nvSpPr>
          <p:cNvPr id="3" name="Объект 2"/>
          <p:cNvSpPr>
            <a:spLocks noGrp="1"/>
          </p:cNvSpPr>
          <p:nvPr>
            <p:ph idx="1"/>
          </p:nvPr>
        </p:nvSpPr>
        <p:spPr>
          <a:xfrm>
            <a:off x="1435608" y="1772816"/>
            <a:ext cx="7498080" cy="4475584"/>
          </a:xfrm>
        </p:spPr>
        <p:txBody>
          <a:bodyPr/>
          <a:lstStyle/>
          <a:p>
            <a:r>
              <a:rPr lang="ru-RU" dirty="0">
                <a:latin typeface="Times New Roman" pitchFamily="18" charset="0"/>
                <a:cs typeface="Times New Roman" pitchFamily="18" charset="0"/>
              </a:rPr>
              <a:t>сроки реализации технологии;</a:t>
            </a:r>
          </a:p>
          <a:p>
            <a:r>
              <a:rPr lang="ru-RU" dirty="0">
                <a:latin typeface="Times New Roman" pitchFamily="18" charset="0"/>
                <a:cs typeface="Times New Roman" pitchFamily="18" charset="0"/>
              </a:rPr>
              <a:t>технология;</a:t>
            </a:r>
          </a:p>
          <a:p>
            <a:r>
              <a:rPr lang="ru-RU" dirty="0">
                <a:latin typeface="Times New Roman" pitchFamily="18" charset="0"/>
                <a:cs typeface="Times New Roman" pitchFamily="18" charset="0"/>
              </a:rPr>
              <a:t>целевая аудитория, на которую направлена реализации технология;</a:t>
            </a:r>
          </a:p>
          <a:p>
            <a:r>
              <a:rPr lang="ru-RU" dirty="0">
                <a:latin typeface="Times New Roman" pitchFamily="18" charset="0"/>
                <a:cs typeface="Times New Roman" pitchFamily="18" charset="0"/>
              </a:rPr>
              <a:t>информационные поводы;</a:t>
            </a:r>
          </a:p>
          <a:p>
            <a:r>
              <a:rPr lang="ru-RU" dirty="0">
                <a:latin typeface="Times New Roman" pitchFamily="18" charset="0"/>
                <a:cs typeface="Times New Roman" pitchFamily="18" charset="0"/>
              </a:rPr>
              <a:t>ресурсы;</a:t>
            </a:r>
          </a:p>
          <a:p>
            <a:r>
              <a:rPr lang="ru-RU" dirty="0">
                <a:latin typeface="Times New Roman" pitchFamily="18" charset="0"/>
                <a:cs typeface="Times New Roman" pitchFamily="18" charset="0"/>
              </a:rPr>
              <a:t>ответственный.</a:t>
            </a:r>
          </a:p>
        </p:txBody>
      </p:sp>
    </p:spTree>
    <p:extLst>
      <p:ext uri="{BB962C8B-B14F-4D97-AF65-F5344CB8AC3E}">
        <p14:creationId xmlns:p14="http://schemas.microsoft.com/office/powerpoint/2010/main" val="3674979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solidFill>
                  <a:schemeClr val="tx1"/>
                </a:solidFill>
                <a:effectLst/>
              </a:rPr>
              <a:t>10. Бюджет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a:t>
            </a:r>
          </a:p>
        </p:txBody>
      </p:sp>
      <p:sp>
        <p:nvSpPr>
          <p:cNvPr id="3" name="Объект 2"/>
          <p:cNvSpPr>
            <a:spLocks noGrp="1"/>
          </p:cNvSpPr>
          <p:nvPr>
            <p:ph idx="1"/>
          </p:nvPr>
        </p:nvSpPr>
        <p:spPr>
          <a:xfrm>
            <a:off x="1187624" y="1484784"/>
            <a:ext cx="7746064" cy="5184576"/>
          </a:xfrm>
        </p:spPr>
        <p:txBody>
          <a:bodyPr>
            <a:normAutofit fontScale="77500" lnSpcReduction="20000"/>
          </a:bodyPr>
          <a:lstStyle/>
          <a:p>
            <a:pPr marL="82296" indent="0">
              <a:buNone/>
            </a:pPr>
            <a:r>
              <a:rPr lang="ru-RU" b="1" dirty="0">
                <a:latin typeface="Times New Roman" pitchFamily="18" charset="0"/>
                <a:cs typeface="Times New Roman" pitchFamily="18" charset="0"/>
              </a:rPr>
              <a:t>Бюджет </a:t>
            </a:r>
            <a:r>
              <a:rPr lang="ru-RU" dirty="0">
                <a:latin typeface="Times New Roman" pitchFamily="18" charset="0"/>
                <a:cs typeface="Times New Roman" pitchFamily="18" charset="0"/>
              </a:rPr>
              <a:t>является одним из наиболее значимых частей проекта. Он отвечает не только на вопрос, сколько именно необходимо финансовых средств для реализации проекта, но и на что они будут потрачены.</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Обычно исходят из определенного </a:t>
            </a:r>
            <a:r>
              <a:rPr lang="ru-RU" b="1" dirty="0">
                <a:latin typeface="Times New Roman" pitchFamily="18" charset="0"/>
                <a:cs typeface="Times New Roman" pitchFamily="18" charset="0"/>
              </a:rPr>
              <a:t>объема финансовых средств</a:t>
            </a:r>
            <a:r>
              <a:rPr lang="ru-RU" dirty="0">
                <a:latin typeface="Times New Roman" pitchFamily="18" charset="0"/>
                <a:cs typeface="Times New Roman" pitchFamily="18" charset="0"/>
              </a:rPr>
              <a:t>, которыми располагает заказчик проекта. </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Бюджет должен содержать четкое и максимально развернутое перечисление направлений расходования финансовых ресурсов проекта, а также конечную стоимость реализации всего проекта.</a:t>
            </a:r>
          </a:p>
          <a:p>
            <a:endParaRPr lang="ru-RU" dirty="0"/>
          </a:p>
        </p:txBody>
      </p:sp>
    </p:spTree>
    <p:extLst>
      <p:ext uri="{BB962C8B-B14F-4D97-AF65-F5344CB8AC3E}">
        <p14:creationId xmlns:p14="http://schemas.microsoft.com/office/powerpoint/2010/main" val="40849194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922114"/>
          </a:xfrm>
        </p:spPr>
        <p:txBody>
          <a:bodyPr>
            <a:normAutofit fontScale="90000"/>
          </a:bodyPr>
          <a:lstStyle/>
          <a:p>
            <a:pPr algn="ctr"/>
            <a:r>
              <a:rPr lang="ru-RU" b="1" dirty="0">
                <a:solidFill>
                  <a:schemeClr val="tx1"/>
                </a:solidFill>
                <a:effectLst/>
              </a:rPr>
              <a:t>В бюджет PR-проекта рекомендуется включать статьи:</a:t>
            </a:r>
          </a:p>
        </p:txBody>
      </p:sp>
      <p:sp>
        <p:nvSpPr>
          <p:cNvPr id="3" name="Объект 2"/>
          <p:cNvSpPr>
            <a:spLocks noGrp="1"/>
          </p:cNvSpPr>
          <p:nvPr>
            <p:ph idx="1"/>
          </p:nvPr>
        </p:nvSpPr>
        <p:spPr>
          <a:xfrm>
            <a:off x="1043608" y="1447800"/>
            <a:ext cx="8100392" cy="5410200"/>
          </a:xfrm>
        </p:spPr>
        <p:txBody>
          <a:bodyPr>
            <a:normAutofit fontScale="62500" lnSpcReduction="20000"/>
          </a:bodyPr>
          <a:lstStyle/>
          <a:p>
            <a:r>
              <a:rPr lang="ru-RU" u="sng" dirty="0">
                <a:latin typeface="Times New Roman" pitchFamily="18" charset="0"/>
                <a:cs typeface="Times New Roman" pitchFamily="18" charset="0"/>
              </a:rPr>
              <a:t>оплату труда сотрудников </a:t>
            </a:r>
            <a:r>
              <a:rPr lang="ru-RU" dirty="0">
                <a:latin typeface="Times New Roman" pitchFamily="18" charset="0"/>
                <a:cs typeface="Times New Roman" pitchFamily="18" charset="0"/>
              </a:rPr>
              <a:t>(команды проекта);</a:t>
            </a:r>
          </a:p>
          <a:p>
            <a:pPr marL="82296" indent="0">
              <a:buNone/>
            </a:pPr>
            <a:endParaRPr lang="ru-RU" dirty="0">
              <a:latin typeface="Times New Roman" pitchFamily="18" charset="0"/>
              <a:cs typeface="Times New Roman" pitchFamily="18" charset="0"/>
            </a:endParaRPr>
          </a:p>
          <a:p>
            <a:r>
              <a:rPr lang="ru-RU" u="sng" dirty="0">
                <a:latin typeface="Times New Roman" pitchFamily="18" charset="0"/>
                <a:cs typeface="Times New Roman" pitchFamily="18" charset="0"/>
              </a:rPr>
              <a:t>материалы.</a:t>
            </a:r>
            <a:r>
              <a:rPr lang="ru-RU" dirty="0">
                <a:latin typeface="Times New Roman" pitchFamily="18" charset="0"/>
                <a:cs typeface="Times New Roman" pitchFamily="18" charset="0"/>
              </a:rPr>
              <a:t> Вносятся все требуемые расходы для технического сопровождения реализации проекта, например, затраты на бумагу, принтер, ПК, печать фотографий и т.д.;</a:t>
            </a:r>
          </a:p>
          <a:p>
            <a:pPr marL="82296" indent="0">
              <a:buNone/>
            </a:pPr>
            <a:endParaRPr lang="ru-RU" dirty="0">
              <a:latin typeface="Times New Roman" pitchFamily="18" charset="0"/>
              <a:cs typeface="Times New Roman" pitchFamily="18" charset="0"/>
            </a:endParaRPr>
          </a:p>
          <a:p>
            <a:r>
              <a:rPr lang="ru-RU" u="sng" dirty="0">
                <a:latin typeface="Times New Roman" pitchFamily="18" charset="0"/>
                <a:cs typeface="Times New Roman" pitchFamily="18" charset="0"/>
              </a:rPr>
              <a:t>офисные расходы. </a:t>
            </a:r>
            <a:r>
              <a:rPr lang="ru-RU" dirty="0">
                <a:latin typeface="Times New Roman" pitchFamily="18" charset="0"/>
                <a:cs typeface="Times New Roman" pitchFamily="18" charset="0"/>
              </a:rPr>
              <a:t>Вносятся все расходы, необходимые для обеспечения работы офиса, например, аренда офиса, оплата электричества, телефонной связи, Интернета и т.д.;</a:t>
            </a:r>
          </a:p>
          <a:p>
            <a:pPr marL="82296" indent="0">
              <a:buNone/>
            </a:pPr>
            <a:endParaRPr lang="ru-RU" dirty="0">
              <a:latin typeface="Times New Roman" pitchFamily="18" charset="0"/>
              <a:cs typeface="Times New Roman" pitchFamily="18" charset="0"/>
            </a:endParaRPr>
          </a:p>
          <a:p>
            <a:r>
              <a:rPr lang="ru-RU" u="sng" dirty="0">
                <a:latin typeface="Times New Roman" pitchFamily="18" charset="0"/>
                <a:cs typeface="Times New Roman" pitchFamily="18" charset="0"/>
              </a:rPr>
              <a:t>прочие расходы</a:t>
            </a:r>
            <a:r>
              <a:rPr lang="ru-RU" dirty="0">
                <a:latin typeface="Times New Roman" pitchFamily="18" charset="0"/>
                <a:cs typeface="Times New Roman" pitchFamily="18" charset="0"/>
              </a:rPr>
              <a:t>. Эта строка бюджета включает расходы, не отнесенные ни к одной из перечисленных выше статей, (например, оплата аренды, микрофонов, командировочные расходы персонала проекта);</a:t>
            </a:r>
          </a:p>
          <a:p>
            <a:r>
              <a:rPr lang="ru-RU" u="sng" dirty="0">
                <a:latin typeface="Times New Roman" pitchFamily="18" charset="0"/>
                <a:cs typeface="Times New Roman" pitchFamily="18" charset="0"/>
              </a:rPr>
              <a:t>непредвиденные расходы</a:t>
            </a:r>
            <a:r>
              <a:rPr lang="ru-RU" dirty="0">
                <a:latin typeface="Times New Roman" pitchFamily="18" charset="0"/>
                <a:cs typeface="Times New Roman" pitchFamily="18" charset="0"/>
              </a:rPr>
              <a:t>. Обычно они составляют 10% от всего бюджета проекта. Они необходимы для оплаты реализации проекта по другим строкам при возникновении такой нужды. Если данная строка не была использована, то она возвращается на счет заказчика по завершении проекта.</a:t>
            </a:r>
          </a:p>
        </p:txBody>
      </p:sp>
    </p:spTree>
    <p:extLst>
      <p:ext uri="{BB962C8B-B14F-4D97-AF65-F5344CB8AC3E}">
        <p14:creationId xmlns:p14="http://schemas.microsoft.com/office/powerpoint/2010/main" val="4115667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980728"/>
          </a:xfrm>
        </p:spPr>
        <p:txBody>
          <a:bodyPr/>
          <a:lstStyle/>
          <a:p>
            <a:pPr algn="ctr"/>
            <a:r>
              <a:rPr lang="ru-RU" b="1" dirty="0">
                <a:solidFill>
                  <a:schemeClr val="tx1"/>
                </a:solidFill>
                <a:effectLst/>
              </a:rPr>
              <a:t>11. Медиаплан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a:t>
            </a:r>
          </a:p>
        </p:txBody>
      </p:sp>
      <p:sp>
        <p:nvSpPr>
          <p:cNvPr id="3" name="Объект 2"/>
          <p:cNvSpPr>
            <a:spLocks noGrp="1"/>
          </p:cNvSpPr>
          <p:nvPr>
            <p:ph idx="1"/>
          </p:nvPr>
        </p:nvSpPr>
        <p:spPr>
          <a:xfrm>
            <a:off x="971600" y="836712"/>
            <a:ext cx="8064896" cy="5904656"/>
          </a:xfrm>
        </p:spPr>
        <p:txBody>
          <a:bodyPr>
            <a:normAutofit fontScale="77500" lnSpcReduction="20000"/>
          </a:bodyPr>
          <a:lstStyle/>
          <a:p>
            <a:pPr marL="82296" indent="0">
              <a:buNone/>
            </a:pPr>
            <a:r>
              <a:rPr lang="ru-RU" sz="3100" dirty="0">
                <a:latin typeface="Times New Roman" pitchFamily="18" charset="0"/>
                <a:cs typeface="Times New Roman" pitchFamily="18" charset="0"/>
              </a:rPr>
              <a:t>Это раздел проекта </a:t>
            </a:r>
            <a:r>
              <a:rPr lang="ru-RU" sz="3100" b="1" dirty="0">
                <a:latin typeface="Times New Roman" pitchFamily="18" charset="0"/>
                <a:cs typeface="Times New Roman" pitchFamily="18" charset="0"/>
              </a:rPr>
              <a:t>не является обязательным </a:t>
            </a:r>
            <a:r>
              <a:rPr lang="ru-RU" sz="3100" dirty="0">
                <a:latin typeface="Times New Roman" pitchFamily="18" charset="0"/>
                <a:cs typeface="Times New Roman" pitchFamily="18" charset="0"/>
              </a:rPr>
              <a:t>и включается в него исходя из конкретной ситуации, специфики проекта. </a:t>
            </a:r>
          </a:p>
          <a:p>
            <a:pPr marL="82296" indent="0">
              <a:buNone/>
            </a:pPr>
            <a:endParaRPr lang="ru-RU" sz="3100" dirty="0">
              <a:latin typeface="Times New Roman" pitchFamily="18" charset="0"/>
              <a:cs typeface="Times New Roman" pitchFamily="18" charset="0"/>
            </a:endParaRPr>
          </a:p>
          <a:p>
            <a:pPr marL="82296" indent="0">
              <a:buNone/>
            </a:pPr>
            <a:r>
              <a:rPr lang="ru-RU" sz="3100" dirty="0">
                <a:latin typeface="Times New Roman" pitchFamily="18" charset="0"/>
                <a:cs typeface="Times New Roman" pitchFamily="18" charset="0"/>
              </a:rPr>
              <a:t>Рекомендуется его включение в структуру проекта, </a:t>
            </a:r>
            <a:r>
              <a:rPr lang="ru-RU" sz="3100" u="sng" dirty="0">
                <a:latin typeface="Times New Roman" pitchFamily="18" charset="0"/>
                <a:cs typeface="Times New Roman" pitchFamily="18" charset="0"/>
              </a:rPr>
              <a:t>если количество информационных сообщений подаваемых в СМИ более десяти. </a:t>
            </a:r>
          </a:p>
          <a:p>
            <a:pPr marL="82296" indent="0">
              <a:buNone/>
            </a:pPr>
            <a:endParaRPr lang="ru-RU" sz="3100" u="sng" dirty="0">
              <a:latin typeface="Times New Roman" pitchFamily="18" charset="0"/>
              <a:cs typeface="Times New Roman" pitchFamily="18" charset="0"/>
            </a:endParaRPr>
          </a:p>
          <a:p>
            <a:pPr marL="82296" indent="0">
              <a:buNone/>
            </a:pPr>
            <a:r>
              <a:rPr lang="ru-RU" sz="3100" dirty="0">
                <a:latin typeface="Times New Roman" pitchFamily="18" charset="0"/>
                <a:cs typeface="Times New Roman" pitchFamily="18" charset="0"/>
              </a:rPr>
              <a:t>Описание раздела проекта «Медиаплан PR-проекта» представляет собой распределенные по времени сообщения, подаваемые в СМИ, вместе со стоимостью их размещения.</a:t>
            </a:r>
          </a:p>
          <a:p>
            <a:pPr marL="82296" indent="0">
              <a:buNone/>
            </a:pPr>
            <a:endParaRPr lang="ru-RU" sz="3100" dirty="0">
              <a:latin typeface="Times New Roman" pitchFamily="18" charset="0"/>
              <a:cs typeface="Times New Roman" pitchFamily="18" charset="0"/>
            </a:endParaRPr>
          </a:p>
          <a:p>
            <a:pPr marL="82296" indent="0">
              <a:buNone/>
            </a:pPr>
            <a:r>
              <a:rPr lang="ru-RU" sz="3100" b="1" dirty="0">
                <a:latin typeface="Times New Roman" pitchFamily="18" charset="0"/>
                <a:cs typeface="Times New Roman" pitchFamily="18" charset="0"/>
              </a:rPr>
              <a:t>Медиаплан</a:t>
            </a:r>
            <a:r>
              <a:rPr lang="ru-RU" sz="3100" dirty="0">
                <a:latin typeface="Times New Roman" pitchFamily="18" charset="0"/>
                <a:cs typeface="Times New Roman" pitchFamily="18" charset="0"/>
              </a:rPr>
              <a:t> – это график размещения планируемых информационных сообщений в СМИ. Главной целью его формирования является эффективное донесение информационных сообщений до представителей целевой аудитории.</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14977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600" b="1" dirty="0">
                <a:solidFill>
                  <a:schemeClr val="tx1"/>
                </a:solidFill>
                <a:effectLst/>
              </a:rPr>
              <a:t>При составлении </a:t>
            </a:r>
            <a:r>
              <a:rPr lang="ru-RU" sz="3600" b="1" dirty="0" err="1">
                <a:solidFill>
                  <a:schemeClr val="tx1"/>
                </a:solidFill>
                <a:effectLst/>
              </a:rPr>
              <a:t>медиаплана</a:t>
            </a:r>
            <a:r>
              <a:rPr lang="ru-RU" sz="3600" b="1" dirty="0">
                <a:solidFill>
                  <a:schemeClr val="tx1"/>
                </a:solidFill>
                <a:effectLst/>
              </a:rPr>
              <a:t> необходимо учесть следующие факторы:</a:t>
            </a:r>
          </a:p>
        </p:txBody>
      </p:sp>
      <p:sp>
        <p:nvSpPr>
          <p:cNvPr id="3" name="Объект 2"/>
          <p:cNvSpPr>
            <a:spLocks noGrp="1"/>
          </p:cNvSpPr>
          <p:nvPr>
            <p:ph idx="1"/>
          </p:nvPr>
        </p:nvSpPr>
        <p:spPr>
          <a:xfrm>
            <a:off x="1043608" y="1916832"/>
            <a:ext cx="7890080" cy="4752528"/>
          </a:xfrm>
        </p:spPr>
        <p:txBody>
          <a:bodyPr>
            <a:normAutofit fontScale="92500"/>
          </a:bodyPr>
          <a:lstStyle/>
          <a:p>
            <a:r>
              <a:rPr lang="ru-RU" dirty="0">
                <a:latin typeface="Times New Roman" pitchFamily="18" charset="0"/>
                <a:cs typeface="Times New Roman" pitchFamily="18" charset="0"/>
              </a:rPr>
              <a:t>особенности целевой аудитории проекта;</a:t>
            </a:r>
          </a:p>
          <a:p>
            <a:r>
              <a:rPr lang="ru-RU" dirty="0">
                <a:latin typeface="Times New Roman" pitchFamily="18" charset="0"/>
                <a:cs typeface="Times New Roman" pitchFamily="18" charset="0"/>
              </a:rPr>
              <a:t>период реализации проекта;</a:t>
            </a:r>
          </a:p>
          <a:p>
            <a:r>
              <a:rPr lang="ru-RU" dirty="0">
                <a:latin typeface="Times New Roman" pitchFamily="18" charset="0"/>
                <a:cs typeface="Times New Roman" pitchFamily="18" charset="0"/>
              </a:rPr>
              <a:t>общий бюджет проекта;</a:t>
            </a:r>
          </a:p>
          <a:p>
            <a:r>
              <a:rPr lang="ru-RU" dirty="0">
                <a:latin typeface="Times New Roman" pitchFamily="18" charset="0"/>
                <a:cs typeface="Times New Roman" pitchFamily="18" charset="0"/>
              </a:rPr>
              <a:t>СМИ, привлекаемые для размещения информацион­ных сообщений.</a:t>
            </a:r>
          </a:p>
          <a:p>
            <a:pPr marL="82296" indent="0">
              <a:buNone/>
            </a:pPr>
            <a:r>
              <a:rPr lang="ru-RU" b="1" dirty="0">
                <a:latin typeface="Times New Roman" pitchFamily="18" charset="0"/>
                <a:cs typeface="Times New Roman" pitchFamily="18" charset="0"/>
              </a:rPr>
              <a:t>Итогом составления </a:t>
            </a:r>
            <a:r>
              <a:rPr lang="ru-RU" b="1" dirty="0" err="1">
                <a:latin typeface="Times New Roman" pitchFamily="18" charset="0"/>
                <a:cs typeface="Times New Roman" pitchFamily="18" charset="0"/>
              </a:rPr>
              <a:t>медиаплана</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является комплекс рас­четных данных по стоимости, срокам и площадкам, возмож­ности которых будут использованы для реализации проекта.</a:t>
            </a:r>
          </a:p>
          <a:p>
            <a:endParaRPr lang="ru-RU" dirty="0"/>
          </a:p>
        </p:txBody>
      </p:sp>
    </p:spTree>
    <p:extLst>
      <p:ext uri="{BB962C8B-B14F-4D97-AF65-F5344CB8AC3E}">
        <p14:creationId xmlns:p14="http://schemas.microsoft.com/office/powerpoint/2010/main" val="4198917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7890080" cy="1143000"/>
          </a:xfrm>
        </p:spPr>
        <p:txBody>
          <a:bodyPr>
            <a:normAutofit fontScale="90000"/>
          </a:bodyPr>
          <a:lstStyle/>
          <a:p>
            <a:pPr algn="ctr"/>
            <a:r>
              <a:rPr lang="ru-RU" b="1" dirty="0">
                <a:solidFill>
                  <a:schemeClr val="tx1"/>
                </a:solidFill>
                <a:effectLst/>
              </a:rPr>
              <a:t>12. Оценка эффективности </a:t>
            </a:r>
            <a:br>
              <a:rPr lang="ru-RU" b="1" dirty="0">
                <a:solidFill>
                  <a:schemeClr val="tx1"/>
                </a:solidFill>
                <a:effectLst/>
              </a:rPr>
            </a:br>
            <a:r>
              <a:rPr lang="en-US" dirty="0">
                <a:solidFill>
                  <a:schemeClr val="tx1"/>
                </a:solidFill>
                <a:effectLst/>
              </a:rPr>
              <a:t>PR-</a:t>
            </a:r>
            <a:r>
              <a:rPr lang="ru-RU" b="1" dirty="0">
                <a:solidFill>
                  <a:schemeClr val="tx1"/>
                </a:solidFill>
                <a:effectLst/>
              </a:rPr>
              <a:t>проекта </a:t>
            </a:r>
          </a:p>
        </p:txBody>
      </p:sp>
      <p:sp>
        <p:nvSpPr>
          <p:cNvPr id="3" name="Объект 2"/>
          <p:cNvSpPr>
            <a:spLocks noGrp="1"/>
          </p:cNvSpPr>
          <p:nvPr>
            <p:ph idx="1"/>
          </p:nvPr>
        </p:nvSpPr>
        <p:spPr>
          <a:xfrm>
            <a:off x="971600" y="1447800"/>
            <a:ext cx="8064896" cy="5293568"/>
          </a:xfrm>
        </p:spPr>
        <p:txBody>
          <a:bodyPr>
            <a:normAutofit fontScale="77500" lnSpcReduction="20000"/>
          </a:bodyPr>
          <a:lstStyle/>
          <a:p>
            <a:pPr marL="82296" indent="0">
              <a:buNone/>
            </a:pPr>
            <a:endParaRPr lang="ru-RU" dirty="0"/>
          </a:p>
          <a:p>
            <a:pPr marL="82296" indent="0">
              <a:buNone/>
            </a:pPr>
            <a:r>
              <a:rPr lang="ru-RU" dirty="0">
                <a:latin typeface="Times New Roman" pitchFamily="18" charset="0"/>
                <a:cs typeface="Times New Roman" pitchFamily="18" charset="0"/>
              </a:rPr>
              <a:t>Раздел «Оценка эффективности PR-проекта» является логически последним, </a:t>
            </a:r>
            <a:r>
              <a:rPr lang="ru-RU" u="sng" dirty="0">
                <a:latin typeface="Times New Roman" pitchFamily="18" charset="0"/>
                <a:cs typeface="Times New Roman" pitchFamily="18" charset="0"/>
              </a:rPr>
              <a:t>завершающим этапом проекта</a:t>
            </a:r>
            <a:r>
              <a:rPr lang="ru-RU" dirty="0">
                <a:latin typeface="Times New Roman" pitchFamily="18" charset="0"/>
                <a:cs typeface="Times New Roman" pitchFamily="18" charset="0"/>
              </a:rPr>
              <a:t>. Он подводит итог всему процессу проектирования.</a:t>
            </a:r>
          </a:p>
          <a:p>
            <a:pPr marL="82296" indent="0">
              <a:buNone/>
            </a:pPr>
            <a:endParaRPr lang="ru-RU" dirty="0">
              <a:latin typeface="Times New Roman" pitchFamily="18" charset="0"/>
              <a:cs typeface="Times New Roman" pitchFamily="18" charset="0"/>
            </a:endParaRPr>
          </a:p>
          <a:p>
            <a:pPr marL="82296" indent="0">
              <a:buNone/>
            </a:pPr>
            <a:r>
              <a:rPr lang="ru-RU" b="1" dirty="0">
                <a:latin typeface="Times New Roman" pitchFamily="18" charset="0"/>
                <a:cs typeface="Times New Roman" pitchFamily="18" charset="0"/>
              </a:rPr>
              <a:t>Раздел включает следующие подразделы:</a:t>
            </a:r>
          </a:p>
          <a:p>
            <a:pPr marL="82296" indent="0">
              <a:buNone/>
            </a:pPr>
            <a:r>
              <a:rPr lang="ru-RU" dirty="0">
                <a:latin typeface="Times New Roman" pitchFamily="18" charset="0"/>
                <a:cs typeface="Times New Roman" pitchFamily="18" charset="0"/>
              </a:rPr>
              <a:t>1)ожидаемые результаты PR-проекта. Это полученные</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в ходе ее реализации результаты, например листовки, брошюры, информационные и консультационные услуги</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2)оценка эффективности PR-проекта. Это изменения</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валяющиеся следствием реализации проекта, например</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улучшение имиджа инициатора PR-проекта, увеличение лояльности представителей целевой аудитории.</a:t>
            </a:r>
          </a:p>
          <a:p>
            <a:endParaRPr lang="ru-RU" dirty="0"/>
          </a:p>
        </p:txBody>
      </p:sp>
    </p:spTree>
    <p:extLst>
      <p:ext uri="{BB962C8B-B14F-4D97-AF65-F5344CB8AC3E}">
        <p14:creationId xmlns:p14="http://schemas.microsoft.com/office/powerpoint/2010/main" val="26684759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chemeClr val="tx1"/>
                </a:solidFill>
                <a:effectLst/>
              </a:rPr>
              <a:t>Оценка результата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a:t>
            </a:r>
          </a:p>
        </p:txBody>
      </p:sp>
      <p:sp>
        <p:nvSpPr>
          <p:cNvPr id="3" name="Объект 2"/>
          <p:cNvSpPr>
            <a:spLocks noGrp="1"/>
          </p:cNvSpPr>
          <p:nvPr>
            <p:ph idx="1"/>
          </p:nvPr>
        </p:nvSpPr>
        <p:spPr>
          <a:xfrm>
            <a:off x="1043608" y="1124744"/>
            <a:ext cx="7890080" cy="5733256"/>
          </a:xfrm>
        </p:spPr>
        <p:txBody>
          <a:bodyPr>
            <a:normAutofit fontScale="77500" lnSpcReduction="20000"/>
          </a:bodyPr>
          <a:lstStyle/>
          <a:p>
            <a:pPr marL="82296" indent="0">
              <a:buNone/>
            </a:pPr>
            <a:endParaRPr lang="ru-RU" dirty="0"/>
          </a:p>
          <a:p>
            <a:pPr marL="82296" indent="0">
              <a:buNone/>
            </a:pPr>
            <a:r>
              <a:rPr lang="ru-RU" dirty="0">
                <a:latin typeface="Times New Roman" pitchFamily="18" charset="0"/>
                <a:cs typeface="Times New Roman" pitchFamily="18" charset="0"/>
              </a:rPr>
              <a:t>Чтобы избежать различного рода проблем по завершении реализации проекта, необходимо четко установить на этапе про­ектирования критерии оценки. </a:t>
            </a:r>
          </a:p>
          <a:p>
            <a:pPr marL="82296" indent="0">
              <a:buNone/>
            </a:pPr>
            <a:endParaRPr lang="ru-RU" i="1" dirty="0">
              <a:latin typeface="Times New Roman" pitchFamily="18" charset="0"/>
              <a:cs typeface="Times New Roman" pitchFamily="18" charset="0"/>
            </a:endParaRPr>
          </a:p>
          <a:p>
            <a:pPr marL="82296" indent="0">
              <a:buNone/>
            </a:pPr>
            <a:r>
              <a:rPr lang="ru-RU" i="1" dirty="0">
                <a:latin typeface="Times New Roman" pitchFamily="18" charset="0"/>
                <a:cs typeface="Times New Roman" pitchFamily="18" charset="0"/>
              </a:rPr>
              <a:t>К примеру</a:t>
            </a:r>
            <a:r>
              <a:rPr lang="ru-RU" dirty="0">
                <a:latin typeface="Times New Roman" pitchFamily="18" charset="0"/>
                <a:cs typeface="Times New Roman" pitchFamily="18" charset="0"/>
              </a:rPr>
              <a:t>, анализ информаци­онного пространства объекта проектирования до и после реа­лизации проекта может объективно показать качественные из­менения, достигнутые пиарщиками в ходе реализации проекта. </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Оценить эффективность проекта воз­можно и с использованием экспертных оценок. Проекты, связан­ные со стимулированием потребителей, можно отслеживать че­рез конкретные цифры, </a:t>
            </a:r>
            <a:r>
              <a:rPr lang="ru-RU" u="sng" dirty="0">
                <a:latin typeface="Times New Roman" pitchFamily="18" charset="0"/>
                <a:cs typeface="Times New Roman" pitchFamily="18" charset="0"/>
              </a:rPr>
              <a:t>например количество потребителей до и после реализации проекта</a:t>
            </a:r>
            <a:r>
              <a:rPr lang="ru-RU" dirty="0">
                <a:latin typeface="Times New Roman" pitchFamily="18" charset="0"/>
                <a:cs typeface="Times New Roman" pitchFamily="18" charset="0"/>
              </a:rPr>
              <a:t>.</a:t>
            </a:r>
          </a:p>
        </p:txBody>
      </p:sp>
    </p:spTree>
    <p:extLst>
      <p:ext uri="{BB962C8B-B14F-4D97-AF65-F5344CB8AC3E}">
        <p14:creationId xmlns:p14="http://schemas.microsoft.com/office/powerpoint/2010/main" val="1289448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chemeClr val="tx1"/>
                </a:solidFill>
                <a:effectLst/>
              </a:rPr>
              <a:t>Категории оценки проекта по направлению работы </a:t>
            </a:r>
            <a:r>
              <a:rPr lang="ru-RU" b="1" u="sng" dirty="0">
                <a:solidFill>
                  <a:schemeClr val="tx1"/>
                </a:solidFill>
                <a:effectLst/>
              </a:rPr>
              <a:t>со СМИ</a:t>
            </a:r>
            <a:r>
              <a:rPr lang="ru-RU" b="1" dirty="0">
                <a:solidFill>
                  <a:schemeClr val="tx1"/>
                </a:solidFill>
                <a:effectLst/>
              </a:rPr>
              <a:t>:</a:t>
            </a:r>
          </a:p>
        </p:txBody>
      </p:sp>
      <p:sp>
        <p:nvSpPr>
          <p:cNvPr id="3" name="Объект 2"/>
          <p:cNvSpPr>
            <a:spLocks noGrp="1"/>
          </p:cNvSpPr>
          <p:nvPr>
            <p:ph idx="1"/>
          </p:nvPr>
        </p:nvSpPr>
        <p:spPr>
          <a:xfrm>
            <a:off x="1043608" y="1628800"/>
            <a:ext cx="7992888" cy="5040560"/>
          </a:xfrm>
        </p:spPr>
        <p:txBody>
          <a:bodyPr>
            <a:normAutofit lnSpcReduction="10000"/>
          </a:bodyPr>
          <a:lstStyle/>
          <a:p>
            <a:r>
              <a:rPr lang="ru-RU" dirty="0">
                <a:latin typeface="Times New Roman" pitchFamily="18" charset="0"/>
                <a:cs typeface="Times New Roman" pitchFamily="18" charset="0"/>
              </a:rPr>
              <a:t>качество написания и распространения пресс-ре­лизов;</a:t>
            </a:r>
          </a:p>
          <a:p>
            <a:r>
              <a:rPr lang="ru-RU" dirty="0">
                <a:latin typeface="Times New Roman" pitchFamily="18" charset="0"/>
                <a:cs typeface="Times New Roman" pitchFamily="18" charset="0"/>
              </a:rPr>
              <a:t>количество опубликованных информационных сооб­щений;</a:t>
            </a:r>
          </a:p>
          <a:p>
            <a:r>
              <a:rPr lang="ru-RU" dirty="0">
                <a:latin typeface="Times New Roman" pitchFamily="18" charset="0"/>
                <a:cs typeface="Times New Roman" pitchFamily="18" charset="0"/>
              </a:rPr>
              <a:t>отзывы журналистов;</a:t>
            </a:r>
          </a:p>
          <a:p>
            <a:r>
              <a:rPr lang="ru-RU" dirty="0">
                <a:latin typeface="Times New Roman" pitchFamily="18" charset="0"/>
                <a:cs typeface="Times New Roman" pitchFamily="18" charset="0"/>
              </a:rPr>
              <a:t>количество аккредитованных и присутствующих на мероприятиях журналистов;</a:t>
            </a:r>
          </a:p>
          <a:p>
            <a:r>
              <a:rPr lang="ru-RU" dirty="0">
                <a:latin typeface="Times New Roman" pitchFamily="18" charset="0"/>
                <a:cs typeface="Times New Roman" pitchFamily="18" charset="0"/>
              </a:rPr>
              <a:t>количество бесплатных материалов в СМИ об объ­екте проектирования.</a:t>
            </a:r>
          </a:p>
          <a:p>
            <a:endParaRPr lang="ru-RU" dirty="0"/>
          </a:p>
        </p:txBody>
      </p:sp>
    </p:spTree>
    <p:extLst>
      <p:ext uri="{BB962C8B-B14F-4D97-AF65-F5344CB8AC3E}">
        <p14:creationId xmlns:p14="http://schemas.microsoft.com/office/powerpoint/2010/main" val="19856137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solidFill>
                  <a:schemeClr val="tx1"/>
                </a:solidFill>
                <a:effectLst/>
              </a:rPr>
              <a:t>13. Приложение </a:t>
            </a:r>
          </a:p>
        </p:txBody>
      </p:sp>
      <p:sp>
        <p:nvSpPr>
          <p:cNvPr id="3" name="Объект 2"/>
          <p:cNvSpPr>
            <a:spLocks noGrp="1"/>
          </p:cNvSpPr>
          <p:nvPr>
            <p:ph idx="1"/>
          </p:nvPr>
        </p:nvSpPr>
        <p:spPr>
          <a:xfrm>
            <a:off x="1115616" y="1447800"/>
            <a:ext cx="7818072" cy="4800600"/>
          </a:xfrm>
        </p:spPr>
        <p:txBody>
          <a:bodyPr/>
          <a:lstStyle/>
          <a:p>
            <a:pPr marL="82296" indent="0">
              <a:buNone/>
            </a:pPr>
            <a:r>
              <a:rPr lang="ru-RU" dirty="0">
                <a:latin typeface="Times New Roman" pitchFamily="18" charset="0"/>
                <a:cs typeface="Times New Roman" pitchFamily="18" charset="0"/>
              </a:rPr>
              <a:t>В него рекомендуется выносить значимые элементы проекта, которые не оказывают существенного влияния на суть проекта. </a:t>
            </a:r>
          </a:p>
          <a:p>
            <a:pPr marL="82296" indent="0">
              <a:buNone/>
            </a:pPr>
            <a:endParaRPr lang="ru-RU" dirty="0">
              <a:latin typeface="Times New Roman" pitchFamily="18" charset="0"/>
              <a:cs typeface="Times New Roman" pitchFamily="18" charset="0"/>
            </a:endParaRPr>
          </a:p>
          <a:p>
            <a:pPr marL="82296" indent="0">
              <a:buNone/>
            </a:pPr>
            <a:r>
              <a:rPr lang="ru-RU" i="1" dirty="0">
                <a:latin typeface="Times New Roman" pitchFamily="18" charset="0"/>
                <a:cs typeface="Times New Roman" pitchFamily="18" charset="0"/>
              </a:rPr>
              <a:t>К примеру, оригинал-макеты листовок, тексты рекламных сообщений, брошюр. </a:t>
            </a:r>
          </a:p>
        </p:txBody>
      </p:sp>
    </p:spTree>
    <p:extLst>
      <p:ext uri="{BB962C8B-B14F-4D97-AF65-F5344CB8AC3E}">
        <p14:creationId xmlns:p14="http://schemas.microsoft.com/office/powerpoint/2010/main" val="29136385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db5593c79953b87954135e34ba96b61c5cca3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207</TotalTime>
  <Words>2982</Words>
  <Application>Microsoft Office PowerPoint</Application>
  <PresentationFormat>Экран (4:3)</PresentationFormat>
  <Paragraphs>336</Paragraphs>
  <Slides>45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45</vt:i4>
      </vt:variant>
    </vt:vector>
  </HeadingPairs>
  <TitlesOfParts>
    <vt:vector size="51" baseType="lpstr">
      <vt:lpstr>Corbel</vt:lpstr>
      <vt:lpstr>Gill Sans MT</vt:lpstr>
      <vt:lpstr>Times New Roman</vt:lpstr>
      <vt:lpstr>Verdana</vt:lpstr>
      <vt:lpstr>Wingdings 2</vt:lpstr>
      <vt:lpstr>Солнцестояние</vt:lpstr>
      <vt:lpstr>   «Управление связями с общественностью»   </vt:lpstr>
      <vt:lpstr>Введение</vt:lpstr>
      <vt:lpstr>Управление</vt:lpstr>
      <vt:lpstr>Управление процессом</vt:lpstr>
      <vt:lpstr>Принципы управления</vt:lpstr>
      <vt:lpstr>Управление процессом связей с общественностью происходит  в 4 основных этапа:</vt:lpstr>
      <vt:lpstr>Первый этап:  Определение проблем </vt:lpstr>
      <vt:lpstr>Второй этап:  Планирование и программирование </vt:lpstr>
      <vt:lpstr>Третий этап:  Действие и коммуникация </vt:lpstr>
      <vt:lpstr>Четвертый этап:  Оценка программы </vt:lpstr>
      <vt:lpstr>PR-проектирование и управление процессом PR</vt:lpstr>
      <vt:lpstr>Использование PR-инструментов организацией связано:</vt:lpstr>
      <vt:lpstr>Черты проектного управления:</vt:lpstr>
      <vt:lpstr>PR-проектирование</vt:lpstr>
      <vt:lpstr>Структура PR-проекта</vt:lpstr>
      <vt:lpstr>1.Проблематизация </vt:lpstr>
      <vt:lpstr>2. Исследование объекта и предмета проекта </vt:lpstr>
      <vt:lpstr>Структура исследования: </vt:lpstr>
      <vt:lpstr>Объект и предмет PR-проектов</vt:lpstr>
      <vt:lpstr>3. Идея-концепция PR-проекта </vt:lpstr>
      <vt:lpstr>Идея PR-проекта оформляется в нескольких предложениях, содержащих ответ на следующие вопросы:</vt:lpstr>
      <vt:lpstr>4. Социальная миссия и цель PR-проекта </vt:lpstr>
      <vt:lpstr>В программах PR, как правило, используются два основных типа целей: цели выхода и цели влияния </vt:lpstr>
      <vt:lpstr>5. Задачи PR-проекта</vt:lpstr>
      <vt:lpstr>6. Целевая аудитория PR-проекта</vt:lpstr>
      <vt:lpstr>Сегментация целевых аудиторий PR-проекта:</vt:lpstr>
      <vt:lpstr>Данные для составления образа (портрета) целевой аудитории:</vt:lpstr>
      <vt:lpstr>Внутренние и внешние факторы,  оказывающие влияние на поведение  представителей целевой аудитории </vt:lpstr>
      <vt:lpstr>7. Технологии реализации  PR-проекта </vt:lpstr>
      <vt:lpstr>В зависимости от времени эффекта выделяют следую­щие виды технологий реализации PR-проекта:</vt:lpstr>
      <vt:lpstr>В зависимости от направленности выделяют следующие виды технологий реализации PR-проекта:</vt:lpstr>
      <vt:lpstr>Описание технологии должно содержать ответ на следующие вопросы:</vt:lpstr>
      <vt:lpstr>8. Команда PR-проекта </vt:lpstr>
      <vt:lpstr>Структура команды:</vt:lpstr>
      <vt:lpstr>Структура команды (продолжение)</vt:lpstr>
      <vt:lpstr>9. План-график PR-проекта </vt:lpstr>
      <vt:lpstr>Классическая структура  плана-графика PR-проекта:</vt:lpstr>
      <vt:lpstr>10. Бюджет PR-проекта</vt:lpstr>
      <vt:lpstr>В бюджет PR-проекта рекомендуется включать статьи:</vt:lpstr>
      <vt:lpstr>11. Медиаплан PR-проекта</vt:lpstr>
      <vt:lpstr>При составлении медиаплана необходимо учесть следующие факторы:</vt:lpstr>
      <vt:lpstr>12. Оценка эффективности  PR-проекта </vt:lpstr>
      <vt:lpstr>Оценка результата PR-проекта</vt:lpstr>
      <vt:lpstr>Категории оценки проекта по направлению работы со СМИ:</vt:lpstr>
      <vt:lpstr>13. Приложение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Управление процессом  связей с общественностью   </dc:title>
  <dc:creator>Андрей</dc:creator>
  <cp:lastModifiedBy>Yana Volinchuk</cp:lastModifiedBy>
  <cp:revision>97</cp:revision>
  <cp:lastPrinted>2015-11-15T07:58:20Z</cp:lastPrinted>
  <dcterms:created xsi:type="dcterms:W3CDTF">2015-11-15T06:04:23Z</dcterms:created>
  <dcterms:modified xsi:type="dcterms:W3CDTF">2017-04-14T00:12:31Z</dcterms:modified>
</cp:coreProperties>
</file>