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73" r:id="rId3"/>
    <p:sldId id="270" r:id="rId4"/>
    <p:sldId id="364" r:id="rId5"/>
    <p:sldId id="374" r:id="rId6"/>
    <p:sldId id="365" r:id="rId7"/>
    <p:sldId id="366" r:id="rId8"/>
    <p:sldId id="367" r:id="rId9"/>
    <p:sldId id="368" r:id="rId10"/>
    <p:sldId id="371" r:id="rId11"/>
    <p:sldId id="381" r:id="rId12"/>
    <p:sldId id="379" r:id="rId13"/>
    <p:sldId id="378" r:id="rId14"/>
    <p:sldId id="375" r:id="rId15"/>
    <p:sldId id="376" r:id="rId16"/>
    <p:sldId id="377" r:id="rId17"/>
    <p:sldId id="320" r:id="rId18"/>
    <p:sldId id="380" r:id="rId19"/>
    <p:sldId id="388" r:id="rId20"/>
    <p:sldId id="382" r:id="rId21"/>
    <p:sldId id="383" r:id="rId22"/>
    <p:sldId id="384" r:id="rId23"/>
    <p:sldId id="385" r:id="rId24"/>
    <p:sldId id="386" r:id="rId25"/>
    <p:sldId id="387" r:id="rId26"/>
    <p:sldId id="389" r:id="rId27"/>
    <p:sldId id="391" r:id="rId28"/>
    <p:sldId id="392" r:id="rId29"/>
    <p:sldId id="393" r:id="rId30"/>
    <p:sldId id="390" r:id="rId31"/>
    <p:sldId id="394" r:id="rId32"/>
    <p:sldId id="395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50" d="100"/>
          <a:sy n="50" d="100"/>
        </p:scale>
        <p:origin x="-186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C27BB-FF2E-4190-B22D-10B3EC47C687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C436-AACB-4BAD-9E0E-7B1176795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9569-14AF-417D-89D1-56934526A6A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F11B-34A3-4F03-B693-205B36A25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BA6AF-781F-49EA-8776-B68030C929C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D0D9D-1848-42BB-BC46-3F35C8535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1AFE-E0A9-476A-A5F6-979D36AB233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8A0F-6B30-4370-A333-EF6C6A186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94515-B610-4690-A3E4-9D11207366B1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53308-84B6-477F-B6CE-F84809A4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1F20B-28A0-4732-A9CE-48B97F5195C2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4A54-56B1-4AD6-B44A-013172D42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9348-D32A-4285-BDB4-62AC794C420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65DF-9D30-42F0-9CB6-573882ADD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A2963-87A0-48C3-B908-7DD2A7019BD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2153-CC12-42DB-9E16-76A00C581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F0072-0F54-413B-9959-519994CF9C4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15DC-60C4-4AE4-A60D-98603955C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E5FD-4FF8-47D4-9D8D-449986BCBAB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AE6BB-19A2-4A8A-B9F4-7FAF14DB9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79322-B8B9-40D6-8D28-E040125888F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5F137-73C9-4CA2-BEA6-DF01C6DA1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25CFC9-B792-443E-8F21-A4076F352EC3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9F9B0A-A623-43FA-A513-B38C8F907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08720"/>
            <a:ext cx="7391400" cy="129614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ФГБОУ ВПО «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</a:rPr>
              <a:t>Кафедра 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 экономики и менеджмента</a:t>
            </a:r>
            <a:endParaRPr lang="ru-RU" sz="28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2" y="4581525"/>
            <a:ext cx="6768355" cy="1347788"/>
          </a:xfrm>
        </p:spPr>
        <p:txBody>
          <a:bodyPr/>
          <a:lstStyle/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140968"/>
            <a:ext cx="7772400" cy="194421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Тема 5. </a:t>
            </a:r>
            <a:br>
              <a:rPr lang="ru-RU" sz="3600" dirty="0" smtClean="0"/>
            </a:br>
            <a:r>
              <a:rPr lang="ru-RU" sz="3600" dirty="0" smtClean="0"/>
              <a:t> Процесс управления организационными изменениями</a:t>
            </a:r>
            <a:endParaRPr lang="ru-RU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</a:t>
            </a: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экономики и менеджмента </a:t>
            </a:r>
            <a:endParaRPr lang="ru-RU" sz="2200" i="1" dirty="0" smtClean="0">
              <a:solidFill>
                <a:schemeClr val="tx2"/>
              </a:solidFill>
              <a:latin typeface="Verdana" pitchFamily="34" charset="0"/>
            </a:endParaRP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4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4. Процесс управления 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организационными изменениями</a:t>
            </a:r>
            <a:endParaRPr lang="ru-RU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4847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Факторы, определяющие возможности организационного развития и особенности организационных изменений. </a:t>
            </a:r>
          </a:p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управления организационными изменениями и уровни изменений. </a:t>
            </a:r>
          </a:p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Этапы процесса изменений по Дж.П.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Коттеру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фазы «позитивных изменений» по А.Е. Лузину.</a:t>
            </a:r>
          </a:p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 управления изменениями. </a:t>
            </a:r>
          </a:p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Этапы планирования организационных изменений по А.П. Егоршину. </a:t>
            </a:r>
          </a:p>
          <a:p>
            <a:pPr marL="514350" indent="-51435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виды изменений и их типология. </a:t>
            </a:r>
          </a:p>
          <a:p>
            <a:pPr marL="514350" indent="-514350" fontAlgn="auto">
              <a:spcAft>
                <a:spcPts val="0"/>
              </a:spcAft>
              <a:buClr>
                <a:schemeClr val="accent3"/>
              </a:buClr>
              <a:buSzPct val="100000"/>
              <a:buNone/>
              <a:defRPr/>
            </a:pPr>
            <a:endParaRPr lang="ru-RU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05800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Циклический процесс </a:t>
            </a:r>
            <a:b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изменением объекта</a:t>
            </a:r>
            <a:endParaRPr lang="en-US" sz="28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395536" y="1628800"/>
            <a:ext cx="8497269" cy="4896543"/>
            <a:chOff x="2356" y="48"/>
            <a:chExt cx="7659" cy="6383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2356" y="48"/>
              <a:ext cx="7594" cy="638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67" name="AutoShape 19"/>
            <p:cNvSpPr>
              <a:spLocks noChangeShapeType="1"/>
            </p:cNvSpPr>
            <p:nvPr/>
          </p:nvSpPr>
          <p:spPr bwMode="auto">
            <a:xfrm>
              <a:off x="4538" y="3411"/>
              <a:ext cx="278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2356" y="48"/>
              <a:ext cx="7659" cy="6383"/>
              <a:chOff x="2356" y="48"/>
              <a:chExt cx="7659" cy="6383"/>
            </a:xfrm>
          </p:grpSpPr>
          <p:sp>
            <p:nvSpPr>
              <p:cNvPr id="2066" name="Text Box 18"/>
              <p:cNvSpPr txBox="1">
                <a:spLocks noChangeArrowheads="1"/>
              </p:cNvSpPr>
              <p:nvPr/>
            </p:nvSpPr>
            <p:spPr bwMode="auto">
              <a:xfrm>
                <a:off x="8239" y="5000"/>
                <a:ext cx="1469" cy="109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86868" tIns="43434" rIns="86868" bIns="4343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Проблема недостаточно ясна</a:t>
                </a:r>
              </a:p>
            </p:txBody>
          </p:sp>
          <p:sp>
            <p:nvSpPr>
              <p:cNvPr id="2065" name="Text Box 17"/>
              <p:cNvSpPr txBox="1">
                <a:spLocks noChangeArrowheads="1"/>
              </p:cNvSpPr>
              <p:nvPr/>
            </p:nvSpPr>
            <p:spPr bwMode="auto">
              <a:xfrm>
                <a:off x="6120" y="3709"/>
                <a:ext cx="1341" cy="126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86868" tIns="43434" rIns="86868" bIns="4343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Уточнение проблемы («границы проблемы»)</a:t>
                </a:r>
              </a:p>
            </p:txBody>
          </p:sp>
          <p:sp>
            <p:nvSpPr>
              <p:cNvPr id="2064" name="Arc 16"/>
              <p:cNvSpPr>
                <a:spLocks/>
              </p:cNvSpPr>
              <p:nvPr/>
            </p:nvSpPr>
            <p:spPr bwMode="auto">
              <a:xfrm rot="11445784" flipH="1">
                <a:off x="7022" y="3527"/>
                <a:ext cx="1524" cy="2365"/>
              </a:xfrm>
              <a:custGeom>
                <a:avLst/>
                <a:gdLst>
                  <a:gd name="G0" fmla="+- 0 0 0"/>
                  <a:gd name="G1" fmla="+- 21526 0 0"/>
                  <a:gd name="G2" fmla="+- 21600 0 0"/>
                  <a:gd name="T0" fmla="*/ 1782 w 21600"/>
                  <a:gd name="T1" fmla="*/ 0 h 25805"/>
                  <a:gd name="T2" fmla="*/ 21172 w 21600"/>
                  <a:gd name="T3" fmla="*/ 25805 h 25805"/>
                  <a:gd name="T4" fmla="*/ 0 w 21600"/>
                  <a:gd name="T5" fmla="*/ 21526 h 25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5805" fill="none" extrusionOk="0">
                    <a:moveTo>
                      <a:pt x="1782" y="-1"/>
                    </a:moveTo>
                    <a:cubicBezTo>
                      <a:pt x="12982" y="926"/>
                      <a:pt x="21600" y="10287"/>
                      <a:pt x="21600" y="21526"/>
                    </a:cubicBezTo>
                    <a:cubicBezTo>
                      <a:pt x="21600" y="22963"/>
                      <a:pt x="21456" y="24396"/>
                      <a:pt x="21171" y="25804"/>
                    </a:cubicBezTo>
                  </a:path>
                  <a:path w="21600" h="25805" stroke="0" extrusionOk="0">
                    <a:moveTo>
                      <a:pt x="1782" y="-1"/>
                    </a:moveTo>
                    <a:cubicBezTo>
                      <a:pt x="12982" y="926"/>
                      <a:pt x="21600" y="10287"/>
                      <a:pt x="21600" y="21526"/>
                    </a:cubicBezTo>
                    <a:cubicBezTo>
                      <a:pt x="21600" y="22963"/>
                      <a:pt x="21456" y="24396"/>
                      <a:pt x="21171" y="25804"/>
                    </a:cubicBezTo>
                    <a:lnTo>
                      <a:pt x="0" y="21526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 type="stealth" w="lg" len="lg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63" name="Arc 15"/>
              <p:cNvSpPr>
                <a:spLocks/>
              </p:cNvSpPr>
              <p:nvPr/>
            </p:nvSpPr>
            <p:spPr bwMode="auto">
              <a:xfrm rot="21353576" flipH="1">
                <a:off x="3319" y="633"/>
                <a:ext cx="1700" cy="3020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239 w 20775"/>
                  <a:gd name="T1" fmla="*/ 0 h 21599"/>
                  <a:gd name="T2" fmla="*/ 20775 w 20775"/>
                  <a:gd name="T3" fmla="*/ 15687 h 21599"/>
                  <a:gd name="T4" fmla="*/ 0 w 20775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775" h="21599" fill="none" extrusionOk="0">
                    <a:moveTo>
                      <a:pt x="238" y="0"/>
                    </a:moveTo>
                    <a:cubicBezTo>
                      <a:pt x="9802" y="106"/>
                      <a:pt x="18157" y="6488"/>
                      <a:pt x="20775" y="15686"/>
                    </a:cubicBezTo>
                  </a:path>
                  <a:path w="20775" h="21599" stroke="0" extrusionOk="0">
                    <a:moveTo>
                      <a:pt x="238" y="0"/>
                    </a:moveTo>
                    <a:cubicBezTo>
                      <a:pt x="9802" y="106"/>
                      <a:pt x="18157" y="6488"/>
                      <a:pt x="20775" y="15686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 type="stealth" w="lg" len="lg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62" name="Arc 14"/>
              <p:cNvSpPr>
                <a:spLocks/>
              </p:cNvSpPr>
              <p:nvPr/>
            </p:nvSpPr>
            <p:spPr bwMode="auto">
              <a:xfrm rot="-11122893">
                <a:off x="3407" y="3411"/>
                <a:ext cx="2038" cy="2462"/>
              </a:xfrm>
              <a:custGeom>
                <a:avLst/>
                <a:gdLst>
                  <a:gd name="G0" fmla="+- 0 0 0"/>
                  <a:gd name="G1" fmla="+- 21167 0 0"/>
                  <a:gd name="G2" fmla="+- 21600 0 0"/>
                  <a:gd name="T0" fmla="*/ 4305 w 21552"/>
                  <a:gd name="T1" fmla="*/ 0 h 21167"/>
                  <a:gd name="T2" fmla="*/ 21552 w 21552"/>
                  <a:gd name="T3" fmla="*/ 19733 h 21167"/>
                  <a:gd name="T4" fmla="*/ 0 w 21552"/>
                  <a:gd name="T5" fmla="*/ 21167 h 2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2" h="21167" fill="none" extrusionOk="0">
                    <a:moveTo>
                      <a:pt x="4304" y="0"/>
                    </a:moveTo>
                    <a:cubicBezTo>
                      <a:pt x="13843" y="1940"/>
                      <a:pt x="20906" y="10020"/>
                      <a:pt x="21552" y="19732"/>
                    </a:cubicBezTo>
                  </a:path>
                  <a:path w="21552" h="21167" stroke="0" extrusionOk="0">
                    <a:moveTo>
                      <a:pt x="4304" y="0"/>
                    </a:moveTo>
                    <a:cubicBezTo>
                      <a:pt x="13843" y="1940"/>
                      <a:pt x="20906" y="10020"/>
                      <a:pt x="21552" y="19732"/>
                    </a:cubicBezTo>
                    <a:lnTo>
                      <a:pt x="0" y="21167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61" name="Text Box 13"/>
              <p:cNvSpPr txBox="1">
                <a:spLocks noChangeArrowheads="1"/>
              </p:cNvSpPr>
              <p:nvPr/>
            </p:nvSpPr>
            <p:spPr bwMode="auto">
              <a:xfrm>
                <a:off x="7322" y="2951"/>
                <a:ext cx="2246" cy="78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1. Описание текущего состояния</a:t>
                </a:r>
              </a:p>
            </p:txBody>
          </p:sp>
          <p:sp>
            <p:nvSpPr>
              <p:cNvPr id="2060" name="Text Box 12"/>
              <p:cNvSpPr txBox="1">
                <a:spLocks noChangeArrowheads="1"/>
              </p:cNvSpPr>
              <p:nvPr/>
            </p:nvSpPr>
            <p:spPr bwMode="auto">
              <a:xfrm>
                <a:off x="4909" y="48"/>
                <a:ext cx="2075" cy="99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4. Внедрение запланированного изменения</a:t>
                </a:r>
              </a:p>
            </p:txBody>
          </p:sp>
          <p:sp>
            <p:nvSpPr>
              <p:cNvPr id="2059" name="Text Box 11"/>
              <p:cNvSpPr txBox="1">
                <a:spLocks noChangeArrowheads="1"/>
              </p:cNvSpPr>
              <p:nvPr/>
            </p:nvSpPr>
            <p:spPr bwMode="auto">
              <a:xfrm>
                <a:off x="2356" y="2951"/>
                <a:ext cx="2182" cy="7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3. План внедрения изменения</a:t>
                </a:r>
              </a:p>
            </p:txBody>
          </p:sp>
          <p:sp>
            <p:nvSpPr>
              <p:cNvPr id="2058" name="Text Box 10"/>
              <p:cNvSpPr txBox="1">
                <a:spLocks noChangeArrowheads="1"/>
              </p:cNvSpPr>
              <p:nvPr/>
            </p:nvSpPr>
            <p:spPr bwMode="auto">
              <a:xfrm>
                <a:off x="5108" y="5309"/>
                <a:ext cx="1876" cy="112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2. Идентификация и анализ проблемы</a:t>
                </a:r>
              </a:p>
            </p:txBody>
          </p:sp>
          <p:sp>
            <p:nvSpPr>
              <p:cNvPr id="2057" name="Text Box 9"/>
              <p:cNvSpPr txBox="1">
                <a:spLocks noChangeArrowheads="1"/>
              </p:cNvSpPr>
              <p:nvPr/>
            </p:nvSpPr>
            <p:spPr bwMode="auto">
              <a:xfrm>
                <a:off x="6056" y="1432"/>
                <a:ext cx="2092" cy="79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86868" tIns="43434" rIns="86868" bIns="4343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i="0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Новая проблема или проблема решена</a:t>
                </a:r>
              </a:p>
            </p:txBody>
          </p:sp>
          <p:sp>
            <p:nvSpPr>
              <p:cNvPr id="2056" name="Arc 8"/>
              <p:cNvSpPr>
                <a:spLocks/>
              </p:cNvSpPr>
              <p:nvPr/>
            </p:nvSpPr>
            <p:spPr bwMode="auto">
              <a:xfrm>
                <a:off x="6984" y="633"/>
                <a:ext cx="1630" cy="247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5"/>
                  <a:gd name="T1" fmla="*/ 0 h 21600"/>
                  <a:gd name="T2" fmla="*/ 21575 w 21575"/>
                  <a:gd name="T3" fmla="*/ 20565 h 21600"/>
                  <a:gd name="T4" fmla="*/ 0 w 2157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5" h="21600" fill="none" extrusionOk="0">
                    <a:moveTo>
                      <a:pt x="-1" y="0"/>
                    </a:moveTo>
                    <a:cubicBezTo>
                      <a:pt x="11526" y="0"/>
                      <a:pt x="21022" y="9051"/>
                      <a:pt x="21575" y="20564"/>
                    </a:cubicBezTo>
                  </a:path>
                  <a:path w="21575" h="21600" stroke="0" extrusionOk="0">
                    <a:moveTo>
                      <a:pt x="-1" y="0"/>
                    </a:moveTo>
                    <a:cubicBezTo>
                      <a:pt x="11526" y="0"/>
                      <a:pt x="21022" y="9051"/>
                      <a:pt x="21575" y="2056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55" name="AutoShape 7"/>
              <p:cNvSpPr>
                <a:spLocks noChangeShapeType="1"/>
              </p:cNvSpPr>
              <p:nvPr/>
            </p:nvSpPr>
            <p:spPr bwMode="auto">
              <a:xfrm>
                <a:off x="9027" y="1569"/>
                <a:ext cx="1" cy="138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54" name="Text Box 6"/>
              <p:cNvSpPr txBox="1">
                <a:spLocks noChangeArrowheads="1"/>
              </p:cNvSpPr>
              <p:nvPr/>
            </p:nvSpPr>
            <p:spPr bwMode="auto">
              <a:xfrm>
                <a:off x="4814" y="2422"/>
                <a:ext cx="2303" cy="8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Планы предоставляются нереализованными</a:t>
                </a:r>
              </a:p>
            </p:txBody>
          </p:sp>
          <p:sp>
            <p:nvSpPr>
              <p:cNvPr id="2053" name="Text Box 5"/>
              <p:cNvSpPr txBox="1">
                <a:spLocks noChangeArrowheads="1"/>
              </p:cNvSpPr>
              <p:nvPr/>
            </p:nvSpPr>
            <p:spPr bwMode="auto">
              <a:xfrm>
                <a:off x="8343" y="142"/>
                <a:ext cx="1672" cy="14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86868" tIns="43434" rIns="86868" bIns="4343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1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Вход – выявление целей (стремлений)</a:t>
                </a:r>
                <a:endPara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52" name="AutoShape 4"/>
              <p:cNvSpPr>
                <a:spLocks noChangeShapeType="1"/>
              </p:cNvSpPr>
              <p:nvPr/>
            </p:nvSpPr>
            <p:spPr bwMode="auto">
              <a:xfrm>
                <a:off x="3636" y="3736"/>
                <a:ext cx="1472" cy="196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051" name="AutoShape 3"/>
              <p:cNvSpPr>
                <a:spLocks noChangeShapeType="1"/>
              </p:cNvSpPr>
              <p:nvPr/>
            </p:nvSpPr>
            <p:spPr bwMode="auto">
              <a:xfrm flipV="1">
                <a:off x="7022" y="3736"/>
                <a:ext cx="1487" cy="181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  <p:grpSp>
        <p:nvGrpSpPr>
          <p:cNvPr id="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692696"/>
            <a:ext cx="8424614" cy="5904656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Любая 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это  </a:t>
            </a:r>
            <a:r>
              <a:rPr lang="ru-RU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социо-экономическая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 </a:t>
            </a:r>
            <a:r>
              <a:rPr lang="ru-RU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социо-техническая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система , которая включает объективные и субъективные компоненты. </a:t>
            </a:r>
          </a:p>
          <a:p>
            <a:pPr marL="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Любое объективное 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 в организации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требует изменений субъективных. </a:t>
            </a:r>
          </a:p>
          <a:p>
            <a:pPr marL="0">
              <a:spcBef>
                <a:spcPts val="0"/>
              </a:spcBef>
            </a:pP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– это  </a:t>
            </a:r>
          </a:p>
          <a:p>
            <a:pPr marL="723900" indent="-45720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средство достижения собственных предпринимательских целей (для создателей, владельцев, учредителей); </a:t>
            </a:r>
          </a:p>
          <a:p>
            <a:pPr marL="723900" indent="-45720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средство реализации личных целей (для персонала); </a:t>
            </a:r>
          </a:p>
          <a:p>
            <a:pPr marL="723900" indent="-45720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возможность приобретения товаров/услуг (для потребителей).</a:t>
            </a:r>
          </a:p>
          <a:p>
            <a:pPr marL="361950" indent="-36195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Чем больше </a:t>
            </a:r>
            <a:r>
              <a:rPr lang="ru-RU" sz="22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стейкхолдеров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заинтересовано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существовании организации, тем устойчивее её положение, тем больше шансов для её устойчивого развития.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836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Факторы, определяющие возможности развития организации: 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9"/>
            <a:ext cx="8229600" cy="3744416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 и интересы лидеров — владельцев, менеджеров высшего уровня;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 и интересы персонала;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и ограничения, задаваемые технологией производства и реализации продукта (товара, услуги);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среды: экономические, политические, социальные, экологические, политические.</a:t>
            </a:r>
          </a:p>
          <a:p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8892480" cy="61206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организационных изменений:</a:t>
            </a:r>
            <a:endParaRPr lang="en-US" sz="20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 — природный феномен; </a:t>
            </a: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 непрерывно и поступательно;</a:t>
            </a: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цель изменения — способствовать выживанию и росту;</a:t>
            </a: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выживание и рост зависят от адаптации к изменяющимся условиям окружающей среды;</a:t>
            </a: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 и деятельность организаций могут оказывать существенное влияние на окружающую среду;</a:t>
            </a: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на основе опыта важно для успешной адаптации и изменения;</a:t>
            </a:r>
          </a:p>
          <a:p>
            <a:pPr lvl="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индивиды и организации изменяются как в общих, так и в единственных (уникальных) направлениях.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Необходимость организационных изменений обусловлена нарушением равновесного состояния предприятия </a:t>
            </a:r>
            <a:r>
              <a:rPr lang="ru-RU" sz="20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</a:t>
            </a:r>
            <a:r>
              <a:rPr lang="ru-RU" sz="20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каждая организация должна решить 2 основные проблемы: 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1) выживать в условиях изменяющейся среды; 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2) кооперироваться и интегрироваться для того, чтобы не распасться под воздействием внутренних противоречий и конфликтов.</a:t>
            </a:r>
          </a:p>
          <a:p>
            <a:pPr lvl="0"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  </a:t>
            </a:r>
            <a:r>
              <a:rPr lang="ru-RU" sz="2800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</a:t>
            </a:r>
            <a:r>
              <a:rPr lang="ru-RU" sz="2800" b="1" i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Кожевиной</a:t>
            </a:r>
            <a:r>
              <a:rPr lang="ru-RU" sz="28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О.В.)</a:t>
            </a:r>
            <a:endParaRPr lang="en-US" sz="2800" b="1" i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752528"/>
          </a:xfrm>
        </p:spPr>
        <p:txBody>
          <a:bodyPr>
            <a:normAutofit/>
          </a:bodyPr>
          <a:lstStyle/>
          <a:p>
            <a:pPr marL="447675" lvl="1" indent="-447675">
              <a:buSzPct val="100000"/>
              <a:buFont typeface="+mj-lt"/>
              <a:buAutoNum type="arabicParenR"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Спонсирование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-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видимая поддержка ключевых лиц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принимающих решения на всех уровнях организации, и обеспеченность ресурсами, предназначенными для реализации программ.</a:t>
            </a:r>
          </a:p>
          <a:p>
            <a:pPr marL="447675" lvl="1" indent="-447675">
              <a:buSzPct val="100000"/>
              <a:buFont typeface="+mj-lt"/>
              <a:buAutoNum type="arabicParenR"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проводится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систематически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перед выполнением программы изменений; разработанные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планы согласованы между основными участниками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(спонсор, заказчик, получатель, исполнитель);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цели, ресурсы, роли и риски разъяснены и уточнены.</a:t>
            </a:r>
          </a:p>
          <a:p>
            <a:pPr marL="447675" lvl="1" indent="-447675">
              <a:buSzPct val="100000"/>
              <a:buFont typeface="+mj-lt"/>
              <a:buAutoNum type="arabicParenR"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Измерение результатов: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фиксированы и согласованы поддающиеся измерению индикаторы выполнения программных задач, определен порядок мониторинга реализации программы и информирования основных участников программы о достигнутых результатах.</a:t>
            </a:r>
          </a:p>
          <a:p>
            <a:pPr marL="447675" lvl="1" indent="-447675">
              <a:buSzPct val="100000"/>
              <a:buFont typeface="+mj-lt"/>
              <a:buAutoNum type="arabicParenR"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Обязательство: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участники программы организационных изменений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совместно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обсуждают и решают вопросы в атмосфере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уважения и доверия.</a:t>
            </a:r>
          </a:p>
          <a:p>
            <a:pPr marL="447675" lvl="1" indent="-447675">
              <a:buSzPct val="100000"/>
              <a:buFont typeface="+mj-lt"/>
              <a:buAutoNum type="arabicParenR"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поддержки: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исполнители и получатели программы преобразований имеют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необходимые поддержку и выделяемые ресурсы в течение проведения изменений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а также для закрепления достигнутых в ходе преобразований результатов.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4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организациях должны обеспечить </a:t>
            </a:r>
          </a:p>
          <a:p>
            <a:pPr lvl="1">
              <a:spcBef>
                <a:spcPts val="0"/>
              </a:spcBef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комплексность, </a:t>
            </a:r>
          </a:p>
          <a:p>
            <a:pPr lvl="1">
              <a:spcBef>
                <a:spcPts val="0"/>
              </a:spcBef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своевременность, </a:t>
            </a:r>
          </a:p>
          <a:p>
            <a:pPr lvl="1">
              <a:spcBef>
                <a:spcPts val="0"/>
              </a:spcBef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экономичность , </a:t>
            </a:r>
          </a:p>
          <a:p>
            <a:pPr lvl="1">
              <a:spcBef>
                <a:spcPts val="0"/>
              </a:spcBef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</a:t>
            </a:r>
          </a:p>
          <a:p>
            <a:pPr marL="627063" indent="3048000">
              <a:spcBef>
                <a:spcPts val="0"/>
              </a:spcBef>
              <a:buNone/>
              <a:tabLst>
                <a:tab pos="627063" algn="l"/>
              </a:tabLst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 проблем. </a:t>
            </a:r>
          </a:p>
          <a:p>
            <a:pPr marL="627063" indent="3048000">
              <a:spcBef>
                <a:spcPts val="0"/>
              </a:spcBef>
              <a:buNone/>
              <a:tabLst>
                <a:tab pos="627063" algn="l"/>
              </a:tabLst>
            </a:pPr>
            <a:endParaRPr lang="ru-RU" sz="2400" b="1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Основной принцип успешного проведения изменений 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(по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Розабет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Мосс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Кантер) – 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понимания сути перемен и вовлечённости сотрудников в работу по реализации изменений.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управления </a:t>
            </a:r>
            <a:br>
              <a:rPr lang="ru-RU" sz="2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организационными изменениями (5)</a:t>
            </a:r>
            <a:endParaRPr lang="en-US" sz="2400" b="1" i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4968552"/>
          </a:xfrm>
        </p:spPr>
        <p:txBody>
          <a:bodyPr>
            <a:noAutofit/>
          </a:bodyPr>
          <a:lstStyle/>
          <a:p>
            <a:pPr marL="358775" indent="-3587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согласовать методы и процессы изменений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обычной деятельностью и управленческими процессами в организации;</a:t>
            </a:r>
          </a:p>
          <a:p>
            <a:pPr marL="358775" indent="-3587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руководству следует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определить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в каких конкретных мероприятиях,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какой степени, и в какой форме оно должно прямо принимать участие.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Основной критерий — сложность выполняемых действий и их важность для организации;</a:t>
            </a:r>
          </a:p>
          <a:p>
            <a:pPr marL="358775" indent="-3587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согласовать друг с другом различные процессы перестройки организации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358775" indent="-3587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включает различные аспекты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технологические, структурные, методические, человеческие, психологические, политические, финансовые и иные;</a:t>
            </a:r>
          </a:p>
          <a:p>
            <a:pPr marL="358775" indent="-3587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 включает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 о применении различных подходов и способов вмешательства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которые помогают правильно начать, систематически вести работу, справляться с сопротивлением, добиваться поддержки и осуществлять необходимые перемены.</a:t>
            </a:r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93610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Уровни изменений (3): </a:t>
            </a:r>
            <a:b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организационный,  групповой (командный), индивидуальный (личностный) </a:t>
            </a:r>
            <a:endParaRPr lang="en-US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Уровни организационных изменений (по Р. М. Кантер):</a:t>
            </a:r>
            <a:endParaRPr lang="en-US" sz="16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Проекты изменений</a:t>
            </a:r>
            <a:r>
              <a:rPr lang="ru-RU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определенная последовательность действий, нацеленная на решение специфической проблемы или удовлетворение потребности:</a:t>
            </a:r>
          </a:p>
          <a:p>
            <a:pPr lvl="1">
              <a:spcBef>
                <a:spcPts val="0"/>
              </a:spcBef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приносят успех в краткосрочном плане (ориентированы на конкретный результат и не нарушают традиций компании).</a:t>
            </a:r>
          </a:p>
          <a:p>
            <a:pPr lvl="0">
              <a:spcBef>
                <a:spcPts val="0"/>
              </a:spcBef>
            </a:pPr>
            <a:r>
              <a:rPr lang="ru-RU" sz="16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Программы изменений</a:t>
            </a:r>
            <a:r>
              <a:rPr lang="ru-RU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взаимосвязанные проекты, разработанные для оказания совокупного организационного воздействия:</a:t>
            </a:r>
          </a:p>
          <a:p>
            <a:pPr lvl="1">
              <a:spcBef>
                <a:spcPts val="0"/>
              </a:spcBef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успех зависит от того, как каждый отдельный проект увязан с другими действиями компании;</a:t>
            </a:r>
          </a:p>
          <a:p>
            <a:pPr lvl="1">
              <a:spcBef>
                <a:spcPts val="0"/>
              </a:spcBef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терпят неудачу, если изолированы от текущей деятельности, содержат слишком много положений, не сочетающихся друг с другом, или выполняются только элитной группой.</a:t>
            </a:r>
          </a:p>
          <a:p>
            <a:pPr>
              <a:spcBef>
                <a:spcPts val="0"/>
              </a:spcBef>
            </a:pPr>
            <a:r>
              <a:rPr lang="ru-RU" sz="16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 - проводники изменений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компании или организации, которые:</a:t>
            </a:r>
          </a:p>
          <a:p>
            <a:pPr lvl="2">
              <a:spcBef>
                <a:spcPts val="0"/>
              </a:spcBef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способны непрерывно осуществлять нововведения, совершенствоваться и делать это прежде, чем потребуют внешние обстоятельства;</a:t>
            </a:r>
          </a:p>
          <a:p>
            <a:pPr lvl="2">
              <a:spcBef>
                <a:spcPts val="0"/>
              </a:spcBef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мобилизуют многих людей на проведение изменений;</a:t>
            </a:r>
          </a:p>
          <a:p>
            <a:pPr lvl="1">
              <a:spcBef>
                <a:spcPts val="0"/>
              </a:spcBef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успех зависит от того, существуют ли условия, необходимые для превращения организации в способную к таким изменениям, которые происходят непрерывно и воспринимаются как естественные.</a:t>
            </a:r>
            <a:endParaRPr lang="en-US" sz="16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7993062" cy="56515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 организационных изменений: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765175"/>
            <a:ext cx="8785225" cy="583247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окружающей среде: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появление конкурента, экономика, политика, рынок;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организации:</a:t>
            </a:r>
          </a:p>
          <a:p>
            <a:pPr marL="533400" lvl="0" indent="-2667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основной структуре (характер и уровень деловой активности, собственность, источники финансирования, слияния, совместные предприятия);</a:t>
            </a:r>
          </a:p>
          <a:p>
            <a:pPr marL="533400" lvl="0" indent="-2667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задачах и деятельности (ассортимент, набор оказываемых услуг, новые рынки, клиенты);</a:t>
            </a:r>
          </a:p>
          <a:p>
            <a:pPr marL="533400" lvl="0" indent="-2667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применяемой технологии (оборудование, материалы, технологические процессы);</a:t>
            </a:r>
          </a:p>
          <a:p>
            <a:pPr marL="533400" lvl="0" indent="-2667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управленческих структурах и процессах (внутренняя организация, процессы принятия решений и управления, информационные системы);</a:t>
            </a:r>
          </a:p>
          <a:p>
            <a:pPr marL="533400" lvl="0" indent="-2667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организационной (корпоративной) культуре (ценности, традиции, неформальные отношения, стиль руководства);</a:t>
            </a:r>
          </a:p>
          <a:p>
            <a:pPr marL="533400" lvl="0" indent="-2667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людях (стереотипы, привычки, поведение, статус, роль, место в организации, сумма потребностей, отношение к делам организации).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40080" lvl="1" indent="-246888" fontAlgn="auto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организационных изменений (3/8)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Дж. П.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Коттеру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66850"/>
            <a:ext cx="8229600" cy="4986486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0"/>
              </a:spcBef>
              <a:buSzPct val="100000"/>
              <a:buFont typeface="+mj-lt"/>
              <a:buAutoNum type="arabicParenR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атмосферы безотлагательной работы: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исследование рыночной ситуации и продукции конкурентов;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и обсуждение реальных и потенциальных слабых звеньев работы, а также основных перспектив.</a:t>
            </a:r>
          </a:p>
          <a:p>
            <a:pPr marL="457200" lvl="1" indent="-457200">
              <a:spcBef>
                <a:spcPts val="0"/>
              </a:spcBef>
              <a:buSzPct val="100000"/>
              <a:buFont typeface="+mj-lt"/>
              <a:buAutoNum type="arabicParenR" startAt="2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влиятельной команды реформаторов: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группы, наделенной полномочиями, достаточными для руководства изменениями;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слаженной работы такой группы:</a:t>
            </a:r>
          </a:p>
          <a:p>
            <a:pPr marL="457200" lvl="1" indent="-457200">
              <a:spcBef>
                <a:spcPts val="0"/>
              </a:spcBef>
              <a:buSzPct val="100000"/>
              <a:buFont typeface="+mj-lt"/>
              <a:buAutoNum type="arabicParenR" startAt="3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Видение перспектив и определение стратегии: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концепции будущего с целью согласования усилий реформаторов, разработка стратегий достижения видения;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формулирование стратегии реализации изменений.</a:t>
            </a:r>
          </a:p>
          <a:p>
            <a:pPr>
              <a:spcBef>
                <a:spcPts val="0"/>
              </a:spcBef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организационных изменений (6/8)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Дж. П.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Коттеру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124744"/>
            <a:ext cx="8892480" cy="5328592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0"/>
              </a:spcBef>
              <a:buSzPct val="100000"/>
              <a:buFont typeface="+mj-lt"/>
              <a:buAutoNum type="arabicParenR" startAt="4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Представление новой концепции будущего: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пропаганда новой стратегии и концепции всеми средствами;</a:t>
            </a:r>
          </a:p>
          <a:p>
            <a:pPr marL="822960" lvl="1" indent="-4572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выработка эталонной ролевой модели поведения реформаторов.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 startAt="5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условий для широкого участия сотрудников в преобразованиях:</a:t>
            </a:r>
          </a:p>
          <a:p>
            <a:pPr marL="814388" indent="-455613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устранение сопротивления;</a:t>
            </a:r>
          </a:p>
          <a:p>
            <a:pPr marL="814388" indent="-455613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замена систем или структур, не отвечающих требованиям перемен;</a:t>
            </a:r>
          </a:p>
          <a:p>
            <a:pPr marL="814388" indent="-455613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содействие всем, кто с долей риска берется за реализацию перемен, мыслит и действует нетрадиционно.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 startAt="6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и достижение ближайших результатов:</a:t>
            </a:r>
          </a:p>
          <a:p>
            <a:pPr marL="806450" indent="-447675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видимых позитивных перемен;</a:t>
            </a:r>
          </a:p>
          <a:p>
            <a:pPr marL="806450" indent="-447675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добиваться поставленных результатов;</a:t>
            </a:r>
          </a:p>
          <a:p>
            <a:pPr marL="806450" indent="-447675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моральное и материальное стимулирование тех, кто обеспечил позитивные перемены.</a:t>
            </a:r>
          </a:p>
          <a:p>
            <a:pPr>
              <a:spcBef>
                <a:spcPts val="0"/>
              </a:spcBef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5270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организационных изменений (7/8)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Дж. П.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Коттеру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680520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 startAt="7"/>
            </a:pPr>
            <a:r>
              <a:rPr lang="ru-RU" sz="24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Закрепление достижений и расширение преобразований:</a:t>
            </a:r>
          </a:p>
          <a:p>
            <a:pPr marL="717550" indent="-358775">
              <a:spcBef>
                <a:spcPts val="0"/>
              </a:spcBef>
              <a:buClr>
                <a:srgbClr val="0070C0"/>
              </a:buClr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доверия способствует решению задачи замены всех нескоординированных структур, систем и политики, которые не удовлетворяют целям изменений;</a:t>
            </a:r>
          </a:p>
          <a:p>
            <a:pPr marL="717550" indent="-358775">
              <a:spcBef>
                <a:spcPts val="0"/>
              </a:spcBef>
              <a:buClr>
                <a:srgbClr val="0070C0"/>
              </a:buClr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принятие на работу квалифицированных и творческих сотрудников, способных претворить в жизнь новое видение, содействие их служебному и профессиональному росту;</a:t>
            </a:r>
          </a:p>
          <a:p>
            <a:pPr marL="717550" indent="-358775">
              <a:spcBef>
                <a:spcPts val="0"/>
              </a:spcBef>
              <a:buClr>
                <a:srgbClr val="0070C0"/>
              </a:buClr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углубление реформ с помощью новых проектов, программ и агентов изменений.</a:t>
            </a: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организационных изменений (8/8)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Дж. П.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Коттеру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4896544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 startAt="8"/>
            </a:pPr>
            <a:r>
              <a:rPr lang="ru-RU" sz="22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Институционализация новых подходов и укоренение изменений в корпоративной культуре:</a:t>
            </a:r>
          </a:p>
          <a:p>
            <a:pPr marL="896938" indent="-538163">
              <a:spcBef>
                <a:spcPts val="0"/>
              </a:spcBef>
              <a:buClr>
                <a:srgbClr val="0070C0"/>
              </a:buClr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совершенствование работы на основе согласования потребностей организации и ее сотрудников, обеспечения нужд клиентов, роста производительности, динамического стиля управления и повышения эффективности менеджмента;</a:t>
            </a:r>
          </a:p>
          <a:p>
            <a:pPr marL="896938" indent="-538163">
              <a:spcBef>
                <a:spcPts val="0"/>
              </a:spcBef>
              <a:buClr>
                <a:srgbClr val="0070C0"/>
              </a:buClr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разъяснение участникам перемен связи нового стиля работы с быстрым достижением организационных успехов;</a:t>
            </a:r>
          </a:p>
          <a:p>
            <a:pPr marL="896938" indent="-538163">
              <a:spcBef>
                <a:spcPts val="0"/>
              </a:spcBef>
              <a:buClr>
                <a:srgbClr val="0070C0"/>
              </a:buClr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отработка способов совершенствования руководства и его преемственности.</a:t>
            </a:r>
            <a:endParaRPr lang="en-US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9208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Фазы «позитивных изменений»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Лузину А.Е. (3/5) 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435280" cy="4824537"/>
          </a:xfrm>
        </p:spPr>
        <p:txBody>
          <a:bodyPr/>
          <a:lstStyle/>
          <a:p>
            <a:pPr marL="457200" lvl="3" indent="-457200">
              <a:buSzPct val="100000"/>
              <a:buFont typeface="+mj-lt"/>
              <a:buAutoNum type="arabicParenR"/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«стартовой площадки»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подробное изучение существующей ситуации в организации, концентрация на поиске положительного опыта и незадействованных ресурсов. Поиск ответа на вопрос: «Если бы завтра проблема перестала существовать, как бы изменилась ситуация к лучшему?»</a:t>
            </a:r>
          </a:p>
          <a:p>
            <a:pPr marL="457200" lvl="3" indent="-457200">
              <a:buSzPct val="100000"/>
              <a:buFont typeface="+mj-lt"/>
              <a:buAutoNum type="arabicParenR"/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Проектирование «желательного будущего»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фиксация и описание состояния, в котором будет функционировать организация по завершении процесса реформирования и совершенствования.</a:t>
            </a:r>
          </a:p>
          <a:p>
            <a:pPr marL="457200" lvl="3" indent="-457200">
              <a:buSzPct val="100000"/>
              <a:buFont typeface="+mj-lt"/>
              <a:buAutoNum type="arabicParenR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 обзоре из «будущего»,</a:t>
            </a: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перспектив, «работающих» на проектируемое будущее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или косвенно помогающих смягчить проблемы — распространение анкет, изучение успешного предпринимательского опыта своей и других компаний.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86409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фаз «позитивных изменений»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Лузину А.Е. (5/5)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363272" cy="4464496"/>
          </a:xfrm>
        </p:spPr>
        <p:txBody>
          <a:bodyPr/>
          <a:lstStyle/>
          <a:p>
            <a:pPr marL="457200" lvl="3" indent="-457200">
              <a:buSzPct val="100000"/>
              <a:buFont typeface="+mj-lt"/>
              <a:buAutoNum type="arabicParenR" startAt="4"/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 </a:t>
            </a: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ранжирование собранных идей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«лесенки» решений, связывающей «стартовую площадку» с «желанным будущим». Каждая ступенька — конкретное действие, которое может быть реализовано с минимальным риском и в кратчайшие сроки. Каждый «шажок» — решение конкретной задачи — не только продвигает к заветной цели, но и способствует приобретению опыта решения подобных (проблемных) задач и при необходимости скорректирует курс (направления движения к цели).</a:t>
            </a:r>
          </a:p>
          <a:p>
            <a:pPr marL="457200" lvl="3" indent="-457200">
              <a:buSzPct val="100000"/>
              <a:buFont typeface="+mj-lt"/>
              <a:buAutoNum type="arabicParenR" startAt="4"/>
            </a:pPr>
            <a:r>
              <a:rPr lang="ru-RU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Мониторинг организационного прогресса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построение «шкалы результатов» от 0 (исходная ситуация) до 10 (желаемое будущее) и регулярно фиксирование достигнутых на пути перемен результатов.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988840"/>
          <a:ext cx="8568952" cy="4592860"/>
        </p:xfrm>
        <a:graphic>
          <a:graphicData uri="http://schemas.openxmlformats.org/drawingml/2006/table">
            <a:tbl>
              <a:tblPr/>
              <a:tblGrid>
                <a:gridCol w="3168352"/>
                <a:gridCol w="5400600"/>
              </a:tblGrid>
              <a:tr h="409230">
                <a:tc>
                  <a:txBody>
                    <a:bodyPr/>
                    <a:lstStyle/>
                    <a:p>
                      <a:pPr marL="360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Фокус </a:t>
                      </a:r>
                      <a:endParaRPr lang="ru-RU" sz="2000" b="1" dirty="0" smtClean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60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 проблеме</a:t>
                      </a:r>
                      <a:endParaRPr lang="ru-RU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0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Фокус на </a:t>
                      </a:r>
                      <a:r>
                        <a:rPr lang="ru-RU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решении </a:t>
                      </a:r>
                    </a:p>
                    <a:p>
                      <a:pPr marL="360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kumimoji="0" lang="en-US" sz="2000" i="1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appreciative inquiry</a:t>
                      </a:r>
                      <a:r>
                        <a:rPr kumimoji="0" lang="ru-RU" sz="2000" i="1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… - …</a:t>
                      </a:r>
                      <a:r>
                        <a:rPr kumimoji="0" lang="en-US" sz="2000" i="1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solution focus</a:t>
                      </a:r>
                      <a:r>
                        <a:rPr kumimoji="0" lang="ru-RU" sz="2000" i="1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ru-RU" sz="2000" b="1" i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/>
                </a:tc>
              </a:tr>
              <a:tr h="796652"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Взгляд назад (прошлое)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Взгляд вперед (будущее)</a:t>
                      </a:r>
                    </a:p>
                  </a:txBody>
                  <a:tcPr marL="0" marR="0" marT="0" marB="0"/>
                </a:tc>
              </a:tr>
              <a:tr h="796652"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Анализ того, что не «работает»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Изучение и тиражирование того, что «работает»</a:t>
                      </a:r>
                    </a:p>
                  </a:txBody>
                  <a:tcPr marL="0" marR="0" marT="0" marB="0"/>
                </a:tc>
              </a:tr>
              <a:tr h="796652"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Усложнение ситуации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Упрощение ситуации</a:t>
                      </a:r>
                    </a:p>
                  </a:txBody>
                  <a:tcPr marL="0" marR="0" marT="0" marB="0"/>
                </a:tc>
              </a:tr>
              <a:tr h="796652"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Поиск виновных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Стремление вдохновить, слияние усилий</a:t>
                      </a:r>
                    </a:p>
                  </a:txBody>
                  <a:tcPr marL="0" marR="0" marT="0" marB="0"/>
                </a:tc>
              </a:tr>
              <a:tr h="796652"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Дефицит возможностей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25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Открытие новых возможностей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Сравнение традиционного и позитивного подходов к управлению изменениями в организации</a:t>
            </a:r>
            <a:endParaRPr lang="en-US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изменениями:</a:t>
            </a:r>
            <a:endParaRPr lang="en-U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3582069"/>
          </a:xfrm>
        </p:spPr>
        <p:txBody>
          <a:bodyPr>
            <a:normAutofit/>
          </a:bodyPr>
          <a:lstStyle/>
          <a:p>
            <a:pPr marL="806450" lvl="4" indent="-8064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внешнего окружения.</a:t>
            </a:r>
          </a:p>
          <a:p>
            <a:pPr marL="806450" lvl="4" indent="-8064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Руководство изменениями.</a:t>
            </a:r>
          </a:p>
          <a:p>
            <a:pPr marL="806450" lvl="4" indent="-8064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Связь стратегических и оперативных изменений.</a:t>
            </a:r>
          </a:p>
          <a:p>
            <a:pPr marL="806450" lvl="4" indent="-8064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Человеческие ресурсы как  активы и пассивы.</a:t>
            </a:r>
          </a:p>
          <a:p>
            <a:pPr marL="806450" lvl="4" indent="-8064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Согласованность.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изменениями (1/5)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2856"/>
            <a:ext cx="8435280" cy="4104456"/>
          </a:xfrm>
        </p:spPr>
        <p:txBody>
          <a:bodyPr>
            <a:noAutofit/>
          </a:bodyPr>
          <a:lstStyle/>
          <a:p>
            <a:pPr marL="717550" lvl="4" indent="-7175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Оценка внешнего окружения:</a:t>
            </a:r>
          </a:p>
          <a:p>
            <a:pPr marL="1076325" lvl="4" indent="-449263"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пригодность людей, занимающих ключевые посты; </a:t>
            </a:r>
          </a:p>
          <a:p>
            <a:pPr marL="1076325" lvl="4" indent="-449263"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внутренние особенности организации; </a:t>
            </a:r>
          </a:p>
          <a:p>
            <a:pPr marL="1076325" lvl="4" indent="-449263"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давление внешнего окружения и связанные с ним события; </a:t>
            </a:r>
          </a:p>
          <a:p>
            <a:pPr marL="1076325" lvl="4" indent="-449263"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роль планирования и маркетинга; </a:t>
            </a:r>
          </a:p>
          <a:p>
            <a:pPr marL="1076325" lvl="4" indent="-449263"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построение целенаправленных схем при участии основных заинтересованных сторон; </a:t>
            </a:r>
          </a:p>
          <a:p>
            <a:pPr marL="1076325" lvl="4" indent="-449263"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оперативных групп, состоящих из специалистов.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изменениями (2/5)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680520"/>
          </a:xfrm>
        </p:spPr>
        <p:txBody>
          <a:bodyPr>
            <a:noAutofit/>
          </a:bodyPr>
          <a:lstStyle/>
          <a:p>
            <a:pPr marL="717550" lvl="4" indent="-717550"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    Руководство изменениями: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построение контекста, восприимчивого к изменениям, легитимация; 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способности изменяться; проработка содержания и направления изменений; 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операционализация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последовательности шагов изменений; 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налаживание коммуникаций, необходимых для изменений,  и детализация требований к последовательности шагов; 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достижение и закрепление успеха; 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баланс между преемственностью и изменением;</a:t>
            </a:r>
          </a:p>
          <a:p>
            <a:pPr marL="896938" lvl="4" indent="-4492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поддержание согласованности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изменениями (3/5)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72608"/>
          </a:xfrm>
        </p:spPr>
        <p:txBody>
          <a:bodyPr>
            <a:noAutofit/>
          </a:bodyPr>
          <a:lstStyle/>
          <a:p>
            <a:pPr marL="447675" lvl="4" indent="-447675">
              <a:spcBef>
                <a:spcPts val="0"/>
              </a:spcBef>
              <a:buClr>
                <a:srgbClr val="0070C0"/>
              </a:buClr>
              <a:buSzPct val="100000"/>
              <a:buAutoNum type="arabicParenR" startAt="3"/>
            </a:pP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Связь стратегических и оперативных изменений: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оправдание потребности;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возможности для соответствующих действий;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необходимого видения, оценок и направления деятельности;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разделение разработанной стратегии на выполнимые этапы;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тех сотрудников, которые будут управлять процессом изменения соответствующих структур и уточнения целей;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повторное осмысление коммуникаций;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системы вознаграждения;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климата, благоприятного для достижения целей,  с использованием переговоров на местном уровне;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модификация первоначального видения исходя из локального контекста;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отслеживание результатов и регулирование.</a:t>
            </a:r>
          </a:p>
          <a:p>
            <a:pPr marL="627063" lvl="4" indent="-538163">
              <a:buSzPct val="100000"/>
            </a:pP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изменениями  (4/5)</a:t>
            </a:r>
            <a:endParaRPr lang="en-US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112568"/>
          </a:xfrm>
        </p:spPr>
        <p:txBody>
          <a:bodyPr>
            <a:noAutofit/>
          </a:bodyPr>
          <a:lstStyle/>
          <a:p>
            <a:pPr marL="447675" lvl="4" indent="-447675">
              <a:spcBef>
                <a:spcPts val="0"/>
              </a:spcBef>
              <a:buClr>
                <a:srgbClr val="0070C0"/>
              </a:buClr>
              <a:buSzPct val="100000"/>
              <a:buAutoNum type="arabicParenR" startAt="4"/>
            </a:pP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Человеческие ресурсы как активы и пассивы: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более осознанное управление человеческими ресурсами;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дополнительных характеристик, тесно связанных с ситуацией, для создания положительной синергии в процессе изменения управления человеческими ресурсами (УЧР);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демонстрация необходимости изменений деятельности и людей;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специальная аккумулирующая и поддерживающая деятельность на разных уровнях;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мобилизация внешних влияний; </a:t>
            </a:r>
          </a:p>
          <a:p>
            <a:pPr marL="806450" lvl="4" indent="-3587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действий и институтов УЧР, взаимно усиливающих друг друга.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изменениями (5/5)</a:t>
            </a:r>
            <a:endParaRPr lang="en-US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608512"/>
          </a:xfrm>
        </p:spPr>
        <p:txBody>
          <a:bodyPr>
            <a:noAutofit/>
          </a:bodyPr>
          <a:lstStyle/>
          <a:p>
            <a:pPr marL="717550" lvl="4" indent="-717550"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5)    Согласованность: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гармония;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преимущество;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осуществимость;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лидерство;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слаженность аппарата высшего руководства;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объединение цели и ее воплощения;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совершенствование соответствующих баз знаний;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внутриорганизационная согласованность; </a:t>
            </a:r>
          </a:p>
          <a:p>
            <a:pPr marL="985838" lvl="4" indent="-447675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серией взаимосвязанных во времени изменений.</a:t>
            </a:r>
          </a:p>
          <a:p>
            <a:pPr marL="627063" lvl="4" indent="-538163">
              <a:spcBef>
                <a:spcPts val="0"/>
              </a:spcBef>
              <a:buSzPct val="100000"/>
            </a:pP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40960" cy="1512168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мнению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А.П. Егоршина 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минимизации факторов риска при внедрении изменений требуется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всестороннее планирование, включающее следующие этапы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ru-RU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435280" cy="4392487"/>
          </a:xfrm>
        </p:spPr>
        <p:txBody>
          <a:bodyPr/>
          <a:lstStyle/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необходимости внедрения стратегических изменений.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системы поддержки внедрения изменений.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 с помощью менеджеров.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четкого видения будущего состояния организации.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Многофакторная оценка готовности организации достичь будущего состояния.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плана перехода к новому целевому состоянию.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процесса управления изменениями. </a:t>
            </a:r>
          </a:p>
          <a:p>
            <a:pPr marL="457200" lvl="5" indent="-457200">
              <a:buClr>
                <a:schemeClr val="bg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Роль лидерства в реализации стратегии изменений. 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 типа организационных изменений 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Р.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Дафту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(2/4)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256584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технологии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изменения в процессе производства, в том числе в основных навыках и знаниях работников организации, которые дают им возможность приобрести особую, лишь для них характерную компетентность: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затрагивают способы изготовления товаров или оказания услуг;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включают методы работы, оборудование и ход работы;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цель - сделать производство более эффективным или увеличить объем выпускаемой продукции.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товарах и услугах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усовершенствованный старый или абсолютно новый ассортимент продукции;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цель - увеличить долю рынка, приходящуюся на компанию, или освоить новые рынки, группы потребителей или клиентов.</a:t>
            </a: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 типа организационных изменений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Р.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Дафту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(4/4)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968552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 startAt="3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стратегии и структуре организации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относятся к административной сфере (контроль и управление) и обычно происходят «сверху вниз»: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организации, 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стратегический менеджмент и политика, 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вознаграждения и трудовые отношения, 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взаимосвязей, контроля и информации,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финансовой отчетности и планирования бюджета.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 startAt="4"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культуре организации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ru-RU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затрагивают ментальные модели и отражают изменения в:</a:t>
            </a: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ценностях и установках, 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ожиданиях и убеждениях, </a:t>
            </a:r>
          </a:p>
          <a:p>
            <a:pPr lvl="1">
              <a:spcBef>
                <a:spcPts val="0"/>
              </a:spcBef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поведении сотрудников организации.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568952" cy="10081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виды изменений (по Короткову Э.М.) </a:t>
            </a:r>
            <a:r>
              <a:rPr lang="ru-R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(основана на системном представлении об организации: </a:t>
            </a:r>
            <a:br>
              <a:rPr lang="ru-RU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 стадии, формы, состояния, содержания, структуры)</a:t>
            </a:r>
            <a:endParaRPr lang="en-US" sz="18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830" name="Rectangle 8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179513" y="1844824"/>
            <a:ext cx="8784976" cy="5013176"/>
            <a:chOff x="-336" y="1909"/>
            <a:chExt cx="11281" cy="6251"/>
          </a:xfrm>
        </p:grpSpPr>
        <p:sp>
          <p:nvSpPr>
            <p:cNvPr id="31829" name="AutoShape 85"/>
            <p:cNvSpPr>
              <a:spLocks noChangeAspect="1" noChangeArrowheads="1" noTextEdit="1"/>
            </p:cNvSpPr>
            <p:nvPr/>
          </p:nvSpPr>
          <p:spPr bwMode="auto">
            <a:xfrm>
              <a:off x="-336" y="1909"/>
              <a:ext cx="11281" cy="625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+mj-lt"/>
              </a:endParaRPr>
            </a:p>
          </p:txBody>
        </p:sp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-336" y="1912"/>
              <a:ext cx="11281" cy="6073"/>
              <a:chOff x="-336" y="1909"/>
              <a:chExt cx="11281" cy="6073"/>
            </a:xfrm>
          </p:grpSpPr>
          <p:sp>
            <p:nvSpPr>
              <p:cNvPr id="31828" name="AutoShape 84"/>
              <p:cNvSpPr>
                <a:spLocks noChangeShapeType="1"/>
              </p:cNvSpPr>
              <p:nvPr/>
            </p:nvSpPr>
            <p:spPr bwMode="auto">
              <a:xfrm>
                <a:off x="2226" y="2299"/>
                <a:ext cx="2" cy="1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j-lt"/>
                </a:endParaRPr>
              </a:p>
            </p:txBody>
          </p:sp>
          <p:sp>
            <p:nvSpPr>
              <p:cNvPr id="31827" name="AutoShape 83"/>
              <p:cNvSpPr>
                <a:spLocks noChangeShapeType="1"/>
              </p:cNvSpPr>
              <p:nvPr/>
            </p:nvSpPr>
            <p:spPr bwMode="auto">
              <a:xfrm>
                <a:off x="9960" y="2312"/>
                <a:ext cx="2" cy="1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j-lt"/>
                </a:endParaRPr>
              </a:p>
            </p:txBody>
          </p:sp>
          <p:sp>
            <p:nvSpPr>
              <p:cNvPr id="31826" name="AutoShape 82"/>
              <p:cNvSpPr>
                <a:spLocks noChangeShapeType="1"/>
              </p:cNvSpPr>
              <p:nvPr/>
            </p:nvSpPr>
            <p:spPr bwMode="auto">
              <a:xfrm>
                <a:off x="8102" y="2312"/>
                <a:ext cx="2" cy="1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j-lt"/>
                </a:endParaRPr>
              </a:p>
            </p:txBody>
          </p:sp>
          <p:sp>
            <p:nvSpPr>
              <p:cNvPr id="31825" name="AutoShape 81"/>
              <p:cNvSpPr>
                <a:spLocks noChangeShapeType="1"/>
              </p:cNvSpPr>
              <p:nvPr/>
            </p:nvSpPr>
            <p:spPr bwMode="auto">
              <a:xfrm>
                <a:off x="6221" y="2298"/>
                <a:ext cx="3" cy="1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j-lt"/>
                </a:endParaRPr>
              </a:p>
            </p:txBody>
          </p:sp>
          <p:sp>
            <p:nvSpPr>
              <p:cNvPr id="31824" name="AutoShape 80"/>
              <p:cNvSpPr>
                <a:spLocks noChangeShapeType="1"/>
              </p:cNvSpPr>
              <p:nvPr/>
            </p:nvSpPr>
            <p:spPr bwMode="auto">
              <a:xfrm>
                <a:off x="4315" y="2298"/>
                <a:ext cx="2" cy="1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j-lt"/>
                </a:endParaRPr>
              </a:p>
            </p:txBody>
          </p:sp>
          <p:sp>
            <p:nvSpPr>
              <p:cNvPr id="31823" name="AutoShape 79"/>
              <p:cNvSpPr>
                <a:spLocks noChangeShapeType="1"/>
              </p:cNvSpPr>
              <p:nvPr/>
            </p:nvSpPr>
            <p:spPr bwMode="auto">
              <a:xfrm>
                <a:off x="484" y="2298"/>
                <a:ext cx="2" cy="1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j-lt"/>
                </a:endParaRPr>
              </a:p>
            </p:txBody>
          </p:sp>
          <p:sp>
            <p:nvSpPr>
              <p:cNvPr id="31822" name="Text Box 78"/>
              <p:cNvSpPr txBox="1">
                <a:spLocks noChangeArrowheads="1"/>
              </p:cNvSpPr>
              <p:nvPr/>
            </p:nvSpPr>
            <p:spPr bwMode="auto">
              <a:xfrm>
                <a:off x="-336" y="1909"/>
                <a:ext cx="1534" cy="38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Превращение</a:t>
                </a:r>
                <a:endPara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21" name="Text Box 77"/>
              <p:cNvSpPr txBox="1">
                <a:spLocks noChangeArrowheads="1"/>
              </p:cNvSpPr>
              <p:nvPr/>
            </p:nvSpPr>
            <p:spPr bwMode="auto">
              <a:xfrm>
                <a:off x="1416" y="1912"/>
                <a:ext cx="1829" cy="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Функционирование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20" name="Text Box 76"/>
              <p:cNvSpPr txBox="1">
                <a:spLocks noChangeArrowheads="1"/>
              </p:cNvSpPr>
              <p:nvPr/>
            </p:nvSpPr>
            <p:spPr bwMode="auto">
              <a:xfrm>
                <a:off x="3508" y="1912"/>
                <a:ext cx="1708" cy="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Воздействие 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9" name="Text Box 75"/>
              <p:cNvSpPr txBox="1">
                <a:spLocks noChangeArrowheads="1"/>
              </p:cNvSpPr>
              <p:nvPr/>
            </p:nvSpPr>
            <p:spPr bwMode="auto">
              <a:xfrm>
                <a:off x="5458" y="1909"/>
                <a:ext cx="1589" cy="38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Возникновение</a:t>
                </a:r>
                <a:endPara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8" name="Text Box 74"/>
              <p:cNvSpPr txBox="1">
                <a:spLocks noChangeArrowheads="1"/>
              </p:cNvSpPr>
              <p:nvPr/>
            </p:nvSpPr>
            <p:spPr bwMode="auto">
              <a:xfrm>
                <a:off x="7306" y="1912"/>
                <a:ext cx="1571" cy="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Объединение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7" name="Text Box 73"/>
              <p:cNvSpPr txBox="1">
                <a:spLocks noChangeArrowheads="1"/>
              </p:cNvSpPr>
              <p:nvPr/>
            </p:nvSpPr>
            <p:spPr bwMode="auto">
              <a:xfrm>
                <a:off x="9147" y="1909"/>
                <a:ext cx="1798" cy="38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Смена состояний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6" name="Text Box 72"/>
              <p:cNvSpPr txBox="1">
                <a:spLocks noChangeArrowheads="1"/>
              </p:cNvSpPr>
              <p:nvPr/>
            </p:nvSpPr>
            <p:spPr bwMode="auto">
              <a:xfrm>
                <a:off x="9147" y="3451"/>
                <a:ext cx="1798" cy="5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Генетический переход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5" name="Text Box 71"/>
              <p:cNvSpPr txBox="1">
                <a:spLocks noChangeArrowheads="1"/>
              </p:cNvSpPr>
              <p:nvPr/>
            </p:nvSpPr>
            <p:spPr bwMode="auto">
              <a:xfrm>
                <a:off x="9147" y="2599"/>
                <a:ext cx="1798" cy="61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Причинный переход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4" name="Text Box 70"/>
              <p:cNvSpPr txBox="1">
                <a:spLocks noChangeArrowheads="1"/>
              </p:cNvSpPr>
              <p:nvPr/>
            </p:nvSpPr>
            <p:spPr bwMode="auto">
              <a:xfrm>
                <a:off x="7306" y="3465"/>
                <a:ext cx="1571" cy="54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Разъединение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3" name="Text Box 69"/>
              <p:cNvSpPr txBox="1">
                <a:spLocks noChangeArrowheads="1"/>
              </p:cNvSpPr>
              <p:nvPr/>
            </p:nvSpPr>
            <p:spPr bwMode="auto">
              <a:xfrm>
                <a:off x="7306" y="2599"/>
                <a:ext cx="1571" cy="61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Расширение (сужение)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2" name="Text Box 68"/>
              <p:cNvSpPr txBox="1">
                <a:spLocks noChangeArrowheads="1"/>
              </p:cNvSpPr>
              <p:nvPr/>
            </p:nvSpPr>
            <p:spPr bwMode="auto">
              <a:xfrm>
                <a:off x="5458" y="3451"/>
                <a:ext cx="1589" cy="54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Исчезновение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1" name="Text Box 67"/>
              <p:cNvSpPr txBox="1">
                <a:spLocks noChangeArrowheads="1"/>
              </p:cNvSpPr>
              <p:nvPr/>
            </p:nvSpPr>
            <p:spPr bwMode="auto">
              <a:xfrm>
                <a:off x="5458" y="2599"/>
                <a:ext cx="1589" cy="61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Повторение (сохранение)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10" name="Text Box 66"/>
              <p:cNvSpPr txBox="1">
                <a:spLocks noChangeArrowheads="1"/>
              </p:cNvSpPr>
              <p:nvPr/>
            </p:nvSpPr>
            <p:spPr bwMode="auto">
              <a:xfrm>
                <a:off x="3508" y="3452"/>
                <a:ext cx="1708" cy="54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Действие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09" name="Text Box 65"/>
              <p:cNvSpPr txBox="1">
                <a:spLocks noChangeArrowheads="1"/>
              </p:cNvSpPr>
              <p:nvPr/>
            </p:nvSpPr>
            <p:spPr bwMode="auto">
              <a:xfrm>
                <a:off x="3508" y="2599"/>
                <a:ext cx="1708" cy="5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Взаимодействие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08" name="Text Box 64"/>
              <p:cNvSpPr txBox="1">
                <a:spLocks noChangeArrowheads="1"/>
              </p:cNvSpPr>
              <p:nvPr/>
            </p:nvSpPr>
            <p:spPr bwMode="auto">
              <a:xfrm>
                <a:off x="1416" y="3451"/>
                <a:ext cx="1829" cy="54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Формирование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07" name="Text Box 63"/>
              <p:cNvSpPr txBox="1">
                <a:spLocks noChangeArrowheads="1"/>
              </p:cNvSpPr>
              <p:nvPr/>
            </p:nvSpPr>
            <p:spPr bwMode="auto">
              <a:xfrm>
                <a:off x="1416" y="2599"/>
                <a:ext cx="1829" cy="5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Развитие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06" name="Text Box 62"/>
              <p:cNvSpPr txBox="1">
                <a:spLocks noChangeArrowheads="1"/>
              </p:cNvSpPr>
              <p:nvPr/>
            </p:nvSpPr>
            <p:spPr bwMode="auto">
              <a:xfrm>
                <a:off x="-336" y="2599"/>
                <a:ext cx="1534" cy="5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Преобразование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1805" name="Text Box 61"/>
              <p:cNvSpPr txBox="1">
                <a:spLocks noChangeArrowheads="1"/>
              </p:cNvSpPr>
              <p:nvPr/>
            </p:nvSpPr>
            <p:spPr bwMode="auto">
              <a:xfrm>
                <a:off x="-336" y="3451"/>
                <a:ext cx="1534" cy="54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Times New Roman" pitchFamily="18" charset="0"/>
                    <a:cs typeface="Arial" pitchFamily="34" charset="0"/>
                  </a:rPr>
                  <a:t>Замена</a:t>
                </a:r>
                <a:endPara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grpSp>
            <p:nvGrpSpPr>
              <p:cNvPr id="5" name="Group 51"/>
              <p:cNvGrpSpPr>
                <a:grpSpLocks/>
              </p:cNvGrpSpPr>
              <p:nvPr/>
            </p:nvGrpSpPr>
            <p:grpSpPr bwMode="auto">
              <a:xfrm>
                <a:off x="486" y="4012"/>
                <a:ext cx="9478" cy="1178"/>
                <a:chOff x="484" y="4162"/>
                <a:chExt cx="9477" cy="1178"/>
              </a:xfrm>
            </p:grpSpPr>
            <p:sp>
              <p:nvSpPr>
                <p:cNvPr id="31804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3508" y="4965"/>
                  <a:ext cx="3539" cy="37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ИЗМЕНЕНИЯ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803" name="AutoShape 59"/>
                <p:cNvSpPr>
                  <a:spLocks noChangeShapeType="1"/>
                </p:cNvSpPr>
                <p:nvPr/>
              </p:nvSpPr>
              <p:spPr bwMode="auto">
                <a:xfrm>
                  <a:off x="484" y="4618"/>
                  <a:ext cx="9475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802" name="AutoShape 58"/>
                <p:cNvSpPr>
                  <a:spLocks noChangeShapeType="1"/>
                </p:cNvSpPr>
                <p:nvPr/>
              </p:nvSpPr>
              <p:spPr bwMode="auto">
                <a:xfrm flipV="1">
                  <a:off x="484" y="4174"/>
                  <a:ext cx="2" cy="45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801" name="AutoShape 57"/>
                <p:cNvSpPr>
                  <a:spLocks noChangeShapeType="1"/>
                </p:cNvSpPr>
                <p:nvPr/>
              </p:nvSpPr>
              <p:spPr bwMode="auto">
                <a:xfrm flipV="1">
                  <a:off x="2226" y="4163"/>
                  <a:ext cx="3" cy="45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800" name="AutoShape 56"/>
                <p:cNvSpPr>
                  <a:spLocks noChangeShapeType="1"/>
                </p:cNvSpPr>
                <p:nvPr/>
              </p:nvSpPr>
              <p:spPr bwMode="auto">
                <a:xfrm flipV="1">
                  <a:off x="4314" y="4163"/>
                  <a:ext cx="1" cy="45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99" name="AutoShape 55"/>
                <p:cNvSpPr>
                  <a:spLocks noChangeShapeType="1"/>
                </p:cNvSpPr>
                <p:nvPr/>
              </p:nvSpPr>
              <p:spPr bwMode="auto">
                <a:xfrm flipV="1">
                  <a:off x="6221" y="4162"/>
                  <a:ext cx="3" cy="45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98" name="AutoShape 54"/>
                <p:cNvSpPr>
                  <a:spLocks noChangeShapeType="1"/>
                </p:cNvSpPr>
                <p:nvPr/>
              </p:nvSpPr>
              <p:spPr bwMode="auto">
                <a:xfrm flipV="1">
                  <a:off x="8101" y="4162"/>
                  <a:ext cx="2" cy="45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97" name="AutoShape 53"/>
                <p:cNvSpPr>
                  <a:spLocks noChangeShapeType="1"/>
                </p:cNvSpPr>
                <p:nvPr/>
              </p:nvSpPr>
              <p:spPr bwMode="auto">
                <a:xfrm flipV="1">
                  <a:off x="9959" y="4162"/>
                  <a:ext cx="2" cy="45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96" name="AutoShape 52"/>
                <p:cNvSpPr>
                  <a:spLocks noChangeShapeType="1"/>
                </p:cNvSpPr>
                <p:nvPr/>
              </p:nvSpPr>
              <p:spPr bwMode="auto">
                <a:xfrm flipV="1">
                  <a:off x="5319" y="4618"/>
                  <a:ext cx="1" cy="34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</p:grpSp>
          <p:grpSp>
            <p:nvGrpSpPr>
              <p:cNvPr id="6" name="Group 48"/>
              <p:cNvGrpSpPr>
                <a:grpSpLocks/>
              </p:cNvGrpSpPr>
              <p:nvPr/>
            </p:nvGrpSpPr>
            <p:grpSpPr bwMode="auto">
              <a:xfrm>
                <a:off x="-336" y="5855"/>
                <a:ext cx="897" cy="2127"/>
                <a:chOff x="-336" y="6383"/>
                <a:chExt cx="897" cy="2128"/>
              </a:xfrm>
            </p:grpSpPr>
            <p:sp>
              <p:nvSpPr>
                <p:cNvPr id="31794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Пространственные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93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Временные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7" name="Group 45"/>
              <p:cNvGrpSpPr>
                <a:grpSpLocks/>
              </p:cNvGrpSpPr>
              <p:nvPr/>
            </p:nvGrpSpPr>
            <p:grpSpPr bwMode="auto">
              <a:xfrm>
                <a:off x="7384" y="5843"/>
                <a:ext cx="895" cy="2127"/>
                <a:chOff x="-336" y="6383"/>
                <a:chExt cx="897" cy="2128"/>
              </a:xfrm>
            </p:grpSpPr>
            <p:sp>
              <p:nvSpPr>
                <p:cNvPr id="3179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Количественные 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90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Качественные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8" name="Group 42"/>
              <p:cNvGrpSpPr>
                <a:grpSpLocks/>
              </p:cNvGrpSpPr>
              <p:nvPr/>
            </p:nvGrpSpPr>
            <p:grpSpPr bwMode="auto">
              <a:xfrm>
                <a:off x="8673" y="5843"/>
                <a:ext cx="896" cy="2127"/>
                <a:chOff x="-336" y="6383"/>
                <a:chExt cx="897" cy="2128"/>
              </a:xfrm>
            </p:grpSpPr>
            <p:sp>
              <p:nvSpPr>
                <p:cNvPr id="3178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Прогрессивные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8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Регрессивные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9" name="Group 39"/>
              <p:cNvGrpSpPr>
                <a:grpSpLocks/>
              </p:cNvGrpSpPr>
              <p:nvPr/>
            </p:nvGrpSpPr>
            <p:grpSpPr bwMode="auto">
              <a:xfrm>
                <a:off x="4840" y="5843"/>
                <a:ext cx="894" cy="2127"/>
                <a:chOff x="-336" y="6383"/>
                <a:chExt cx="897" cy="2128"/>
              </a:xfrm>
            </p:grpSpPr>
            <p:sp>
              <p:nvSpPr>
                <p:cNvPr id="3178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Обратимые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84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Необратимые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36"/>
              <p:cNvGrpSpPr>
                <a:grpSpLocks/>
              </p:cNvGrpSpPr>
              <p:nvPr/>
            </p:nvGrpSpPr>
            <p:grpSpPr bwMode="auto">
              <a:xfrm>
                <a:off x="6083" y="5843"/>
                <a:ext cx="896" cy="2127"/>
                <a:chOff x="-336" y="6383"/>
                <a:chExt cx="897" cy="2128"/>
              </a:xfrm>
            </p:grpSpPr>
            <p:sp>
              <p:nvSpPr>
                <p:cNvPr id="3178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Изменения свойств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81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Изменение строения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33"/>
              <p:cNvGrpSpPr>
                <a:grpSpLocks/>
              </p:cNvGrpSpPr>
              <p:nvPr/>
            </p:nvGrpSpPr>
            <p:grpSpPr bwMode="auto">
              <a:xfrm>
                <a:off x="986" y="5855"/>
                <a:ext cx="896" cy="2127"/>
                <a:chOff x="-336" y="6383"/>
                <a:chExt cx="897" cy="2128"/>
              </a:xfrm>
            </p:grpSpPr>
            <p:sp>
              <p:nvSpPr>
                <p:cNvPr id="31779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Существенные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78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Несущественные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30"/>
              <p:cNvGrpSpPr>
                <a:grpSpLocks/>
              </p:cNvGrpSpPr>
              <p:nvPr/>
            </p:nvGrpSpPr>
            <p:grpSpPr bwMode="auto">
              <a:xfrm>
                <a:off x="2231" y="5855"/>
                <a:ext cx="891" cy="2127"/>
                <a:chOff x="-336" y="6383"/>
                <a:chExt cx="897" cy="2128"/>
              </a:xfrm>
            </p:grpSpPr>
            <p:sp>
              <p:nvSpPr>
                <p:cNvPr id="31776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Общие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75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Локальные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3" name="Group 27"/>
              <p:cNvGrpSpPr>
                <a:grpSpLocks/>
              </p:cNvGrpSpPr>
              <p:nvPr/>
            </p:nvGrpSpPr>
            <p:grpSpPr bwMode="auto">
              <a:xfrm>
                <a:off x="3510" y="5843"/>
                <a:ext cx="894" cy="2127"/>
                <a:chOff x="-336" y="6383"/>
                <a:chExt cx="897" cy="2128"/>
              </a:xfrm>
            </p:grpSpPr>
            <p:sp>
              <p:nvSpPr>
                <p:cNvPr id="3177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Быстрые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7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Медленные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4" name="Group 24"/>
              <p:cNvGrpSpPr>
                <a:grpSpLocks/>
              </p:cNvGrpSpPr>
              <p:nvPr/>
            </p:nvGrpSpPr>
            <p:grpSpPr bwMode="auto">
              <a:xfrm>
                <a:off x="10049" y="5855"/>
                <a:ext cx="896" cy="2127"/>
                <a:chOff x="-336" y="6383"/>
                <a:chExt cx="897" cy="2128"/>
              </a:xfrm>
            </p:grpSpPr>
            <p:sp>
              <p:nvSpPr>
                <p:cNvPr id="31770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-336" y="6383"/>
                  <a:ext cx="449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Изменения содержания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1769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13" y="6383"/>
                  <a:ext cx="448" cy="2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ea typeface="Times New Roman" pitchFamily="18" charset="0"/>
                      <a:cs typeface="Arial" pitchFamily="34" charset="0"/>
                    </a:rPr>
                    <a:t>Изменения формы</a:t>
                  </a:r>
                  <a:endParaRPr kumimoji="0" 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15" name="Group 3"/>
              <p:cNvGrpSpPr>
                <a:grpSpLocks/>
              </p:cNvGrpSpPr>
              <p:nvPr/>
            </p:nvGrpSpPr>
            <p:grpSpPr bwMode="auto">
              <a:xfrm>
                <a:off x="-43" y="5183"/>
                <a:ext cx="10777" cy="665"/>
                <a:chOff x="-43" y="5183"/>
                <a:chExt cx="10777" cy="665"/>
              </a:xfrm>
            </p:grpSpPr>
            <p:sp>
              <p:nvSpPr>
                <p:cNvPr id="31767" name="AutoShape 23"/>
                <p:cNvSpPr>
                  <a:spLocks noChangeShapeType="1"/>
                </p:cNvSpPr>
                <p:nvPr/>
              </p:nvSpPr>
              <p:spPr bwMode="auto">
                <a:xfrm>
                  <a:off x="-43" y="5430"/>
                  <a:ext cx="10776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6" name="AutoShape 22"/>
                <p:cNvSpPr>
                  <a:spLocks noChangeShapeType="1"/>
                </p:cNvSpPr>
                <p:nvPr/>
              </p:nvSpPr>
              <p:spPr bwMode="auto">
                <a:xfrm>
                  <a:off x="-42" y="5435"/>
                  <a:ext cx="2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vert270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5" name="AutoShape 21"/>
                <p:cNvSpPr>
                  <a:spLocks noChangeShapeType="1"/>
                </p:cNvSpPr>
                <p:nvPr/>
              </p:nvSpPr>
              <p:spPr bwMode="auto">
                <a:xfrm flipH="1">
                  <a:off x="5288" y="5183"/>
                  <a:ext cx="1" cy="252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4" name="AutoShape 20"/>
                <p:cNvSpPr>
                  <a:spLocks noChangeShapeType="1"/>
                </p:cNvSpPr>
                <p:nvPr/>
              </p:nvSpPr>
              <p:spPr bwMode="auto">
                <a:xfrm>
                  <a:off x="4167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3" name="AutoShape 19"/>
                <p:cNvSpPr>
                  <a:spLocks noChangeShapeType="1"/>
                </p:cNvSpPr>
                <p:nvPr/>
              </p:nvSpPr>
              <p:spPr bwMode="auto">
                <a:xfrm>
                  <a:off x="2870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2" name="AutoShape 18"/>
                <p:cNvSpPr>
                  <a:spLocks noChangeShapeType="1"/>
                </p:cNvSpPr>
                <p:nvPr/>
              </p:nvSpPr>
              <p:spPr bwMode="auto">
                <a:xfrm>
                  <a:off x="1594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1" name="AutoShape 17"/>
                <p:cNvSpPr>
                  <a:spLocks noChangeShapeType="1"/>
                </p:cNvSpPr>
                <p:nvPr/>
              </p:nvSpPr>
              <p:spPr bwMode="auto">
                <a:xfrm>
                  <a:off x="7999" y="5423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60" name="AutoShape 16"/>
                <p:cNvSpPr>
                  <a:spLocks noChangeShapeType="1"/>
                </p:cNvSpPr>
                <p:nvPr/>
              </p:nvSpPr>
              <p:spPr bwMode="auto">
                <a:xfrm>
                  <a:off x="9313" y="5423"/>
                  <a:ext cx="2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9" name="AutoShape 15"/>
                <p:cNvSpPr>
                  <a:spLocks noChangeShapeType="1"/>
                </p:cNvSpPr>
                <p:nvPr/>
              </p:nvSpPr>
              <p:spPr bwMode="auto">
                <a:xfrm>
                  <a:off x="10733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8" name="AutoShape 14"/>
                <p:cNvSpPr>
                  <a:spLocks noChangeShapeType="1"/>
                </p:cNvSpPr>
                <p:nvPr/>
              </p:nvSpPr>
              <p:spPr bwMode="auto">
                <a:xfrm>
                  <a:off x="331" y="5423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7" name="AutoShape 13"/>
                <p:cNvSpPr>
                  <a:spLocks noChangeShapeType="1"/>
                </p:cNvSpPr>
                <p:nvPr/>
              </p:nvSpPr>
              <p:spPr bwMode="auto">
                <a:xfrm>
                  <a:off x="5458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6" name="AutoShape 12"/>
                <p:cNvSpPr>
                  <a:spLocks noChangeShapeType="1"/>
                </p:cNvSpPr>
                <p:nvPr/>
              </p:nvSpPr>
              <p:spPr bwMode="auto">
                <a:xfrm>
                  <a:off x="6752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5" name="AutoShape 11"/>
                <p:cNvSpPr>
                  <a:spLocks noChangeShapeType="1"/>
                </p:cNvSpPr>
                <p:nvPr/>
              </p:nvSpPr>
              <p:spPr bwMode="auto">
                <a:xfrm>
                  <a:off x="3760" y="5423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4" name="AutoShape 10"/>
                <p:cNvSpPr>
                  <a:spLocks noChangeShapeType="1"/>
                </p:cNvSpPr>
                <p:nvPr/>
              </p:nvSpPr>
              <p:spPr bwMode="auto">
                <a:xfrm>
                  <a:off x="6312" y="5423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3" name="AutoShape 9"/>
                <p:cNvSpPr>
                  <a:spLocks noChangeShapeType="1"/>
                </p:cNvSpPr>
                <p:nvPr/>
              </p:nvSpPr>
              <p:spPr bwMode="auto">
                <a:xfrm>
                  <a:off x="7639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2" name="AutoShape 8"/>
                <p:cNvSpPr>
                  <a:spLocks noChangeShapeType="1"/>
                </p:cNvSpPr>
                <p:nvPr/>
              </p:nvSpPr>
              <p:spPr bwMode="auto">
                <a:xfrm>
                  <a:off x="8967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1" name="AutoShape 7"/>
                <p:cNvSpPr>
                  <a:spLocks noChangeShapeType="1"/>
                </p:cNvSpPr>
                <p:nvPr/>
              </p:nvSpPr>
              <p:spPr bwMode="auto">
                <a:xfrm>
                  <a:off x="10346" y="5435"/>
                  <a:ext cx="2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50" name="AutoShape 6"/>
                <p:cNvSpPr>
                  <a:spLocks noChangeShapeType="1"/>
                </p:cNvSpPr>
                <p:nvPr/>
              </p:nvSpPr>
              <p:spPr bwMode="auto">
                <a:xfrm>
                  <a:off x="2484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49" name="AutoShape 5"/>
                <p:cNvSpPr>
                  <a:spLocks noChangeShapeType="1"/>
                </p:cNvSpPr>
                <p:nvPr/>
              </p:nvSpPr>
              <p:spPr bwMode="auto">
                <a:xfrm>
                  <a:off x="1200" y="5435"/>
                  <a:ext cx="2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  <p:sp>
              <p:nvSpPr>
                <p:cNvPr id="31748" name="AutoShape 4"/>
                <p:cNvSpPr>
                  <a:spLocks noChangeShapeType="1"/>
                </p:cNvSpPr>
                <p:nvPr/>
              </p:nvSpPr>
              <p:spPr bwMode="auto">
                <a:xfrm>
                  <a:off x="5087" y="5435"/>
                  <a:ext cx="1" cy="4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lg" len="lg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latin typeface="+mj-lt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58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Типология организационных изменений</a:t>
            </a:r>
            <a:endParaRPr lang="en-US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980728"/>
          <a:ext cx="8568951" cy="5565183"/>
        </p:xfrm>
        <a:graphic>
          <a:graphicData uri="http://schemas.openxmlformats.org/drawingml/2006/table">
            <a:tbl>
              <a:tblPr/>
              <a:tblGrid>
                <a:gridCol w="3096344"/>
                <a:gridCol w="5472607"/>
              </a:tblGrid>
              <a:tr h="462513">
                <a:tc>
                  <a:txBody>
                    <a:bodyPr/>
                    <a:lstStyle/>
                    <a:p>
                      <a:pPr marL="96838" indent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Критерий классификации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Направленность организационных изменений</a:t>
                      </a:r>
                      <a:endParaRPr lang="ru-RU" sz="16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Уровни системы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Внешняя среда, организация, группа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510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Функциональные области организации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Снабжение, производство, сбыт, финансы, персонал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76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Уровни менеджмента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Цели и задачи, бизнес-процессы, организационная структура, организационная культура, информационная система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Скорость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Мгновенные (кризисные), быстрые, эволюционные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782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Охват изменений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Локальные, комплексные, интегрированные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Степень риска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Безрисковые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рисковые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487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Целевая направленность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Оперативные, тактические, стратегические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 перемен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Революционные, эволюционные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Тип развития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Экстенсивные, интенсивные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Направленность развития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Прогрессивные, регрессивные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55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Масштабы изменений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Локальные, всеобъемлющие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239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Тип стратегии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Развивающиеся, нейтральные, преобразующие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510">
                <a:tc>
                  <a:txBody>
                    <a:bodyPr/>
                    <a:lstStyle/>
                    <a:p>
                      <a:pPr marL="7200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 регулирования процесса изменений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Опережающие, запаздывающие</a:t>
                      </a: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2350" cy="5183981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Можно ли отождествлять понятия «управление изменениями», «управление развитием», «адаптивное управление»?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составляющие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«потенциала изменения»?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виды изменений вы знаете?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модели можно применять на практике при управлении организационными изменениями?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решающие факторы при управлении сложными изме­нениями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915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5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65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 О.В. Управление изменениями. Учебное пособие. – М.: ИНФРА-М, 2012 (и др.). – 286 с. 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обуч. по программам магистратуры, и слушателей программ MBA]. – М.: Магистр, 2013. – 336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 М.А. Управление изменениями: учеб. пособие. – М.: Изд-во «Дело» АНХ, 2010. – 128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018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8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646</TotalTime>
  <Words>2436</Words>
  <Application>Microsoft Office PowerPoint</Application>
  <PresentationFormat>Экран (4:3)</PresentationFormat>
  <Paragraphs>311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ФГБОУ ВПО «Владивостокский государственный университет экономики и сервиса»  Кафедра  экономики и менеджмента</vt:lpstr>
      <vt:lpstr>Тема 5.   Процесс управления организационными изменениями</vt:lpstr>
      <vt:lpstr>Тема 4. Процесс управления организационными изменениями</vt:lpstr>
      <vt:lpstr>Циклический процесс  управления изменением объекта</vt:lpstr>
      <vt:lpstr>Слайд 5</vt:lpstr>
      <vt:lpstr>Факторы, определяющие возможности развития организации: </vt:lpstr>
      <vt:lpstr>Слайд 7</vt:lpstr>
      <vt:lpstr>Принципы  управление изменениями   (по Кожевиной О.В.)</vt:lpstr>
      <vt:lpstr>Слайд 9</vt:lpstr>
      <vt:lpstr>Принципы управления  организационными изменениями (5)</vt:lpstr>
      <vt:lpstr>Уровни изменений (3):  организационный,  групповой (командный), индивидуальный (личностный) </vt:lpstr>
      <vt:lpstr>Характер организационных изменений:</vt:lpstr>
      <vt:lpstr>Этапы организационных изменений (3/8)  (по Дж. П. Коттеру)</vt:lpstr>
      <vt:lpstr>Этапы организационных изменений (6/8)  (по Дж. П. Коттеру)</vt:lpstr>
      <vt:lpstr>Этапы организационных изменений (7/8)  (по Дж. П. Коттеру)</vt:lpstr>
      <vt:lpstr>Этапы организационных изменений (8/8)  (по Дж. П. Коттеру)</vt:lpstr>
      <vt:lpstr>Фазы «позитивных изменений»  по Лузину А.Е. (3/5) </vt:lpstr>
      <vt:lpstr>5 фаз «позитивных изменений»  по Лузину А.Е. (5/5)</vt:lpstr>
      <vt:lpstr>Сравнение традиционного и позитивного подходов к управлению изменениями в организации</vt:lpstr>
      <vt:lpstr>Факторы успеха управления изменениями:</vt:lpstr>
      <vt:lpstr>Факторы успеха управления изменениями (1/5)</vt:lpstr>
      <vt:lpstr>Факторы успеха управления изменениями (2/5)</vt:lpstr>
      <vt:lpstr>Факторы успеха управления изменениями (3/5)</vt:lpstr>
      <vt:lpstr>Факторы успеха управления изменениями  (4/5)</vt:lpstr>
      <vt:lpstr>Факторы успеха управления изменениями (5/5)</vt:lpstr>
      <vt:lpstr>По мнению А.П. Егоршина для минимизации факторов риска при внедрении изменений требуется всестороннее планирование, включающее следующие этапы:</vt:lpstr>
      <vt:lpstr>4 типа организационных изменений   (по Р. Дафту) (2/4)</vt:lpstr>
      <vt:lpstr>4 типа организационных изменений   (по Р. Дафту) (4/4)</vt:lpstr>
      <vt:lpstr>Основные виды изменений (по Короткову Э.М.)  (основана на системном представлении об организации:  изменение стадии, формы, состояния, содержания, структуры)</vt:lpstr>
      <vt:lpstr>Типология организационных изменений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74</cp:revision>
  <dcterms:created xsi:type="dcterms:W3CDTF">2014-06-09T00:30:37Z</dcterms:created>
  <dcterms:modified xsi:type="dcterms:W3CDTF">2015-03-15T19:07:21Z</dcterms:modified>
</cp:coreProperties>
</file>