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700" r:id="rId4"/>
    <p:sldMasterId id="2147483713" r:id="rId5"/>
  </p:sldMasterIdLst>
  <p:notesMasterIdLst>
    <p:notesMasterId r:id="rId52"/>
  </p:notesMasterIdLst>
  <p:sldIdLst>
    <p:sldId id="256" r:id="rId6"/>
    <p:sldId id="257" r:id="rId7"/>
    <p:sldId id="274" r:id="rId8"/>
    <p:sldId id="275" r:id="rId9"/>
    <p:sldId id="258" r:id="rId10"/>
    <p:sldId id="276" r:id="rId11"/>
    <p:sldId id="259" r:id="rId12"/>
    <p:sldId id="278" r:id="rId13"/>
    <p:sldId id="279" r:id="rId14"/>
    <p:sldId id="280" r:id="rId15"/>
    <p:sldId id="281" r:id="rId16"/>
    <p:sldId id="282" r:id="rId17"/>
    <p:sldId id="283" r:id="rId18"/>
    <p:sldId id="260" r:id="rId19"/>
    <p:sldId id="261" r:id="rId20"/>
    <p:sldId id="284" r:id="rId21"/>
    <p:sldId id="285" r:id="rId22"/>
    <p:sldId id="286" r:id="rId23"/>
    <p:sldId id="287" r:id="rId24"/>
    <p:sldId id="263" r:id="rId25"/>
    <p:sldId id="289" r:id="rId26"/>
    <p:sldId id="290" r:id="rId27"/>
    <p:sldId id="292" r:id="rId28"/>
    <p:sldId id="291" r:id="rId29"/>
    <p:sldId id="293" r:id="rId30"/>
    <p:sldId id="294" r:id="rId31"/>
    <p:sldId id="295" r:id="rId32"/>
    <p:sldId id="296" r:id="rId33"/>
    <p:sldId id="297" r:id="rId34"/>
    <p:sldId id="298" r:id="rId35"/>
    <p:sldId id="299" r:id="rId36"/>
    <p:sldId id="300" r:id="rId37"/>
    <p:sldId id="301" r:id="rId38"/>
    <p:sldId id="302" r:id="rId39"/>
    <p:sldId id="303" r:id="rId40"/>
    <p:sldId id="262" r:id="rId41"/>
    <p:sldId id="264" r:id="rId42"/>
    <p:sldId id="265" r:id="rId43"/>
    <p:sldId id="266" r:id="rId44"/>
    <p:sldId id="268" r:id="rId45"/>
    <p:sldId id="269" r:id="rId46"/>
    <p:sldId id="270" r:id="rId47"/>
    <p:sldId id="271" r:id="rId48"/>
    <p:sldId id="272" r:id="rId49"/>
    <p:sldId id="305" r:id="rId50"/>
    <p:sldId id="304" r:id="rId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3580" autoAdjust="0"/>
  </p:normalViewPr>
  <p:slideViewPr>
    <p:cSldViewPr snapToGrid="0">
      <p:cViewPr varScale="1">
        <p:scale>
          <a:sx n="47" d="100"/>
          <a:sy n="47" d="100"/>
        </p:scale>
        <p:origin x="244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4" name="PlaceHolder 1"/>
          <p:cNvSpPr>
            <a:spLocks noGrp="1"/>
          </p:cNvSpPr>
          <p:nvPr>
            <p:ph type="body"/>
          </p:nvPr>
        </p:nvSpPr>
        <p:spPr>
          <a:xfrm>
            <a:off x="756000" y="5078520"/>
            <a:ext cx="6047640" cy="4811040"/>
          </a:xfrm>
          <a:prstGeom prst="rect">
            <a:avLst/>
          </a:prstGeom>
        </p:spPr>
        <p:txBody>
          <a:bodyPr lIns="0" tIns="0" rIns="0" bIns="0"/>
          <a:lstStyle/>
          <a:p>
            <a:r>
              <a:rPr lang="ru-RU" sz="2000" b="0" strike="noStrike" spc="-1">
                <a:solidFill>
                  <a:srgbClr val="000000"/>
                </a:solidFill>
                <a:uFill>
                  <a:solidFill>
                    <a:srgbClr val="FFFFFF"/>
                  </a:solidFill>
                </a:uFill>
                <a:latin typeface="XO Oriel"/>
              </a:rPr>
              <a:t>Для правки формата примечаний щёлкните мышью</a:t>
            </a:r>
          </a:p>
        </p:txBody>
      </p:sp>
      <p:sp>
        <p:nvSpPr>
          <p:cNvPr id="245" name="PlaceHolder 2"/>
          <p:cNvSpPr>
            <a:spLocks noGrp="1"/>
          </p:cNvSpPr>
          <p:nvPr>
            <p:ph type="hdr"/>
          </p:nvPr>
        </p:nvSpPr>
        <p:spPr>
          <a:xfrm>
            <a:off x="0" y="0"/>
            <a:ext cx="3280680" cy="534240"/>
          </a:xfrm>
          <a:prstGeom prst="rect">
            <a:avLst/>
          </a:prstGeom>
        </p:spPr>
        <p:txBody>
          <a:bodyPr lIns="0" tIns="0" rIns="0" bIns="0"/>
          <a:lstStyle/>
          <a:p>
            <a:r>
              <a:rPr lang="ru-RU" sz="1400" b="0" strike="noStrike" spc="-1">
                <a:solidFill>
                  <a:srgbClr val="000000"/>
                </a:solidFill>
                <a:uFill>
                  <a:solidFill>
                    <a:srgbClr val="FFFFFF"/>
                  </a:solidFill>
                </a:uFill>
                <a:latin typeface="Tinos"/>
              </a:rPr>
              <a:t>&lt;заголовок&gt;</a:t>
            </a:r>
          </a:p>
        </p:txBody>
      </p:sp>
      <p:sp>
        <p:nvSpPr>
          <p:cNvPr id="246" name="PlaceHolder 3"/>
          <p:cNvSpPr>
            <a:spLocks noGrp="1"/>
          </p:cNvSpPr>
          <p:nvPr>
            <p:ph type="dt"/>
          </p:nvPr>
        </p:nvSpPr>
        <p:spPr>
          <a:xfrm>
            <a:off x="4278960" y="0"/>
            <a:ext cx="3280680" cy="534240"/>
          </a:xfrm>
          <a:prstGeom prst="rect">
            <a:avLst/>
          </a:prstGeom>
        </p:spPr>
        <p:txBody>
          <a:bodyPr lIns="0" tIns="0" rIns="0" bIns="0"/>
          <a:lstStyle/>
          <a:p>
            <a:pPr algn="r"/>
            <a:r>
              <a:rPr lang="ru-RU" sz="1400" b="0" strike="noStrike" spc="-1">
                <a:solidFill>
                  <a:srgbClr val="000000"/>
                </a:solidFill>
                <a:uFill>
                  <a:solidFill>
                    <a:srgbClr val="FFFFFF"/>
                  </a:solidFill>
                </a:uFill>
                <a:latin typeface="Tinos"/>
              </a:rPr>
              <a:t>&lt;дата/время&gt;</a:t>
            </a:r>
          </a:p>
        </p:txBody>
      </p:sp>
      <p:sp>
        <p:nvSpPr>
          <p:cNvPr id="247" name="PlaceHolder 4"/>
          <p:cNvSpPr>
            <a:spLocks noGrp="1"/>
          </p:cNvSpPr>
          <p:nvPr>
            <p:ph type="ftr"/>
          </p:nvPr>
        </p:nvSpPr>
        <p:spPr>
          <a:xfrm>
            <a:off x="0" y="10157400"/>
            <a:ext cx="3280680" cy="534240"/>
          </a:xfrm>
          <a:prstGeom prst="rect">
            <a:avLst/>
          </a:prstGeom>
        </p:spPr>
        <p:txBody>
          <a:bodyPr lIns="0" tIns="0" rIns="0" bIns="0" anchor="b"/>
          <a:lstStyle/>
          <a:p>
            <a:r>
              <a:rPr lang="ru-RU" sz="1400" b="0" strike="noStrike" spc="-1">
                <a:solidFill>
                  <a:srgbClr val="000000"/>
                </a:solidFill>
                <a:uFill>
                  <a:solidFill>
                    <a:srgbClr val="FFFFFF"/>
                  </a:solidFill>
                </a:uFill>
                <a:latin typeface="Tinos"/>
              </a:rPr>
              <a:t>&lt;нижний колонтитул&gt;</a:t>
            </a:r>
          </a:p>
        </p:txBody>
      </p:sp>
      <p:sp>
        <p:nvSpPr>
          <p:cNvPr id="248" name="PlaceHolder 5"/>
          <p:cNvSpPr>
            <a:spLocks noGrp="1"/>
          </p:cNvSpPr>
          <p:nvPr>
            <p:ph type="sldNum"/>
          </p:nvPr>
        </p:nvSpPr>
        <p:spPr>
          <a:xfrm>
            <a:off x="4278960" y="10157400"/>
            <a:ext cx="3280680" cy="534240"/>
          </a:xfrm>
          <a:prstGeom prst="rect">
            <a:avLst/>
          </a:prstGeom>
        </p:spPr>
        <p:txBody>
          <a:bodyPr lIns="0" tIns="0" rIns="0" bIns="0" anchor="b"/>
          <a:lstStyle/>
          <a:p>
            <a:pPr algn="r"/>
            <a:fld id="{A7633511-8F2D-42E4-8288-8F0FBD032B73}" type="slidenum">
              <a:rPr lang="ru-RU" sz="1400" b="0" strike="noStrike" spc="-1">
                <a:solidFill>
                  <a:srgbClr val="000000"/>
                </a:solidFill>
                <a:uFill>
                  <a:solidFill>
                    <a:srgbClr val="FFFFFF"/>
                  </a:solidFill>
                </a:uFill>
                <a:latin typeface="Tinos"/>
              </a:rPr>
              <a:t>‹#›</a:t>
            </a:fld>
            <a:endParaRPr lang="ru-RU" sz="1400" b="0" strike="noStrike" spc="-1">
              <a:solidFill>
                <a:srgbClr val="000000"/>
              </a:solidFill>
              <a:uFill>
                <a:solidFill>
                  <a:srgbClr val="FFFFFF"/>
                </a:solidFill>
              </a:uFill>
              <a:latin typeface="Tinos"/>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www.smartling.com/#seeitinaction" TargetMode="External"/><Relationship Id="rId13" Type="http://schemas.openxmlformats.org/officeDocument/2006/relationships/hyperlink" Target="https://www.retaildive.com/news/amazon-dominates-international-marketplace-reach/531926/" TargetMode="External"/><Relationship Id="rId18" Type="http://schemas.openxmlformats.org/officeDocument/2006/relationships/hyperlink" Target="https://media.corporate-ir.net/media_files/IROL/10/100529/nike-gs09/global.html#:~:text=We%20sell%20our%20products%20in,major%20sports%20and%20consumer%20lifestyles." TargetMode="External"/><Relationship Id="rId3" Type="http://schemas.openxmlformats.org/officeDocument/2006/relationships/hyperlink" Target="https://www.smartling.com/resources/101/what-is-an-international-strategy-5-examples/" TargetMode="External"/><Relationship Id="rId7" Type="http://schemas.openxmlformats.org/officeDocument/2006/relationships/hyperlink" Target="https://www.smartling.com/resources/101/your-guide-to-market-entry-strategy/" TargetMode="External"/><Relationship Id="rId12" Type="http://schemas.openxmlformats.org/officeDocument/2006/relationships/hyperlink" Target="https://www.smartling.com/resources/101/the-ultimate-guide-to-global-expansion/" TargetMode="External"/><Relationship Id="rId17" Type="http://schemas.openxmlformats.org/officeDocument/2006/relationships/hyperlink" Target="https://www.businessinsider.com/mcdonalds-restaurants-around-the-world-2018-10#:~:text=McDonald's%20operates%20more%20than%2036%2C000%20restaurants%20in,100%20countries%20around%20the%20world." TargetMode="External"/><Relationship Id="rId2" Type="http://schemas.openxmlformats.org/officeDocument/2006/relationships/slide" Target="../slides/slide38.xml"/><Relationship Id="rId16" Type="http://schemas.openxmlformats.org/officeDocument/2006/relationships/hyperlink" Target="https://www.smartling.com/resources/101/what-is-a-transnational-strategy-5-examples/" TargetMode="External"/><Relationship Id="rId20" Type="http://schemas.openxmlformats.org/officeDocument/2006/relationships/hyperlink" Target="https://www.coca-colacompany.com/brands" TargetMode="External"/><Relationship Id="rId1" Type="http://schemas.openxmlformats.org/officeDocument/2006/relationships/notesMaster" Target="../notesMasters/notesMaster1.xml"/><Relationship Id="rId6" Type="http://schemas.openxmlformats.org/officeDocument/2006/relationships/hyperlink" Target="https://www.statista.com/statistics/306864/market-share-of-leading-energy-drink-brands-in-the-us-based-on-case-volume-sales/" TargetMode="External"/><Relationship Id="rId11" Type="http://schemas.openxmlformats.org/officeDocument/2006/relationships/hyperlink" Target="https://www.nestle.com/aboutus/overview" TargetMode="External"/><Relationship Id="rId5" Type="http://schemas.openxmlformats.org/officeDocument/2006/relationships/hyperlink" Target="https://www.reuters.com/article/us-usa-trade-france/u-s-champagne-drinkers-should-expect-costs-to-pop-with-new-tariffs-idUSKBN1ZC0YR" TargetMode="External"/><Relationship Id="rId15" Type="http://schemas.openxmlformats.org/officeDocument/2006/relationships/hyperlink" Target="https://thewaltdisneycompany.com/disney-among-linkedins-top-companies-2017" TargetMode="External"/><Relationship Id="rId10" Type="http://schemas.openxmlformats.org/officeDocument/2006/relationships/hyperlink" Target="https://us.pg.com/annualreport2020/our-integrated-strategy-to-win/" TargetMode="External"/><Relationship Id="rId19" Type="http://schemas.openxmlformats.org/officeDocument/2006/relationships/hyperlink" Target="https://www.winmo.com/sponsorship/the-strategy-behind-nikes-growing-investment-in-sports-sponsorships-and-athlete-endorsements/" TargetMode="External"/><Relationship Id="rId4" Type="http://schemas.openxmlformats.org/officeDocument/2006/relationships/hyperlink" Target="https://www.smartling.com/resources/101/the-translation-cost-category-most-companies-forget/" TargetMode="External"/><Relationship Id="rId9" Type="http://schemas.openxmlformats.org/officeDocument/2006/relationships/hyperlink" Target="https://www.careers.jnj.com/business-structure-and-mission-page#:~:text=With%20our%20global%20reach%E2%80%94Johnson,a%20billion%20people%20every%20day." TargetMode="External"/><Relationship Id="rId14" Type="http://schemas.openxmlformats.org/officeDocument/2006/relationships/hyperlink" Target="https://www.apple.com/newsroom/2020/04/apple-services-now-available-in-more-countries-around-the-world/"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pentextbc.ca/strategicmanagement/chapter/options-for-competing-in-international-markets/#f7.27"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hia.com/"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4" name="TextShape 2"/>
          <p:cNvSpPr txBox="1"/>
          <p:nvPr/>
        </p:nvSpPr>
        <p:spPr>
          <a:xfrm>
            <a:off x="3884760" y="8685360"/>
            <a:ext cx="2971440" cy="458280"/>
          </a:xfrm>
          <a:prstGeom prst="rect">
            <a:avLst/>
          </a:prstGeom>
          <a:noFill/>
          <a:ln>
            <a:noFill/>
          </a:ln>
        </p:spPr>
        <p:txBody>
          <a:bodyPr anchor="b"/>
          <a:lstStyle/>
          <a:p>
            <a:pPr algn="r">
              <a:lnSpc>
                <a:spcPct val="100000"/>
              </a:lnSpc>
            </a:pPr>
            <a:fld id="{F56DFC24-C700-4104-857F-286AD3E7E63C}" type="slidenum">
              <a:rPr lang="ru-RU" sz="1200" b="0" strike="noStrike" spc="-1">
                <a:solidFill>
                  <a:srgbClr val="000000"/>
                </a:solidFill>
                <a:uFill>
                  <a:solidFill>
                    <a:srgbClr val="FFFFFF"/>
                  </a:solidFill>
                </a:uFill>
                <a:latin typeface="+mn-lt"/>
                <a:ea typeface="+mn-ea"/>
              </a:rPr>
              <a:t>2</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4" name="TextShape 2"/>
          <p:cNvSpPr txBox="1"/>
          <p:nvPr/>
        </p:nvSpPr>
        <p:spPr>
          <a:xfrm>
            <a:off x="3884760" y="8685360"/>
            <a:ext cx="2971440" cy="458280"/>
          </a:xfrm>
          <a:prstGeom prst="rect">
            <a:avLst/>
          </a:prstGeom>
          <a:noFill/>
          <a:ln>
            <a:noFill/>
          </a:ln>
        </p:spPr>
        <p:txBody>
          <a:bodyPr anchor="b"/>
          <a:lstStyle/>
          <a:p>
            <a:pPr algn="r">
              <a:lnSpc>
                <a:spcPct val="100000"/>
              </a:lnSpc>
            </a:pPr>
            <a:fld id="{F56DFC24-C700-4104-857F-286AD3E7E63C}" type="slidenum">
              <a:rPr lang="ru-RU" sz="1200" b="0" strike="noStrike" spc="-1">
                <a:solidFill>
                  <a:srgbClr val="000000"/>
                </a:solidFill>
                <a:uFill>
                  <a:solidFill>
                    <a:srgbClr val="FFFFFF"/>
                  </a:solidFill>
                </a:uFill>
                <a:latin typeface="+mn-lt"/>
                <a:ea typeface="+mn-ea"/>
              </a:rPr>
              <a:t>3</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998039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4" name="TextShape 2"/>
          <p:cNvSpPr txBox="1"/>
          <p:nvPr/>
        </p:nvSpPr>
        <p:spPr>
          <a:xfrm>
            <a:off x="3884760" y="8685360"/>
            <a:ext cx="2971440" cy="458280"/>
          </a:xfrm>
          <a:prstGeom prst="rect">
            <a:avLst/>
          </a:prstGeom>
          <a:noFill/>
          <a:ln>
            <a:noFill/>
          </a:ln>
        </p:spPr>
        <p:txBody>
          <a:bodyPr anchor="b"/>
          <a:lstStyle/>
          <a:p>
            <a:pPr algn="r">
              <a:lnSpc>
                <a:spcPct val="100000"/>
              </a:lnSpc>
            </a:pPr>
            <a:fld id="{F56DFC24-C700-4104-857F-286AD3E7E63C}" type="slidenum">
              <a:rPr lang="ru-RU" sz="1200" b="0" strike="noStrike" spc="-1">
                <a:solidFill>
                  <a:srgbClr val="000000"/>
                </a:solidFill>
                <a:uFill>
                  <a:solidFill>
                    <a:srgbClr val="FFFFFF"/>
                  </a:solidFill>
                </a:uFill>
                <a:latin typeface="+mn-lt"/>
                <a:ea typeface="+mn-ea"/>
              </a:rPr>
              <a:t>4</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347928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6" name="TextShape 2"/>
          <p:cNvSpPr txBox="1"/>
          <p:nvPr/>
        </p:nvSpPr>
        <p:spPr>
          <a:xfrm>
            <a:off x="3884760" y="8685360"/>
            <a:ext cx="2971440" cy="458280"/>
          </a:xfrm>
          <a:prstGeom prst="rect">
            <a:avLst/>
          </a:prstGeom>
          <a:noFill/>
          <a:ln>
            <a:noFill/>
          </a:ln>
        </p:spPr>
        <p:txBody>
          <a:bodyPr anchor="b"/>
          <a:lstStyle/>
          <a:p>
            <a:pPr algn="r">
              <a:lnSpc>
                <a:spcPct val="100000"/>
              </a:lnSpc>
            </a:pPr>
            <a:fld id="{9B256040-A4FD-4970-AF17-99FAEEBBEE08}" type="slidenum">
              <a:rPr lang="ru-RU" sz="1200" b="0" strike="noStrike" spc="-1">
                <a:solidFill>
                  <a:srgbClr val="000000"/>
                </a:solidFill>
                <a:uFill>
                  <a:solidFill>
                    <a:srgbClr val="FFFFFF"/>
                  </a:solidFill>
                </a:uFill>
                <a:latin typeface="+mn-lt"/>
                <a:ea typeface="+mn-ea"/>
              </a:rPr>
              <a:t>5</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6" name="TextShape 2"/>
          <p:cNvSpPr txBox="1"/>
          <p:nvPr/>
        </p:nvSpPr>
        <p:spPr>
          <a:xfrm>
            <a:off x="3884760" y="8685360"/>
            <a:ext cx="2971440" cy="458280"/>
          </a:xfrm>
          <a:prstGeom prst="rect">
            <a:avLst/>
          </a:prstGeom>
          <a:noFill/>
          <a:ln>
            <a:noFill/>
          </a:ln>
        </p:spPr>
        <p:txBody>
          <a:bodyPr anchor="b"/>
          <a:lstStyle/>
          <a:p>
            <a:pPr algn="r">
              <a:lnSpc>
                <a:spcPct val="100000"/>
              </a:lnSpc>
            </a:pPr>
            <a:fld id="{9B256040-A4FD-4970-AF17-99FAEEBBEE08}" type="slidenum">
              <a:rPr lang="ru-RU" sz="1200" b="0" strike="noStrike" spc="-1">
                <a:solidFill>
                  <a:srgbClr val="000000"/>
                </a:solidFill>
                <a:uFill>
                  <a:solidFill>
                    <a:srgbClr val="FFFFFF"/>
                  </a:solidFill>
                </a:uFill>
                <a:latin typeface="+mn-lt"/>
                <a:ea typeface="+mn-ea"/>
              </a:rPr>
              <a:t>6</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316546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r>
              <a:rPr lang="ru-RU" sz="1200" b="1" strike="noStrike" spc="-1" dirty="0" err="1" smtClean="0">
                <a:solidFill>
                  <a:srgbClr val="000000"/>
                </a:solidFill>
                <a:uFill>
                  <a:solidFill>
                    <a:srgbClr val="FFFFFF"/>
                  </a:solidFill>
                </a:uFill>
                <a:latin typeface="+mn-lt"/>
                <a:ea typeface="+mn-ea"/>
              </a:rPr>
              <a:t>how</a:t>
            </a:r>
            <a:r>
              <a:rPr lang="ru-RU" sz="1200" b="1" strike="noStrike" spc="-1" dirty="0" smtClean="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to</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get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presence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credibility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desired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category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segment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geographical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value-creation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Often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Vehicles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development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joint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ventures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licensing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acquisitions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depending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type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Arenas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trying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knowledge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expertise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entry-mode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recommended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OLI </a:t>
            </a:r>
            <a:r>
              <a:rPr lang="ru-RU" sz="1200" b="0" strike="noStrike" spc="-1" dirty="0" err="1">
                <a:solidFill>
                  <a:srgbClr val="000000"/>
                </a:solidFill>
                <a:uFill>
                  <a:solidFill>
                    <a:srgbClr val="FFFFFF"/>
                  </a:solidFill>
                </a:uFill>
                <a:latin typeface="+mn-lt"/>
                <a:ea typeface="+mn-ea"/>
              </a:rPr>
              <a:t>framework</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primarily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chosen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organic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setting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acquisitions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didn’t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innovative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concept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differentiators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addition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belief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control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minimize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risk</a:t>
            </a:r>
            <a:r>
              <a:rPr lang="ru-RU" sz="1200" b="0" strike="noStrike" spc="-1" dirty="0">
                <a:solidFill>
                  <a:srgbClr val="000000"/>
                </a:solidFill>
                <a:uFill>
                  <a:solidFill>
                    <a:srgbClr val="FFFFFF"/>
                  </a:solidFill>
                </a:uFill>
                <a:latin typeface="+mn-lt"/>
                <a:ea typeface="+mn-ea"/>
              </a:rPr>
              <a:t> f</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damage</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wouldn’t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control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licensing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agreements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relatively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cheap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how</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will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convince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customers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to</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come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its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way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often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differentiate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themselves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etc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balance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equals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costs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heavily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focus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risk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stuck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middle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average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average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prices</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doesn’t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furniture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least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reliable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differentiates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itself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massive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visually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exciting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envision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possibilities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rearranging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incredible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amount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furniture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themselves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Finally</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offers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possibility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desired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furniture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immediately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extensive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inventory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conventional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furniture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retailers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speed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and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sequence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major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take</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obviously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Scandinavia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concept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rapidly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quick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decrease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costs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turn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reinforce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low-cost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learn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overwhelmed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potential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barriers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expanded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backgrounds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Arab</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Emirates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China</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therefore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largely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followed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called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Uppsala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addition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enthuse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things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certain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IKEA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how</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profits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will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be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generated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After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dealing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talking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occur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temporary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improved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mentioned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earlier</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economic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logic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deliver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strong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year-in</a:t>
            </a:r>
            <a:r>
              <a:rPr lang="ru-RU" sz="1200" b="0" strike="noStrike" spc="-1" dirty="0">
                <a:solidFill>
                  <a:srgbClr val="000000"/>
                </a:solidFill>
                <a:uFill>
                  <a:solidFill>
                    <a:srgbClr val="FFFFFF"/>
                  </a:solidFill>
                </a:uFill>
                <a:latin typeface="+mn-lt"/>
                <a:ea typeface="+mn-ea"/>
              </a:rPr>
              <a:t>/</a:t>
            </a:r>
            <a:r>
              <a:rPr lang="ru-RU" sz="1200" b="0" strike="noStrike" spc="-1" dirty="0" err="1">
                <a:solidFill>
                  <a:srgbClr val="000000"/>
                </a:solidFill>
                <a:uFill>
                  <a:solidFill>
                    <a:srgbClr val="FFFFFF"/>
                  </a:solidFill>
                </a:uFill>
                <a:latin typeface="+mn-lt"/>
                <a:ea typeface="+mn-ea"/>
              </a:rPr>
              <a:t>year-out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sustained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resulting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unique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combination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logic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worldwide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Practically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furniture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retailer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therefore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charge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aforementioned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Arenas, </a:t>
            </a:r>
            <a:r>
              <a:rPr lang="ru-RU" sz="1200" b="0" strike="noStrike" spc="-1" dirty="0" err="1">
                <a:solidFill>
                  <a:srgbClr val="000000"/>
                </a:solidFill>
                <a:uFill>
                  <a:solidFill>
                    <a:srgbClr val="FFFFFF"/>
                  </a:solidFill>
                </a:uFill>
                <a:latin typeface="+mn-lt"/>
                <a:ea typeface="+mn-ea"/>
              </a:rPr>
              <a:t>Vehicles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Differentiators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together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jointly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reinforce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IKEA’s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unique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point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7</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8</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20543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9</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3237496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10</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599829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11</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1662750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12</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587379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298" name="TextShape 2"/>
          <p:cNvSpPr txBox="1"/>
          <p:nvPr/>
        </p:nvSpPr>
        <p:spPr>
          <a:xfrm>
            <a:off x="3884760" y="8685360"/>
            <a:ext cx="2971440" cy="458280"/>
          </a:xfrm>
          <a:prstGeom prst="rect">
            <a:avLst/>
          </a:prstGeom>
          <a:noFill/>
          <a:ln>
            <a:noFill/>
          </a:ln>
        </p:spPr>
        <p:txBody>
          <a:bodyPr anchor="b"/>
          <a:lstStyle/>
          <a:p>
            <a:pPr algn="r">
              <a:lnSpc>
                <a:spcPct val="100000"/>
              </a:lnSpc>
            </a:pPr>
            <a:fld id="{48F5EA97-C74A-484D-8D3D-1950976464A3}" type="slidenum">
              <a:rPr lang="ru-RU" sz="1200" b="0" strike="noStrike" spc="-1">
                <a:solidFill>
                  <a:srgbClr val="000000"/>
                </a:solidFill>
                <a:uFill>
                  <a:solidFill>
                    <a:srgbClr val="FFFFFF"/>
                  </a:solidFill>
                </a:uFill>
                <a:latin typeface="+mn-lt"/>
                <a:ea typeface="+mn-ea"/>
              </a:rPr>
              <a:t>13</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638591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300" name="TextShape 2"/>
          <p:cNvSpPr txBox="1"/>
          <p:nvPr/>
        </p:nvSpPr>
        <p:spPr>
          <a:xfrm>
            <a:off x="3884760" y="8685360"/>
            <a:ext cx="2971440" cy="458280"/>
          </a:xfrm>
          <a:prstGeom prst="rect">
            <a:avLst/>
          </a:prstGeom>
          <a:noFill/>
          <a:ln>
            <a:noFill/>
          </a:ln>
        </p:spPr>
        <p:txBody>
          <a:bodyPr anchor="b"/>
          <a:lstStyle/>
          <a:p>
            <a:pPr algn="r">
              <a:lnSpc>
                <a:spcPct val="100000"/>
              </a:lnSpc>
            </a:pPr>
            <a:fld id="{3C82D842-0C97-422B-B4A1-6405241F20A3}" type="slidenum">
              <a:rPr lang="ru-RU" sz="1200" b="0" strike="noStrike" spc="-1">
                <a:solidFill>
                  <a:srgbClr val="000000"/>
                </a:solidFill>
                <a:uFill>
                  <a:solidFill>
                    <a:srgbClr val="FFFFFF"/>
                  </a:solidFill>
                </a:uFill>
                <a:latin typeface="+mn-lt"/>
                <a:ea typeface="+mn-ea"/>
              </a:rPr>
              <a:t>14</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300" name="TextShape 2"/>
          <p:cNvSpPr txBox="1"/>
          <p:nvPr/>
        </p:nvSpPr>
        <p:spPr>
          <a:xfrm>
            <a:off x="3884760" y="8685360"/>
            <a:ext cx="2971440" cy="458280"/>
          </a:xfrm>
          <a:prstGeom prst="rect">
            <a:avLst/>
          </a:prstGeom>
          <a:noFill/>
          <a:ln>
            <a:noFill/>
          </a:ln>
        </p:spPr>
        <p:txBody>
          <a:bodyPr anchor="b"/>
          <a:lstStyle/>
          <a:p>
            <a:pPr algn="r">
              <a:lnSpc>
                <a:spcPct val="100000"/>
              </a:lnSpc>
            </a:pPr>
            <a:fld id="{3C82D842-0C97-422B-B4A1-6405241F20A3}" type="slidenum">
              <a:rPr lang="ru-RU" sz="1200" b="0" strike="noStrike" spc="-1">
                <a:solidFill>
                  <a:srgbClr val="000000"/>
                </a:solidFill>
                <a:uFill>
                  <a:solidFill>
                    <a:srgbClr val="FFFFFF"/>
                  </a:solidFill>
                </a:uFill>
                <a:latin typeface="+mn-lt"/>
                <a:ea typeface="+mn-ea"/>
              </a:rPr>
              <a:t>16</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3690322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300" name="TextShape 2"/>
          <p:cNvSpPr txBox="1"/>
          <p:nvPr/>
        </p:nvSpPr>
        <p:spPr>
          <a:xfrm>
            <a:off x="3884760" y="8685360"/>
            <a:ext cx="2971440" cy="458280"/>
          </a:xfrm>
          <a:prstGeom prst="rect">
            <a:avLst/>
          </a:prstGeom>
          <a:noFill/>
          <a:ln>
            <a:noFill/>
          </a:ln>
        </p:spPr>
        <p:txBody>
          <a:bodyPr anchor="b"/>
          <a:lstStyle/>
          <a:p>
            <a:pPr algn="r">
              <a:lnSpc>
                <a:spcPct val="100000"/>
              </a:lnSpc>
            </a:pPr>
            <a:fld id="{3C82D842-0C97-422B-B4A1-6405241F20A3}" type="slidenum">
              <a:rPr lang="ru-RU" sz="1200" b="0" strike="noStrike" spc="-1">
                <a:solidFill>
                  <a:srgbClr val="000000"/>
                </a:solidFill>
                <a:uFill>
                  <a:solidFill>
                    <a:srgbClr val="FFFFFF"/>
                  </a:solidFill>
                </a:uFill>
                <a:latin typeface="+mn-lt"/>
                <a:ea typeface="+mn-ea"/>
              </a:rPr>
              <a:t>17</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2708309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400640"/>
            <a:ext cx="5486040" cy="3600000"/>
          </a:xfrm>
          <a:prstGeom prst="rect">
            <a:avLst/>
          </a:prstGeom>
        </p:spPr>
        <p:txBody>
          <a:bodyPr/>
          <a:lstStyle/>
          <a:p>
            <a:endParaRPr lang="ru-RU" sz="2000" b="0" strike="noStrike" spc="-1" dirty="0">
              <a:solidFill>
                <a:srgbClr val="000000"/>
              </a:solidFill>
              <a:uFill>
                <a:solidFill>
                  <a:srgbClr val="FFFFFF"/>
                </a:solidFill>
              </a:uFill>
              <a:latin typeface="XO Oriel"/>
            </a:endParaRPr>
          </a:p>
        </p:txBody>
      </p:sp>
      <p:sp>
        <p:nvSpPr>
          <p:cNvPr id="300" name="TextShape 2"/>
          <p:cNvSpPr txBox="1"/>
          <p:nvPr/>
        </p:nvSpPr>
        <p:spPr>
          <a:xfrm>
            <a:off x="3884760" y="8685360"/>
            <a:ext cx="2971440" cy="458280"/>
          </a:xfrm>
          <a:prstGeom prst="rect">
            <a:avLst/>
          </a:prstGeom>
          <a:noFill/>
          <a:ln>
            <a:noFill/>
          </a:ln>
        </p:spPr>
        <p:txBody>
          <a:bodyPr anchor="b"/>
          <a:lstStyle/>
          <a:p>
            <a:pPr algn="r">
              <a:lnSpc>
                <a:spcPct val="100000"/>
              </a:lnSpc>
            </a:pPr>
            <a:fld id="{3C82D842-0C97-422B-B4A1-6405241F20A3}" type="slidenum">
              <a:rPr lang="ru-RU" sz="1200" b="0" strike="noStrike" spc="-1">
                <a:solidFill>
                  <a:srgbClr val="000000"/>
                </a:solidFill>
                <a:uFill>
                  <a:solidFill>
                    <a:srgbClr val="FFFFFF"/>
                  </a:solidFill>
                </a:uFill>
                <a:latin typeface="+mn-lt"/>
                <a:ea typeface="+mn-ea"/>
              </a:rPr>
              <a:t>18</a:t>
            </a:fld>
            <a:endParaRPr lang="ru-RU" sz="1400" b="0" strike="noStrike" spc="-1">
              <a:solidFill>
                <a:srgbClr val="000000"/>
              </a:solidFill>
              <a:uFill>
                <a:solidFill>
                  <a:srgbClr val="FFFFFF"/>
                </a:solidFill>
              </a:uFill>
              <a:latin typeface="Tinos"/>
            </a:endParaRPr>
          </a:p>
        </p:txBody>
      </p:sp>
    </p:spTree>
    <p:extLst>
      <p:ext uri="{BB962C8B-B14F-4D97-AF65-F5344CB8AC3E}">
        <p14:creationId xmlns:p14="http://schemas.microsoft.com/office/powerpoint/2010/main" val="2063307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PlaceHolder 1"/>
          <p:cNvSpPr>
            <a:spLocks noGrp="1"/>
          </p:cNvSpPr>
          <p:nvPr>
            <p:ph type="body"/>
          </p:nvPr>
        </p:nvSpPr>
        <p:spPr>
          <a:xfrm>
            <a:off x="685800" y="4400640"/>
            <a:ext cx="5486040" cy="3600000"/>
          </a:xfrm>
          <a:prstGeom prst="rect">
            <a:avLst/>
          </a:prstGeom>
        </p:spPr>
        <p:txBody>
          <a:bodyPr/>
          <a:lstStyle/>
          <a:p>
            <a:r>
              <a:rPr lang="ru-RU" sz="1200" b="0" strike="noStrike" spc="-1" dirty="0" smtClean="0">
                <a:solidFill>
                  <a:srgbClr val="000000"/>
                </a:solidFill>
                <a:uFill>
                  <a:solidFill>
                    <a:srgbClr val="FFFFFF"/>
                  </a:solidFill>
                </a:uFill>
                <a:latin typeface="+mn-lt"/>
                <a:ea typeface="+mn-ea"/>
              </a:rPr>
              <a:t>На </a:t>
            </a:r>
            <a:r>
              <a:rPr lang="ru-RU" sz="1200" b="0" strike="noStrike" spc="-1" dirty="0">
                <a:solidFill>
                  <a:srgbClr val="000000"/>
                </a:solidFill>
                <a:uFill>
                  <a:solidFill>
                    <a:srgbClr val="FFFFFF"/>
                  </a:solidFill>
                </a:uFill>
                <a:latin typeface="+mn-lt"/>
                <a:ea typeface="+mn-ea"/>
              </a:rPr>
              <a:t>сегодняшний момент матрица остается самым распространенным инструментов стратегического менеджмента для определения направлений роста бизнеса.</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Ежегодно компания формирует план стратегического роста, в котором определяет для себя:</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какой величины будет рост компании в ближайшие 3-5 лет</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за счет каких источников есть возможность увеличить объем продаж и прибыли</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какие ресурсы требуются для достижения продуктивного роста</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Матрица систематизирует имеющуюся информацию о рынке и о товаре компании, помогает правильно выбрать направление развития бизнеса с учетом имеющихся ресурсов и возможностей предприятия.</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certain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reputation</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group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advertising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messages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addressed.New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means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possibilities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currently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reason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attractive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know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segment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etc</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assortment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released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attract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history.An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sales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history</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p:txBody>
      </p:sp>
      <p:sp>
        <p:nvSpPr>
          <p:cNvPr id="302" name="TextShape 2"/>
          <p:cNvSpPr txBox="1"/>
          <p:nvPr/>
        </p:nvSpPr>
        <p:spPr>
          <a:xfrm>
            <a:off x="3884760" y="8685360"/>
            <a:ext cx="2971440" cy="458280"/>
          </a:xfrm>
          <a:prstGeom prst="rect">
            <a:avLst/>
          </a:prstGeom>
          <a:noFill/>
          <a:ln>
            <a:noFill/>
          </a:ln>
        </p:spPr>
        <p:txBody>
          <a:bodyPr anchor="b"/>
          <a:lstStyle/>
          <a:p>
            <a:pPr algn="r">
              <a:lnSpc>
                <a:spcPct val="100000"/>
              </a:lnSpc>
            </a:pPr>
            <a:fld id="{C7C37819-3793-4317-9C4C-BCF887384E19}" type="slidenum">
              <a:rPr lang="ru-RU" sz="1200" b="0" strike="noStrike" spc="-1">
                <a:solidFill>
                  <a:srgbClr val="000000"/>
                </a:solidFill>
                <a:uFill>
                  <a:solidFill>
                    <a:srgbClr val="FFFFFF"/>
                  </a:solidFill>
                </a:uFill>
                <a:latin typeface="+mn-lt"/>
                <a:ea typeface="+mn-ea"/>
              </a:rPr>
              <a:t>20</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laceHolder 1"/>
          <p:cNvSpPr>
            <a:spLocks noGrp="1"/>
          </p:cNvSpPr>
          <p:nvPr>
            <p:ph type="body"/>
          </p:nvPr>
        </p:nvSpPr>
        <p:spPr>
          <a:xfrm>
            <a:off x="685800" y="4400640"/>
            <a:ext cx="5486040" cy="3600000"/>
          </a:xfrm>
          <a:prstGeom prst="rect">
            <a:avLst/>
          </a:prstGeom>
        </p:spPr>
        <p:txBody>
          <a:bodyPr/>
          <a:lstStyle/>
          <a:p>
            <a:r>
              <a:rPr lang="ru-RU" sz="2000" b="0" strike="noStrike" spc="-1" dirty="0" err="1">
                <a:solidFill>
                  <a:srgbClr val="000000"/>
                </a:solidFill>
                <a:uFill>
                  <a:solidFill>
                    <a:srgbClr val="FFFFFF"/>
                  </a:solidFill>
                </a:uFill>
                <a:latin typeface="XO Oriel"/>
              </a:rPr>
              <a:t>Due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increasing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globalization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past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decades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smaller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cross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borders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do</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abroad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Consequently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given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operating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multinationals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cetera</a:t>
            </a:r>
            <a:r>
              <a:rPr lang="ru-RU" sz="2000" b="0" strike="noStrike" spc="-1" dirty="0">
                <a:solidFill>
                  <a:srgbClr val="000000"/>
                </a:solidFill>
                <a:uFill>
                  <a:solidFill>
                    <a:srgbClr val="FFFFFF"/>
                  </a:solidFill>
                </a:uFill>
                <a:latin typeface="XO Oriel"/>
              </a:rPr>
              <a:t>. The </a:t>
            </a:r>
            <a:r>
              <a:rPr lang="ru-RU" sz="2000" b="0" strike="noStrike" spc="-1" dirty="0" err="1">
                <a:solidFill>
                  <a:srgbClr val="000000"/>
                </a:solidFill>
                <a:uFill>
                  <a:solidFill>
                    <a:srgbClr val="FFFFFF"/>
                  </a:solidFill>
                </a:uFill>
                <a:latin typeface="XO Oriel"/>
              </a:rPr>
              <a:t>aim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article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clearly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define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because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framework</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distinguish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operating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Bartlett</a:t>
            </a:r>
            <a:r>
              <a:rPr lang="ru-RU" sz="2000" b="0" strike="noStrike" spc="-1" dirty="0">
                <a:solidFill>
                  <a:srgbClr val="000000"/>
                </a:solidFill>
                <a:uFill>
                  <a:solidFill>
                    <a:srgbClr val="FFFFFF"/>
                  </a:solidFill>
                </a:uFill>
                <a:latin typeface="XO Oriel"/>
              </a:rPr>
              <a:t> &amp; </a:t>
            </a:r>
            <a:r>
              <a:rPr lang="ru-RU" sz="2000" b="0" strike="noStrike" spc="-1" dirty="0" err="1">
                <a:solidFill>
                  <a:srgbClr val="000000"/>
                </a:solidFill>
                <a:uFill>
                  <a:solidFill>
                    <a:srgbClr val="FFFFFF"/>
                  </a:solidFill>
                </a:uFill>
                <a:latin typeface="XO Oriel"/>
              </a:rPr>
              <a:t>Ghoshal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Matrix</a:t>
            </a:r>
            <a:r>
              <a:rPr lang="ru-RU" sz="2000" b="0" strike="noStrike" spc="-1" dirty="0">
                <a:solidFill>
                  <a:srgbClr val="000000"/>
                </a:solidFill>
                <a:uFill>
                  <a:solidFill>
                    <a:srgbClr val="FFFFFF"/>
                  </a:solidFill>
                </a:uFill>
                <a:latin typeface="XO Oriel"/>
              </a:rPr>
              <a:t> (1989). </a:t>
            </a:r>
            <a:r>
              <a:rPr lang="ru-RU" sz="2000" b="0" strike="noStrike" spc="-1" dirty="0" err="1">
                <a:solidFill>
                  <a:srgbClr val="000000"/>
                </a:solidFill>
                <a:uFill>
                  <a:solidFill>
                    <a:srgbClr val="FFFFFF"/>
                  </a:solidFill>
                </a:uFill>
                <a:latin typeface="XO Oriel"/>
              </a:rPr>
              <a:t>Bartlett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Ghoshal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clustered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two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criteria</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objective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reduce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costs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possible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economies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scale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through</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standardized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offering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worldwide</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extra</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objective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adapt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specific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needs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seems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options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mutually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exclusive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trying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below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Together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two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factors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generate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types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operating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pursue</a:t>
            </a:r>
            <a:r>
              <a:rPr lang="ru-RU" sz="2000" b="0" strike="noStrike" spc="-1" dirty="0">
                <a:solidFill>
                  <a:srgbClr val="000000"/>
                </a:solidFill>
                <a:uFill>
                  <a:solidFill>
                    <a:srgbClr val="FFFFFF"/>
                  </a:solidFill>
                </a:uFill>
                <a:latin typeface="XO Oriel"/>
              </a:rPr>
              <a:t>: Multidomestic,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r>
              <a:rPr lang="ru-RU" sz="2000" b="0" strike="noStrike" spc="-1" dirty="0">
                <a:solidFill>
                  <a:srgbClr val="000000"/>
                </a:solidFill>
                <a:uFill>
                  <a:solidFill>
                    <a:srgbClr val="FFFFFF"/>
                  </a:solidFill>
                </a:uFill>
                <a:latin typeface="XO Oriel"/>
              </a:rPr>
              <a:t>.</a:t>
            </a:r>
          </a:p>
        </p:txBody>
      </p:sp>
      <p:sp>
        <p:nvSpPr>
          <p:cNvPr id="304" name="TextShape 2"/>
          <p:cNvSpPr txBox="1"/>
          <p:nvPr/>
        </p:nvSpPr>
        <p:spPr>
          <a:xfrm>
            <a:off x="3884760" y="8685360"/>
            <a:ext cx="2971440" cy="458280"/>
          </a:xfrm>
          <a:prstGeom prst="rect">
            <a:avLst/>
          </a:prstGeom>
          <a:noFill/>
          <a:ln>
            <a:noFill/>
          </a:ln>
        </p:spPr>
        <p:txBody>
          <a:bodyPr anchor="b"/>
          <a:lstStyle/>
          <a:p>
            <a:pPr algn="r">
              <a:lnSpc>
                <a:spcPct val="100000"/>
              </a:lnSpc>
            </a:pPr>
            <a:fld id="{B968A71D-5FA8-4113-A734-A5BA50BBD5F6}" type="slidenum">
              <a:rPr lang="ru-RU" sz="1200" b="0" strike="noStrike" spc="-1">
                <a:solidFill>
                  <a:srgbClr val="000000"/>
                </a:solidFill>
                <a:uFill>
                  <a:solidFill>
                    <a:srgbClr val="FFFFFF"/>
                  </a:solidFill>
                </a:uFill>
                <a:latin typeface="+mn-lt"/>
                <a:ea typeface="+mn-ea"/>
              </a:rPr>
              <a:t>37</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p:cNvSpPr>
          <p:nvPr>
            <p:ph type="body"/>
          </p:nvPr>
        </p:nvSpPr>
        <p:spPr>
          <a:xfrm>
            <a:off x="685800" y="4400640"/>
            <a:ext cx="5486040" cy="3600000"/>
          </a:xfrm>
          <a:prstGeom prst="rect">
            <a:avLst/>
          </a:prstGeom>
        </p:spPr>
        <p:txBody>
          <a:bodyPr/>
          <a:lstStyle/>
          <a:p>
            <a:r>
              <a:rPr lang="ru-RU" sz="2000" b="0" strike="noStrike" spc="-1" dirty="0" err="1">
                <a:solidFill>
                  <a:srgbClr val="000000"/>
                </a:solidFill>
                <a:uFill>
                  <a:solidFill>
                    <a:srgbClr val="FFFFFF"/>
                  </a:solidFill>
                </a:uFill>
                <a:latin typeface="XO Oriel"/>
              </a:rPr>
              <a:t>So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caught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up</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expanding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way</a:t>
            </a:r>
            <a:r>
              <a:rPr lang="ru-RU" sz="2000" b="0" strike="noStrike" spc="-1" dirty="0">
                <a:solidFill>
                  <a:srgbClr val="000000"/>
                </a:solidFill>
                <a:uFill>
                  <a:solidFill>
                    <a:srgbClr val="FFFFFF"/>
                  </a:solidFill>
                </a:uFill>
                <a:latin typeface="XO Oriel"/>
              </a:rPr>
              <a:t>.</a:t>
            </a:r>
          </a:p>
          <a:p>
            <a:r>
              <a:rPr lang="ru-RU" sz="2000" b="0" strike="noStrike" spc="-1" dirty="0" err="1">
                <a:solidFill>
                  <a:srgbClr val="000000"/>
                </a:solidFill>
                <a:uFill>
                  <a:solidFill>
                    <a:srgbClr val="FFFFFF"/>
                  </a:solidFill>
                </a:uFill>
                <a:latin typeface="XO Oriel"/>
              </a:rPr>
              <a:t>But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here’s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secret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way</a:t>
            </a:r>
            <a:r>
              <a:rPr lang="ru-RU" sz="2000" b="0" strike="noStrike" spc="-1" dirty="0">
                <a:solidFill>
                  <a:srgbClr val="000000"/>
                </a:solidFill>
                <a:uFill>
                  <a:solidFill>
                    <a:srgbClr val="FFFFFF"/>
                  </a:solidFill>
                </a:uFill>
                <a:latin typeface="XO Oriel"/>
              </a:rPr>
              <a:t>.</a:t>
            </a:r>
          </a:p>
          <a:p>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common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internationally</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Multidomestic: </a:t>
            </a:r>
            <a:r>
              <a:rPr lang="ru-RU" sz="2000" b="0" strike="noStrike" spc="-1" dirty="0" err="1">
                <a:solidFill>
                  <a:srgbClr val="000000"/>
                </a:solidFill>
                <a:uFill>
                  <a:solidFill>
                    <a:srgbClr val="FFFFFF"/>
                  </a:solidFill>
                </a:uFill>
                <a:latin typeface="XO Oriel"/>
              </a:rPr>
              <a:t>Low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efficiency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 multidomestic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aim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needs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requirements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worldwide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customizing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tailoring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extensively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addition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little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pressure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Consequently</a:t>
            </a:r>
            <a:r>
              <a:rPr lang="ru-RU" sz="2000" b="0" strike="noStrike" spc="-1" dirty="0">
                <a:solidFill>
                  <a:srgbClr val="000000"/>
                </a:solidFill>
                <a:uFill>
                  <a:solidFill>
                    <a:srgbClr val="FFFFFF"/>
                  </a:solidFill>
                </a:uFill>
                <a:latin typeface="XO Oriel"/>
              </a:rPr>
              <a:t>, multidomestic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very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decentralized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loosely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coupled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structure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worldwide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operating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relatively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autonomously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independent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headquarter</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great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 multidomestic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Nestlé</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Nestlé</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unique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operates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Furthermore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adapts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tastes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offering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opposite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multidomestic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offer</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standarized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worldwide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maximize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efficiencies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order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recude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costs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possible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centralized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very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dependent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HQ.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role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implement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parent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decisions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pipelines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model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also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known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hub-and-spoke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model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Pharmaceutical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Pfizer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considered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model</a:t>
            </a:r>
            <a:r>
              <a:rPr lang="ru-RU" sz="2000" b="0" strike="noStrike" spc="-1" dirty="0">
                <a:solidFill>
                  <a:srgbClr val="000000"/>
                </a:solidFill>
                <a:uFill>
                  <a:solidFill>
                    <a:srgbClr val="FFFFFF"/>
                  </a:solidFill>
                </a:uFill>
                <a:latin typeface="XO Oriel"/>
              </a:rPr>
              <a:t>)</a:t>
            </a:r>
          </a:p>
          <a:p>
            <a:r>
              <a:rPr lang="ru-RU" sz="2000" b="0" strike="noStrike" spc="-1" dirty="0">
                <a:solidFill>
                  <a:srgbClr val="000000"/>
                </a:solidFill>
                <a:uFill>
                  <a:solidFill>
                    <a:srgbClr val="FFFFFF"/>
                  </a:solidFill>
                </a:uFill>
                <a:latin typeface="XO Oriel"/>
              </a:rPr>
              <a:t>The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characteristics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multidomestic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aim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maximize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also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benefits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seems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impossible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actually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perfectly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doable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taking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whole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value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considerations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economies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scale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upstream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value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flexible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adaptive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downstream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activities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organizational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design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characterized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interdependent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network</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roles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centres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excellence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efficient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knowledge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expertise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exchange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between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general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objectives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great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transnational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Unilever</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Responsiveness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Bartlett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Ghoshal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originally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didn’t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include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type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typologies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therefore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little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adaption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integration</a:t>
            </a:r>
            <a:r>
              <a:rPr lang="ru-RU" sz="2000" b="0" strike="noStrike" spc="-1" dirty="0">
                <a:solidFill>
                  <a:srgbClr val="000000"/>
                </a:solidFill>
                <a:uFill>
                  <a:solidFill>
                    <a:srgbClr val="FFFFFF"/>
                  </a:solidFill>
                </a:uFill>
                <a:latin typeface="XO Oriel"/>
              </a:rPr>
              <a:t>. The </a:t>
            </a:r>
            <a:r>
              <a:rPr lang="ru-RU" sz="2000" b="0" strike="noStrike" spc="-1" dirty="0" err="1">
                <a:solidFill>
                  <a:srgbClr val="000000"/>
                </a:solidFill>
                <a:uFill>
                  <a:solidFill>
                    <a:srgbClr val="FFFFFF"/>
                  </a:solidFill>
                </a:uFill>
                <a:latin typeface="XO Oriel"/>
              </a:rPr>
              <a:t>majority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value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activities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maintained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headquarter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also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referred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Subsidiaries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functioning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like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channels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through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end-consumer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Large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wine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great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Multidomestic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using</a:t>
            </a:r>
            <a:r>
              <a:rPr lang="ru-RU" sz="1200" b="0" strike="noStrike" spc="-1" dirty="0">
                <a:solidFill>
                  <a:srgbClr val="000000"/>
                </a:solidFill>
                <a:uFill>
                  <a:solidFill>
                    <a:srgbClr val="FFFFFF"/>
                  </a:solidFill>
                </a:uFill>
                <a:latin typeface="+mn-lt"/>
                <a:ea typeface="+mn-ea"/>
              </a:rPr>
              <a:t> a </a:t>
            </a:r>
            <a:r>
              <a:rPr lang="ru-RU" sz="1200" b="1" strike="noStrike" spc="-1" dirty="0">
                <a:solidFill>
                  <a:srgbClr val="000000"/>
                </a:solidFill>
                <a:uFill>
                  <a:solidFill>
                    <a:srgbClr val="FFFFFF"/>
                  </a:solidFill>
                </a:uFill>
                <a:latin typeface="+mn-lt"/>
                <a:ea typeface="+mn-ea"/>
              </a:rPr>
              <a:t>multidomestic </a:t>
            </a:r>
            <a:r>
              <a:rPr lang="ru-RU" sz="1200" b="1"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sacrifices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favor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emphasizing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trying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American-made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viewers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globe</a:t>
            </a:r>
            <a:r>
              <a:rPr lang="ru-RU" sz="1200" b="0" strike="noStrike" spc="-1" dirty="0">
                <a:solidFill>
                  <a:srgbClr val="000000"/>
                </a:solidFill>
                <a:uFill>
                  <a:solidFill>
                    <a:srgbClr val="FFFFFF"/>
                  </a:solidFill>
                </a:uFill>
                <a:latin typeface="+mn-lt"/>
                <a:ea typeface="+mn-ea"/>
              </a:rPr>
              <a:t>, MTV </a:t>
            </a:r>
            <a:r>
              <a:rPr lang="ru-RU" sz="1200" b="0" strike="noStrike" spc="-1" dirty="0" err="1">
                <a:solidFill>
                  <a:srgbClr val="000000"/>
                </a:solidFill>
                <a:uFill>
                  <a:solidFill>
                    <a:srgbClr val="FFFFFF"/>
                  </a:solidFill>
                </a:uFill>
                <a:latin typeface="+mn-lt"/>
                <a:ea typeface="+mn-ea"/>
              </a:rPr>
              <a:t>customizes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programming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dozens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Zealand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Portugal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Pakistan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H. J. </a:t>
            </a:r>
            <a:r>
              <a:rPr lang="ru-RU" sz="1200" b="0" strike="noStrike" spc="-1" dirty="0" err="1">
                <a:solidFill>
                  <a:srgbClr val="000000"/>
                </a:solidFill>
                <a:uFill>
                  <a:solidFill>
                    <a:srgbClr val="FFFFFF"/>
                  </a:solidFill>
                </a:uFill>
                <a:latin typeface="+mn-lt"/>
                <a:ea typeface="+mn-ea"/>
              </a:rPr>
              <a:t>Heinz</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adapts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Indians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garlic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Heinz</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version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signature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ketchup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ingredients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using</a:t>
            </a:r>
            <a:r>
              <a:rPr lang="ru-RU" sz="1200" b="0" strike="noStrike" spc="-1" dirty="0">
                <a:solidFill>
                  <a:srgbClr val="000000"/>
                </a:solidFill>
                <a:uFill>
                  <a:solidFill>
                    <a:srgbClr val="FFFFFF"/>
                  </a:solidFill>
                </a:uFill>
                <a:latin typeface="+mn-lt"/>
                <a:ea typeface="+mn-ea"/>
              </a:rPr>
              <a:t> a </a:t>
            </a:r>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r>
              <a:rPr lang="ru-RU" sz="1200" b="1"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sacrifices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favor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emphasizing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complete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opposite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 multidomestic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modifications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essentially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Microsoft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software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programs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adjusts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programs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languages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goods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Procter</a:t>
            </a:r>
            <a:r>
              <a:rPr lang="ru-RU" sz="1200" b="0" strike="noStrike" spc="-1" dirty="0">
                <a:solidFill>
                  <a:srgbClr val="000000"/>
                </a:solidFill>
                <a:uFill>
                  <a:solidFill>
                    <a:srgbClr val="FFFFFF"/>
                  </a:solidFill>
                </a:uFill>
                <a:latin typeface="+mn-lt"/>
                <a:ea typeface="+mn-ea"/>
              </a:rPr>
              <a:t> &amp; </a:t>
            </a:r>
            <a:r>
              <a:rPr lang="ru-RU" sz="1200" b="0" strike="noStrike" spc="-1" dirty="0" err="1">
                <a:solidFill>
                  <a:srgbClr val="000000"/>
                </a:solidFill>
                <a:uFill>
                  <a:solidFill>
                    <a:srgbClr val="FFFFFF"/>
                  </a:solidFill>
                </a:uFill>
                <a:latin typeface="+mn-lt"/>
                <a:ea typeface="+mn-ea"/>
              </a:rPr>
              <a:t>Gamble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attempts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largely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hidden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silicon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chip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important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Transnational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using</a:t>
            </a:r>
            <a:r>
              <a:rPr lang="ru-RU" sz="1200" b="0" strike="noStrike" spc="-1" dirty="0">
                <a:solidFill>
                  <a:srgbClr val="000000"/>
                </a:solidFill>
                <a:uFill>
                  <a:solidFill>
                    <a:srgbClr val="FFFFFF"/>
                  </a:solidFill>
                </a:uFill>
                <a:latin typeface="+mn-lt"/>
                <a:ea typeface="+mn-ea"/>
              </a:rPr>
              <a:t> a </a:t>
            </a:r>
            <a:r>
              <a:rPr lang="ru-RU" sz="1200" b="1" strike="noStrike" spc="-1" dirty="0" err="1">
                <a:solidFill>
                  <a:srgbClr val="000000"/>
                </a:solidFill>
                <a:uFill>
                  <a:solidFill>
                    <a:srgbClr val="FFFFFF"/>
                  </a:solidFill>
                </a:uFill>
                <a:latin typeface="+mn-lt"/>
                <a:ea typeface="+mn-ea"/>
              </a:rPr>
              <a:t>transnational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seeks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middle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 multidomestic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balance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desire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large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fast-food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McDonald’s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KFC </a:t>
            </a:r>
            <a:r>
              <a:rPr lang="ru-RU" sz="1200" b="0" strike="noStrike" spc="-1" dirty="0" err="1">
                <a:solidFill>
                  <a:srgbClr val="000000"/>
                </a:solidFill>
                <a:uFill>
                  <a:solidFill>
                    <a:srgbClr val="FFFFFF"/>
                  </a:solidFill>
                </a:uFill>
                <a:latin typeface="+mn-lt"/>
                <a:ea typeface="+mn-ea"/>
              </a:rPr>
              <a:t>rely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menu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items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concessions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tastes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purchased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McDonald’s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sense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McDonald’s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element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French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diets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specific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essentially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translating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website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mobile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into</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language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entire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imagery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specifications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standardization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achieve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prioritize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little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balance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elements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determined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first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International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3"/>
              </a:rPr>
              <a:t>international</a:t>
            </a:r>
            <a:r>
              <a:rPr lang="ru-RU" sz="1200" b="0" strike="noStrike" spc="-1" dirty="0">
                <a:solidFill>
                  <a:srgbClr val="000000"/>
                </a:solidFill>
                <a:uFill>
                  <a:solidFill>
                    <a:srgbClr val="FFFFFF"/>
                  </a:solidFill>
                </a:uFill>
                <a:latin typeface="+mn-lt"/>
                <a:ea typeface="+mn-ea"/>
                <a:hlinkClick r:id="rId3"/>
              </a:rPr>
              <a:t> </a:t>
            </a:r>
            <a:r>
              <a:rPr lang="ru-RU" sz="1200" b="0" strike="noStrike" spc="-1" dirty="0" err="1">
                <a:solidFill>
                  <a:srgbClr val="000000"/>
                </a:solidFill>
                <a:uFill>
                  <a:solidFill>
                    <a:srgbClr val="FFFFFF"/>
                  </a:solidFill>
                </a:uFill>
                <a:latin typeface="+mn-lt"/>
                <a:ea typeface="+mn-ea"/>
                <a:hlinkClick r:id="rId3"/>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focuses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single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ranks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often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secondary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accessible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essentially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extension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major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quick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significant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infrastructure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staffing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Choosing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Build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standardized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immediately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recognizable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Consolidate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costs</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Simplify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performs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globally</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unsure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following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safe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drawbacks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explain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below</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export-driven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stuck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taxes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tariffs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coordinate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supply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dipping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into</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hook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translation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regardless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pursuing</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Regardless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popular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especially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4"/>
              </a:rPr>
              <a:t>first</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steps</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toward</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globalization</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and</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international</a:t>
            </a:r>
            <a:r>
              <a:rPr lang="ru-RU" sz="1200" b="0" strike="noStrike" spc="-1" dirty="0">
                <a:solidFill>
                  <a:srgbClr val="000000"/>
                </a:solidFill>
                <a:uFill>
                  <a:solidFill>
                    <a:srgbClr val="FFFFFF"/>
                  </a:solidFill>
                </a:uFill>
                <a:latin typeface="+mn-lt"/>
                <a:ea typeface="+mn-ea"/>
                <a:hlinkClick r:id="rId4"/>
              </a:rPr>
              <a:t> </a:t>
            </a:r>
            <a:r>
              <a:rPr lang="ru-RU" sz="1200" b="0" strike="noStrike" spc="-1" dirty="0" err="1">
                <a:solidFill>
                  <a:srgbClr val="000000"/>
                </a:solidFill>
                <a:uFill>
                  <a:solidFill>
                    <a:srgbClr val="FFFFFF"/>
                  </a:solidFill>
                </a:uFill>
                <a:latin typeface="+mn-lt"/>
                <a:ea typeface="+mn-ea"/>
                <a:hlinkClick r:id="rId4"/>
              </a:rPr>
              <a:t>expansion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popular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type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luxury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origin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matters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Think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iconic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drink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champagne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caviar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Russia</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Moet</a:t>
            </a:r>
            <a:r>
              <a:rPr lang="ru-RU" sz="1200" b="1" strike="noStrike" spc="-1" dirty="0">
                <a:solidFill>
                  <a:srgbClr val="000000"/>
                </a:solidFill>
                <a:uFill>
                  <a:solidFill>
                    <a:srgbClr val="FFFFFF"/>
                  </a:solidFill>
                </a:uFill>
                <a:latin typeface="+mn-lt"/>
                <a:ea typeface="+mn-ea"/>
              </a:rPr>
              <a:t> &amp; </a:t>
            </a:r>
            <a:r>
              <a:rPr lang="ru-RU" sz="1200" b="1" strike="noStrike" spc="-1" dirty="0" err="1">
                <a:solidFill>
                  <a:srgbClr val="000000"/>
                </a:solidFill>
                <a:uFill>
                  <a:solidFill>
                    <a:srgbClr val="FFFFFF"/>
                  </a:solidFill>
                </a:uFill>
                <a:latin typeface="+mn-lt"/>
                <a:ea typeface="+mn-ea"/>
              </a:rPr>
              <a:t>Chandon</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iconic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champagne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since</a:t>
            </a:r>
            <a:r>
              <a:rPr lang="ru-RU" sz="1200" b="0" strike="noStrike" spc="-1" dirty="0">
                <a:solidFill>
                  <a:srgbClr val="000000"/>
                </a:solidFill>
                <a:uFill>
                  <a:solidFill>
                    <a:srgbClr val="FFFFFF"/>
                  </a:solidFill>
                </a:uFill>
                <a:latin typeface="+mn-lt"/>
                <a:ea typeface="+mn-ea"/>
              </a:rPr>
              <a:t> 1842 (</a:t>
            </a:r>
            <a:r>
              <a:rPr lang="ru-RU" sz="1200" b="0" strike="noStrike" spc="-1" dirty="0" err="1">
                <a:solidFill>
                  <a:srgbClr val="000000"/>
                </a:solidFill>
                <a:uFill>
                  <a:solidFill>
                    <a:srgbClr val="FFFFFF"/>
                  </a:solidFill>
                </a:uFill>
                <a:latin typeface="+mn-lt"/>
                <a:ea typeface="+mn-ea"/>
              </a:rPr>
              <a:t>Napoleon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himself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remains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popular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5"/>
              </a:rPr>
              <a:t>in</a:t>
            </a:r>
            <a:r>
              <a:rPr lang="ru-RU" sz="1200" b="0" strike="noStrike" spc="-1" dirty="0">
                <a:solidFill>
                  <a:srgbClr val="000000"/>
                </a:solidFill>
                <a:uFill>
                  <a:solidFill>
                    <a:srgbClr val="FFFFFF"/>
                  </a:solidFill>
                </a:uFill>
                <a:latin typeface="+mn-lt"/>
                <a:ea typeface="+mn-ea"/>
                <a:hlinkClick r:id="rId5"/>
              </a:rPr>
              <a:t> a $700 </a:t>
            </a:r>
            <a:r>
              <a:rPr lang="ru-RU" sz="1200" b="0" strike="noStrike" spc="-1" dirty="0" err="1">
                <a:solidFill>
                  <a:srgbClr val="000000"/>
                </a:solidFill>
                <a:uFill>
                  <a:solidFill>
                    <a:srgbClr val="FFFFFF"/>
                  </a:solidFill>
                </a:uFill>
                <a:latin typeface="+mn-lt"/>
                <a:ea typeface="+mn-ea"/>
                <a:hlinkClick r:id="rId5"/>
              </a:rPr>
              <a:t>million</a:t>
            </a:r>
            <a:r>
              <a:rPr lang="ru-RU" sz="1200" b="0" strike="noStrike" spc="-1" dirty="0">
                <a:solidFill>
                  <a:srgbClr val="000000"/>
                </a:solidFill>
                <a:uFill>
                  <a:solidFill>
                    <a:srgbClr val="FFFFFF"/>
                  </a:solidFill>
                </a:uFill>
                <a:latin typeface="+mn-lt"/>
                <a:ea typeface="+mn-ea"/>
                <a:hlinkClick r:id="rId5"/>
              </a:rPr>
              <a:t> </a:t>
            </a:r>
            <a:r>
              <a:rPr lang="ru-RU" sz="1200" b="0" strike="noStrike" spc="-1" dirty="0" err="1">
                <a:solidFill>
                  <a:srgbClr val="000000"/>
                </a:solidFill>
                <a:uFill>
                  <a:solidFill>
                    <a:srgbClr val="FFFFFF"/>
                  </a:solidFill>
                </a:uFill>
                <a:latin typeface="+mn-lt"/>
                <a:ea typeface="+mn-ea"/>
                <a:hlinkClick r:id="rId5"/>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boasting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celebrity-packed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history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Napoleon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Oscars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bottle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shipped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2,000 </a:t>
            </a:r>
            <a:r>
              <a:rPr lang="ru-RU" sz="1200" b="0" strike="noStrike" spc="-1" dirty="0" err="1">
                <a:solidFill>
                  <a:srgbClr val="000000"/>
                </a:solidFill>
                <a:uFill>
                  <a:solidFill>
                    <a:srgbClr val="FFFFFF"/>
                  </a:solidFill>
                </a:uFill>
                <a:latin typeface="+mn-lt"/>
                <a:ea typeface="+mn-ea"/>
              </a:rPr>
              <a:t>acres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vineyards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200 </a:t>
            </a:r>
            <a:r>
              <a:rPr lang="ru-RU" sz="1200" b="0" strike="noStrike" spc="-1" dirty="0" err="1">
                <a:solidFill>
                  <a:srgbClr val="000000"/>
                </a:solidFill>
                <a:uFill>
                  <a:solidFill>
                    <a:srgbClr val="FFFFFF"/>
                  </a:solidFill>
                </a:uFill>
                <a:latin typeface="+mn-lt"/>
                <a:ea typeface="+mn-ea"/>
              </a:rPr>
              <a:t>crus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Red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Bull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Austrian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small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manufacturer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1987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brilliant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giving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samples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adrenaline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junkies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skateboarding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mountain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biking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exhibitions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today’s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transnational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6"/>
              </a:rPr>
              <a:t>leading</a:t>
            </a:r>
            <a:r>
              <a:rPr lang="ru-RU" sz="1200" b="0" strike="noStrike" spc="-1" dirty="0">
                <a:solidFill>
                  <a:srgbClr val="000000"/>
                </a:solidFill>
                <a:uFill>
                  <a:solidFill>
                    <a:srgbClr val="FFFFFF"/>
                  </a:solidFill>
                </a:uFill>
                <a:latin typeface="+mn-lt"/>
                <a:ea typeface="+mn-ea"/>
                <a:hlinkClick r:id="rId6"/>
              </a:rPr>
              <a:t> </a:t>
            </a:r>
            <a:r>
              <a:rPr lang="ru-RU" sz="1200" b="0" strike="noStrike" spc="-1" dirty="0" err="1">
                <a:solidFill>
                  <a:srgbClr val="000000"/>
                </a:solidFill>
                <a:uFill>
                  <a:solidFill>
                    <a:srgbClr val="FFFFFF"/>
                  </a:solidFill>
                </a:uFill>
                <a:latin typeface="+mn-lt"/>
                <a:ea typeface="+mn-ea"/>
                <a:hlinkClick r:id="rId6"/>
              </a:rPr>
              <a:t>energy</a:t>
            </a:r>
            <a:r>
              <a:rPr lang="ru-RU" sz="1200" b="0" strike="noStrike" spc="-1" dirty="0">
                <a:solidFill>
                  <a:srgbClr val="000000"/>
                </a:solidFill>
                <a:uFill>
                  <a:solidFill>
                    <a:srgbClr val="FFFFFF"/>
                  </a:solidFill>
                </a:uFill>
                <a:latin typeface="+mn-lt"/>
                <a:ea typeface="+mn-ea"/>
                <a:hlinkClick r:id="rId6"/>
              </a:rPr>
              <a:t> </a:t>
            </a:r>
            <a:r>
              <a:rPr lang="ru-RU" sz="1200" b="0" strike="noStrike" spc="-1" dirty="0" err="1">
                <a:solidFill>
                  <a:srgbClr val="000000"/>
                </a:solidFill>
                <a:uFill>
                  <a:solidFill>
                    <a:srgbClr val="FFFFFF"/>
                  </a:solidFill>
                </a:uFill>
                <a:latin typeface="+mn-lt"/>
                <a:ea typeface="+mn-ea"/>
                <a:hlinkClick r:id="rId6"/>
              </a:rPr>
              <a:t>drink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$2 </a:t>
            </a:r>
            <a:r>
              <a:rPr lang="ru-RU" sz="1200" b="0" strike="noStrike" spc="-1" dirty="0" err="1">
                <a:solidFill>
                  <a:srgbClr val="000000"/>
                </a:solidFill>
                <a:uFill>
                  <a:solidFill>
                    <a:srgbClr val="FFFFFF"/>
                  </a:solidFill>
                </a:uFill>
                <a:latin typeface="+mn-lt"/>
                <a:ea typeface="+mn-ea"/>
              </a:rPr>
              <a:t>billion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year</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Victoria’s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Secret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ever-present</a:t>
            </a:r>
            <a:r>
              <a:rPr lang="ru-RU" sz="1200" b="0" strike="noStrike" spc="-1" dirty="0">
                <a:solidFill>
                  <a:srgbClr val="000000"/>
                </a:solidFill>
                <a:uFill>
                  <a:solidFill>
                    <a:srgbClr val="FFFFFF"/>
                  </a:solidFill>
                </a:uFill>
                <a:latin typeface="+mn-lt"/>
                <a:ea typeface="+mn-ea"/>
              </a:rPr>
              <a:t> 2000s </a:t>
            </a:r>
            <a:r>
              <a:rPr lang="ru-RU" sz="1200" b="0" strike="noStrike" spc="-1" dirty="0" err="1">
                <a:solidFill>
                  <a:srgbClr val="000000"/>
                </a:solidFill>
                <a:uFill>
                  <a:solidFill>
                    <a:srgbClr val="FFFFFF"/>
                  </a:solidFill>
                </a:uFill>
                <a:latin typeface="+mn-lt"/>
                <a:ea typeface="+mn-ea"/>
              </a:rPr>
              <a:t>lingerie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chain</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manufacturers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primarily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export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smaller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malls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airports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sizes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styles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women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anywhere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looking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figure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secret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most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local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responsiveness</a:t>
            </a:r>
            <a:r>
              <a:rPr lang="ru-RU" sz="1200" b="1" strike="noStrike" spc="-1" dirty="0">
                <a:solidFill>
                  <a:srgbClr val="000000"/>
                </a:solidFill>
                <a:uFill>
                  <a:solidFill>
                    <a:srgbClr val="FFFFFF"/>
                  </a:solidFill>
                </a:uFill>
                <a:latin typeface="+mn-lt"/>
                <a:ea typeface="+mn-ea"/>
              </a:rPr>
              <a:t>: Multidomestic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multi-domestic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ranks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local-first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multi-domestic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messaging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go-to-market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support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among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things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enter</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greatest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highly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specialized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directly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matches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tastes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nuances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Control</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performance</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Easily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labor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shipping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lanes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resources</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Gain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stronger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foothold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quickly</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Essentially</a:t>
            </a:r>
            <a:r>
              <a:rPr lang="ru-RU" sz="1200" b="0" strike="noStrike" spc="-1" dirty="0">
                <a:solidFill>
                  <a:srgbClr val="000000"/>
                </a:solidFill>
                <a:uFill>
                  <a:solidFill>
                    <a:srgbClr val="FFFFFF"/>
                  </a:solidFill>
                </a:uFill>
                <a:latin typeface="+mn-lt"/>
                <a:ea typeface="+mn-ea"/>
              </a:rPr>
              <a:t>, multidomestic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overarching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selection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separate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sometimes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called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7"/>
              </a:rPr>
              <a:t>Greenfield</a:t>
            </a:r>
            <a:r>
              <a:rPr lang="ru-RU" sz="1200" b="0" strike="noStrike" spc="-1" dirty="0">
                <a:solidFill>
                  <a:srgbClr val="000000"/>
                </a:solidFill>
                <a:uFill>
                  <a:solidFill>
                    <a:srgbClr val="FFFFFF"/>
                  </a:solidFill>
                </a:uFill>
                <a:latin typeface="+mn-lt"/>
                <a:ea typeface="+mn-ea"/>
                <a:hlinkClick r:id="rId7"/>
              </a:rPr>
              <a:t> </a:t>
            </a:r>
            <a:r>
              <a:rPr lang="ru-RU" sz="1200" b="0" strike="noStrike" spc="-1" dirty="0" err="1">
                <a:solidFill>
                  <a:srgbClr val="000000"/>
                </a:solidFill>
                <a:uFill>
                  <a:solidFill>
                    <a:srgbClr val="FFFFFF"/>
                  </a:solidFill>
                </a:uFill>
                <a:latin typeface="+mn-lt"/>
                <a:ea typeface="+mn-ea"/>
                <a:hlinkClick r:id="rId7"/>
              </a:rPr>
              <a:t>Investments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deep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resources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completely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separate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duplicate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siloes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fundamentally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offerings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enter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lot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up-front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resources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multi-domestic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strong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program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crucial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element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8"/>
              </a:rPr>
              <a:t>we</a:t>
            </a:r>
            <a:r>
              <a:rPr lang="ru-RU" sz="1200" b="0" strike="noStrike" spc="-1" dirty="0">
                <a:solidFill>
                  <a:srgbClr val="000000"/>
                </a:solidFill>
                <a:uFill>
                  <a:solidFill>
                    <a:srgbClr val="FFFFFF"/>
                  </a:solidFill>
                </a:uFill>
                <a:latin typeface="+mn-lt"/>
                <a:ea typeface="+mn-ea"/>
                <a:hlinkClick r:id="rId8"/>
              </a:rPr>
              <a:t> </a:t>
            </a:r>
            <a:r>
              <a:rPr lang="ru-RU" sz="1200" b="0" strike="noStrike" spc="-1" dirty="0" err="1">
                <a:solidFill>
                  <a:srgbClr val="000000"/>
                </a:solidFill>
                <a:uFill>
                  <a:solidFill>
                    <a:srgbClr val="FFFFFF"/>
                  </a:solidFill>
                </a:uFill>
                <a:latin typeface="+mn-lt"/>
                <a:ea typeface="+mn-ea"/>
                <a:hlinkClick r:id="rId8"/>
              </a:rPr>
              <a:t>can</a:t>
            </a:r>
            <a:r>
              <a:rPr lang="ru-RU" sz="1200" b="0" strike="noStrike" spc="-1" dirty="0">
                <a:solidFill>
                  <a:srgbClr val="000000"/>
                </a:solidFill>
                <a:uFill>
                  <a:solidFill>
                    <a:srgbClr val="FFFFFF"/>
                  </a:solidFill>
                </a:uFill>
                <a:latin typeface="+mn-lt"/>
                <a:ea typeface="+mn-ea"/>
                <a:hlinkClick r:id="rId8"/>
              </a:rPr>
              <a:t> </a:t>
            </a:r>
            <a:r>
              <a:rPr lang="ru-RU" sz="1200" b="0" strike="noStrike" spc="-1" dirty="0" err="1">
                <a:solidFill>
                  <a:srgbClr val="000000"/>
                </a:solidFill>
                <a:uFill>
                  <a:solidFill>
                    <a:srgbClr val="FFFFFF"/>
                  </a:solidFill>
                </a:uFill>
                <a:latin typeface="+mn-lt"/>
                <a:ea typeface="+mn-ea"/>
                <a:hlinkClick r:id="rId8"/>
              </a:rPr>
              <a:t>help</a:t>
            </a:r>
            <a:r>
              <a:rPr lang="ru-RU" sz="1200" b="0" strike="noStrike" spc="-1" dirty="0">
                <a:solidFill>
                  <a:srgbClr val="000000"/>
                </a:solidFill>
                <a:uFill>
                  <a:solidFill>
                    <a:srgbClr val="FFFFFF"/>
                  </a:solidFill>
                </a:uFill>
                <a:latin typeface="+mn-lt"/>
                <a:ea typeface="+mn-ea"/>
                <a:hlinkClick r:id="rId8"/>
              </a:rPr>
              <a:t> </a:t>
            </a:r>
            <a:r>
              <a:rPr lang="ru-RU" sz="1200" b="0" strike="noStrike" spc="-1" dirty="0" err="1">
                <a:solidFill>
                  <a:srgbClr val="000000"/>
                </a:solidFill>
                <a:uFill>
                  <a:solidFill>
                    <a:srgbClr val="FFFFFF"/>
                  </a:solidFill>
                </a:uFill>
                <a:latin typeface="+mn-lt"/>
                <a:ea typeface="+mn-ea"/>
                <a:hlinkClick r:id="rId8"/>
              </a:rPr>
              <a:t>with</a:t>
            </a:r>
            <a:r>
              <a:rPr lang="ru-RU" sz="1200" b="0" strike="noStrike" spc="-1" dirty="0">
                <a:solidFill>
                  <a:srgbClr val="000000"/>
                </a:solidFill>
                <a:uFill>
                  <a:solidFill>
                    <a:srgbClr val="FFFFFF"/>
                  </a:solidFill>
                </a:uFill>
                <a:latin typeface="+mn-lt"/>
                <a:ea typeface="+mn-ea"/>
                <a:hlinkClick r:id="rId8"/>
              </a:rPr>
              <a:t> </a:t>
            </a:r>
            <a:r>
              <a:rPr lang="ru-RU" sz="1200" b="0" strike="noStrike" spc="-1" dirty="0" err="1">
                <a:solidFill>
                  <a:srgbClr val="000000"/>
                </a:solidFill>
                <a:uFill>
                  <a:solidFill>
                    <a:srgbClr val="FFFFFF"/>
                  </a:solidFill>
                </a:uFill>
                <a:latin typeface="+mn-lt"/>
                <a:ea typeface="+mn-ea"/>
                <a:hlinkClick r:id="rId8"/>
              </a:rPr>
              <a:t>that</a:t>
            </a:r>
            <a:r>
              <a:rPr lang="ru-RU" sz="1200" b="0" strike="noStrike" spc="-1" dirty="0">
                <a:solidFill>
                  <a:srgbClr val="000000"/>
                </a:solidFill>
                <a:uFill>
                  <a:solidFill>
                    <a:srgbClr val="FFFFFF"/>
                  </a:solidFill>
                </a:uFill>
                <a:latin typeface="+mn-lt"/>
                <a:ea typeface="+mn-ea"/>
                <a:hlinkClick r:id="rId8"/>
              </a:rPr>
              <a: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Done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multi-domestic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wellness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retail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beverage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Johnson</a:t>
            </a:r>
            <a:r>
              <a:rPr lang="ru-RU" sz="1200" b="1" strike="noStrike" spc="-1" dirty="0">
                <a:solidFill>
                  <a:srgbClr val="000000"/>
                </a:solidFill>
                <a:uFill>
                  <a:solidFill>
                    <a:srgbClr val="FFFFFF"/>
                  </a:solidFill>
                </a:uFill>
                <a:latin typeface="+mn-lt"/>
                <a:ea typeface="+mn-ea"/>
              </a:rPr>
              <a:t> &amp; </a:t>
            </a:r>
            <a:r>
              <a:rPr lang="ru-RU" sz="1200" b="1" strike="noStrike" spc="-1" dirty="0" err="1">
                <a:solidFill>
                  <a:srgbClr val="000000"/>
                </a:solidFill>
                <a:uFill>
                  <a:solidFill>
                    <a:srgbClr val="FFFFFF"/>
                  </a:solidFill>
                </a:uFill>
                <a:latin typeface="+mn-lt"/>
                <a:ea typeface="+mn-ea"/>
              </a:rPr>
              <a:t>Johnson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Band-Aids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Neutrogena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Splenda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Tylenol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Johnson</a:t>
            </a:r>
            <a:r>
              <a:rPr lang="ru-RU" sz="1200" b="0" strike="noStrike" spc="-1" dirty="0">
                <a:solidFill>
                  <a:srgbClr val="000000"/>
                </a:solidFill>
                <a:uFill>
                  <a:solidFill>
                    <a:srgbClr val="FFFFFF"/>
                  </a:solidFill>
                </a:uFill>
                <a:latin typeface="+mn-lt"/>
                <a:ea typeface="+mn-ea"/>
              </a:rPr>
              <a:t> &amp; </a:t>
            </a:r>
            <a:r>
              <a:rPr lang="ru-RU" sz="1200" b="0" strike="noStrike" spc="-1" dirty="0" err="1">
                <a:solidFill>
                  <a:srgbClr val="000000"/>
                </a:solidFill>
                <a:uFill>
                  <a:solidFill>
                    <a:srgbClr val="FFFFFF"/>
                  </a:solidFill>
                </a:uFill>
                <a:latin typeface="+mn-lt"/>
                <a:ea typeface="+mn-ea"/>
              </a:rPr>
              <a:t>Johnson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umbrella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hundreds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a:solidFill>
                  <a:srgbClr val="000000"/>
                </a:solidFill>
                <a:uFill>
                  <a:solidFill>
                    <a:srgbClr val="FFFFFF"/>
                  </a:solidFill>
                </a:uFill>
                <a:latin typeface="+mn-lt"/>
                <a:ea typeface="+mn-ea"/>
                <a:hlinkClick r:id="rId9"/>
              </a:rPr>
              <a:t>60 </a:t>
            </a:r>
            <a:r>
              <a:rPr lang="ru-RU" sz="1200" b="0" strike="noStrike" spc="-1" dirty="0" err="1">
                <a:solidFill>
                  <a:srgbClr val="000000"/>
                </a:solidFill>
                <a:uFill>
                  <a:solidFill>
                    <a:srgbClr val="FFFFFF"/>
                  </a:solidFill>
                </a:uFill>
                <a:latin typeface="+mn-lt"/>
                <a:ea typeface="+mn-ea"/>
                <a:hlinkClick r:id="rId9"/>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they’re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household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Procter</a:t>
            </a:r>
            <a:r>
              <a:rPr lang="ru-RU" sz="1200" b="1" strike="noStrike" spc="-1" dirty="0">
                <a:solidFill>
                  <a:srgbClr val="000000"/>
                </a:solidFill>
                <a:uFill>
                  <a:solidFill>
                    <a:srgbClr val="FFFFFF"/>
                  </a:solidFill>
                </a:uFill>
                <a:latin typeface="+mn-lt"/>
                <a:ea typeface="+mn-ea"/>
              </a:rPr>
              <a:t> &amp; </a:t>
            </a:r>
            <a:r>
              <a:rPr lang="ru-RU" sz="1200" b="1" strike="noStrike" spc="-1" dirty="0" err="1">
                <a:solidFill>
                  <a:srgbClr val="000000"/>
                </a:solidFill>
                <a:uFill>
                  <a:solidFill>
                    <a:srgbClr val="FFFFFF"/>
                  </a:solidFill>
                </a:uFill>
                <a:latin typeface="+mn-lt"/>
                <a:ea typeface="+mn-ea"/>
              </a:rPr>
              <a:t>Gamble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pharmacy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Johnson</a:t>
            </a:r>
            <a:r>
              <a:rPr lang="ru-RU" sz="1200" b="0" strike="noStrike" spc="-1" dirty="0">
                <a:solidFill>
                  <a:srgbClr val="000000"/>
                </a:solidFill>
                <a:uFill>
                  <a:solidFill>
                    <a:srgbClr val="FFFFFF"/>
                  </a:solidFill>
                </a:uFill>
                <a:latin typeface="+mn-lt"/>
                <a:ea typeface="+mn-ea"/>
              </a:rPr>
              <a:t> &amp; </a:t>
            </a:r>
            <a:r>
              <a:rPr lang="ru-RU" sz="1200" b="0" strike="noStrike" spc="-1" dirty="0" err="1">
                <a:solidFill>
                  <a:srgbClr val="000000"/>
                </a:solidFill>
                <a:uFill>
                  <a:solidFill>
                    <a:srgbClr val="FFFFFF"/>
                  </a:solidFill>
                </a:uFill>
                <a:latin typeface="+mn-lt"/>
                <a:ea typeface="+mn-ea"/>
              </a:rPr>
              <a:t>Johnson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Procter</a:t>
            </a:r>
            <a:r>
              <a:rPr lang="ru-RU" sz="1200" b="0" strike="noStrike" spc="-1" dirty="0">
                <a:solidFill>
                  <a:srgbClr val="000000"/>
                </a:solidFill>
                <a:uFill>
                  <a:solidFill>
                    <a:srgbClr val="FFFFFF"/>
                  </a:solidFill>
                </a:uFill>
                <a:latin typeface="+mn-lt"/>
                <a:ea typeface="+mn-ea"/>
              </a:rPr>
              <a:t> &amp; </a:t>
            </a:r>
            <a:r>
              <a:rPr lang="ru-RU" sz="1200" b="0" strike="noStrike" spc="-1" dirty="0" err="1">
                <a:solidFill>
                  <a:srgbClr val="000000"/>
                </a:solidFill>
                <a:uFill>
                  <a:solidFill>
                    <a:srgbClr val="FFFFFF"/>
                  </a:solidFill>
                </a:uFill>
                <a:latin typeface="+mn-lt"/>
                <a:ea typeface="+mn-ea"/>
              </a:rPr>
              <a:t>Gamble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Billion-dollar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Pampers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Downy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Gillette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Always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Olay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Procter</a:t>
            </a:r>
            <a:r>
              <a:rPr lang="ru-RU" sz="1200" b="0" strike="noStrike" spc="-1" dirty="0">
                <a:solidFill>
                  <a:srgbClr val="000000"/>
                </a:solidFill>
                <a:uFill>
                  <a:solidFill>
                    <a:srgbClr val="FFFFFF"/>
                  </a:solidFill>
                </a:uFill>
                <a:latin typeface="+mn-lt"/>
                <a:ea typeface="+mn-ea"/>
              </a:rPr>
              <a:t> &amp; </a:t>
            </a:r>
            <a:r>
              <a:rPr lang="ru-RU" sz="1200" b="0" strike="noStrike" spc="-1" dirty="0" err="1">
                <a:solidFill>
                  <a:srgbClr val="000000"/>
                </a:solidFill>
                <a:uFill>
                  <a:solidFill>
                    <a:srgbClr val="FFFFFF"/>
                  </a:solidFill>
                </a:uFill>
                <a:latin typeface="+mn-lt"/>
                <a:ea typeface="+mn-ea"/>
              </a:rPr>
              <a:t>Gamble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a:solidFill>
                  <a:srgbClr val="000000"/>
                </a:solidFill>
                <a:uFill>
                  <a:solidFill>
                    <a:srgbClr val="FFFFFF"/>
                  </a:solidFill>
                </a:uFill>
                <a:latin typeface="+mn-lt"/>
                <a:ea typeface="+mn-ea"/>
                <a:hlinkClick r:id="rId10"/>
              </a:rPr>
              <a:t>250 </a:t>
            </a:r>
            <a:r>
              <a:rPr lang="ru-RU" sz="1200" b="0" strike="noStrike" spc="-1" dirty="0" err="1">
                <a:solidFill>
                  <a:srgbClr val="000000"/>
                </a:solidFill>
                <a:uFill>
                  <a:solidFill>
                    <a:srgbClr val="FFFFFF"/>
                  </a:solidFill>
                </a:uFill>
                <a:latin typeface="+mn-lt"/>
                <a:ea typeface="+mn-ea"/>
                <a:hlinkClick r:id="rId10"/>
              </a:rPr>
              <a:t>brands</a:t>
            </a:r>
            <a:r>
              <a:rPr lang="ru-RU" sz="1200" b="0" strike="noStrike" spc="-1" dirty="0">
                <a:solidFill>
                  <a:srgbClr val="000000"/>
                </a:solidFill>
                <a:uFill>
                  <a:solidFill>
                    <a:srgbClr val="FFFFFF"/>
                  </a:solidFill>
                </a:uFill>
                <a:latin typeface="+mn-lt"/>
                <a:ea typeface="+mn-ea"/>
                <a:hlinkClick r:id="rId10"/>
              </a:rPr>
              <a:t> </a:t>
            </a:r>
            <a:r>
              <a:rPr lang="ru-RU" sz="1200" b="0" strike="noStrike" spc="-1" dirty="0" err="1">
                <a:solidFill>
                  <a:srgbClr val="000000"/>
                </a:solidFill>
                <a:uFill>
                  <a:solidFill>
                    <a:srgbClr val="FFFFFF"/>
                  </a:solidFill>
                </a:uFill>
                <a:latin typeface="+mn-lt"/>
                <a:ea typeface="+mn-ea"/>
                <a:hlinkClick r:id="rId10"/>
              </a:rPr>
              <a:t>operates</a:t>
            </a:r>
            <a:r>
              <a:rPr lang="ru-RU" sz="1200" b="0" strike="noStrike" spc="-1" dirty="0">
                <a:solidFill>
                  <a:srgbClr val="000000"/>
                </a:solidFill>
                <a:uFill>
                  <a:solidFill>
                    <a:srgbClr val="FFFFFF"/>
                  </a:solidFill>
                </a:uFill>
                <a:latin typeface="+mn-lt"/>
                <a:ea typeface="+mn-ea"/>
                <a:hlinkClick r:id="rId10"/>
              </a:rPr>
              <a:t> </a:t>
            </a:r>
            <a:r>
              <a:rPr lang="ru-RU" sz="1200" b="0" strike="noStrike" spc="-1" dirty="0" err="1">
                <a:solidFill>
                  <a:srgbClr val="000000"/>
                </a:solidFill>
                <a:uFill>
                  <a:solidFill>
                    <a:srgbClr val="FFFFFF"/>
                  </a:solidFill>
                </a:uFill>
                <a:latin typeface="+mn-lt"/>
                <a:ea typeface="+mn-ea"/>
                <a:hlinkClick r:id="rId10"/>
              </a:rPr>
              <a:t>in</a:t>
            </a:r>
            <a:r>
              <a:rPr lang="ru-RU" sz="1200" b="0" strike="noStrike" spc="-1" dirty="0">
                <a:solidFill>
                  <a:srgbClr val="000000"/>
                </a:solidFill>
                <a:uFill>
                  <a:solidFill>
                    <a:srgbClr val="FFFFFF"/>
                  </a:solidFill>
                </a:uFill>
                <a:latin typeface="+mn-lt"/>
                <a:ea typeface="+mn-ea"/>
                <a:hlinkClick r:id="rId10"/>
              </a:rPr>
              <a:t> 140 </a:t>
            </a:r>
            <a:r>
              <a:rPr lang="ru-RU" sz="1200" b="0" strike="noStrike" spc="-1" dirty="0" err="1">
                <a:solidFill>
                  <a:srgbClr val="000000"/>
                </a:solidFill>
                <a:uFill>
                  <a:solidFill>
                    <a:srgbClr val="FFFFFF"/>
                  </a:solidFill>
                </a:uFill>
                <a:latin typeface="+mn-lt"/>
                <a:ea typeface="+mn-ea"/>
                <a:hlinkClick r:id="rId10"/>
              </a:rPr>
              <a:t>countries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Nestlé</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Gerber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Purina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Perrier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Cuisine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Häagen-Dazs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Swiss-owned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candy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Nestlé</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portfolio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11"/>
              </a:rPr>
              <a:t>more</a:t>
            </a:r>
            <a:r>
              <a:rPr lang="ru-RU" sz="1200" b="0" strike="noStrike" spc="-1" dirty="0">
                <a:solidFill>
                  <a:srgbClr val="000000"/>
                </a:solidFill>
                <a:uFill>
                  <a:solidFill>
                    <a:srgbClr val="FFFFFF"/>
                  </a:solidFill>
                </a:uFill>
                <a:latin typeface="+mn-lt"/>
                <a:ea typeface="+mn-ea"/>
                <a:hlinkClick r:id="rId11"/>
              </a:rPr>
              <a:t> </a:t>
            </a:r>
            <a:r>
              <a:rPr lang="ru-RU" sz="1200" b="0" strike="noStrike" spc="-1" dirty="0" err="1">
                <a:solidFill>
                  <a:srgbClr val="000000"/>
                </a:solidFill>
                <a:uFill>
                  <a:solidFill>
                    <a:srgbClr val="FFFFFF"/>
                  </a:solidFill>
                </a:uFill>
                <a:latin typeface="+mn-lt"/>
                <a:ea typeface="+mn-ea"/>
                <a:hlinkClick r:id="rId11"/>
              </a:rPr>
              <a:t>than</a:t>
            </a:r>
            <a:r>
              <a:rPr lang="ru-RU" sz="1200" b="0" strike="noStrike" spc="-1" dirty="0">
                <a:solidFill>
                  <a:srgbClr val="000000"/>
                </a:solidFill>
                <a:uFill>
                  <a:solidFill>
                    <a:srgbClr val="FFFFFF"/>
                  </a:solidFill>
                </a:uFill>
                <a:latin typeface="+mn-lt"/>
                <a:ea typeface="+mn-ea"/>
                <a:hlinkClick r:id="rId11"/>
              </a:rPr>
              <a:t> 2000 </a:t>
            </a:r>
            <a:r>
              <a:rPr lang="ru-RU" sz="1200" b="0" strike="noStrike" spc="-1" dirty="0" err="1">
                <a:solidFill>
                  <a:srgbClr val="000000"/>
                </a:solidFill>
                <a:uFill>
                  <a:solidFill>
                    <a:srgbClr val="FFFFFF"/>
                  </a:solidFill>
                </a:uFill>
                <a:latin typeface="+mn-lt"/>
                <a:ea typeface="+mn-ea"/>
                <a:hlinkClick r:id="rId11"/>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beverage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186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selection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most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integration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flip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spectrum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hlinkClick r:id="rId12"/>
              </a:rPr>
              <a:t>global</a:t>
            </a:r>
            <a:r>
              <a:rPr lang="ru-RU" sz="1200" b="0" strike="noStrike" spc="-1" dirty="0">
                <a:solidFill>
                  <a:srgbClr val="000000"/>
                </a:solidFill>
                <a:uFill>
                  <a:solidFill>
                    <a:srgbClr val="FFFFFF"/>
                  </a:solidFill>
                </a:uFill>
                <a:latin typeface="+mn-lt"/>
                <a:ea typeface="+mn-ea"/>
                <a:hlinkClick r:id="rId12"/>
              </a:rPr>
              <a:t> </a:t>
            </a:r>
            <a:r>
              <a:rPr lang="ru-RU" sz="1200" b="0" strike="noStrike" spc="-1" dirty="0" err="1">
                <a:solidFill>
                  <a:srgbClr val="000000"/>
                </a:solidFill>
                <a:uFill>
                  <a:solidFill>
                    <a:srgbClr val="FFFFFF"/>
                  </a:solidFill>
                </a:uFill>
                <a:latin typeface="+mn-lt"/>
                <a:ea typeface="+mn-ea"/>
                <a:hlinkClick r:id="rId12"/>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focuses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standardization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colors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messaging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build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repeatable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message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headquarters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advantage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pursuing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instantly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recognizable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step-by-step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toward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penetration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Harness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Streamline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development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minimal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greatest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knowing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standardization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pursue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adaptation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infringes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solid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website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mobile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packaging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language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strong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presence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often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end-game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achieving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truly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gamble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universal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demand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regardless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tastes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truly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achieve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status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Amazon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largest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13"/>
              </a:rPr>
              <a:t>Amazon</a:t>
            </a:r>
            <a:r>
              <a:rPr lang="ru-RU" sz="1200" b="0" strike="noStrike" spc="-1" dirty="0">
                <a:solidFill>
                  <a:srgbClr val="000000"/>
                </a:solidFill>
                <a:uFill>
                  <a:solidFill>
                    <a:srgbClr val="FFFFFF"/>
                  </a:solidFill>
                </a:uFill>
                <a:latin typeface="+mn-lt"/>
                <a:ea typeface="+mn-ea"/>
                <a:hlinkClick r:id="rId13"/>
              </a:rPr>
              <a:t> </a:t>
            </a:r>
            <a:r>
              <a:rPr lang="ru-RU" sz="1200" b="0" strike="noStrike" spc="-1" dirty="0" err="1">
                <a:solidFill>
                  <a:srgbClr val="000000"/>
                </a:solidFill>
                <a:uFill>
                  <a:solidFill>
                    <a:srgbClr val="FFFFFF"/>
                  </a:solidFill>
                </a:uFill>
                <a:latin typeface="+mn-lt"/>
                <a:ea typeface="+mn-ea"/>
                <a:hlinkClick r:id="rId13"/>
              </a:rPr>
              <a:t>operates</a:t>
            </a:r>
            <a:r>
              <a:rPr lang="ru-RU" sz="1200" b="0" strike="noStrike" spc="-1" dirty="0">
                <a:solidFill>
                  <a:srgbClr val="000000"/>
                </a:solidFill>
                <a:uFill>
                  <a:solidFill>
                    <a:srgbClr val="FFFFFF"/>
                  </a:solidFill>
                </a:uFill>
                <a:latin typeface="+mn-lt"/>
                <a:ea typeface="+mn-ea"/>
                <a:hlinkClick r:id="rId13"/>
              </a:rPr>
              <a:t> </a:t>
            </a:r>
            <a:r>
              <a:rPr lang="ru-RU" sz="1200" b="0" strike="noStrike" spc="-1" dirty="0" err="1">
                <a:solidFill>
                  <a:srgbClr val="000000"/>
                </a:solidFill>
                <a:uFill>
                  <a:solidFill>
                    <a:srgbClr val="FFFFFF"/>
                  </a:solidFill>
                </a:uFill>
                <a:latin typeface="+mn-lt"/>
                <a:ea typeface="+mn-ea"/>
                <a:hlinkClick r:id="rId13"/>
              </a:rPr>
              <a:t>in</a:t>
            </a:r>
            <a:r>
              <a:rPr lang="ru-RU" sz="1200" b="0" strike="noStrike" spc="-1" dirty="0">
                <a:solidFill>
                  <a:srgbClr val="000000"/>
                </a:solidFill>
                <a:uFill>
                  <a:solidFill>
                    <a:srgbClr val="FFFFFF"/>
                  </a:solidFill>
                </a:uFill>
                <a:latin typeface="+mn-lt"/>
                <a:ea typeface="+mn-ea"/>
                <a:hlinkClick r:id="rId13"/>
              </a:rPr>
              <a:t> 58 </a:t>
            </a:r>
            <a:r>
              <a:rPr lang="ru-RU" sz="1200" b="0" strike="noStrike" spc="-1" dirty="0" err="1">
                <a:solidFill>
                  <a:srgbClr val="000000"/>
                </a:solidFill>
                <a:uFill>
                  <a:solidFill>
                    <a:srgbClr val="FFFFFF"/>
                  </a:solidFill>
                </a:uFill>
                <a:latin typeface="+mn-lt"/>
                <a:ea typeface="+mn-ea"/>
                <a:hlinkClick r:id="rId13"/>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reaches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billion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day</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leading</a:t>
            </a:r>
            <a:r>
              <a:rPr lang="ru-RU" sz="1200" b="0" strike="noStrike" spc="-1" dirty="0">
                <a:solidFill>
                  <a:srgbClr val="000000"/>
                </a:solidFill>
                <a:uFill>
                  <a:solidFill>
                    <a:srgbClr val="FFFFFF"/>
                  </a:solidFill>
                </a:uFill>
                <a:latin typeface="+mn-lt"/>
                <a:ea typeface="+mn-ea"/>
              </a:rPr>
              <a:t> e-</a:t>
            </a:r>
            <a:r>
              <a:rPr lang="ru-RU" sz="1200" b="0" strike="noStrike" spc="-1" dirty="0" err="1">
                <a:solidFill>
                  <a:srgbClr val="000000"/>
                </a:solidFill>
                <a:uFill>
                  <a:solidFill>
                    <a:srgbClr val="FFFFFF"/>
                  </a:solidFill>
                </a:uFill>
                <a:latin typeface="+mn-lt"/>
                <a:ea typeface="+mn-ea"/>
              </a:rPr>
              <a:t>commerce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except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China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Alibaba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#1),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Amazon’s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ever-present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smile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trucks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packages</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enjoy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same-day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shipping</a:t>
            </a:r>
            <a:r>
              <a:rPr lang="ru-RU" sz="1200" b="0" strike="noStrike" spc="-1" dirty="0">
                <a:solidFill>
                  <a:srgbClr val="000000"/>
                </a:solidFill>
                <a:uFill>
                  <a:solidFill>
                    <a:srgbClr val="FFFFFF"/>
                  </a:solidFill>
                </a:uFill>
                <a:latin typeface="+mn-lt"/>
                <a:ea typeface="+mn-ea"/>
              </a:rPr>
              <a:t> — </a:t>
            </a:r>
            <a:r>
              <a:rPr lang="ru-RU" sz="1200" b="0" strike="noStrike" spc="-1" dirty="0" err="1">
                <a:solidFill>
                  <a:srgbClr val="000000"/>
                </a:solidFill>
                <a:uFill>
                  <a:solidFill>
                    <a:srgbClr val="FFFFFF"/>
                  </a:solidFill>
                </a:uFill>
                <a:latin typeface="+mn-lt"/>
                <a:ea typeface="+mn-ea"/>
              </a:rPr>
              <a:t>pretty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everywhere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Apple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releasing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original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1984, </a:t>
            </a:r>
            <a:r>
              <a:rPr lang="ru-RU" sz="1200" b="0" strike="noStrike" spc="-1" dirty="0" err="1">
                <a:solidFill>
                  <a:srgbClr val="000000"/>
                </a:solidFill>
                <a:uFill>
                  <a:solidFill>
                    <a:srgbClr val="FFFFFF"/>
                  </a:solidFill>
                </a:uFill>
                <a:latin typeface="+mn-lt"/>
                <a:ea typeface="+mn-ea"/>
              </a:rPr>
              <a:t>Apple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dominance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sleek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lines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clean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interface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easy-to-use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software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technology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biggest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today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14"/>
              </a:rPr>
              <a:t>operates</a:t>
            </a:r>
            <a:r>
              <a:rPr lang="ru-RU" sz="1200" b="0" strike="noStrike" spc="-1" dirty="0">
                <a:solidFill>
                  <a:srgbClr val="000000"/>
                </a:solidFill>
                <a:uFill>
                  <a:solidFill>
                    <a:srgbClr val="FFFFFF"/>
                  </a:solidFill>
                </a:uFill>
                <a:latin typeface="+mn-lt"/>
                <a:ea typeface="+mn-ea"/>
                <a:hlinkClick r:id="rId14"/>
              </a:rPr>
              <a:t> </a:t>
            </a:r>
            <a:r>
              <a:rPr lang="ru-RU" sz="1200" b="0" strike="noStrike" spc="-1" dirty="0" err="1">
                <a:solidFill>
                  <a:srgbClr val="000000"/>
                </a:solidFill>
                <a:uFill>
                  <a:solidFill>
                    <a:srgbClr val="FFFFFF"/>
                  </a:solidFill>
                </a:uFill>
                <a:latin typeface="+mn-lt"/>
                <a:ea typeface="+mn-ea"/>
                <a:hlinkClick r:id="rId14"/>
              </a:rPr>
              <a:t>in</a:t>
            </a:r>
            <a:r>
              <a:rPr lang="ru-RU" sz="1200" b="0" strike="noStrike" spc="-1" dirty="0">
                <a:solidFill>
                  <a:srgbClr val="000000"/>
                </a:solidFill>
                <a:uFill>
                  <a:solidFill>
                    <a:srgbClr val="FFFFFF"/>
                  </a:solidFill>
                </a:uFill>
                <a:latin typeface="+mn-lt"/>
                <a:ea typeface="+mn-ea"/>
                <a:hlinkClick r:id="rId14"/>
              </a:rPr>
              <a:t> </a:t>
            </a:r>
            <a:r>
              <a:rPr lang="ru-RU" sz="1200" b="0" strike="noStrike" spc="-1" dirty="0" err="1">
                <a:solidFill>
                  <a:srgbClr val="000000"/>
                </a:solidFill>
                <a:uFill>
                  <a:solidFill>
                    <a:srgbClr val="FFFFFF"/>
                  </a:solidFill>
                </a:uFill>
                <a:latin typeface="+mn-lt"/>
                <a:ea typeface="+mn-ea"/>
                <a:hlinkClick r:id="rId14"/>
              </a:rPr>
              <a:t>over</a:t>
            </a:r>
            <a:r>
              <a:rPr lang="ru-RU" sz="1200" b="0" strike="noStrike" spc="-1" dirty="0">
                <a:solidFill>
                  <a:srgbClr val="000000"/>
                </a:solidFill>
                <a:uFill>
                  <a:solidFill>
                    <a:srgbClr val="FFFFFF"/>
                  </a:solidFill>
                </a:uFill>
                <a:latin typeface="+mn-lt"/>
                <a:ea typeface="+mn-ea"/>
                <a:hlinkClick r:id="rId14"/>
              </a:rPr>
              <a:t> 175 </a:t>
            </a:r>
            <a:r>
              <a:rPr lang="ru-RU" sz="1200" b="0" strike="noStrike" spc="-1" dirty="0" err="1">
                <a:solidFill>
                  <a:srgbClr val="000000"/>
                </a:solidFill>
                <a:uFill>
                  <a:solidFill>
                    <a:srgbClr val="FFFFFF"/>
                  </a:solidFill>
                </a:uFill>
                <a:latin typeface="+mn-lt"/>
                <a:ea typeface="+mn-ea"/>
                <a:hlinkClick r:id="rId14"/>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100,000 </a:t>
            </a:r>
            <a:r>
              <a:rPr lang="ru-RU" sz="1200" b="0" strike="noStrike" spc="-1" dirty="0" err="1">
                <a:solidFill>
                  <a:srgbClr val="000000"/>
                </a:solidFill>
                <a:uFill>
                  <a:solidFill>
                    <a:srgbClr val="FFFFFF"/>
                  </a:solidFill>
                </a:uFill>
                <a:latin typeface="+mn-lt"/>
                <a:ea typeface="+mn-ea"/>
              </a:rPr>
              <a:t>employees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Disney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hlinkClick r:id="rId15"/>
              </a:rPr>
              <a:t>small</a:t>
            </a:r>
            <a:r>
              <a:rPr lang="ru-RU" sz="1200" b="0" strike="noStrike" spc="-1" dirty="0">
                <a:solidFill>
                  <a:srgbClr val="000000"/>
                </a:solidFill>
                <a:uFill>
                  <a:solidFill>
                    <a:srgbClr val="FFFFFF"/>
                  </a:solidFill>
                </a:uFill>
                <a:latin typeface="+mn-lt"/>
                <a:ea typeface="+mn-ea"/>
                <a:hlinkClick r:id="rId15"/>
              </a:rPr>
              <a:t> </a:t>
            </a:r>
            <a:r>
              <a:rPr lang="ru-RU" sz="1200" b="0" strike="noStrike" spc="-1" dirty="0" err="1">
                <a:solidFill>
                  <a:srgbClr val="000000"/>
                </a:solidFill>
                <a:uFill>
                  <a:solidFill>
                    <a:srgbClr val="FFFFFF"/>
                  </a:solidFill>
                </a:uFill>
                <a:latin typeface="+mn-lt"/>
                <a:ea typeface="+mn-ea"/>
                <a:hlinkClick r:id="rId15"/>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after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visiting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parks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Shanghai</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California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magic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merchandise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TV </a:t>
            </a:r>
            <a:r>
              <a:rPr lang="ru-RU" sz="1200" b="0" strike="noStrike" spc="-1" dirty="0" err="1">
                <a:solidFill>
                  <a:srgbClr val="000000"/>
                </a:solidFill>
                <a:uFill>
                  <a:solidFill>
                    <a:srgbClr val="FFFFFF"/>
                  </a:solidFill>
                </a:uFill>
                <a:latin typeface="+mn-lt"/>
                <a:ea typeface="+mn-ea"/>
              </a:rPr>
              <a:t>shows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Disney’s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feedback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title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film</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best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of</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both</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Transnational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end-game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hlinkClick r:id="rId16"/>
              </a:rPr>
              <a:t>transnational</a:t>
            </a:r>
            <a:r>
              <a:rPr lang="ru-RU" sz="1200" b="0" strike="noStrike" spc="-1" dirty="0">
                <a:solidFill>
                  <a:srgbClr val="000000"/>
                </a:solidFill>
                <a:uFill>
                  <a:solidFill>
                    <a:srgbClr val="FFFFFF"/>
                  </a:solidFill>
                </a:uFill>
                <a:latin typeface="+mn-lt"/>
                <a:ea typeface="+mn-ea"/>
                <a:hlinkClick r:id="rId16"/>
              </a:rPr>
              <a:t> </a:t>
            </a:r>
            <a:r>
              <a:rPr lang="ru-RU" sz="1200" b="0" strike="noStrike" spc="-1" dirty="0" err="1">
                <a:solidFill>
                  <a:srgbClr val="000000"/>
                </a:solidFill>
                <a:uFill>
                  <a:solidFill>
                    <a:srgbClr val="FFFFFF"/>
                  </a:solidFill>
                </a:uFill>
                <a:latin typeface="+mn-lt"/>
                <a:ea typeface="+mn-ea"/>
                <a:hlinkClick r:id="rId16"/>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splits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Transnational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integration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responsiveness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part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overarching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provides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cohesive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structure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center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optimizing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tastes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allows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Create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standardized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immediately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recognizable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accommodate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preferences</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Centralize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streamline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flex</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high-level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overview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customer-centricity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transnational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autonomy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branches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Balancing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corporate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remains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biggest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cascades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aspects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staffing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choose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in-depth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 multidomestic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standardize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Keeping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transnational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McDonald’s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a:solidFill>
                  <a:srgbClr val="000000"/>
                </a:solidFill>
                <a:uFill>
                  <a:solidFill>
                    <a:srgbClr val="FFFFFF"/>
                  </a:solidFill>
                </a:uFill>
                <a:latin typeface="+mn-lt"/>
                <a:ea typeface="+mn-ea"/>
                <a:hlinkClick r:id="rId17"/>
              </a:rPr>
              <a:t>36,000 </a:t>
            </a:r>
            <a:r>
              <a:rPr lang="ru-RU" sz="1200" b="0" strike="noStrike" spc="-1" dirty="0" err="1">
                <a:solidFill>
                  <a:srgbClr val="000000"/>
                </a:solidFill>
                <a:uFill>
                  <a:solidFill>
                    <a:srgbClr val="FFFFFF"/>
                  </a:solidFill>
                </a:uFill>
                <a:latin typeface="+mn-lt"/>
                <a:ea typeface="+mn-ea"/>
                <a:hlinkClick r:id="rId17"/>
              </a:rPr>
              <a:t>fast</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food</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locations</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in</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more</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than</a:t>
            </a:r>
            <a:r>
              <a:rPr lang="ru-RU" sz="1200" b="0" strike="noStrike" spc="-1" dirty="0">
                <a:solidFill>
                  <a:srgbClr val="000000"/>
                </a:solidFill>
                <a:uFill>
                  <a:solidFill>
                    <a:srgbClr val="FFFFFF"/>
                  </a:solidFill>
                </a:uFill>
                <a:latin typeface="+mn-lt"/>
                <a:ea typeface="+mn-ea"/>
                <a:hlinkClick r:id="rId17"/>
              </a:rPr>
              <a:t> 100 </a:t>
            </a:r>
            <a:r>
              <a:rPr lang="ru-RU" sz="1200" b="0" strike="noStrike" spc="-1" dirty="0" err="1">
                <a:solidFill>
                  <a:srgbClr val="000000"/>
                </a:solidFill>
                <a:uFill>
                  <a:solidFill>
                    <a:srgbClr val="FFFFFF"/>
                  </a:solidFill>
                </a:uFill>
                <a:latin typeface="+mn-lt"/>
                <a:ea typeface="+mn-ea"/>
                <a:hlinkClick r:id="rId17"/>
              </a:rPr>
              <a:t>different</a:t>
            </a:r>
            <a:r>
              <a:rPr lang="ru-RU" sz="1200" b="0" strike="noStrike" spc="-1" dirty="0">
                <a:solidFill>
                  <a:srgbClr val="000000"/>
                </a:solidFill>
                <a:uFill>
                  <a:solidFill>
                    <a:srgbClr val="FFFFFF"/>
                  </a:solidFill>
                </a:uFill>
                <a:latin typeface="+mn-lt"/>
                <a:ea typeface="+mn-ea"/>
                <a:hlinkClick r:id="rId17"/>
              </a:rPr>
              <a:t> </a:t>
            </a:r>
            <a:r>
              <a:rPr lang="ru-RU" sz="1200" b="0" strike="noStrike" spc="-1" dirty="0" err="1">
                <a:solidFill>
                  <a:srgbClr val="000000"/>
                </a:solidFill>
                <a:uFill>
                  <a:solidFill>
                    <a:srgbClr val="FFFFFF"/>
                  </a:solidFill>
                </a:uFill>
                <a:latin typeface="+mn-lt"/>
                <a:ea typeface="+mn-ea"/>
                <a:hlinkClick r:id="rId17"/>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worldwide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adapt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menu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McSpicy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Paneer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fried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paneer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cheese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tandoori</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sauce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lettuce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poutine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french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gravy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Canada</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Nike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sneakers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apparel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18"/>
              </a:rPr>
              <a:t>over</a:t>
            </a:r>
            <a:r>
              <a:rPr lang="ru-RU" sz="1200" b="0" strike="noStrike" spc="-1" dirty="0">
                <a:solidFill>
                  <a:srgbClr val="000000"/>
                </a:solidFill>
                <a:uFill>
                  <a:solidFill>
                    <a:srgbClr val="FFFFFF"/>
                  </a:solidFill>
                </a:uFill>
                <a:latin typeface="+mn-lt"/>
                <a:ea typeface="+mn-ea"/>
                <a:hlinkClick r:id="rId18"/>
              </a:rPr>
              <a:t> 170 </a:t>
            </a:r>
            <a:r>
              <a:rPr lang="ru-RU" sz="1200" b="0" strike="noStrike" spc="-1" dirty="0" err="1">
                <a:solidFill>
                  <a:srgbClr val="000000"/>
                </a:solidFill>
                <a:uFill>
                  <a:solidFill>
                    <a:srgbClr val="FFFFFF"/>
                  </a:solidFill>
                </a:uFill>
                <a:latin typeface="+mn-lt"/>
                <a:ea typeface="+mn-ea"/>
                <a:hlinkClick r:id="rId18"/>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hlinkClick r:id="rId19"/>
              </a:rPr>
              <a:t>influential</a:t>
            </a:r>
            <a:r>
              <a:rPr lang="ru-RU" sz="1200" b="0" strike="noStrike" spc="-1" dirty="0">
                <a:solidFill>
                  <a:srgbClr val="000000"/>
                </a:solidFill>
                <a:uFill>
                  <a:solidFill>
                    <a:srgbClr val="FFFFFF"/>
                  </a:solidFill>
                </a:uFill>
                <a:latin typeface="+mn-lt"/>
                <a:ea typeface="+mn-ea"/>
                <a:hlinkClick r:id="rId19"/>
              </a:rPr>
              <a:t> </a:t>
            </a:r>
            <a:r>
              <a:rPr lang="ru-RU" sz="1200" b="0" strike="noStrike" spc="-1" dirty="0" err="1">
                <a:solidFill>
                  <a:srgbClr val="000000"/>
                </a:solidFill>
                <a:uFill>
                  <a:solidFill>
                    <a:srgbClr val="FFFFFF"/>
                  </a:solidFill>
                </a:uFill>
                <a:latin typeface="+mn-lt"/>
                <a:ea typeface="+mn-ea"/>
                <a:hlinkClick r:id="rId19"/>
              </a:rPr>
              <a:t>sports</a:t>
            </a:r>
            <a:r>
              <a:rPr lang="ru-RU" sz="1200" b="0" strike="noStrike" spc="-1" dirty="0">
                <a:solidFill>
                  <a:srgbClr val="000000"/>
                </a:solidFill>
                <a:uFill>
                  <a:solidFill>
                    <a:srgbClr val="FFFFFF"/>
                  </a:solidFill>
                </a:uFill>
                <a:latin typeface="+mn-lt"/>
                <a:ea typeface="+mn-ea"/>
                <a:hlinkClick r:id="rId19"/>
              </a:rPr>
              <a:t> </a:t>
            </a:r>
            <a:r>
              <a:rPr lang="ru-RU" sz="1200" b="0" strike="noStrike" spc="-1" dirty="0" err="1">
                <a:solidFill>
                  <a:srgbClr val="000000"/>
                </a:solidFill>
                <a:uFill>
                  <a:solidFill>
                    <a:srgbClr val="FFFFFF"/>
                  </a:solidFill>
                </a:uFill>
                <a:latin typeface="+mn-lt"/>
                <a:ea typeface="+mn-ea"/>
                <a:hlinkClick r:id="rId19"/>
              </a:rPr>
              <a:t>celebrities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Depending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matter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soccer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phenom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Cristiano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Ronaldo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basketball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LeBron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tennis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champion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Rafael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Nadal</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Coca-Cola</a:t>
            </a:r>
            <a:r>
              <a:rPr lang="ru-RU" sz="1200" b="0" strike="noStrike" spc="-1" dirty="0" err="1">
                <a:solidFill>
                  <a:srgbClr val="000000"/>
                </a:solidFill>
                <a:uFill>
                  <a:solidFill>
                    <a:srgbClr val="FFFFFF"/>
                  </a:solidFill>
                </a:uFill>
                <a:latin typeface="+mn-lt"/>
                <a:ea typeface="+mn-ea"/>
              </a:rPr>
              <a: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order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Coke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Cola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Coca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hlinkClick r:id="rId20"/>
              </a:rPr>
              <a:t>slightly</a:t>
            </a:r>
            <a:r>
              <a:rPr lang="ru-RU" sz="1200" b="0" strike="noStrike" spc="-1" dirty="0">
                <a:solidFill>
                  <a:srgbClr val="000000"/>
                </a:solidFill>
                <a:uFill>
                  <a:solidFill>
                    <a:srgbClr val="FFFFFF"/>
                  </a:solidFill>
                </a:uFill>
                <a:latin typeface="+mn-lt"/>
                <a:ea typeface="+mn-ea"/>
                <a:hlinkClick r:id="rId20"/>
              </a:rPr>
              <a:t> </a:t>
            </a:r>
            <a:r>
              <a:rPr lang="ru-RU" sz="1200" b="0" strike="noStrike" spc="-1" dirty="0" err="1">
                <a:solidFill>
                  <a:srgbClr val="000000"/>
                </a:solidFill>
                <a:uFill>
                  <a:solidFill>
                    <a:srgbClr val="FFFFFF"/>
                  </a:solidFill>
                </a:uFill>
                <a:latin typeface="+mn-lt"/>
                <a:ea typeface="+mn-ea"/>
                <a:hlinkClick r:id="rId20"/>
              </a:rPr>
              <a:t>different</a:t>
            </a:r>
            <a:r>
              <a:rPr lang="ru-RU" sz="1200" b="0" strike="noStrike" spc="-1" dirty="0">
                <a:solidFill>
                  <a:srgbClr val="000000"/>
                </a:solidFill>
                <a:uFill>
                  <a:solidFill>
                    <a:srgbClr val="FFFFFF"/>
                  </a:solidFill>
                </a:uFill>
                <a:latin typeface="+mn-lt"/>
                <a:ea typeface="+mn-ea"/>
                <a:hlinkClick r:id="rId20"/>
              </a:rPr>
              <a:t> </a:t>
            </a:r>
            <a:r>
              <a:rPr lang="ru-RU" sz="1200" b="0" strike="noStrike" spc="-1" dirty="0" err="1">
                <a:solidFill>
                  <a:srgbClr val="000000"/>
                </a:solidFill>
                <a:uFill>
                  <a:solidFill>
                    <a:srgbClr val="FFFFFF"/>
                  </a:solidFill>
                </a:uFill>
                <a:latin typeface="+mn-lt"/>
                <a:ea typeface="+mn-ea"/>
                <a:hlinkClick r:id="rId20"/>
              </a:rPr>
              <a:t>formula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depending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What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200+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universal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messages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happiness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enjoyment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Combining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standardization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flavors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packaging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p:txBody>
      </p:sp>
      <p:sp>
        <p:nvSpPr>
          <p:cNvPr id="306" name="TextShape 2"/>
          <p:cNvSpPr txBox="1"/>
          <p:nvPr/>
        </p:nvSpPr>
        <p:spPr>
          <a:xfrm>
            <a:off x="3884760" y="8685360"/>
            <a:ext cx="2971440" cy="458280"/>
          </a:xfrm>
          <a:prstGeom prst="rect">
            <a:avLst/>
          </a:prstGeom>
          <a:noFill/>
          <a:ln>
            <a:noFill/>
          </a:ln>
        </p:spPr>
        <p:txBody>
          <a:bodyPr anchor="b"/>
          <a:lstStyle/>
          <a:p>
            <a:pPr algn="r">
              <a:lnSpc>
                <a:spcPct val="100000"/>
              </a:lnSpc>
            </a:pPr>
            <a:fld id="{1569E781-F347-4243-BEBE-1C74BF9F29DE}" type="slidenum">
              <a:rPr lang="ru-RU" sz="1200" b="0" strike="noStrike" spc="-1">
                <a:solidFill>
                  <a:srgbClr val="000000"/>
                </a:solidFill>
                <a:uFill>
                  <a:solidFill>
                    <a:srgbClr val="FFFFFF"/>
                  </a:solidFill>
                </a:uFill>
                <a:latin typeface="+mn-lt"/>
                <a:ea typeface="+mn-ea"/>
              </a:rPr>
              <a:t>38</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PlaceHolder 1"/>
          <p:cNvSpPr>
            <a:spLocks noGrp="1"/>
          </p:cNvSpPr>
          <p:nvPr>
            <p:ph type="body"/>
          </p:nvPr>
        </p:nvSpPr>
        <p:spPr>
          <a:xfrm>
            <a:off x="685800" y="4400640"/>
            <a:ext cx="5486040" cy="3600000"/>
          </a:xfrm>
          <a:prstGeom prst="rect">
            <a:avLst/>
          </a:prstGeom>
        </p:spPr>
        <p:txBody>
          <a:bodyPr/>
          <a:lstStyle/>
          <a:p>
            <a:r>
              <a:rPr lang="ru-RU" sz="2000" b="0" strike="noStrike" spc="-1" dirty="0">
                <a:solidFill>
                  <a:srgbClr val="000000"/>
                </a:solidFill>
                <a:uFill>
                  <a:solidFill>
                    <a:srgbClr val="FFFFFF"/>
                  </a:solidFill>
                </a:uFill>
                <a:latin typeface="XO Oriel"/>
              </a:rPr>
              <a:t>Exporting </a:t>
            </a:r>
            <a:r>
              <a:rPr lang="ru-RU" sz="2000" b="0" strike="noStrike" spc="-1" dirty="0" err="1">
                <a:solidFill>
                  <a:srgbClr val="000000"/>
                </a:solidFill>
                <a:uFill>
                  <a:solidFill>
                    <a:srgbClr val="FFFFFF"/>
                  </a:solidFill>
                </a:uFill>
                <a:latin typeface="XO Oriel"/>
              </a:rPr>
              <a:t>involves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within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shipping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another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foreign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shores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role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sells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overseas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start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because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offers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low-cost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method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whether</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appealing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Asian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automakers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entered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U.S.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through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Small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because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low-cost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option</a:t>
            </a:r>
            <a:r>
              <a:rPr lang="ru-RU" sz="2000" b="0" strike="noStrike" spc="-1" dirty="0">
                <a:solidFill>
                  <a:srgbClr val="000000"/>
                </a:solidFill>
                <a:uFill>
                  <a:solidFill>
                    <a:srgbClr val="FFFFFF"/>
                  </a:solidFill>
                </a:uFill>
                <a:latin typeface="XO Oriel"/>
              </a:rPr>
              <a:t>.</a:t>
            </a:r>
          </a:p>
          <a:p>
            <a:r>
              <a:rPr lang="ru-RU" sz="2000" b="0" strike="noStrike" spc="-1" dirty="0" err="1">
                <a:solidFill>
                  <a:srgbClr val="000000"/>
                </a:solidFill>
                <a:uFill>
                  <a:solidFill>
                    <a:srgbClr val="FFFFFF"/>
                  </a:solidFill>
                </a:uFill>
                <a:latin typeface="XO Oriel"/>
              </a:rPr>
              <a:t>Once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viable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particular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becomes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undesirable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control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turned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distributor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treat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poorly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damage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Also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makes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money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sells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Executives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rather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distributor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enjoy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profits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individual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Licensing</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While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franchising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industries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licensing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frequently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manufacturing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industries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Licensing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involves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granting</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foreign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company’s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within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foreign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exchange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fee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relationships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centre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patented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technology</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grants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license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avoids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absorbing</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lot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startup</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costs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typically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control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technology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including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quality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control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Profits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limited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fees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collects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aware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degree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risk</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intellectual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property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loss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A </a:t>
            </a:r>
            <a:r>
              <a:rPr lang="ru-RU" sz="2000" b="0" strike="noStrike" spc="-1" dirty="0" err="1">
                <a:solidFill>
                  <a:srgbClr val="000000"/>
                </a:solidFill>
                <a:uFill>
                  <a:solidFill>
                    <a:srgbClr val="FFFFFF"/>
                  </a:solidFill>
                </a:uFill>
                <a:latin typeface="XO Oriel"/>
              </a:rPr>
              <a:t>historical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involving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licensing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illustrates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rapidly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events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change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arena</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time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Japan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surrendered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United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States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1945, </a:t>
            </a:r>
            <a:r>
              <a:rPr lang="ru-RU" sz="2000" b="0" strike="noStrike" spc="-1" dirty="0" err="1">
                <a:solidFill>
                  <a:srgbClr val="000000"/>
                </a:solidFill>
                <a:uFill>
                  <a:solidFill>
                    <a:srgbClr val="FFFFFF"/>
                  </a:solidFill>
                </a:uFill>
                <a:latin typeface="XO Oriel"/>
              </a:rPr>
              <a:t>World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War</a:t>
            </a:r>
            <a:r>
              <a:rPr lang="ru-RU" sz="2000" b="0" strike="noStrike" spc="-1" dirty="0">
                <a:solidFill>
                  <a:srgbClr val="000000"/>
                </a:solidFill>
                <a:uFill>
                  <a:solidFill>
                    <a:srgbClr val="FFFFFF"/>
                  </a:solidFill>
                </a:uFill>
                <a:latin typeface="XO Oriel"/>
              </a:rPr>
              <a:t> II </a:t>
            </a:r>
            <a:r>
              <a:rPr lang="ru-RU" sz="2000" b="0" strike="noStrike" spc="-1" dirty="0" err="1">
                <a:solidFill>
                  <a:srgbClr val="000000"/>
                </a:solidFill>
                <a:uFill>
                  <a:solidFill>
                    <a:srgbClr val="FFFFFF"/>
                  </a:solidFill>
                </a:uFill>
                <a:latin typeface="XO Oriel"/>
              </a:rPr>
              <a:t>had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crippled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industrial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infrastructure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response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problem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Japanese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imported</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great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technology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especially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from</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American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Korean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broke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early</a:t>
            </a:r>
            <a:r>
              <a:rPr lang="ru-RU" sz="2000" b="0" strike="noStrike" spc="-1" dirty="0">
                <a:solidFill>
                  <a:srgbClr val="000000"/>
                </a:solidFill>
                <a:uFill>
                  <a:solidFill>
                    <a:srgbClr val="FFFFFF"/>
                  </a:solidFill>
                </a:uFill>
                <a:latin typeface="XO Oriel"/>
              </a:rPr>
              <a:t> 1950s,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American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military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relied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Jeeps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Japan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licensed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technology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just</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few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years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mortal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enemy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become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valuable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ally</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Franchising</a:t>
            </a:r>
          </a:p>
          <a:p>
            <a:r>
              <a:rPr lang="ru-RU" sz="1200" b="1" strike="noStrike" spc="-1" dirty="0">
                <a:solidFill>
                  <a:srgbClr val="000000"/>
                </a:solidFill>
                <a:uFill>
                  <a:solidFill>
                    <a:srgbClr val="FFFFFF"/>
                  </a:solidFill>
                </a:uFill>
                <a:latin typeface="+mn-lt"/>
                <a:ea typeface="+mn-ea"/>
              </a:rPr>
              <a:t>Franchising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industries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develop</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worldwide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presence</a:t>
            </a:r>
            <a:r>
              <a:rPr lang="ru-RU" sz="1200" b="0" strike="noStrike" spc="-1" dirty="0">
                <a:solidFill>
                  <a:srgbClr val="000000"/>
                </a:solidFill>
                <a:uFill>
                  <a:solidFill>
                    <a:srgbClr val="FFFFFF"/>
                  </a:solidFill>
                </a:uFill>
                <a:latin typeface="+mn-lt"/>
                <a:ea typeface="+mn-ea"/>
              </a:rPr>
              <a:t> (</a:t>
            </a:r>
            <a:r>
              <a:rPr lang="ru-RU" sz="1200" b="0" u="sng" strike="noStrike" spc="-1" dirty="0" err="1">
                <a:solidFill>
                  <a:srgbClr val="000000"/>
                </a:solidFill>
                <a:uFill>
                  <a:solidFill>
                    <a:srgbClr val="FFFFFF"/>
                  </a:solidFill>
                </a:uFill>
                <a:latin typeface="+mn-lt"/>
                <a:ea typeface="+mn-ea"/>
                <a:hlinkClick r:id="rId3"/>
              </a:rPr>
              <a:t>Figure</a:t>
            </a:r>
            <a:r>
              <a:rPr lang="ru-RU" sz="1200" b="0" u="sng" strike="noStrike" spc="-1" dirty="0">
                <a:solidFill>
                  <a:srgbClr val="000000"/>
                </a:solidFill>
                <a:uFill>
                  <a:solidFill>
                    <a:srgbClr val="FFFFFF"/>
                  </a:solidFill>
                </a:uFill>
                <a:latin typeface="+mn-lt"/>
                <a:ea typeface="+mn-ea"/>
                <a:hlinkClick r:id="rId3"/>
              </a:rPr>
              <a:t> 7.27 “Franchising: A </a:t>
            </a:r>
            <a:r>
              <a:rPr lang="ru-RU" sz="1200" b="0" u="sng" strike="noStrike" spc="-1" dirty="0" err="1">
                <a:solidFill>
                  <a:srgbClr val="000000"/>
                </a:solidFill>
                <a:uFill>
                  <a:solidFill>
                    <a:srgbClr val="FFFFFF"/>
                  </a:solidFill>
                </a:uFill>
                <a:latin typeface="+mn-lt"/>
                <a:ea typeface="+mn-ea"/>
                <a:hlinkClick r:id="rId3"/>
              </a:rPr>
              <a:t>Leading</a:t>
            </a:r>
            <a:r>
              <a:rPr lang="ru-RU" sz="1200" b="0" u="sng" strike="noStrike" spc="-1" dirty="0">
                <a:solidFill>
                  <a:srgbClr val="000000"/>
                </a:solidFill>
                <a:uFill>
                  <a:solidFill>
                    <a:srgbClr val="FFFFFF"/>
                  </a:solidFill>
                </a:uFill>
                <a:latin typeface="+mn-lt"/>
                <a:ea typeface="+mn-ea"/>
                <a:hlinkClick r:id="rId3"/>
              </a:rPr>
              <a:t> </a:t>
            </a:r>
            <a:r>
              <a:rPr lang="ru-RU" sz="1200" b="0" u="sng" strike="noStrike" spc="-1" dirty="0" err="1">
                <a:solidFill>
                  <a:srgbClr val="000000"/>
                </a:solidFill>
                <a:uFill>
                  <a:solidFill>
                    <a:srgbClr val="FFFFFF"/>
                  </a:solidFill>
                </a:uFill>
                <a:latin typeface="+mn-lt"/>
                <a:ea typeface="+mn-ea"/>
                <a:hlinkClick r:id="rId3"/>
              </a:rPr>
              <a:t>American</a:t>
            </a:r>
            <a:r>
              <a:rPr lang="ru-RU" sz="1200" b="0" u="sng" strike="noStrike" spc="-1" dirty="0">
                <a:solidFill>
                  <a:srgbClr val="000000"/>
                </a:solidFill>
                <a:uFill>
                  <a:solidFill>
                    <a:srgbClr val="FFFFFF"/>
                  </a:solidFill>
                </a:uFill>
                <a:latin typeface="+mn-lt"/>
                <a:ea typeface="+mn-ea"/>
                <a:hlinkClick r:id="rId3"/>
              </a:rPr>
              <a:t> </a:t>
            </a:r>
            <a:r>
              <a:rPr lang="ru-RU" sz="1200" b="0" u="sng" strike="noStrike" spc="-1" dirty="0" err="1">
                <a:solidFill>
                  <a:srgbClr val="000000"/>
                </a:solidFill>
                <a:uFill>
                  <a:solidFill>
                    <a:srgbClr val="FFFFFF"/>
                  </a:solidFill>
                </a:uFill>
                <a:latin typeface="+mn-lt"/>
                <a:ea typeface="+mn-ea"/>
                <a:hlinkClick r:id="rId3"/>
              </a:rPr>
              <a:t>Export</a:t>
            </a:r>
            <a:r>
              <a:rPr lang="ru-RU" sz="1200" b="0" u="sng" strike="noStrike" spc="-1" dirty="0">
                <a:solidFill>
                  <a:srgbClr val="000000"/>
                </a:solidFill>
                <a:uFill>
                  <a:solidFill>
                    <a:srgbClr val="FFFFFF"/>
                  </a:solidFill>
                </a:uFill>
                <a:latin typeface="+mn-lt"/>
                <a:ea typeface="+mn-ea"/>
                <a:hlinkClick r:id="rId3"/>
              </a:rPr>
              <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Subway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UPS </a:t>
            </a:r>
            <a:r>
              <a:rPr lang="ru-RU" sz="1200" b="0" strike="noStrike" spc="-1" dirty="0" err="1">
                <a:solidFill>
                  <a:srgbClr val="000000"/>
                </a:solidFill>
                <a:uFill>
                  <a:solidFill>
                    <a:srgbClr val="FFFFFF"/>
                  </a:solidFill>
                </a:uFill>
                <a:latin typeface="+mn-lt"/>
                <a:ea typeface="+mn-ea"/>
              </a:rPr>
              <a:t>Store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Hilton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Hotels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just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Franchising </a:t>
            </a:r>
            <a:r>
              <a:rPr lang="ru-RU" sz="1200" b="0" strike="noStrike" spc="-1" dirty="0" err="1">
                <a:solidFill>
                  <a:srgbClr val="000000"/>
                </a:solidFill>
                <a:uFill>
                  <a:solidFill>
                    <a:srgbClr val="FFFFFF"/>
                  </a:solidFill>
                </a:uFill>
                <a:latin typeface="+mn-lt"/>
                <a:ea typeface="+mn-ea"/>
              </a:rPr>
              <a:t>involves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organization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called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franchisor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granting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organizations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known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exchange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upfront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payment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franchise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percentage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revenues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royalty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Franchising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attractive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little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financial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majority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expenses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associated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running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downside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enjoy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small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portion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KFC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angered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started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fish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dishes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KFC’s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approval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often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difficult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fix</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problems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laws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favor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businesses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provided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simple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model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Executives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avoid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until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formula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perfected</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franchise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foolproof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money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Hortons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largest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fast-food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restaurant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began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partnership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dairy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Creamery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2009,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affiliation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2014. </a:t>
            </a:r>
            <a:r>
              <a:rPr lang="ru-RU" sz="1200" b="0" strike="noStrike" spc="-1" dirty="0" err="1">
                <a:solidFill>
                  <a:srgbClr val="000000"/>
                </a:solidFill>
                <a:uFill>
                  <a:solidFill>
                    <a:srgbClr val="FFFFFF"/>
                  </a:solidFill>
                </a:uFill>
                <a:latin typeface="+mn-lt"/>
                <a:ea typeface="+mn-ea"/>
              </a:rPr>
              <a:t>Tim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Hortons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3,600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almost</a:t>
            </a:r>
            <a:r>
              <a:rPr lang="ru-RU" sz="1200" b="0" strike="noStrike" spc="-1" dirty="0">
                <a:solidFill>
                  <a:srgbClr val="000000"/>
                </a:solidFill>
                <a:uFill>
                  <a:solidFill>
                    <a:srgbClr val="FFFFFF"/>
                  </a:solidFill>
                </a:uFill>
                <a:latin typeface="+mn-lt"/>
                <a:ea typeface="+mn-ea"/>
              </a:rPr>
              <a:t> 900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40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Persian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Gulf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Initially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U.S.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result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expansion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Canadian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border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2010, </a:t>
            </a:r>
            <a:r>
              <a:rPr lang="ru-RU" sz="1200" b="0" strike="noStrike" spc="-1" dirty="0" err="1">
                <a:solidFill>
                  <a:srgbClr val="000000"/>
                </a:solidFill>
                <a:uFill>
                  <a:solidFill>
                    <a:srgbClr val="FFFFFF"/>
                  </a:solidFill>
                </a:uFill>
                <a:latin typeface="+mn-lt"/>
                <a:ea typeface="+mn-ea"/>
              </a:rPr>
              <a:t>Tim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Hortons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announced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closing</a:t>
            </a:r>
            <a:r>
              <a:rPr lang="ru-RU" sz="1200" b="0" strike="noStrike" spc="-1" dirty="0">
                <a:solidFill>
                  <a:srgbClr val="000000"/>
                </a:solidFill>
                <a:uFill>
                  <a:solidFill>
                    <a:srgbClr val="FFFFFF"/>
                  </a:solidFill>
                </a:uFill>
                <a:latin typeface="+mn-lt"/>
                <a:ea typeface="+mn-ea"/>
              </a:rPr>
              <a:t> 36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northeastern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England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closed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average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announcement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concentrate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Western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2014,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announced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another</a:t>
            </a:r>
            <a:r>
              <a:rPr lang="ru-RU" sz="1200" b="0" strike="noStrike" spc="-1" dirty="0">
                <a:solidFill>
                  <a:srgbClr val="000000"/>
                </a:solidFill>
                <a:uFill>
                  <a:solidFill>
                    <a:srgbClr val="FFFFFF"/>
                  </a:solidFill>
                </a:uFill>
                <a:latin typeface="+mn-lt"/>
                <a:ea typeface="+mn-ea"/>
              </a:rPr>
              <a:t> 500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Canada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return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300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Shaw</a:t>
            </a:r>
            <a:r>
              <a:rPr lang="ru-RU" sz="1200" b="0" strike="noStrike" spc="-1" dirty="0">
                <a:solidFill>
                  <a:srgbClr val="000000"/>
                </a:solidFill>
                <a:uFill>
                  <a:solidFill>
                    <a:srgbClr val="FFFFFF"/>
                  </a:solidFill>
                </a:uFill>
                <a:latin typeface="+mn-lt"/>
                <a:ea typeface="+mn-ea"/>
              </a:rPr>
              <a:t>, 2014).</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survive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Japanese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Although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sounds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premise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bad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reality</a:t>
            </a:r>
            <a:r>
              <a:rPr lang="ru-RU" sz="1200" b="0" strike="noStrike" spc="-1" dirty="0">
                <a:solidFill>
                  <a:srgbClr val="000000"/>
                </a:solidFill>
                <a:uFill>
                  <a:solidFill>
                    <a:srgbClr val="FFFFFF"/>
                  </a:solidFill>
                </a:uFill>
                <a:latin typeface="+mn-lt"/>
                <a:ea typeface="+mn-ea"/>
              </a:rPr>
              <a:t> TV </a:t>
            </a:r>
            <a:r>
              <a:rPr lang="ru-RU" sz="1200" b="0" strike="noStrike" spc="-1" dirty="0" err="1">
                <a:solidFill>
                  <a:srgbClr val="000000"/>
                </a:solidFill>
                <a:uFill>
                  <a:solidFill>
                    <a:srgbClr val="FFFFFF"/>
                  </a:solidFill>
                </a:uFill>
                <a:latin typeface="+mn-lt"/>
                <a:ea typeface="+mn-ea"/>
              </a:rPr>
              <a:t>show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question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legitimate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General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Motors</a:t>
            </a:r>
            <a:r>
              <a:rPr lang="ru-RU" sz="1200" b="0" strike="noStrike" spc="-1" dirty="0">
                <a:solidFill>
                  <a:srgbClr val="000000"/>
                </a:solidFill>
                <a:uFill>
                  <a:solidFill>
                    <a:srgbClr val="FFFFFF"/>
                  </a:solidFill>
                </a:uFill>
                <a:latin typeface="+mn-lt"/>
                <a:ea typeface="+mn-ea"/>
              </a:rPr>
              <a:t> (GM)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Toyota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early</a:t>
            </a:r>
            <a:r>
              <a:rPr lang="ru-RU" sz="1200" b="0" strike="noStrike" spc="-1" dirty="0">
                <a:solidFill>
                  <a:srgbClr val="000000"/>
                </a:solidFill>
                <a:uFill>
                  <a:solidFill>
                    <a:srgbClr val="FFFFFF"/>
                  </a:solidFill>
                </a:uFill>
                <a:latin typeface="+mn-lt"/>
                <a:ea typeface="+mn-ea"/>
              </a:rPr>
              <a:t> 1980s. GM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struggling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inexpensive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reliable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fuel-efficient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Japanese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Toyota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worried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U.S. </a:t>
            </a:r>
            <a:r>
              <a:rPr lang="ru-RU" sz="1200" b="0" strike="noStrike" spc="-1" dirty="0" err="1">
                <a:solidFill>
                  <a:srgbClr val="000000"/>
                </a:solidFill>
                <a:uFill>
                  <a:solidFill>
                    <a:srgbClr val="FFFFFF"/>
                  </a:solidFill>
                </a:uFill>
                <a:latin typeface="+mn-lt"/>
                <a:ea typeface="+mn-ea"/>
              </a:rPr>
              <a:t>government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limit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number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address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issues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together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reopen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defunct</a:t>
            </a:r>
            <a:r>
              <a:rPr lang="ru-RU" sz="1200" b="0" strike="noStrike" spc="-1" dirty="0">
                <a:solidFill>
                  <a:srgbClr val="000000"/>
                </a:solidFill>
                <a:uFill>
                  <a:solidFill>
                    <a:srgbClr val="FFFFFF"/>
                  </a:solidFill>
                </a:uFill>
                <a:latin typeface="+mn-lt"/>
                <a:ea typeface="+mn-ea"/>
              </a:rPr>
              <a:t> GM </a:t>
            </a:r>
            <a:r>
              <a:rPr lang="ru-RU" sz="1200" b="0" strike="noStrike" spc="-1" dirty="0" err="1">
                <a:solidFill>
                  <a:srgbClr val="000000"/>
                </a:solidFill>
                <a:uFill>
                  <a:solidFill>
                    <a:srgbClr val="FFFFFF"/>
                  </a:solidFill>
                </a:uFill>
                <a:latin typeface="+mn-lt"/>
                <a:ea typeface="+mn-ea"/>
              </a:rPr>
              <a:t>plant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Fremont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California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1984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manufacture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automobiles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facility</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plant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performer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GM </a:t>
            </a:r>
            <a:r>
              <a:rPr lang="ru-RU" sz="1200" b="0" strike="noStrike" spc="-1" dirty="0" err="1">
                <a:solidFill>
                  <a:srgbClr val="000000"/>
                </a:solidFill>
                <a:uFill>
                  <a:solidFill>
                    <a:srgbClr val="FFFFFF"/>
                  </a:solidFill>
                </a:uFill>
                <a:latin typeface="+mn-lt"/>
                <a:ea typeface="+mn-ea"/>
              </a:rPr>
              <a:t>system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Toyota’s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Manufacturing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Incorporated</a:t>
            </a:r>
            <a:r>
              <a:rPr lang="ru-RU" sz="1200" b="0" strike="noStrike" spc="-1" dirty="0">
                <a:solidFill>
                  <a:srgbClr val="000000"/>
                </a:solidFill>
                <a:uFill>
                  <a:solidFill>
                    <a:srgbClr val="FFFFFF"/>
                  </a:solidFill>
                </a:uFill>
                <a:latin typeface="+mn-lt"/>
                <a:ea typeface="+mn-ea"/>
              </a:rPr>
              <a:t> (NUMMI) </a:t>
            </a:r>
            <a:r>
              <a:rPr lang="ru-RU" sz="1200" b="0" strike="noStrike" spc="-1" dirty="0" err="1">
                <a:solidFill>
                  <a:srgbClr val="000000"/>
                </a:solidFill>
                <a:uFill>
                  <a:solidFill>
                    <a:srgbClr val="FFFFFF"/>
                  </a:solidFill>
                </a:uFill>
                <a:latin typeface="+mn-lt"/>
                <a:ea typeface="+mn-ea"/>
              </a:rPr>
              <a:t>plant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associated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GM—</a:t>
            </a:r>
            <a:r>
              <a:rPr lang="ru-RU" sz="1200" b="0" strike="noStrike" spc="-1" dirty="0" err="1">
                <a:solidFill>
                  <a:srgbClr val="000000"/>
                </a:solidFill>
                <a:uFill>
                  <a:solidFill>
                    <a:srgbClr val="FFFFFF"/>
                  </a:solidFill>
                </a:uFill>
                <a:latin typeface="+mn-lt"/>
                <a:ea typeface="+mn-ea"/>
              </a:rPr>
              <a:t>using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Despite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NUMMI’s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eventual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joint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significant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growing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stemming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Japanese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NUMMI </a:t>
            </a:r>
            <a:r>
              <a:rPr lang="ru-RU" sz="1200" b="0" strike="noStrike" spc="-1" dirty="0" err="1">
                <a:solidFill>
                  <a:srgbClr val="000000"/>
                </a:solidFill>
                <a:uFill>
                  <a:solidFill>
                    <a:srgbClr val="FFFFFF"/>
                  </a:solidFill>
                </a:uFill>
                <a:latin typeface="+mn-lt"/>
                <a:ea typeface="+mn-ea"/>
              </a:rPr>
              <a:t>story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inspired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1986 </a:t>
            </a:r>
            <a:r>
              <a:rPr lang="ru-RU" sz="1200" b="0" strike="noStrike" spc="-1" dirty="0" err="1">
                <a:solidFill>
                  <a:srgbClr val="000000"/>
                </a:solidFill>
                <a:uFill>
                  <a:solidFill>
                    <a:srgbClr val="FFFFFF"/>
                  </a:solidFill>
                </a:uFill>
                <a:latin typeface="+mn-lt"/>
                <a:ea typeface="+mn-ea"/>
              </a:rPr>
              <a:t>movie</a:t>
            </a:r>
            <a:r>
              <a:rPr lang="ru-RU" sz="1200" b="0"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Gung</a:t>
            </a:r>
            <a:r>
              <a:rPr lang="ru-RU" sz="1200" b="0" i="1"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which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closed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automobile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manufacturing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Hadleyville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Pennsylvania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reopened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Japanese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Hadleyville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excited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venture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neither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prepared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Japanese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personally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ashamed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mistake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Oishi</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Kazihiro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failed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punished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ribbons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apologize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letting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down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contrast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presented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film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reject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authority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fighting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opposed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shortcuts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executives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attempted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institute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calisthenics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insisted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American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challenged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policies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eventually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walked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failure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result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values</a:t>
            </a:r>
            <a:r>
              <a:rPr lang="ru-RU" sz="1200" b="0"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Gung</a:t>
            </a:r>
            <a:r>
              <a:rPr lang="ru-RU" sz="1200" b="0" i="1"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illustrates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value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bridging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facilitate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cross-cultural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collaboration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value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realized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life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NUMMI.</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Joint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Strategic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Alliances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Within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each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market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option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firm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must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choose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between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maintaining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strong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control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operations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wholly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subsidiary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turning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control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over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exporting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franchising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licensing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some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cases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however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executives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beneficial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work</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closely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one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partners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joint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strategic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alliance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joint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two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organizations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each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contribute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creation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new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entity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strategic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alliance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firms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work</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together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cooperatively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but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no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new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organization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formed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both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cases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partner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partners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decision-making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authority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control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operation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profits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relationship</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creates</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Joint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strategic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alliances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especially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attractive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when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firm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believes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working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closely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will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provide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important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knowledge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about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conditions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facilitate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acceptance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their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involvement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government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officials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consumers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late</a:t>
            </a:r>
            <a:r>
              <a:rPr lang="ru-RU" sz="2000" b="0" strike="noStrike" spc="-1" dirty="0">
                <a:solidFill>
                  <a:srgbClr val="000000"/>
                </a:solidFill>
                <a:uFill>
                  <a:solidFill>
                    <a:srgbClr val="FFFFFF"/>
                  </a:solidFill>
                </a:uFill>
                <a:latin typeface="+mn-lt"/>
                <a:ea typeface="+mn-ea"/>
              </a:rPr>
              <a:t> 1980s, </a:t>
            </a:r>
            <a:r>
              <a:rPr lang="ru-RU" sz="2000" b="0" strike="noStrike" spc="-1" dirty="0" err="1">
                <a:solidFill>
                  <a:srgbClr val="000000"/>
                </a:solidFill>
                <a:uFill>
                  <a:solidFill>
                    <a:srgbClr val="FFFFFF"/>
                  </a:solidFill>
                </a:uFill>
                <a:latin typeface="+mn-lt"/>
                <a:ea typeface="+mn-ea"/>
              </a:rPr>
              <a:t>China</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difficult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market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North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American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businesses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Executives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at</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saw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China</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attractive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country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because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chicken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key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element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diets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After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considering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various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entering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China</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first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restaurant</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decided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create</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joint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three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organizations</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51 </a:t>
            </a:r>
            <a:r>
              <a:rPr lang="ru-RU" sz="2000" b="0" strike="noStrike" spc="-1" dirty="0" err="1">
                <a:solidFill>
                  <a:srgbClr val="000000"/>
                </a:solidFill>
                <a:uFill>
                  <a:solidFill>
                    <a:srgbClr val="FFFFFF"/>
                  </a:solidFill>
                </a:uFill>
                <a:latin typeface="+mn-lt"/>
                <a:ea typeface="+mn-ea"/>
              </a:rPr>
              <a:t>percent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venture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having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half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operation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advantageous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case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disagreements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arose</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Chinese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bank</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25 </a:t>
            </a:r>
            <a:r>
              <a:rPr lang="ru-RU" sz="2000" b="0" strike="noStrike" spc="-1" dirty="0" err="1">
                <a:solidFill>
                  <a:srgbClr val="000000"/>
                </a:solidFill>
                <a:uFill>
                  <a:solidFill>
                    <a:srgbClr val="FFFFFF"/>
                  </a:solidFill>
                </a:uFill>
                <a:latin typeface="+mn-lt"/>
                <a:ea typeface="+mn-ea"/>
              </a:rPr>
              <a:t>percent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tourist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bureau</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14 </a:t>
            </a:r>
            <a:r>
              <a:rPr lang="ru-RU" sz="2000" b="0" strike="noStrike" spc="-1" dirty="0" err="1">
                <a:solidFill>
                  <a:srgbClr val="000000"/>
                </a:solidFill>
                <a:uFill>
                  <a:solidFill>
                    <a:srgbClr val="FFFFFF"/>
                  </a:solidFill>
                </a:uFill>
                <a:latin typeface="+mn-lt"/>
                <a:ea typeface="+mn-ea"/>
              </a:rPr>
              <a:t>percent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final</a:t>
            </a:r>
            <a:r>
              <a:rPr lang="ru-RU" sz="2000" b="0" strike="noStrike" spc="-1" dirty="0">
                <a:solidFill>
                  <a:srgbClr val="000000"/>
                </a:solidFill>
                <a:uFill>
                  <a:solidFill>
                    <a:srgbClr val="FFFFFF"/>
                  </a:solidFill>
                </a:uFill>
                <a:latin typeface="+mn-lt"/>
                <a:ea typeface="+mn-ea"/>
              </a:rPr>
              <a:t> 10 </a:t>
            </a:r>
            <a:r>
              <a:rPr lang="ru-RU" sz="2000" b="0" strike="noStrike" spc="-1" dirty="0" err="1">
                <a:solidFill>
                  <a:srgbClr val="000000"/>
                </a:solidFill>
                <a:uFill>
                  <a:solidFill>
                    <a:srgbClr val="FFFFFF"/>
                  </a:solidFill>
                </a:uFill>
                <a:latin typeface="+mn-lt"/>
                <a:ea typeface="+mn-ea"/>
              </a:rPr>
              <a:t>percent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by</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chicken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producer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would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supply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restaurant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signature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food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item</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mn-lt"/>
                <a:ea typeface="+mn-ea"/>
              </a:rPr>
              <a:t>Having </a:t>
            </a:r>
            <a:r>
              <a:rPr lang="ru-RU" sz="2000" b="0" strike="noStrike" spc="-1" dirty="0" err="1">
                <a:solidFill>
                  <a:srgbClr val="000000"/>
                </a:solidFill>
                <a:uFill>
                  <a:solidFill>
                    <a:srgbClr val="FFFFFF"/>
                  </a:solidFill>
                </a:uFill>
                <a:latin typeface="+mn-lt"/>
                <a:ea typeface="+mn-ea"/>
              </a:rPr>
              <a:t>these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three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local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partners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helped</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navigate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cumbersome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regulatory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process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place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allowed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American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withstand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scrutiny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wary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officials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Despite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advantages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still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took</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year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built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approved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Once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1987, </a:t>
            </a:r>
            <a:r>
              <a:rPr lang="ru-RU" sz="2000" b="0" strike="noStrike" spc="-1" dirty="0" err="1">
                <a:solidFill>
                  <a:srgbClr val="000000"/>
                </a:solidFill>
                <a:uFill>
                  <a:solidFill>
                    <a:srgbClr val="FFFFFF"/>
                  </a:solidFill>
                </a:uFill>
                <a:latin typeface="+mn-lt"/>
                <a:ea typeface="+mn-ea"/>
              </a:rPr>
              <a:t>however</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instant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success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China</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economy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gradually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became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open</a:t>
            </a:r>
            <a:r>
              <a:rPr lang="ru-RU" sz="2000" b="0" strike="noStrike" spc="-1" dirty="0">
                <a:solidFill>
                  <a:srgbClr val="000000"/>
                </a:solidFill>
                <a:uFill>
                  <a:solidFill>
                    <a:srgbClr val="FFFFFF"/>
                  </a:solidFill>
                </a:uFill>
                <a:latin typeface="+mn-lt"/>
                <a:ea typeface="+mn-ea"/>
              </a:rPr>
              <a:t>, KFC </a:t>
            </a:r>
            <a:r>
              <a:rPr lang="ru-RU" sz="2000" b="0" strike="noStrike" spc="-1" dirty="0" err="1">
                <a:solidFill>
                  <a:srgbClr val="000000"/>
                </a:solidFill>
                <a:uFill>
                  <a:solidFill>
                    <a:srgbClr val="FFFFFF"/>
                  </a:solidFill>
                </a:uFill>
                <a:latin typeface="+mn-lt"/>
                <a:ea typeface="+mn-ea"/>
              </a:rPr>
              <a:t>was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major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beneficiary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1997, KFC </a:t>
            </a:r>
            <a:r>
              <a:rPr lang="ru-RU" sz="2000" b="0" strike="noStrike" spc="-1" dirty="0" err="1">
                <a:solidFill>
                  <a:srgbClr val="000000"/>
                </a:solidFill>
                <a:uFill>
                  <a:solidFill>
                    <a:srgbClr val="FFFFFF"/>
                  </a:solidFill>
                </a:uFill>
                <a:latin typeface="+mn-lt"/>
                <a:ea typeface="+mn-ea"/>
              </a:rPr>
              <a:t>operated</a:t>
            </a:r>
            <a:r>
              <a:rPr lang="ru-RU" sz="2000" b="0" strike="noStrike" spc="-1" dirty="0">
                <a:solidFill>
                  <a:srgbClr val="000000"/>
                </a:solidFill>
                <a:uFill>
                  <a:solidFill>
                    <a:srgbClr val="FFFFFF"/>
                  </a:solidFill>
                </a:uFill>
                <a:latin typeface="+mn-lt"/>
                <a:ea typeface="+mn-ea"/>
              </a:rPr>
              <a:t> 191 </a:t>
            </a:r>
            <a:r>
              <a:rPr lang="ru-RU" sz="2000" b="0" strike="noStrike" spc="-1" dirty="0" err="1">
                <a:solidFill>
                  <a:srgbClr val="000000"/>
                </a:solidFill>
                <a:uFill>
                  <a:solidFill>
                    <a:srgbClr val="FFFFFF"/>
                  </a:solidFill>
                </a:uFill>
                <a:latin typeface="+mn-lt"/>
                <a:ea typeface="+mn-ea"/>
              </a:rPr>
              <a:t>restaurants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50 </a:t>
            </a:r>
            <a:r>
              <a:rPr lang="ru-RU" sz="2000" b="0" strike="noStrike" spc="-1" dirty="0" err="1">
                <a:solidFill>
                  <a:srgbClr val="000000"/>
                </a:solidFill>
                <a:uFill>
                  <a:solidFill>
                    <a:srgbClr val="FFFFFF"/>
                  </a:solidFill>
                </a:uFill>
                <a:latin typeface="+mn-lt"/>
                <a:ea typeface="+mn-ea"/>
              </a:rPr>
              <a:t>Chinese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cities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start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2011, </a:t>
            </a:r>
            <a:r>
              <a:rPr lang="ru-RU" sz="2000" b="0" strike="noStrike" spc="-1" dirty="0" err="1">
                <a:solidFill>
                  <a:srgbClr val="000000"/>
                </a:solidFill>
                <a:uFill>
                  <a:solidFill>
                    <a:srgbClr val="FFFFFF"/>
                  </a:solidFill>
                </a:uFill>
                <a:latin typeface="+mn-lt"/>
                <a:ea typeface="+mn-ea"/>
              </a:rPr>
              <a:t>there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were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approximately</a:t>
            </a:r>
            <a:r>
              <a:rPr lang="ru-RU" sz="2000" b="0" strike="noStrike" spc="-1" dirty="0">
                <a:solidFill>
                  <a:srgbClr val="000000"/>
                </a:solidFill>
                <a:uFill>
                  <a:solidFill>
                    <a:srgbClr val="FFFFFF"/>
                  </a:solidFill>
                </a:uFill>
                <a:latin typeface="+mn-lt"/>
                <a:ea typeface="+mn-ea"/>
              </a:rPr>
              <a:t> 3,200 </a:t>
            </a:r>
            <a:r>
              <a:rPr lang="ru-RU" sz="2000" b="0" strike="noStrike" spc="-1" dirty="0" err="1">
                <a:solidFill>
                  <a:srgbClr val="000000"/>
                </a:solidFill>
                <a:uFill>
                  <a:solidFill>
                    <a:srgbClr val="FFFFFF"/>
                  </a:solidFill>
                </a:uFill>
                <a:latin typeface="+mn-lt"/>
                <a:ea typeface="+mn-ea"/>
              </a:rPr>
              <a:t>KFCs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spread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across</a:t>
            </a:r>
            <a:r>
              <a:rPr lang="ru-RU" sz="2000" b="0" strike="noStrike" spc="-1" dirty="0">
                <a:solidFill>
                  <a:srgbClr val="000000"/>
                </a:solidFill>
                <a:uFill>
                  <a:solidFill>
                    <a:srgbClr val="FFFFFF"/>
                  </a:solidFill>
                </a:uFill>
                <a:latin typeface="+mn-lt"/>
                <a:ea typeface="+mn-ea"/>
              </a:rPr>
              <a:t> 850 </a:t>
            </a:r>
            <a:r>
              <a:rPr lang="ru-RU" sz="2000" b="0" strike="noStrike" spc="-1" dirty="0" err="1">
                <a:solidFill>
                  <a:srgbClr val="000000"/>
                </a:solidFill>
                <a:uFill>
                  <a:solidFill>
                    <a:srgbClr val="FFFFFF"/>
                  </a:solidFill>
                </a:uFill>
                <a:latin typeface="+mn-lt"/>
                <a:ea typeface="+mn-ea"/>
              </a:rPr>
              <a:t>Chinese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cites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Roughly</a:t>
            </a:r>
            <a:r>
              <a:rPr lang="ru-RU" sz="2000" b="0" strike="noStrike" spc="-1" dirty="0">
                <a:solidFill>
                  <a:srgbClr val="000000"/>
                </a:solidFill>
                <a:uFill>
                  <a:solidFill>
                    <a:srgbClr val="FFFFFF"/>
                  </a:solidFill>
                </a:uFill>
                <a:latin typeface="+mn-lt"/>
                <a:ea typeface="+mn-ea"/>
              </a:rPr>
              <a:t> 90 </a:t>
            </a:r>
            <a:r>
              <a:rPr lang="ru-RU" sz="2000" b="0" strike="noStrike" spc="-1" dirty="0" err="1">
                <a:solidFill>
                  <a:srgbClr val="000000"/>
                </a:solidFill>
                <a:uFill>
                  <a:solidFill>
                    <a:srgbClr val="FFFFFF"/>
                  </a:solidFill>
                </a:uFill>
                <a:latin typeface="+mn-lt"/>
                <a:ea typeface="+mn-ea"/>
              </a:rPr>
              <a:t>percent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restaurants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wholly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owned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subsidiaries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KFC—a </a:t>
            </a:r>
            <a:r>
              <a:rPr lang="ru-RU" sz="2000" b="0" strike="noStrike" spc="-1" dirty="0" err="1">
                <a:solidFill>
                  <a:srgbClr val="000000"/>
                </a:solidFill>
                <a:uFill>
                  <a:solidFill>
                    <a:srgbClr val="FFFFFF"/>
                  </a:solidFill>
                </a:uFill>
                <a:latin typeface="+mn-lt"/>
                <a:ea typeface="+mn-ea"/>
              </a:rPr>
              <a:t>stark</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indication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how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much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doing</a:t>
            </a:r>
            <a:r>
              <a:rPr lang="ru-RU" sz="2000" b="0" strike="noStrike" spc="-1" dirty="0">
                <a:solidFill>
                  <a:srgbClr val="000000"/>
                </a:solidFill>
                <a:uFill>
                  <a:solidFill>
                    <a:srgbClr val="FFFFFF"/>
                  </a:solidFill>
                </a:uFill>
                <a:latin typeface="+mn-lt"/>
                <a:ea typeface="+mn-ea"/>
              </a:rPr>
              <a:t> business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China</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has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changed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over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twenty-five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years</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Creating</a:t>
            </a:r>
            <a:r>
              <a:rPr lang="ru-RU" sz="1200" b="1" strike="noStrike" spc="-1" dirty="0">
                <a:solidFill>
                  <a:srgbClr val="000000"/>
                </a:solidFill>
                <a:uFill>
                  <a:solidFill>
                    <a:srgbClr val="FFFFFF"/>
                  </a:solidFill>
                </a:uFill>
                <a:latin typeface="+mn-lt"/>
                <a:ea typeface="+mn-ea"/>
              </a:rPr>
              <a:t> a </a:t>
            </a:r>
            <a:r>
              <a:rPr lang="ru-RU" sz="1200" b="1" strike="noStrike" spc="-1" dirty="0" err="1">
                <a:solidFill>
                  <a:srgbClr val="000000"/>
                </a:solidFill>
                <a:uFill>
                  <a:solidFill>
                    <a:srgbClr val="FFFFFF"/>
                  </a:solidFill>
                </a:uFill>
                <a:latin typeface="+mn-lt"/>
                <a:ea typeface="+mn-ea"/>
              </a:rPr>
              <a:t>Wholly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Owned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Subsidiary</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A </a:t>
            </a:r>
            <a:r>
              <a:rPr lang="ru-RU" sz="1200" b="1" strike="noStrike" spc="-1" dirty="0" err="1">
                <a:solidFill>
                  <a:srgbClr val="000000"/>
                </a:solidFill>
                <a:uFill>
                  <a:solidFill>
                    <a:srgbClr val="FFFFFF"/>
                  </a:solidFill>
                </a:uFill>
                <a:latin typeface="+mn-lt"/>
                <a:ea typeface="+mn-ea"/>
              </a:rPr>
              <a:t>wholly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owned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subsidiary</a:t>
            </a:r>
            <a:r>
              <a:rPr lang="ru-RU" sz="1200" b="1"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business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develop</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wholly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 </a:t>
            </a:r>
            <a:r>
              <a:rPr lang="ru-RU" sz="1200" b="1" strike="noStrike" spc="-1" dirty="0" err="1">
                <a:solidFill>
                  <a:srgbClr val="000000"/>
                </a:solidFill>
                <a:uFill>
                  <a:solidFill>
                    <a:srgbClr val="FFFFFF"/>
                  </a:solidFill>
                </a:uFill>
                <a:latin typeface="+mn-lt"/>
                <a:ea typeface="+mn-ea"/>
              </a:rPr>
              <a:t>greenfield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venture</a:t>
            </a:r>
            <a:r>
              <a:rPr lang="ru-RU" sz="1200" b="1" strike="noStrike" spc="-1" dirty="0">
                <a:solidFill>
                  <a:srgbClr val="000000"/>
                </a:solidFill>
                <a:uFill>
                  <a:solidFill>
                    <a:srgbClr val="FFFFFF"/>
                  </a:solidFill>
                </a:uFill>
                <a:latin typeface="+mn-lt"/>
                <a:ea typeface="+mn-ea"/>
              </a:rPr>
              <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entire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itself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possibility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purchasing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foreign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operator</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Regardless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whether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builds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wholly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scratch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purchases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existing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wholly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attractive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maintains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complete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control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keep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wholly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owned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subsidiary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risky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expenses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required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operate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spent</a:t>
            </a:r>
            <a:r>
              <a:rPr lang="ru-RU" sz="1200" b="0" strike="noStrike" spc="-1" dirty="0">
                <a:solidFill>
                  <a:srgbClr val="000000"/>
                </a:solidFill>
                <a:uFill>
                  <a:solidFill>
                    <a:srgbClr val="FFFFFF"/>
                  </a:solidFill>
                </a:uFill>
                <a:latin typeface="+mn-lt"/>
                <a:ea typeface="+mn-ea"/>
              </a:rPr>
              <a:t> $1 </a:t>
            </a:r>
            <a:r>
              <a:rPr lang="ru-RU" sz="1200" b="0" strike="noStrike" spc="-1" dirty="0" err="1">
                <a:solidFill>
                  <a:srgbClr val="000000"/>
                </a:solidFill>
                <a:uFill>
                  <a:solidFill>
                    <a:srgbClr val="FFFFFF"/>
                  </a:solidFill>
                </a:uFill>
                <a:latin typeface="+mn-lt"/>
                <a:ea typeface="+mn-ea"/>
              </a:rPr>
              <a:t>billion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build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U.S. </a:t>
            </a:r>
            <a:r>
              <a:rPr lang="ru-RU" sz="1200" b="0" strike="noStrike" spc="-1" dirty="0" err="1">
                <a:solidFill>
                  <a:srgbClr val="000000"/>
                </a:solidFill>
                <a:uFill>
                  <a:solidFill>
                    <a:srgbClr val="FFFFFF"/>
                  </a:solidFill>
                </a:uFill>
                <a:latin typeface="+mn-lt"/>
                <a:ea typeface="+mn-ea"/>
              </a:rPr>
              <a:t>factory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firms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reluctant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especially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volatile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investments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mn-lt"/>
                <a:ea typeface="+mn-ea"/>
              </a:rPr>
              <a:t>
https://www.smartling.com/resources/101/the-4-most-common-international-business-strategies-pros-and-cons/</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p:txBody>
      </p:sp>
      <p:sp>
        <p:nvSpPr>
          <p:cNvPr id="308" name="TextShape 2"/>
          <p:cNvSpPr txBox="1"/>
          <p:nvPr/>
        </p:nvSpPr>
        <p:spPr>
          <a:xfrm>
            <a:off x="3884760" y="8685360"/>
            <a:ext cx="2971440" cy="458280"/>
          </a:xfrm>
          <a:prstGeom prst="rect">
            <a:avLst/>
          </a:prstGeom>
          <a:noFill/>
          <a:ln>
            <a:noFill/>
          </a:ln>
        </p:spPr>
        <p:txBody>
          <a:bodyPr anchor="b"/>
          <a:lstStyle/>
          <a:p>
            <a:pPr algn="r">
              <a:lnSpc>
                <a:spcPct val="100000"/>
              </a:lnSpc>
            </a:pPr>
            <a:fld id="{036C9173-76A0-4EAB-93A0-C121C5AAD725}" type="slidenum">
              <a:rPr lang="ru-RU" sz="1200" b="0" strike="noStrike" spc="-1">
                <a:solidFill>
                  <a:srgbClr val="000000"/>
                </a:solidFill>
                <a:uFill>
                  <a:solidFill>
                    <a:srgbClr val="FFFFFF"/>
                  </a:solidFill>
                </a:uFill>
                <a:latin typeface="+mn-lt"/>
                <a:ea typeface="+mn-ea"/>
              </a:rPr>
              <a:t>39</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p:cNvSpPr>
          <p:nvPr>
            <p:ph type="body"/>
          </p:nvPr>
        </p:nvSpPr>
        <p:spPr>
          <a:xfrm>
            <a:off x="685800" y="4400640"/>
            <a:ext cx="5486040" cy="3600000"/>
          </a:xfrm>
          <a:prstGeom prst="rect">
            <a:avLst/>
          </a:prstGeom>
        </p:spPr>
        <p:txBody>
          <a:bodyPr/>
          <a:lstStyle/>
          <a:p>
            <a:r>
              <a:rPr lang="ru-RU" sz="2000" b="0" strike="noStrike" spc="-1" dirty="0">
                <a:solidFill>
                  <a:srgbClr val="000000"/>
                </a:solidFill>
                <a:uFill>
                  <a:solidFill>
                    <a:srgbClr val="FFFFFF"/>
                  </a:solidFill>
                </a:uFill>
                <a:latin typeface="XO Oriel"/>
              </a:rPr>
              <a:t>What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a:t>
            </a:r>
          </a:p>
          <a:p>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set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measures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aimed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introducing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advertising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selling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across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globe</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Finding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Balance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Between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teams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especially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large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businesses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choose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pretty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opposite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tactics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globalization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process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Sometimes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central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departments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take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control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over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single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cases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focus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specific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fragmenting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efforts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failing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whole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picture</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should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balance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between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accumulating</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profitable</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environment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concentrating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efforts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foreign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Let’s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consider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question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clearly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below</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The </a:t>
            </a:r>
            <a:r>
              <a:rPr lang="ru-RU" sz="2000" b="0" strike="noStrike" spc="-1" dirty="0" err="1">
                <a:solidFill>
                  <a:srgbClr val="000000"/>
                </a:solidFill>
                <a:uFill>
                  <a:solidFill>
                    <a:srgbClr val="FFFFFF"/>
                  </a:solidFill>
                </a:uFill>
                <a:latin typeface="XO Oriel"/>
              </a:rPr>
              <a:t>Main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Types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few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features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importing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exporting</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around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world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assistance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foreign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suppliers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keeping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physical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facilities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homeland</a:t>
            </a:r>
            <a:r>
              <a:rPr lang="ru-RU" sz="2000" b="0" strike="noStrike" spc="-1" dirty="0">
                <a:solidFill>
                  <a:srgbClr val="000000"/>
                </a:solidFill>
                <a:uFill>
                  <a:solidFill>
                    <a:srgbClr val="FFFFFF"/>
                  </a:solidFill>
                </a:uFill>
                <a:latin typeface="XO Oriel"/>
              </a:rPr>
              <a:t>. The </a:t>
            </a:r>
            <a:r>
              <a:rPr lang="ru-RU" sz="2000" b="0" strike="noStrike" spc="-1" dirty="0" err="1">
                <a:solidFill>
                  <a:srgbClr val="000000"/>
                </a:solidFill>
                <a:uFill>
                  <a:solidFill>
                    <a:srgbClr val="FFFFFF"/>
                  </a:solidFill>
                </a:uFill>
                <a:latin typeface="XO Oriel"/>
              </a:rPr>
              <a:t>capital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international</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native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country</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Multinational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implies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positioning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facilities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across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intending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promote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sell</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Regional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separately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coordination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other</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involves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activities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offices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multiple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countries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together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under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guidance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central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corporate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office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addition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two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spread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messaging</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Standardization </a:t>
            </a:r>
            <a:r>
              <a:rPr lang="ru-RU" sz="2000" b="0" strike="noStrike" spc="-1" dirty="0" err="1">
                <a:solidFill>
                  <a:srgbClr val="000000"/>
                </a:solidFill>
                <a:uFill>
                  <a:solidFill>
                    <a:srgbClr val="FFFFFF"/>
                  </a:solidFill>
                </a:uFill>
                <a:latin typeface="XO Oriel"/>
              </a:rPr>
              <a:t>Strategy</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Brands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standard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message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target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translating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native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languages</a:t>
            </a:r>
            <a:r>
              <a:rPr lang="ru-RU" sz="2000" b="0" strike="noStrike" spc="-1" dirty="0">
                <a:solidFill>
                  <a:srgbClr val="000000"/>
                </a:solidFill>
                <a:uFill>
                  <a:solidFill>
                    <a:srgbClr val="FFFFFF"/>
                  </a:solidFill>
                </a:uFill>
                <a:latin typeface="XO Oriel"/>
              </a:rPr>
              <a:t>. Standardization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about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consistency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delivering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universal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experience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requires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less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control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resources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difficult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competition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regulations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Localization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Brands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adjust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campaigns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target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considering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national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cultural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individual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peculiarities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localization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requires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in-depth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research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allows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create</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stronger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connection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personal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level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leads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better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experience</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What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Advantages?</a:t>
            </a:r>
          </a:p>
          <a:p>
            <a:r>
              <a:rPr lang="ru-RU" sz="2000" b="0" strike="noStrike" spc="-1" dirty="0" err="1">
                <a:solidFill>
                  <a:srgbClr val="000000"/>
                </a:solidFill>
                <a:uFill>
                  <a:solidFill>
                    <a:srgbClr val="FFFFFF"/>
                  </a:solidFill>
                </a:uFill>
                <a:latin typeface="XO Oriel"/>
              </a:rPr>
              <a:t>Let’s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start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obvious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thing</a:t>
            </a:r>
            <a:r>
              <a:rPr lang="ru-RU" sz="2000" b="0" strike="noStrike" spc="-1" dirty="0">
                <a:solidFill>
                  <a:srgbClr val="000000"/>
                </a:solidFill>
                <a:uFill>
                  <a:solidFill>
                    <a:srgbClr val="FFFFFF"/>
                  </a:solidFill>
                </a:uFill>
                <a:latin typeface="XO Oriel"/>
              </a:rPr>
              <a:t>. The </a:t>
            </a:r>
            <a:r>
              <a:rPr lang="ru-RU" sz="2000" b="0" strike="noStrike" spc="-1" dirty="0" err="1">
                <a:solidFill>
                  <a:srgbClr val="000000"/>
                </a:solidFill>
                <a:uFill>
                  <a:solidFill>
                    <a:srgbClr val="FFFFFF"/>
                  </a:solidFill>
                </a:uFill>
                <a:latin typeface="XO Oriel"/>
              </a:rPr>
              <a:t>first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advantage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digital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large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scale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activity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reflected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continuously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increasing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number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sales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Along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Insights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Information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important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resource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because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drives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growth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expansion</a:t>
            </a:r>
            <a:r>
              <a:rPr lang="ru-RU" sz="2000" b="0" strike="noStrike" spc="-1" dirty="0">
                <a:solidFill>
                  <a:srgbClr val="000000"/>
                </a:solidFill>
                <a:uFill>
                  <a:solidFill>
                    <a:srgbClr val="FFFFFF"/>
                  </a:solidFill>
                </a:uFill>
                <a:latin typeface="XO Oriel"/>
              </a:rPr>
              <a:t>. The </a:t>
            </a:r>
            <a:r>
              <a:rPr lang="ru-RU" sz="2000" b="0" strike="noStrike" spc="-1" dirty="0" err="1">
                <a:solidFill>
                  <a:srgbClr val="000000"/>
                </a:solidFill>
                <a:uFill>
                  <a:solidFill>
                    <a:srgbClr val="FFFFFF"/>
                  </a:solidFill>
                </a:uFill>
                <a:latin typeface="XO Oriel"/>
              </a:rPr>
              <a:t>importance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getting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analyzing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loads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unique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data</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Understand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strengths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solve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weaknesses</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Better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know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improve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regions</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Figure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out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how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enter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Compete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efficiently</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Improve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services</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Influence</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Promotional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techniques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global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brands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across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change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dictate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lifestyles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create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trends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last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years</a:t>
            </a:r>
            <a:r>
              <a:rPr lang="ru-RU" sz="2000" b="0" strike="noStrike" spc="-1" dirty="0">
                <a:solidFill>
                  <a:srgbClr val="000000"/>
                </a:solidFill>
                <a:uFill>
                  <a:solidFill>
                    <a:srgbClr val="FFFFFF"/>
                  </a:solidFill>
                </a:uFill>
                <a:latin typeface="XO Oriel"/>
              </a:rPr>
              <a:t>.</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More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Innovation</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Globalization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strategy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allows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companies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enough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resources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move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industries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forward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inventing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new</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shifting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customer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experience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highest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level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next-generation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technological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advancement</a:t>
            </a:r>
            <a:r>
              <a:rPr lang="ru-RU" sz="2000" b="0" strike="noStrike" spc="-1" dirty="0">
                <a:solidFill>
                  <a:srgbClr val="000000"/>
                </a:solidFill>
                <a:uFill>
                  <a:solidFill>
                    <a:srgbClr val="FFFFFF"/>
                  </a:solidFill>
                </a:uFill>
                <a:latin typeface="XO Oriel"/>
              </a:rPr>
              <a:t>.</a:t>
            </a:r>
          </a:p>
          <a:p>
            <a:pPr marL="216000" indent="-216000">
              <a:lnSpc>
                <a:spcPct val="100000"/>
              </a:lnSpc>
            </a:pPr>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Core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Components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recommendations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building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1. </a:t>
            </a:r>
            <a:r>
              <a:rPr lang="ru-RU" sz="1200" b="1" strike="noStrike" spc="-1" dirty="0" err="1">
                <a:solidFill>
                  <a:srgbClr val="000000"/>
                </a:solidFill>
                <a:uFill>
                  <a:solidFill>
                    <a:srgbClr val="FFFFFF"/>
                  </a:solidFill>
                </a:uFill>
                <a:latin typeface="+mn-lt"/>
                <a:ea typeface="+mn-ea"/>
              </a:rPr>
              <a:t>Define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and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Separate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Global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and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Local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Activities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a:solidFill>
                  <a:srgbClr val="000000"/>
                </a:solidFill>
                <a:uFill>
                  <a:solidFill>
                    <a:srgbClr val="FFFFFF"/>
                  </a:solidFill>
                </a:uFill>
                <a:latin typeface="+mn-lt"/>
                <a:ea typeface="+mn-ea"/>
              </a:rPr>
              <a:t>A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general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scheduled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specific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initiatives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happen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sectors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guided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namely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policy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budgeting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sectors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regional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campaigns</a:t>
            </a:r>
            <a:r>
              <a:rPr lang="ru-RU" sz="1200" b="0" strike="noStrike" spc="-1" dirty="0">
                <a:solidFill>
                  <a:srgbClr val="000000"/>
                </a:solidFill>
                <a:uFill>
                  <a:solidFill>
                    <a:srgbClr val="FFFFFF"/>
                  </a:solidFill>
                </a:uFill>
                <a:latin typeface="+mn-lt"/>
                <a:ea typeface="+mn-ea"/>
              </a:rPr>
              <a:t>, PR </a:t>
            </a:r>
            <a:r>
              <a:rPr lang="ru-RU" sz="1200" b="0" strike="noStrike" spc="-1" dirty="0" err="1">
                <a:solidFill>
                  <a:srgbClr val="000000"/>
                </a:solidFill>
                <a:uFill>
                  <a:solidFill>
                    <a:srgbClr val="FFFFFF"/>
                  </a:solidFill>
                </a:uFill>
                <a:latin typeface="+mn-lt"/>
                <a:ea typeface="+mn-ea"/>
              </a:rPr>
              <a:t>events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tactical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initiatives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communication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social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media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Dividing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layers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significantly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improve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perspective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efficiently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allocate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resources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Identify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stuck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money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issues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2. </a:t>
            </a:r>
            <a:r>
              <a:rPr lang="ru-RU" sz="1200" b="1" strike="noStrike" spc="-1" dirty="0" err="1">
                <a:solidFill>
                  <a:srgbClr val="000000"/>
                </a:solidFill>
                <a:uFill>
                  <a:solidFill>
                    <a:srgbClr val="FFFFFF"/>
                  </a:solidFill>
                </a:uFill>
                <a:latin typeface="+mn-lt"/>
                <a:ea typeface="+mn-ea"/>
              </a:rPr>
              <a:t>Resonate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with</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Needs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of</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Local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biggest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mistakes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ignore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variousness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constantly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monitor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trends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personal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across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develop</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single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comprehensive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mutual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benefits</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times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one-size-fits-all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initiatives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applied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internationally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secret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mentality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cultural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background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USA, </a:t>
            </a:r>
            <a:r>
              <a:rPr lang="ru-RU" sz="1200" b="0" strike="noStrike" spc="-1" dirty="0" err="1">
                <a:solidFill>
                  <a:srgbClr val="000000"/>
                </a:solidFill>
                <a:uFill>
                  <a:solidFill>
                    <a:srgbClr val="FFFFFF"/>
                  </a:solidFill>
                </a:uFill>
                <a:latin typeface="+mn-lt"/>
                <a:ea typeface="+mn-ea"/>
              </a:rPr>
              <a:t>France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greatly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concentrate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values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3. </a:t>
            </a:r>
            <a:r>
              <a:rPr lang="ru-RU" sz="1200" b="1" strike="noStrike" spc="-1" dirty="0" err="1">
                <a:solidFill>
                  <a:srgbClr val="000000"/>
                </a:solidFill>
                <a:uFill>
                  <a:solidFill>
                    <a:srgbClr val="FFFFFF"/>
                  </a:solidFill>
                </a:uFill>
                <a:latin typeface="+mn-lt"/>
                <a:ea typeface="+mn-ea"/>
              </a:rPr>
              <a:t>Build</a:t>
            </a:r>
            <a:r>
              <a:rPr lang="ru-RU" sz="1200" b="1" strike="noStrike" spc="-1" dirty="0">
                <a:solidFill>
                  <a:srgbClr val="000000"/>
                </a:solidFill>
                <a:uFill>
                  <a:solidFill>
                    <a:srgbClr val="FFFFFF"/>
                  </a:solidFill>
                </a:uFill>
                <a:latin typeface="+mn-lt"/>
                <a:ea typeface="+mn-ea"/>
              </a:rPr>
              <a:t> a </a:t>
            </a:r>
            <a:r>
              <a:rPr lang="ru-RU" sz="1200" b="1" strike="noStrike" spc="-1" dirty="0" err="1">
                <a:solidFill>
                  <a:srgbClr val="000000"/>
                </a:solidFill>
                <a:uFill>
                  <a:solidFill>
                    <a:srgbClr val="FFFFFF"/>
                  </a:solidFill>
                </a:uFill>
                <a:latin typeface="+mn-lt"/>
                <a:ea typeface="+mn-ea"/>
              </a:rPr>
              <a:t>Proactive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Strategy</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Identify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beforehand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upfront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analysis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viewpoint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certain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characteristics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behaviors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legal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systems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situations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unreasonable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costs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actionable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4. </a:t>
            </a:r>
            <a:r>
              <a:rPr lang="ru-RU" sz="1200" b="1" strike="noStrike" spc="-1" dirty="0" err="1">
                <a:solidFill>
                  <a:srgbClr val="000000"/>
                </a:solidFill>
                <a:uFill>
                  <a:solidFill>
                    <a:srgbClr val="FFFFFF"/>
                  </a:solidFill>
                </a:uFill>
                <a:latin typeface="+mn-lt"/>
                <a:ea typeface="+mn-ea"/>
              </a:rPr>
              <a:t>Energize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Your</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Local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Campaigns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build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departments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well-trained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positively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motivated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fulfill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goals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guarantee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workflow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excellence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communication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affiliates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Planning</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clear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consistent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staff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execs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regional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employees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know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schedule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project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objectives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deadlines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zones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countries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deploy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Keep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calendar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changes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Otherwise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confuse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business </a:t>
            </a:r>
            <a:r>
              <a:rPr lang="ru-RU" sz="1200" b="0" strike="noStrike" spc="-1" dirty="0" err="1">
                <a:solidFill>
                  <a:srgbClr val="000000"/>
                </a:solidFill>
                <a:uFill>
                  <a:solidFill>
                    <a:srgbClr val="FFFFFF"/>
                  </a:solidFill>
                </a:uFill>
                <a:latin typeface="+mn-lt"/>
                <a:ea typeface="+mn-ea"/>
              </a:rPr>
              <a:t>plans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5. </a:t>
            </a:r>
            <a:r>
              <a:rPr lang="ru-RU" sz="1200" b="1" strike="noStrike" spc="-1" dirty="0" err="1">
                <a:solidFill>
                  <a:srgbClr val="000000"/>
                </a:solidFill>
                <a:uFill>
                  <a:solidFill>
                    <a:srgbClr val="FFFFFF"/>
                  </a:solidFill>
                </a:uFill>
                <a:latin typeface="+mn-lt"/>
                <a:ea typeface="+mn-ea"/>
              </a:rPr>
              <a:t>Keep</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Track</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of</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All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Processes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Monitoring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coordinating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activities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multiple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reputable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performance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tracking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remember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following</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err="1">
                <a:solidFill>
                  <a:srgbClr val="000000"/>
                </a:solidFill>
                <a:uFill>
                  <a:solidFill>
                    <a:srgbClr val="FFFFFF"/>
                  </a:solidFill>
                </a:uFill>
                <a:latin typeface="+mn-lt"/>
                <a:ea typeface="+mn-ea"/>
              </a:rPr>
              <a:t>Build</a:t>
            </a:r>
            <a:r>
              <a:rPr lang="ru-RU" sz="1200" b="1" strike="noStrike" spc="-1" dirty="0">
                <a:solidFill>
                  <a:srgbClr val="000000"/>
                </a:solidFill>
                <a:uFill>
                  <a:solidFill>
                    <a:srgbClr val="FFFFFF"/>
                  </a:solidFill>
                </a:uFill>
                <a:latin typeface="+mn-lt"/>
                <a:ea typeface="+mn-ea"/>
              </a:rPr>
              <a:t> KPI </a:t>
            </a:r>
            <a:r>
              <a:rPr lang="ru-RU" sz="1200" b="1" strike="noStrike" spc="-1" dirty="0" err="1">
                <a:solidFill>
                  <a:srgbClr val="000000"/>
                </a:solidFill>
                <a:uFill>
                  <a:solidFill>
                    <a:srgbClr val="FFFFFF"/>
                  </a:solidFill>
                </a:uFill>
                <a:latin typeface="+mn-lt"/>
                <a:ea typeface="+mn-ea"/>
              </a:rPr>
              <a:t>systems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based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objectives</a:t>
            </a:r>
            <a:r>
              <a:rPr lang="ru-RU" sz="1200" b="1" strike="noStrike" spc="-1" dirty="0">
                <a:solidFill>
                  <a:srgbClr val="000000"/>
                </a:solidFill>
                <a:uFill>
                  <a:solidFill>
                    <a:srgbClr val="FFFFFF"/>
                  </a:solidFill>
                </a:uFill>
                <a:latin typeface="+mn-lt"/>
                <a:ea typeface="+mn-ea"/>
              </a:rPr>
              <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Pick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KPIs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err="1">
                <a:solidFill>
                  <a:srgbClr val="000000"/>
                </a:solidFill>
                <a:uFill>
                  <a:solidFill>
                    <a:srgbClr val="FFFFFF"/>
                  </a:solidFill>
                </a:uFill>
                <a:latin typeface="+mn-lt"/>
                <a:ea typeface="+mn-ea"/>
              </a:rPr>
              <a:t>Collect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KPI </a:t>
            </a:r>
            <a:r>
              <a:rPr lang="ru-RU" sz="1200" b="1" strike="noStrike" spc="-1" dirty="0" err="1">
                <a:solidFill>
                  <a:srgbClr val="000000"/>
                </a:solidFill>
                <a:uFill>
                  <a:solidFill>
                    <a:srgbClr val="FFFFFF"/>
                  </a:solidFill>
                </a:uFill>
                <a:latin typeface="+mn-lt"/>
                <a:ea typeface="+mn-ea"/>
              </a:rPr>
              <a:t>data</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separately</a:t>
            </a:r>
            <a:r>
              <a:rPr lang="ru-RU" sz="1200" b="1" strike="noStrike" spc="-1" dirty="0">
                <a:solidFill>
                  <a:srgbClr val="000000"/>
                </a:solidFill>
                <a:uFill>
                  <a:solidFill>
                    <a:srgbClr val="FFFFFF"/>
                  </a:solidFill>
                </a:uFill>
                <a:latin typeface="+mn-lt"/>
                <a:ea typeface="+mn-ea"/>
              </a:rPr>
              <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brand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contribution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level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err="1">
                <a:solidFill>
                  <a:srgbClr val="000000"/>
                </a:solidFill>
                <a:uFill>
                  <a:solidFill>
                    <a:srgbClr val="FFFFFF"/>
                  </a:solidFill>
                </a:uFill>
                <a:latin typeface="+mn-lt"/>
                <a:ea typeface="+mn-ea"/>
              </a:rPr>
              <a:t>Make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analytical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information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accessible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every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level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and</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review</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regularly</a:t>
            </a:r>
            <a:r>
              <a:rPr lang="ru-RU" sz="1200" b="1" strike="noStrike" spc="-1" dirty="0">
                <a:solidFill>
                  <a:srgbClr val="000000"/>
                </a:solidFill>
                <a:uFill>
                  <a:solidFill>
                    <a:srgbClr val="FFFFFF"/>
                  </a:solidFill>
                </a:uFill>
                <a:latin typeface="+mn-lt"/>
                <a:ea typeface="+mn-ea"/>
              </a:rPr>
              <a:t>. </a:t>
            </a:r>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strategy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results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direction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drive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good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friendly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err="1">
                <a:solidFill>
                  <a:srgbClr val="000000"/>
                </a:solidFill>
                <a:uFill>
                  <a:solidFill>
                    <a:srgbClr val="FFFFFF"/>
                  </a:solidFill>
                </a:uFill>
                <a:latin typeface="+mn-lt"/>
                <a:ea typeface="+mn-ea"/>
              </a:rPr>
              <a:t>Deliver</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best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practices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to</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every</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single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department</a:t>
            </a:r>
            <a:r>
              <a:rPr lang="ru-RU" sz="1200" b="1" strike="noStrike" spc="-1" dirty="0">
                <a:solidFill>
                  <a:srgbClr val="000000"/>
                </a:solidFill>
                <a:uFill>
                  <a:solidFill>
                    <a:srgbClr val="FFFFFF"/>
                  </a:solidFill>
                </a:uFill>
                <a:latin typeface="+mn-lt"/>
                <a:ea typeface="+mn-ea"/>
              </a:rPr>
              <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Keep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personally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analyze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decisions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tactics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optimized</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6. </a:t>
            </a:r>
            <a:r>
              <a:rPr lang="ru-RU" sz="1200" b="1" strike="noStrike" spc="-1" dirty="0" err="1">
                <a:solidFill>
                  <a:srgbClr val="000000"/>
                </a:solidFill>
                <a:uFill>
                  <a:solidFill>
                    <a:srgbClr val="FFFFFF"/>
                  </a:solidFill>
                </a:uFill>
                <a:latin typeface="+mn-lt"/>
                <a:ea typeface="+mn-ea"/>
              </a:rPr>
              <a:t>Examine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the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Overall</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Impact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of</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Actions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Conclude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Estimate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insights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gained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Reverse-engineer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advantageous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ideas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avoid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pitfalls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outperform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automated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solutions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feedback</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1" strike="noStrike" spc="-1" dirty="0">
                <a:solidFill>
                  <a:srgbClr val="000000"/>
                </a:solidFill>
                <a:uFill>
                  <a:solidFill>
                    <a:srgbClr val="FFFFFF"/>
                  </a:solidFill>
                </a:uFill>
                <a:latin typeface="+mn-lt"/>
                <a:ea typeface="+mn-ea"/>
              </a:rPr>
              <a:t>7. </a:t>
            </a:r>
            <a:r>
              <a:rPr lang="ru-RU" sz="1200" b="1" strike="noStrike" spc="-1" dirty="0" err="1">
                <a:solidFill>
                  <a:srgbClr val="000000"/>
                </a:solidFill>
                <a:uFill>
                  <a:solidFill>
                    <a:srgbClr val="FFFFFF"/>
                  </a:solidFill>
                </a:uFill>
                <a:latin typeface="+mn-lt"/>
                <a:ea typeface="+mn-ea"/>
              </a:rPr>
              <a:t>Elaborate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Consistent</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In-Between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Interactions</a:t>
            </a:r>
            <a:endParaRPr lang="ru-RU" sz="2000" b="0" strike="noStrike" spc="-1" dirty="0">
              <a:solidFill>
                <a:srgbClr val="000000"/>
              </a:solidFill>
              <a:uFill>
                <a:solidFill>
                  <a:srgbClr val="FFFFFF"/>
                </a:solidFill>
              </a:uFill>
              <a:latin typeface="XO Oriel"/>
            </a:endParaRPr>
          </a:p>
          <a:p>
            <a:pPr marL="216000" indent="-216000">
              <a:lnSpc>
                <a:spcPct val="100000"/>
              </a:lnSpc>
            </a:pPr>
            <a:r>
              <a:rPr lang="ru-RU" sz="1200" b="0" strike="noStrike" spc="-1" dirty="0" err="1">
                <a:solidFill>
                  <a:srgbClr val="000000"/>
                </a:solidFill>
                <a:uFill>
                  <a:solidFill>
                    <a:srgbClr val="FFFFFF"/>
                  </a:solidFill>
                </a:uFill>
                <a:latin typeface="+mn-lt"/>
                <a:ea typeface="+mn-ea"/>
              </a:rPr>
              <a:t>Make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global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Close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communication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improve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professional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growth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keeps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everyone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informed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industry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trends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around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teams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pretty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central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always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connect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digital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marL="216000" indent="-216000">
              <a:lnSpc>
                <a:spcPct val="100000"/>
              </a:lnSpc>
            </a:pPr>
            <a:endParaRPr lang="ru-RU" sz="2000" b="0" strike="noStrike" spc="-1" dirty="0">
              <a:solidFill>
                <a:srgbClr val="000000"/>
              </a:solidFill>
              <a:uFill>
                <a:solidFill>
                  <a:srgbClr val="FFFFFF"/>
                </a:solidFill>
              </a:uFill>
              <a:latin typeface="XO Oriel"/>
            </a:endParaRPr>
          </a:p>
        </p:txBody>
      </p:sp>
      <p:sp>
        <p:nvSpPr>
          <p:cNvPr id="312" name="TextShape 2"/>
          <p:cNvSpPr txBox="1"/>
          <p:nvPr/>
        </p:nvSpPr>
        <p:spPr>
          <a:xfrm>
            <a:off x="3884760" y="8685360"/>
            <a:ext cx="2971440" cy="458280"/>
          </a:xfrm>
          <a:prstGeom prst="rect">
            <a:avLst/>
          </a:prstGeom>
          <a:noFill/>
          <a:ln>
            <a:noFill/>
          </a:ln>
        </p:spPr>
        <p:txBody>
          <a:bodyPr anchor="b"/>
          <a:lstStyle/>
          <a:p>
            <a:pPr algn="r">
              <a:lnSpc>
                <a:spcPct val="100000"/>
              </a:lnSpc>
            </a:pPr>
            <a:fld id="{1A2DCCEE-07B4-4ADA-B8A6-0F406E1D816A}" type="slidenum">
              <a:rPr lang="ru-RU" sz="1200" b="0" strike="noStrike" spc="-1">
                <a:solidFill>
                  <a:srgbClr val="000000"/>
                </a:solidFill>
                <a:uFill>
                  <a:solidFill>
                    <a:srgbClr val="FFFFFF"/>
                  </a:solidFill>
                </a:uFill>
                <a:latin typeface="+mn-lt"/>
                <a:ea typeface="+mn-ea"/>
              </a:rPr>
              <a:t>40</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PlaceHolder 1"/>
          <p:cNvSpPr>
            <a:spLocks noGrp="1"/>
          </p:cNvSpPr>
          <p:nvPr>
            <p:ph type="body"/>
          </p:nvPr>
        </p:nvSpPr>
        <p:spPr>
          <a:xfrm>
            <a:off x="685800" y="4400640"/>
            <a:ext cx="5486040" cy="3600000"/>
          </a:xfrm>
          <a:prstGeom prst="rect">
            <a:avLst/>
          </a:prstGeom>
        </p:spPr>
        <p:txBody>
          <a:bodyPr/>
          <a:lstStyle/>
          <a:p>
            <a:r>
              <a:rPr lang="ru-RU" sz="2000" b="0" strike="noStrike" spc="-1" dirty="0">
                <a:solidFill>
                  <a:srgbClr val="000000"/>
                </a:solidFill>
                <a:uFill>
                  <a:solidFill>
                    <a:srgbClr val="FFFFFF"/>
                  </a:solidFill>
                </a:uFill>
                <a:latin typeface="XO Oriel"/>
              </a:rPr>
              <a:t>What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4Ps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mix</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explained</a:t>
            </a:r>
            <a:r>
              <a:rPr lang="ru-RU" sz="2000" b="0" strike="noStrike" spc="-1" dirty="0">
                <a:solidFill>
                  <a:srgbClr val="000000"/>
                </a:solidFill>
                <a:uFill>
                  <a:solidFill>
                    <a:srgbClr val="FFFFFF"/>
                  </a:solidFill>
                </a:uFill>
                <a:latin typeface="XO Oriel"/>
              </a:rPr>
              <a:t>)</a:t>
            </a:r>
          </a:p>
          <a:p>
            <a:r>
              <a:rPr lang="ru-RU" sz="2000" b="0" strike="noStrike" spc="-1" dirty="0">
                <a:solidFill>
                  <a:srgbClr val="000000"/>
                </a:solidFill>
                <a:uFill>
                  <a:solidFill>
                    <a:srgbClr val="FFFFFF"/>
                  </a:solidFill>
                </a:uFill>
                <a:latin typeface="XO Oriel"/>
              </a:rPr>
              <a:t>The </a:t>
            </a:r>
            <a:r>
              <a:rPr lang="ru-RU" sz="2000" b="0" strike="noStrike" spc="-1" dirty="0" err="1">
                <a:solidFill>
                  <a:srgbClr val="000000"/>
                </a:solidFill>
                <a:uFill>
                  <a:solidFill>
                    <a:srgbClr val="FFFFFF"/>
                  </a:solidFill>
                </a:uFill>
                <a:latin typeface="XO Oriel"/>
              </a:rPr>
              <a:t>four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promotion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mix</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combined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tools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methodologies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achieve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objectives</a:t>
            </a:r>
            <a:r>
              <a:rPr lang="ru-RU" sz="2000" b="0" strike="noStrike" spc="-1" dirty="0">
                <a:solidFill>
                  <a:srgbClr val="000000"/>
                </a:solidFill>
                <a:uFill>
                  <a:solidFill>
                    <a:srgbClr val="FFFFFF"/>
                  </a:solidFill>
                </a:uFill>
                <a:latin typeface="XO Oriel"/>
              </a:rPr>
              <a:t>. </a:t>
            </a:r>
          </a:p>
          <a:p>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XO Oriel"/>
              </a:rPr>
              <a:t>The 4 </a:t>
            </a:r>
            <a:r>
              <a:rPr lang="ru-RU" sz="2000" b="0" strike="noStrike" spc="-1" dirty="0" err="1">
                <a:solidFill>
                  <a:srgbClr val="000000"/>
                </a:solidFill>
                <a:uFill>
                  <a:solidFill>
                    <a:srgbClr val="FFFFFF"/>
                  </a:solidFill>
                </a:uFill>
                <a:latin typeface="XO Oriel"/>
              </a:rPr>
              <a:t>Ps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formally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conceptualized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1960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E. </a:t>
            </a:r>
            <a:r>
              <a:rPr lang="ru-RU" sz="2000" b="0" strike="noStrike" spc="-1" dirty="0" err="1">
                <a:solidFill>
                  <a:srgbClr val="000000"/>
                </a:solidFill>
                <a:uFill>
                  <a:solidFill>
                    <a:srgbClr val="FFFFFF"/>
                  </a:solidFill>
                </a:uFill>
                <a:latin typeface="XO Oriel"/>
              </a:rPr>
              <a:t>Jerome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McCarthy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highly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influential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text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Basic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 </a:t>
            </a:r>
            <a:r>
              <a:rPr lang="ru-RU" sz="2000" b="0" strike="noStrike" spc="-1" dirty="0" err="1">
                <a:solidFill>
                  <a:srgbClr val="000000"/>
                </a:solidFill>
                <a:uFill>
                  <a:solidFill>
                    <a:srgbClr val="FFFFFF"/>
                  </a:solidFill>
                </a:uFill>
                <a:latin typeface="XO Oriel"/>
              </a:rPr>
              <a:t>Managerial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a:t>
            </a:r>
            <a:r>
              <a:rPr lang="ru-RU" sz="2000" b="0" strike="noStrike" spc="-1" dirty="0">
                <a:solidFill>
                  <a:srgbClr val="000000"/>
                </a:solidFill>
                <a:uFill>
                  <a:solidFill>
                    <a:srgbClr val="FFFFFF"/>
                  </a:solidFill>
                </a:uFill>
                <a:latin typeface="XO Oriel"/>
              </a:rPr>
              <a:t> [1]. </a:t>
            </a:r>
            <a:r>
              <a:rPr lang="ru-RU" sz="2000" b="0" strike="noStrike" spc="-1" dirty="0" err="1">
                <a:solidFill>
                  <a:srgbClr val="000000"/>
                </a:solidFill>
                <a:uFill>
                  <a:solidFill>
                    <a:srgbClr val="FFFFFF"/>
                  </a:solidFill>
                </a:uFill>
                <a:latin typeface="XO Oriel"/>
              </a:rPr>
              <a:t>There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McCarthy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noted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text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book</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similar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traditional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texts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not</a:t>
            </a:r>
            <a:r>
              <a:rPr lang="ru-RU" sz="2000" b="0" strike="noStrike" spc="-1" dirty="0">
                <a:solidFill>
                  <a:srgbClr val="000000"/>
                </a:solidFill>
                <a:uFill>
                  <a:solidFill>
                    <a:srgbClr val="FFFFFF"/>
                  </a:solidFill>
                </a:uFill>
                <a:latin typeface="XO Oriel"/>
              </a:rPr>
              <a:t>.” </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McCarthy’s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novel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influenced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still-recent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mix</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concept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Harvard</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School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professor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Neil</a:t>
            </a:r>
            <a:r>
              <a:rPr lang="ru-RU" sz="2000" b="0" strike="noStrike" spc="-1" dirty="0">
                <a:solidFill>
                  <a:srgbClr val="000000"/>
                </a:solidFill>
                <a:uFill>
                  <a:solidFill>
                    <a:srgbClr val="FFFFFF"/>
                  </a:solidFill>
                </a:uFill>
                <a:latin typeface="XO Oriel"/>
              </a:rPr>
              <a:t>. H. </a:t>
            </a:r>
            <a:r>
              <a:rPr lang="ru-RU" sz="2000" b="0" strike="noStrike" spc="-1" dirty="0" err="1">
                <a:solidFill>
                  <a:srgbClr val="000000"/>
                </a:solidFill>
                <a:uFill>
                  <a:solidFill>
                    <a:srgbClr val="FFFFFF"/>
                  </a:solidFill>
                </a:uFill>
                <a:latin typeface="XO Oriel"/>
              </a:rPr>
              <a:t>Borden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popularized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1950s.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Borden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himself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been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influenced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 1948 </a:t>
            </a:r>
            <a:r>
              <a:rPr lang="ru-RU" sz="2000" b="0" strike="noStrike" spc="-1" dirty="0" err="1">
                <a:solidFill>
                  <a:srgbClr val="000000"/>
                </a:solidFill>
                <a:uFill>
                  <a:solidFill>
                    <a:srgbClr val="FFFFFF"/>
                  </a:solidFill>
                </a:uFill>
                <a:latin typeface="XO Oriel"/>
              </a:rPr>
              <a:t>study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written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James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Culliton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which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author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equated</a:t>
            </a:r>
            <a:r>
              <a:rPr lang="ru-RU" sz="2000" b="0" strike="noStrike" spc="-1" dirty="0">
                <a:solidFill>
                  <a:srgbClr val="000000"/>
                </a:solidFill>
                <a:uFill>
                  <a:solidFill>
                    <a:srgbClr val="FFFFFF"/>
                  </a:solidFill>
                </a:uFill>
                <a:latin typeface="XO Oriel"/>
              </a:rPr>
              <a:t> business </a:t>
            </a:r>
            <a:r>
              <a:rPr lang="ru-RU" sz="2000" b="0" strike="noStrike" spc="-1" dirty="0" err="1">
                <a:solidFill>
                  <a:srgbClr val="000000"/>
                </a:solidFill>
                <a:uFill>
                  <a:solidFill>
                    <a:srgbClr val="FFFFFF"/>
                  </a:solidFill>
                </a:uFill>
                <a:latin typeface="XO Oriel"/>
              </a:rPr>
              <a:t>executives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artists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mixer</a:t>
            </a:r>
            <a:r>
              <a:rPr lang="ru-RU" sz="2000" b="0" strike="noStrike" spc="-1" dirty="0">
                <a:solidFill>
                  <a:srgbClr val="000000"/>
                </a:solidFill>
                <a:uFill>
                  <a:solidFill>
                    <a:srgbClr val="FFFFFF"/>
                  </a:solidFill>
                </a:uFill>
                <a:latin typeface="XO Oriel"/>
              </a:rPr>
              <a:t>[s]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ingredients</a:t>
            </a:r>
            <a:r>
              <a:rPr lang="ru-RU" sz="2000" b="0" strike="noStrike" spc="-1" dirty="0">
                <a:solidFill>
                  <a:srgbClr val="000000"/>
                </a:solidFill>
                <a:uFill>
                  <a:solidFill>
                    <a:srgbClr val="FFFFFF"/>
                  </a:solidFill>
                </a:uFill>
                <a:latin typeface="XO Oriel"/>
              </a:rPr>
              <a:t>” [2]. </a:t>
            </a:r>
            <a:r>
              <a:rPr lang="ru-RU" sz="2000" b="0" strike="noStrike" spc="-1" dirty="0" err="1">
                <a:solidFill>
                  <a:srgbClr val="000000"/>
                </a:solidFill>
                <a:uFill>
                  <a:solidFill>
                    <a:srgbClr val="FFFFFF"/>
                  </a:solidFill>
                </a:uFill>
                <a:latin typeface="XO Oriel"/>
              </a:rPr>
              <a:t>Rather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using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approach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every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situation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Culliton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Borden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recognized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successful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executives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instead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mixed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different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methods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depending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variable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forces</a:t>
            </a:r>
            <a:r>
              <a:rPr lang="ru-RU" sz="2000" b="0" strike="noStrike" spc="-1" dirty="0">
                <a:solidFill>
                  <a:srgbClr val="000000"/>
                </a:solidFill>
                <a:uFill>
                  <a:solidFill>
                    <a:srgbClr val="FFFFFF"/>
                  </a:solidFill>
                </a:uFill>
                <a:latin typeface="XO Oriel"/>
              </a:rPr>
              <a:t>. </a:t>
            </a:r>
          </a:p>
          <a:p>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XO Oriel"/>
              </a:rPr>
              <a:t>McCarthy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streamlined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concept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Ps</a:t>
            </a:r>
            <a:r>
              <a:rPr lang="ru-RU" sz="2000" b="0" strike="noStrike" spc="-1" dirty="0">
                <a:solidFill>
                  <a:srgbClr val="000000"/>
                </a:solidFill>
                <a:uFill>
                  <a:solidFill>
                    <a:srgbClr val="FFFFFF"/>
                  </a:solidFill>
                </a:uFill>
                <a:latin typeface="XO Oriel"/>
              </a:rPr>
              <a:t>—</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promotion</a:t>
            </a:r>
            <a:r>
              <a:rPr lang="ru-RU" sz="2000" b="0" strike="noStrike" spc="-1" dirty="0">
                <a:solidFill>
                  <a:srgbClr val="000000"/>
                </a:solidFill>
                <a:uFill>
                  <a:solidFill>
                    <a:srgbClr val="FFFFFF"/>
                  </a:solidFill>
                </a:uFill>
                <a:latin typeface="XO Oriel"/>
              </a:rPr>
              <a:t>—</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help</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design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dynamic</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social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political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realities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their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time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target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market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effect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purpose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four</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remains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same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today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when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McCarthy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first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published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his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book</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developing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product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making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available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place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with</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promotion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price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to</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satisfy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target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consumers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still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meet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objectives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business” [3]. </a:t>
            </a: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four</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Ps</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form</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dynamic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relationship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priority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equally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crafting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strategic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plan</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Product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Generally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fill</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currently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provide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novel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creates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demand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original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iPhone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filled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simplified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paired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phone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iPod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u="sng" strike="noStrike" spc="-1" dirty="0" err="1">
                <a:solidFill>
                  <a:srgbClr val="000000"/>
                </a:solidFill>
                <a:uFill>
                  <a:solidFill>
                    <a:srgbClr val="FFFFFF"/>
                  </a:solidFill>
                </a:uFill>
                <a:latin typeface="+mn-lt"/>
                <a:ea typeface="+mn-ea"/>
                <a:hlinkClick r:id="rId3"/>
              </a:rPr>
              <a:t>chia</a:t>
            </a:r>
            <a:r>
              <a:rPr lang="ru-RU" sz="1200" b="0" u="sng" strike="noStrike" spc="-1" dirty="0">
                <a:solidFill>
                  <a:srgbClr val="000000"/>
                </a:solidFill>
                <a:uFill>
                  <a:solidFill>
                    <a:srgbClr val="FFFFFF"/>
                  </a:solidFill>
                </a:uFill>
                <a:latin typeface="+mn-lt"/>
                <a:ea typeface="+mn-ea"/>
                <a:hlinkClick r:id="rId3"/>
              </a:rPr>
              <a:t> </a:t>
            </a:r>
            <a:r>
              <a:rPr lang="ru-RU" sz="1200" b="0" u="sng" strike="noStrike" spc="-1" dirty="0" err="1">
                <a:solidFill>
                  <a:srgbClr val="000000"/>
                </a:solidFill>
                <a:uFill>
                  <a:solidFill>
                    <a:srgbClr val="FFFFFF"/>
                  </a:solidFill>
                </a:uFill>
                <a:latin typeface="+mn-lt"/>
                <a:ea typeface="+mn-ea"/>
                <a:hlinkClick r:id="rId3"/>
              </a:rPr>
              <a:t>pet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provided</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humorous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utterly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unique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essential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unique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questions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unfilled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provide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novel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from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offer</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important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pick</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simultaneously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accessible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meets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business’s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goals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have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significant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impact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very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few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purchase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Similarly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simply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concerned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inferior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quality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potential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profit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margins</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identify</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successful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thoroughly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understand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willingness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questions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yourself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competitors</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range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high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What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low</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Place</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distribution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Much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key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reaching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visit</a:t>
            </a:r>
            <a:r>
              <a:rPr lang="ru-RU" sz="1200" b="0" strike="noStrike" spc="-1" dirty="0">
                <a:solidFill>
                  <a:srgbClr val="000000"/>
                </a:solidFill>
                <a:uFill>
                  <a:solidFill>
                    <a:srgbClr val="FFFFFF"/>
                  </a:solidFill>
                </a:uFill>
                <a:latin typeface="+mn-lt"/>
                <a:ea typeface="+mn-ea"/>
              </a:rPr>
              <a:t>—</a:t>
            </a:r>
            <a:r>
              <a:rPr lang="ru-RU" sz="1200" b="0" strike="noStrike" spc="-1" dirty="0" err="1">
                <a:solidFill>
                  <a:srgbClr val="000000"/>
                </a:solidFill>
                <a:uFill>
                  <a:solidFill>
                    <a:srgbClr val="FFFFFF"/>
                  </a:solidFill>
                </a:uFill>
                <a:latin typeface="+mn-lt"/>
                <a:ea typeface="+mn-ea"/>
              </a:rPr>
              <a:t>whether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offline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The </a:t>
            </a:r>
            <a:r>
              <a:rPr lang="ru-RU" sz="1200" b="0" strike="noStrike" spc="-1" dirty="0" err="1">
                <a:solidFill>
                  <a:srgbClr val="000000"/>
                </a:solidFill>
                <a:uFill>
                  <a:solidFill>
                    <a:srgbClr val="FFFFFF"/>
                  </a:solidFill>
                </a:uFill>
                <a:latin typeface="+mn-lt"/>
                <a:ea typeface="+mn-ea"/>
              </a:rPr>
              <a:t>right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connect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success</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example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imagine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athletic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designed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athletes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early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twenties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thirties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publications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specialty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athletics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focusing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general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efforts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specific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mix</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decide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should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researching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physical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digital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consumes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information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questions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Where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does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shop</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distribution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Promotion</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Promotion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advertise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Through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about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campaign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resonates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traditional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methods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mouth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advertisements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television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commercials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digital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email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social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media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questions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channels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effective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What </a:t>
            </a:r>
            <a:r>
              <a:rPr lang="ru-RU" sz="1200" b="0" strike="noStrike" spc="-1" dirty="0" err="1">
                <a:solidFill>
                  <a:srgbClr val="000000"/>
                </a:solidFill>
                <a:uFill>
                  <a:solidFill>
                    <a:srgbClr val="FFFFFF"/>
                  </a:solidFill>
                </a:uFill>
                <a:latin typeface="+mn-lt"/>
                <a:ea typeface="+mn-ea"/>
              </a:rPr>
              <a:t>advertising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approaches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persuasive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your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audience</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1" strike="noStrike" spc="-1" dirty="0" err="1">
                <a:solidFill>
                  <a:srgbClr val="000000"/>
                </a:solidFill>
                <a:uFill>
                  <a:solidFill>
                    <a:srgbClr val="FFFFFF"/>
                  </a:solidFill>
                </a:uFill>
                <a:latin typeface="+mn-lt"/>
                <a:ea typeface="+mn-ea"/>
              </a:rPr>
              <a:t>Other</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marketing</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mixes</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mix</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today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modern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mixes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5 </a:t>
            </a:r>
            <a:r>
              <a:rPr lang="ru-RU" sz="1200" b="0" strike="noStrike" spc="-1" dirty="0" err="1">
                <a:solidFill>
                  <a:srgbClr val="000000"/>
                </a:solidFill>
                <a:uFill>
                  <a:solidFill>
                    <a:srgbClr val="FFFFFF"/>
                  </a:solidFill>
                </a:uFill>
                <a:latin typeface="+mn-lt"/>
                <a:ea typeface="+mn-ea"/>
              </a:rPr>
              <a:t>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Although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reflects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certain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aspects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also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each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unique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elements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alter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emphasis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five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Ps</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Today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because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centers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staff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Typical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include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how</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behaves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overall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satisfaction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business.  </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seven</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Ps</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seven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promotion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people</a:t>
            </a:r>
            <a:r>
              <a:rPr lang="ru-RU" sz="1200" b="0"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physical</a:t>
            </a:r>
            <a:r>
              <a:rPr lang="ru-RU" sz="1200" b="0" i="1" strike="noStrike" spc="-1" dirty="0">
                <a:solidFill>
                  <a:srgbClr val="000000"/>
                </a:solidFill>
                <a:uFill>
                  <a:solidFill>
                    <a:srgbClr val="FFFFFF"/>
                  </a:solidFill>
                </a:uFill>
                <a:latin typeface="+mn-lt"/>
                <a:ea typeface="+mn-ea"/>
              </a:rPr>
              <a:t> </a:t>
            </a:r>
            <a:r>
              <a:rPr lang="ru-RU" sz="1200" b="0" i="1" strike="noStrike" spc="-1" dirty="0" err="1">
                <a:solidFill>
                  <a:srgbClr val="000000"/>
                </a:solidFill>
                <a:uFill>
                  <a:solidFill>
                    <a:srgbClr val="FFFFFF"/>
                  </a:solidFill>
                </a:uFill>
                <a:latin typeface="+mn-lt"/>
                <a:ea typeface="+mn-ea"/>
              </a:rPr>
              <a:t>evidence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seven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further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elaboration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considerations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define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physical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evidence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needs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become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might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involve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specific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service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define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physical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evidence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websites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store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displays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help</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imagine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themselves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product</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1" strike="noStrike" spc="-1" dirty="0">
                <a:solidFill>
                  <a:srgbClr val="000000"/>
                </a:solidFill>
                <a:uFill>
                  <a:solidFill>
                    <a:srgbClr val="FFFFFF"/>
                  </a:solidFill>
                </a:uFill>
                <a:latin typeface="+mn-lt"/>
                <a:ea typeface="+mn-ea"/>
              </a:rPr>
              <a:t>The </a:t>
            </a:r>
            <a:r>
              <a:rPr lang="ru-RU" sz="1200" b="1" strike="noStrike" spc="-1" dirty="0" err="1">
                <a:solidFill>
                  <a:srgbClr val="000000"/>
                </a:solidFill>
                <a:uFill>
                  <a:solidFill>
                    <a:srgbClr val="FFFFFF"/>
                  </a:solidFill>
                </a:uFill>
                <a:latin typeface="+mn-lt"/>
                <a:ea typeface="+mn-ea"/>
              </a:rPr>
              <a:t>five</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Cs</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collaborators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climate</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respects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reflect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concerns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four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added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emphasis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external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factors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such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possible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outside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collaborations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competitive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research</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Furthermore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climate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social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political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economic</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context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surrounding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target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customer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experience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meanwhile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place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their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available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resources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marketing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process</a:t>
            </a:r>
            <a:r>
              <a:rPr lang="ru-RU" sz="12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p:txBody>
      </p:sp>
      <p:sp>
        <p:nvSpPr>
          <p:cNvPr id="314" name="TextShape 2"/>
          <p:cNvSpPr txBox="1"/>
          <p:nvPr/>
        </p:nvSpPr>
        <p:spPr>
          <a:xfrm>
            <a:off x="3884760" y="8685360"/>
            <a:ext cx="2971440" cy="458280"/>
          </a:xfrm>
          <a:prstGeom prst="rect">
            <a:avLst/>
          </a:prstGeom>
          <a:noFill/>
          <a:ln>
            <a:noFill/>
          </a:ln>
        </p:spPr>
        <p:txBody>
          <a:bodyPr anchor="b"/>
          <a:lstStyle/>
          <a:p>
            <a:pPr algn="r">
              <a:lnSpc>
                <a:spcPct val="100000"/>
              </a:lnSpc>
            </a:pPr>
            <a:fld id="{EAB44E0A-7C6B-4698-8DB9-96AE466450D3}" type="slidenum">
              <a:rPr lang="ru-RU" sz="1200" b="0" strike="noStrike" spc="-1">
                <a:solidFill>
                  <a:srgbClr val="000000"/>
                </a:solidFill>
                <a:uFill>
                  <a:solidFill>
                    <a:srgbClr val="FFFFFF"/>
                  </a:solidFill>
                </a:uFill>
                <a:latin typeface="+mn-lt"/>
                <a:ea typeface="+mn-ea"/>
              </a:rPr>
              <a:t>41</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p:cNvSpPr>
          <p:nvPr>
            <p:ph type="body"/>
          </p:nvPr>
        </p:nvSpPr>
        <p:spPr>
          <a:xfrm>
            <a:off x="685800" y="4400640"/>
            <a:ext cx="5486040" cy="3600000"/>
          </a:xfrm>
          <a:prstGeom prst="rect">
            <a:avLst/>
          </a:prstGeom>
        </p:spPr>
        <p:txBody>
          <a:bodyPr/>
          <a:lstStyle/>
          <a:p>
            <a:r>
              <a:rPr lang="ru-RU" sz="2000" b="0" strike="noStrike" spc="-1" dirty="0">
                <a:solidFill>
                  <a:srgbClr val="000000"/>
                </a:solidFill>
                <a:uFill>
                  <a:solidFill>
                    <a:srgbClr val="FFFFFF"/>
                  </a:solidFill>
                </a:uFill>
                <a:latin typeface="XO Oriel"/>
              </a:rPr>
              <a:t>A </a:t>
            </a:r>
            <a:r>
              <a:rPr lang="ru-RU" sz="2000" b="0" strike="noStrike" spc="-1" dirty="0" err="1">
                <a:solidFill>
                  <a:srgbClr val="000000"/>
                </a:solidFill>
                <a:uFill>
                  <a:solidFill>
                    <a:srgbClr val="FFFFFF"/>
                  </a:solidFill>
                </a:uFill>
                <a:latin typeface="XO Oriel"/>
              </a:rPr>
              <a:t>divestment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the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divesting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oneself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getting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assets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Examples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of</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corporate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divestments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include</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selling</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intellectual</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property</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rights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mergers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acquisitions</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and</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liquidation</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court</a:t>
            </a:r>
            <a:r>
              <a:rPr lang="ru-RU" sz="2000" b="0" strike="noStrike" spc="-1" dirty="0">
                <a:solidFill>
                  <a:srgbClr val="000000"/>
                </a:solidFill>
                <a:uFill>
                  <a:solidFill>
                    <a:srgbClr val="FFFFFF"/>
                  </a:solidFill>
                </a:uFill>
                <a:latin typeface="XO Oriel"/>
              </a:rPr>
              <a:t> </a:t>
            </a:r>
            <a:r>
              <a:rPr lang="ru-RU" sz="2000" b="0" strike="noStrike" spc="-1" dirty="0" err="1">
                <a:solidFill>
                  <a:srgbClr val="000000"/>
                </a:solidFill>
                <a:uFill>
                  <a:solidFill>
                    <a:srgbClr val="FFFFFF"/>
                  </a:solidFill>
                </a:uFill>
                <a:latin typeface="XO Oriel"/>
              </a:rPr>
              <a:t>orders</a:t>
            </a:r>
            <a:r>
              <a:rPr lang="ru-RU" sz="2000" b="0" strike="noStrike" spc="-1" dirty="0">
                <a:solidFill>
                  <a:srgbClr val="000000"/>
                </a:solidFill>
                <a:uFill>
                  <a:solidFill>
                    <a:srgbClr val="FFFFFF"/>
                  </a:solidFill>
                </a:uFill>
                <a:latin typeface="XO Oriel"/>
              </a:rPr>
              <a:t>.</a:t>
            </a:r>
          </a:p>
          <a:p>
            <a:r>
              <a:rPr lang="ru-RU" sz="1200" b="0" strike="noStrike" spc="-1" dirty="0" err="1">
                <a:solidFill>
                  <a:srgbClr val="000000"/>
                </a:solidFill>
                <a:uFill>
                  <a:solidFill>
                    <a:srgbClr val="FFFFFF"/>
                  </a:solidFill>
                </a:uFill>
                <a:latin typeface="+mn-lt"/>
                <a:ea typeface="+mn-ea"/>
              </a:rPr>
              <a:t>There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discernible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difference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divestitures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two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essentially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appears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though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preferred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term</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US </a:t>
            </a:r>
            <a:r>
              <a:rPr lang="ru-RU" sz="1200" b="0" strike="noStrike" spc="-1" dirty="0" err="1">
                <a:solidFill>
                  <a:srgbClr val="000000"/>
                </a:solidFill>
                <a:uFill>
                  <a:solidFill>
                    <a:srgbClr val="FFFFFF"/>
                  </a:solidFill>
                </a:uFill>
                <a:latin typeface="+mn-lt"/>
                <a:ea typeface="+mn-ea"/>
              </a:rPr>
              <a:t>parlance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common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speak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Australia</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UK.</a:t>
            </a:r>
            <a:endParaRPr lang="ru-RU" sz="2000" b="0" strike="noStrike" spc="-1" dirty="0">
              <a:solidFill>
                <a:srgbClr val="000000"/>
              </a:solidFill>
              <a:uFill>
                <a:solidFill>
                  <a:srgbClr val="FFFFFF"/>
                </a:solidFill>
              </a:uFill>
              <a:latin typeface="XO Oriel"/>
            </a:endParaRPr>
          </a:p>
          <a:p>
            <a:r>
              <a:rPr lang="ru-RU" sz="1200" b="0" strike="noStrike" spc="-1" dirty="0">
                <a:solidFill>
                  <a:srgbClr val="000000"/>
                </a:solidFill>
                <a:uFill>
                  <a:solidFill>
                    <a:srgbClr val="FFFFFF"/>
                  </a:solidFill>
                </a:uFill>
                <a:latin typeface="+mn-lt"/>
                <a:ea typeface="+mn-ea"/>
              </a:rPr>
              <a:t>The </a:t>
            </a:r>
            <a:r>
              <a:rPr lang="ru-RU" sz="1200" b="0" strike="noStrike" spc="-1" dirty="0" err="1">
                <a:solidFill>
                  <a:srgbClr val="000000"/>
                </a:solidFill>
                <a:uFill>
                  <a:solidFill>
                    <a:srgbClr val="FFFFFF"/>
                  </a:solidFill>
                </a:uFill>
                <a:latin typeface="+mn-lt"/>
                <a:ea typeface="+mn-ea"/>
              </a:rPr>
              <a:t>difference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between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disinvestment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nominal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appears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scale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Disinvestment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meaning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shares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happen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small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time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raise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funds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without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losing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control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divestiture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usually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refers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sale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controlling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shares</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essence</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divestment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opposite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investment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Whereas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liquidation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liquidating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asset</a:t>
            </a:r>
            <a:r>
              <a:rPr lang="ru-RU" sz="1200" b="0" strike="noStrike" spc="-1" dirty="0">
                <a:solidFill>
                  <a:srgbClr val="000000"/>
                </a:solidFill>
                <a:uFill>
                  <a:solidFill>
                    <a:srgbClr val="FFFFFF"/>
                  </a:solidFill>
                </a:uFill>
                <a:latin typeface="+mn-lt"/>
                <a:ea typeface="+mn-ea"/>
              </a:rPr>
              <a:t>—</a:t>
            </a:r>
            <a:r>
              <a:rPr lang="ru-RU" sz="1200" b="0" strike="noStrike" spc="-1" dirty="0" err="1">
                <a:solidFill>
                  <a:srgbClr val="000000"/>
                </a:solidFill>
                <a:uFill>
                  <a:solidFill>
                    <a:srgbClr val="FFFFFF"/>
                  </a:solidFill>
                </a:uFill>
                <a:latin typeface="+mn-lt"/>
                <a:ea typeface="+mn-ea"/>
              </a:rPr>
              <a:t>that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turning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something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lesser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liquidity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like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property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ready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cash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both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involve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exchanging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asset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for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money</a:t>
            </a:r>
            <a:r>
              <a:rPr lang="ru-RU" sz="1200" b="0" strike="noStrike" spc="-1" dirty="0">
                <a:solidFill>
                  <a:srgbClr val="000000"/>
                </a:solidFill>
                <a:uFill>
                  <a:solidFill>
                    <a:srgbClr val="FFFFFF"/>
                  </a:solidFill>
                </a:uFill>
                <a:latin typeface="+mn-lt"/>
                <a:ea typeface="+mn-ea"/>
              </a:rPr>
              <a:t>.</a:t>
            </a:r>
            <a:r>
              <a:rPr lang="ru-RU" sz="2000" b="0" strike="noStrike" spc="-1" dirty="0">
                <a:solidFill>
                  <a:srgbClr val="000000"/>
                </a:solidFill>
                <a:uFill>
                  <a:solidFill>
                    <a:srgbClr val="FFFFFF"/>
                  </a:solidFill>
                </a:uFill>
                <a:latin typeface="+mn-lt"/>
                <a:ea typeface="+mn-ea"/>
              </a:rPr>
              <a:t>
</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Generally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speaking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think</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mergers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acquisitions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concerned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making</a:t>
            </a:r>
            <a:r>
              <a:rPr lang="ru-RU" sz="1200" b="0" strike="noStrike" spc="-1" dirty="0">
                <a:solidFill>
                  <a:srgbClr val="000000"/>
                </a:solidFill>
                <a:uFill>
                  <a:solidFill>
                    <a:srgbClr val="FFFFFF"/>
                  </a:solidFill>
                </a:uFill>
                <a:latin typeface="+mn-lt"/>
                <a:ea typeface="+mn-ea"/>
              </a:rPr>
              <a:t> a </a:t>
            </a:r>
            <a:r>
              <a:rPr lang="ru-RU" sz="1200" b="0" strike="noStrike" spc="-1" dirty="0" err="1">
                <a:solidFill>
                  <a:srgbClr val="000000"/>
                </a:solidFill>
                <a:uFill>
                  <a:solidFill>
                    <a:srgbClr val="FFFFFF"/>
                  </a:solidFill>
                </a:uFill>
                <a:latin typeface="+mn-lt"/>
                <a:ea typeface="+mn-ea"/>
              </a:rPr>
              <a:t>deal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buy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merge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with</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another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company</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Divestments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hand</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involve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act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selling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disposal</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words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organization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looking</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to</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divest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itself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of</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certain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assets</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rather</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than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invest</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in</a:t>
            </a:r>
            <a:r>
              <a:rPr lang="ru-RU" sz="1200" b="0" strike="noStrike" spc="-1" dirty="0">
                <a:solidFill>
                  <a:srgbClr val="000000"/>
                </a:solidFill>
                <a:uFill>
                  <a:solidFill>
                    <a:srgbClr val="FFFFFF"/>
                  </a:solidFill>
                </a:uFill>
                <a:latin typeface="+mn-lt"/>
                <a:ea typeface="+mn-ea"/>
              </a:rPr>
              <a:t> </a:t>
            </a:r>
            <a:r>
              <a:rPr lang="ru-RU" sz="1200" b="0" strike="noStrike" spc="-1" dirty="0" err="1">
                <a:solidFill>
                  <a:srgbClr val="000000"/>
                </a:solidFill>
                <a:uFill>
                  <a:solidFill>
                    <a:srgbClr val="FFFFFF"/>
                  </a:solidFill>
                </a:uFill>
                <a:latin typeface="+mn-lt"/>
                <a:ea typeface="+mn-ea"/>
              </a:rPr>
              <a:t>them</a:t>
            </a:r>
            <a:r>
              <a:rPr lang="ru-RU" sz="12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Top</a:t>
            </a:r>
            <a:r>
              <a:rPr lang="ru-RU" sz="2000" b="0" strike="noStrike" spc="-1" dirty="0">
                <a:solidFill>
                  <a:srgbClr val="000000"/>
                </a:solidFill>
                <a:uFill>
                  <a:solidFill>
                    <a:srgbClr val="FFFFFF"/>
                  </a:solidFill>
                </a:uFill>
                <a:latin typeface="+mn-lt"/>
                <a:ea typeface="+mn-ea"/>
              </a:rPr>
              <a:t> 3 </a:t>
            </a:r>
            <a:r>
              <a:rPr lang="ru-RU" sz="2000" b="0" strike="noStrike" spc="-1" dirty="0" err="1">
                <a:solidFill>
                  <a:srgbClr val="000000"/>
                </a:solidFill>
                <a:uFill>
                  <a:solidFill>
                    <a:srgbClr val="FFFFFF"/>
                  </a:solidFill>
                </a:uFill>
                <a:latin typeface="+mn-lt"/>
                <a:ea typeface="+mn-ea"/>
              </a:rPr>
              <a:t>reasons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divestitures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Here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three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reasons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companies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choose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mn-lt"/>
                <a:ea typeface="+mn-ea"/>
              </a:rPr>
              <a:t>1.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raise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funds</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One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top</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reasons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divestments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raise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funds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order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fines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bills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other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debts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This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help</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organizations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financial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distress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avoid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bankruptcy</a:t>
            </a:r>
            <a:r>
              <a:rPr lang="ru-RU" sz="20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See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also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Corporate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Insolvency</a:t>
            </a:r>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mn-lt"/>
                <a:ea typeface="+mn-ea"/>
              </a:rPr>
              <a:t>2.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optimize</a:t>
            </a:r>
            <a:r>
              <a:rPr lang="ru-RU" sz="2000" b="0" strike="noStrike" spc="-1" dirty="0">
                <a:solidFill>
                  <a:srgbClr val="000000"/>
                </a:solidFill>
                <a:uFill>
                  <a:solidFill>
                    <a:srgbClr val="FFFFFF"/>
                  </a:solidFill>
                </a:uFill>
                <a:latin typeface="+mn-lt"/>
                <a:ea typeface="+mn-ea"/>
              </a:rPr>
              <a:t> business </a:t>
            </a:r>
            <a:r>
              <a:rPr lang="ru-RU" sz="2000" b="0" strike="noStrike" spc="-1" dirty="0" err="1">
                <a:solidFill>
                  <a:srgbClr val="000000"/>
                </a:solidFill>
                <a:uFill>
                  <a:solidFill>
                    <a:srgbClr val="FFFFFF"/>
                  </a:solidFill>
                </a:uFill>
                <a:latin typeface="+mn-lt"/>
                <a:ea typeface="+mn-ea"/>
              </a:rPr>
              <a:t>performance</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After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undertaking</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strategic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review</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company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might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decide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under-performing</a:t>
            </a:r>
            <a:r>
              <a:rPr lang="ru-RU" sz="2000" b="0" strike="noStrike" spc="-1" dirty="0">
                <a:solidFill>
                  <a:srgbClr val="000000"/>
                </a:solidFill>
                <a:uFill>
                  <a:solidFill>
                    <a:srgbClr val="FFFFFF"/>
                  </a:solidFill>
                </a:uFill>
                <a:latin typeface="+mn-lt"/>
                <a:ea typeface="+mn-ea"/>
              </a:rPr>
              <a:t> business </a:t>
            </a:r>
            <a:r>
              <a:rPr lang="ru-RU" sz="2000" b="0" strike="noStrike" spc="-1" dirty="0" err="1">
                <a:solidFill>
                  <a:srgbClr val="000000"/>
                </a:solidFill>
                <a:uFill>
                  <a:solidFill>
                    <a:srgbClr val="FFFFFF"/>
                  </a:solidFill>
                </a:uFill>
                <a:latin typeface="+mn-lt"/>
                <a:ea typeface="+mn-ea"/>
              </a:rPr>
              <a:t>unit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product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branch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This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could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lead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part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proactive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corporate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restructure</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2000" b="0" strike="noStrike" spc="-1" dirty="0">
                <a:solidFill>
                  <a:srgbClr val="000000"/>
                </a:solidFill>
                <a:uFill>
                  <a:solidFill>
                    <a:srgbClr val="FFFFFF"/>
                  </a:solidFill>
                </a:uFill>
                <a:latin typeface="+mn-lt"/>
                <a:ea typeface="+mn-ea"/>
              </a:rPr>
              <a:t>3.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increase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resale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value</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If</a:t>
            </a:r>
            <a:r>
              <a:rPr lang="ru-RU" sz="2000" b="0" strike="noStrike" spc="-1" dirty="0">
                <a:solidFill>
                  <a:srgbClr val="000000"/>
                </a:solidFill>
                <a:uFill>
                  <a:solidFill>
                    <a:srgbClr val="FFFFFF"/>
                  </a:solidFill>
                </a:uFill>
                <a:latin typeface="+mn-lt"/>
                <a:ea typeface="+mn-ea"/>
              </a:rPr>
              <a:t> a business </a:t>
            </a:r>
            <a:r>
              <a:rPr lang="ru-RU" sz="2000" b="0" strike="noStrike" spc="-1" dirty="0" err="1">
                <a:solidFill>
                  <a:srgbClr val="000000"/>
                </a:solidFill>
                <a:uFill>
                  <a:solidFill>
                    <a:srgbClr val="FFFFFF"/>
                  </a:solidFill>
                </a:uFill>
                <a:latin typeface="+mn-lt"/>
                <a:ea typeface="+mn-ea"/>
              </a:rPr>
              <a:t>divides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up</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sells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individual</a:t>
            </a:r>
            <a:r>
              <a:rPr lang="ru-RU" sz="2000" b="0" strike="noStrike" spc="-1" dirty="0">
                <a:solidFill>
                  <a:srgbClr val="000000"/>
                </a:solidFill>
                <a:uFill>
                  <a:solidFill>
                    <a:srgbClr val="FFFFFF"/>
                  </a:solidFill>
                </a:uFill>
                <a:latin typeface="+mn-lt"/>
                <a:ea typeface="+mn-ea"/>
              </a:rPr>
              <a:t> business </a:t>
            </a:r>
            <a:r>
              <a:rPr lang="ru-RU" sz="2000" b="0" strike="noStrike" spc="-1" dirty="0" err="1">
                <a:solidFill>
                  <a:srgbClr val="000000"/>
                </a:solidFill>
                <a:uFill>
                  <a:solidFill>
                    <a:srgbClr val="FFFFFF"/>
                  </a:solidFill>
                </a:uFill>
                <a:latin typeface="+mn-lt"/>
                <a:ea typeface="+mn-ea"/>
              </a:rPr>
              <a:t>units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rather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than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selling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whole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company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market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value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usually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results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higher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sale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value</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r>
              <a:rPr lang="ru-RU" sz="2000" b="0" strike="noStrike" spc="-1" dirty="0" err="1">
                <a:solidFill>
                  <a:srgbClr val="000000"/>
                </a:solidFill>
                <a:uFill>
                  <a:solidFill>
                    <a:srgbClr val="FFFFFF"/>
                  </a:solidFill>
                </a:uFill>
                <a:latin typeface="+mn-lt"/>
                <a:ea typeface="+mn-ea"/>
              </a:rPr>
              <a:t>See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also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Selling</a:t>
            </a:r>
            <a:r>
              <a:rPr lang="ru-RU" sz="2000" b="0" strike="noStrike" spc="-1" dirty="0">
                <a:solidFill>
                  <a:srgbClr val="000000"/>
                </a:solidFill>
                <a:uFill>
                  <a:solidFill>
                    <a:srgbClr val="FFFFFF"/>
                  </a:solidFill>
                </a:uFill>
                <a:latin typeface="+mn-lt"/>
                <a:ea typeface="+mn-ea"/>
              </a:rPr>
              <a:t> a Business</a:t>
            </a:r>
            <a:endParaRPr lang="ru-RU" sz="2000" b="0" strike="noStrike" spc="-1" dirty="0">
              <a:solidFill>
                <a:srgbClr val="000000"/>
              </a:solidFill>
              <a:uFill>
                <a:solidFill>
                  <a:srgbClr val="FFFFFF"/>
                </a:solidFill>
              </a:uFill>
              <a:latin typeface="XO Oriel"/>
            </a:endParaRPr>
          </a:p>
          <a:p>
            <a:pPr>
              <a:lnSpc>
                <a:spcPct val="100000"/>
              </a:lnSpc>
            </a:pPr>
            <a:r>
              <a:rPr lang="ru-RU" sz="1200" b="1" strike="noStrike" spc="-1" dirty="0" err="1">
                <a:solidFill>
                  <a:srgbClr val="000000"/>
                </a:solidFill>
                <a:uFill>
                  <a:solidFill>
                    <a:srgbClr val="FFFFFF"/>
                  </a:solidFill>
                </a:uFill>
                <a:latin typeface="+mn-lt"/>
                <a:ea typeface="+mn-ea"/>
              </a:rPr>
              <a:t>Types</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of</a:t>
            </a:r>
            <a:r>
              <a:rPr lang="ru-RU" sz="1200" b="1" strike="noStrike" spc="-1" dirty="0">
                <a:solidFill>
                  <a:srgbClr val="000000"/>
                </a:solidFill>
                <a:uFill>
                  <a:solidFill>
                    <a:srgbClr val="FFFFFF"/>
                  </a:solidFill>
                </a:uFill>
                <a:latin typeface="+mn-lt"/>
                <a:ea typeface="+mn-ea"/>
              </a:rPr>
              <a:t> </a:t>
            </a:r>
            <a:r>
              <a:rPr lang="ru-RU" sz="1200" b="1" strike="noStrike" spc="-1" dirty="0" err="1">
                <a:solidFill>
                  <a:srgbClr val="000000"/>
                </a:solidFill>
                <a:uFill>
                  <a:solidFill>
                    <a:srgbClr val="FFFFFF"/>
                  </a:solidFill>
                </a:uFill>
                <a:latin typeface="+mn-lt"/>
                <a:ea typeface="+mn-ea"/>
              </a:rPr>
              <a:t>divestiture</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1. </a:t>
            </a:r>
            <a:r>
              <a:rPr lang="ru-RU" sz="2000" b="0" strike="noStrike" spc="-1" dirty="0" err="1">
                <a:solidFill>
                  <a:srgbClr val="000000"/>
                </a:solidFill>
                <a:uFill>
                  <a:solidFill>
                    <a:srgbClr val="FFFFFF"/>
                  </a:solidFill>
                </a:uFill>
                <a:latin typeface="+mn-lt"/>
                <a:ea typeface="+mn-ea"/>
              </a:rPr>
              <a:t>Sell-offs</a:t>
            </a:r>
            <a:r>
              <a:rPr lang="ru-RU" sz="2000" b="0" strike="noStrike" spc="-1" dirty="0">
                <a:solidFill>
                  <a:srgbClr val="000000"/>
                </a:solidFill>
                <a:uFill>
                  <a:solidFill>
                    <a:srgbClr val="FFFFFF"/>
                  </a:solidFill>
                </a:uFill>
                <a:latin typeface="+mn-lt"/>
                <a:ea typeface="+mn-ea"/>
              </a:rPr>
              <a:t>/</a:t>
            </a:r>
            <a:r>
              <a:rPr lang="ru-RU" sz="2000" b="0" strike="noStrike" spc="-1" dirty="0" err="1">
                <a:solidFill>
                  <a:srgbClr val="000000"/>
                </a:solidFill>
                <a:uFill>
                  <a:solidFill>
                    <a:srgbClr val="FFFFFF"/>
                  </a:solidFill>
                </a:uFill>
                <a:latin typeface="+mn-lt"/>
                <a:ea typeface="+mn-ea"/>
              </a:rPr>
              <a:t>liquidation</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The </a:t>
            </a:r>
            <a:r>
              <a:rPr lang="ru-RU" sz="2000" b="0" strike="noStrike" spc="-1" dirty="0" err="1">
                <a:solidFill>
                  <a:srgbClr val="000000"/>
                </a:solidFill>
                <a:uFill>
                  <a:solidFill>
                    <a:srgbClr val="FFFFFF"/>
                  </a:solidFill>
                </a:uFill>
                <a:latin typeface="+mn-lt"/>
                <a:ea typeface="+mn-ea"/>
              </a:rPr>
              <a:t>most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basic</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divestment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sell-off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company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gets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cash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return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for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divested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assets</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2. </a:t>
            </a:r>
            <a:r>
              <a:rPr lang="ru-RU" sz="2000" b="0" strike="noStrike" spc="-1" dirty="0" err="1">
                <a:solidFill>
                  <a:srgbClr val="000000"/>
                </a:solidFill>
                <a:uFill>
                  <a:solidFill>
                    <a:srgbClr val="FFFFFF"/>
                  </a:solidFill>
                </a:uFill>
                <a:latin typeface="+mn-lt"/>
                <a:ea typeface="+mn-ea"/>
              </a:rPr>
              <a:t>Carve-outs</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A </a:t>
            </a:r>
            <a:r>
              <a:rPr lang="ru-RU" sz="2000" b="0" strike="noStrike" spc="-1" dirty="0" err="1">
                <a:solidFill>
                  <a:srgbClr val="000000"/>
                </a:solidFill>
                <a:uFill>
                  <a:solidFill>
                    <a:srgbClr val="FFFFFF"/>
                  </a:solidFill>
                </a:uFill>
                <a:latin typeface="+mn-lt"/>
                <a:ea typeface="+mn-ea"/>
              </a:rPr>
              <a:t>carve-out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involves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IPO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piece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company’s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operations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which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establishes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new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pool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shareholders</a:t>
            </a:r>
            <a:r>
              <a:rPr lang="ru-RU" sz="2000" b="0" strike="noStrike" spc="-1" dirty="0">
                <a:solidFill>
                  <a:srgbClr val="000000"/>
                </a:solidFill>
                <a:uFill>
                  <a:solidFill>
                    <a:srgbClr val="FFFFFF"/>
                  </a:solidFill>
                </a:uFill>
                <a:latin typeface="+mn-lt"/>
                <a:ea typeface="+mn-ea"/>
              </a:rPr>
              <a:t>. The </a:t>
            </a:r>
            <a:r>
              <a:rPr lang="ru-RU" sz="2000" b="0" strike="noStrike" spc="-1" dirty="0" err="1">
                <a:solidFill>
                  <a:srgbClr val="000000"/>
                </a:solidFill>
                <a:uFill>
                  <a:solidFill>
                    <a:srgbClr val="FFFFFF"/>
                  </a:solidFill>
                </a:uFill>
                <a:latin typeface="+mn-lt"/>
                <a:ea typeface="+mn-ea"/>
              </a:rPr>
              <a:t>parent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and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subsidiary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become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two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separate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legal</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entities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but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usually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retains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some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equity</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3. </a:t>
            </a:r>
            <a:r>
              <a:rPr lang="ru-RU" sz="2000" b="0" strike="noStrike" spc="-1" dirty="0" err="1">
                <a:solidFill>
                  <a:srgbClr val="000000"/>
                </a:solidFill>
                <a:uFill>
                  <a:solidFill>
                    <a:srgbClr val="FFFFFF"/>
                  </a:solidFill>
                </a:uFill>
                <a:latin typeface="+mn-lt"/>
                <a:ea typeface="+mn-ea"/>
              </a:rPr>
              <a:t>Spin-offs</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spin-off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company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sells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specific</a:t>
            </a:r>
            <a:r>
              <a:rPr lang="ru-RU" sz="2000" b="0" strike="noStrike" spc="-1" dirty="0">
                <a:solidFill>
                  <a:srgbClr val="000000"/>
                </a:solidFill>
                <a:uFill>
                  <a:solidFill>
                    <a:srgbClr val="FFFFFF"/>
                  </a:solidFill>
                </a:uFill>
                <a:latin typeface="+mn-lt"/>
                <a:ea typeface="+mn-ea"/>
              </a:rPr>
              <a:t> business </a:t>
            </a:r>
            <a:r>
              <a:rPr lang="ru-RU" sz="2000" b="0" strike="noStrike" spc="-1" dirty="0" err="1">
                <a:solidFill>
                  <a:srgbClr val="000000"/>
                </a:solidFill>
                <a:uFill>
                  <a:solidFill>
                    <a:srgbClr val="FFFFFF"/>
                  </a:solidFill>
                </a:uFill>
                <a:latin typeface="+mn-lt"/>
                <a:ea typeface="+mn-ea"/>
              </a:rPr>
              <a:t>unit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which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becomes</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new</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entity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which</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existing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shareholders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are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given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shares</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4. </a:t>
            </a:r>
            <a:r>
              <a:rPr lang="ru-RU" sz="2000" b="0" strike="noStrike" spc="-1" dirty="0" err="1">
                <a:solidFill>
                  <a:srgbClr val="000000"/>
                </a:solidFill>
                <a:uFill>
                  <a:solidFill>
                    <a:srgbClr val="FFFFFF"/>
                  </a:solidFill>
                </a:uFill>
                <a:latin typeface="+mn-lt"/>
                <a:ea typeface="+mn-ea"/>
              </a:rPr>
              <a:t>Split-ups</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err="1">
                <a:solidFill>
                  <a:srgbClr val="000000"/>
                </a:solidFill>
                <a:uFill>
                  <a:solidFill>
                    <a:srgbClr val="FFFFFF"/>
                  </a:solidFill>
                </a:uFill>
                <a:latin typeface="+mn-lt"/>
                <a:ea typeface="+mn-ea"/>
              </a:rPr>
              <a:t>Like</a:t>
            </a:r>
            <a:r>
              <a:rPr lang="ru-RU" sz="2000" b="0" strike="noStrike" spc="-1" dirty="0">
                <a:solidFill>
                  <a:srgbClr val="000000"/>
                </a:solidFill>
                <a:uFill>
                  <a:solidFill>
                    <a:srgbClr val="FFFFFF"/>
                  </a:solidFill>
                </a:uFill>
                <a:latin typeface="+mn-lt"/>
                <a:ea typeface="+mn-ea"/>
              </a:rPr>
              <a:t> a </a:t>
            </a:r>
            <a:r>
              <a:rPr lang="ru-RU" sz="2000" b="0" strike="noStrike" spc="-1" dirty="0" err="1">
                <a:solidFill>
                  <a:srgbClr val="000000"/>
                </a:solidFill>
                <a:uFill>
                  <a:solidFill>
                    <a:srgbClr val="FFFFFF"/>
                  </a:solidFill>
                </a:uFill>
                <a:latin typeface="+mn-lt"/>
                <a:ea typeface="+mn-ea"/>
              </a:rPr>
              <a:t>spin-off</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only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existing</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shareholders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have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option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to</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either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keep</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shares</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parent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or</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put</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them</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in</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the</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newly</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created</a:t>
            </a:r>
            <a:r>
              <a:rPr lang="ru-RU" sz="2000" b="0" strike="noStrike" spc="-1" dirty="0">
                <a:solidFill>
                  <a:srgbClr val="000000"/>
                </a:solidFill>
                <a:uFill>
                  <a:solidFill>
                    <a:srgbClr val="FFFFFF"/>
                  </a:solidFill>
                </a:uFill>
                <a:latin typeface="+mn-lt"/>
                <a:ea typeface="+mn-ea"/>
              </a:rPr>
              <a:t> </a:t>
            </a:r>
            <a:r>
              <a:rPr lang="ru-RU" sz="2000" b="0" strike="noStrike" spc="-1" dirty="0" err="1">
                <a:solidFill>
                  <a:srgbClr val="000000"/>
                </a:solidFill>
                <a:uFill>
                  <a:solidFill>
                    <a:srgbClr val="FFFFFF"/>
                  </a:solidFill>
                </a:uFill>
                <a:latin typeface="+mn-lt"/>
                <a:ea typeface="+mn-ea"/>
              </a:rPr>
              <a:t>entity</a:t>
            </a:r>
            <a:r>
              <a:rPr lang="ru-RU" sz="2000" b="0" strike="noStrike" spc="-1" dirty="0">
                <a:solidFill>
                  <a:srgbClr val="000000"/>
                </a:solidFill>
                <a:uFill>
                  <a:solidFill>
                    <a:srgbClr val="FFFFFF"/>
                  </a:solidFill>
                </a:uFill>
                <a:latin typeface="+mn-lt"/>
                <a:ea typeface="+mn-ea"/>
              </a:rPr>
              <a:t>.</a:t>
            </a:r>
            <a:endParaRPr lang="ru-RU" sz="2000" b="0" strike="noStrike" spc="-1" dirty="0">
              <a:solidFill>
                <a:srgbClr val="000000"/>
              </a:solidFill>
              <a:uFill>
                <a:solidFill>
                  <a:srgbClr val="FFFFFF"/>
                </a:solidFill>
              </a:uFill>
              <a:latin typeface="XO Oriel"/>
            </a:endParaRPr>
          </a:p>
          <a:p>
            <a:pPr>
              <a:lnSpc>
                <a:spcPct val="100000"/>
              </a:lnSpc>
            </a:pPr>
            <a:r>
              <a:rPr lang="ru-RU" sz="2000" b="0" strike="noStrike" spc="-1" dirty="0">
                <a:solidFill>
                  <a:srgbClr val="000000"/>
                </a:solidFill>
                <a:uFill>
                  <a:solidFill>
                    <a:srgbClr val="FFFFFF"/>
                  </a:solidFill>
                </a:uFill>
                <a:latin typeface="+mn-lt"/>
                <a:ea typeface="+mn-ea"/>
              </a:rPr>
              <a:t> </a:t>
            </a:r>
            <a:endParaRPr lang="ru-RU" sz="2000" b="0" strike="noStrike" spc="-1" dirty="0">
              <a:solidFill>
                <a:srgbClr val="000000"/>
              </a:solidFill>
              <a:uFill>
                <a:solidFill>
                  <a:srgbClr val="FFFFFF"/>
                </a:solidFill>
              </a:uFill>
              <a:latin typeface="XO Oriel"/>
            </a:endParaRPr>
          </a:p>
        </p:txBody>
      </p:sp>
      <p:sp>
        <p:nvSpPr>
          <p:cNvPr id="316" name="TextShape 2"/>
          <p:cNvSpPr txBox="1"/>
          <p:nvPr/>
        </p:nvSpPr>
        <p:spPr>
          <a:xfrm>
            <a:off x="3884760" y="8685360"/>
            <a:ext cx="2971440" cy="458280"/>
          </a:xfrm>
          <a:prstGeom prst="rect">
            <a:avLst/>
          </a:prstGeom>
          <a:noFill/>
          <a:ln>
            <a:noFill/>
          </a:ln>
        </p:spPr>
        <p:txBody>
          <a:bodyPr anchor="b"/>
          <a:lstStyle/>
          <a:p>
            <a:pPr algn="r">
              <a:lnSpc>
                <a:spcPct val="100000"/>
              </a:lnSpc>
            </a:pPr>
            <a:fld id="{A03899DD-BA6E-47E0-BA59-EA6F3777F78C}" type="slidenum">
              <a:rPr lang="ru-RU" sz="1200" b="0" strike="noStrike" spc="-1">
                <a:solidFill>
                  <a:srgbClr val="000000"/>
                </a:solidFill>
                <a:uFill>
                  <a:solidFill>
                    <a:srgbClr val="FFFFFF"/>
                  </a:solidFill>
                </a:uFill>
                <a:latin typeface="+mn-lt"/>
                <a:ea typeface="+mn-ea"/>
              </a:rPr>
              <a:t>42</a:t>
            </a:fld>
            <a:endParaRPr lang="ru-RU" sz="1400" b="0" strike="noStrike" spc="-1">
              <a:solidFill>
                <a:srgbClr val="000000"/>
              </a:solidFill>
              <a:uFill>
                <a:solidFill>
                  <a:srgbClr val="FFFFFF"/>
                </a:solidFill>
              </a:uFill>
              <a:latin typeface="Tin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7" name="PlaceHolder 2"/>
          <p:cNvSpPr>
            <a:spLocks noGrp="1"/>
          </p:cNvSpPr>
          <p:nvPr>
            <p:ph type="subTitle"/>
          </p:nvPr>
        </p:nvSpPr>
        <p:spPr>
          <a:xfrm>
            <a:off x="676800" y="2011680"/>
            <a:ext cx="10753200" cy="37659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9"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1"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2" name="PlaceHolder 3"/>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657360" y="499680"/>
            <a:ext cx="10772280" cy="768600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6"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7" name="PlaceHolder 3"/>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 name="PlaceHolder 4"/>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0"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1"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4"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5"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6" name="PlaceHolder 4"/>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8" name="PlaceHolder 2"/>
          <p:cNvSpPr>
            <a:spLocks noGrp="1"/>
          </p:cNvSpPr>
          <p:nvPr>
            <p:ph type="body"/>
          </p:nvPr>
        </p:nvSpPr>
        <p:spPr>
          <a:xfrm>
            <a:off x="676800" y="201168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9" name="PlaceHolder 3"/>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31"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32"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33"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34" name="PlaceHolder 5"/>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36"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37" name="PlaceHolder 3"/>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pic>
        <p:nvPicPr>
          <p:cNvPr id="38" name="Рисунок 37"/>
          <p:cNvPicPr/>
          <p:nvPr/>
        </p:nvPicPr>
        <p:blipFill>
          <a:blip r:embed="rId2"/>
          <a:stretch/>
        </p:blipFill>
        <p:spPr>
          <a:xfrm>
            <a:off x="3693240" y="2011320"/>
            <a:ext cx="4719960" cy="3765960"/>
          </a:xfrm>
          <a:prstGeom prst="rect">
            <a:avLst/>
          </a:prstGeom>
          <a:ln>
            <a:noFill/>
          </a:ln>
        </p:spPr>
      </p:pic>
      <p:pic>
        <p:nvPicPr>
          <p:cNvPr id="39" name="Рисунок 38"/>
          <p:cNvPicPr/>
          <p:nvPr/>
        </p:nvPicPr>
        <p:blipFill>
          <a:blip r:embed="rId2"/>
          <a:stretch/>
        </p:blipFill>
        <p:spPr>
          <a:xfrm>
            <a:off x="3693240" y="2011320"/>
            <a:ext cx="4719960" cy="376596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46" name="PlaceHolder 2"/>
          <p:cNvSpPr>
            <a:spLocks noGrp="1"/>
          </p:cNvSpPr>
          <p:nvPr>
            <p:ph type="subTitle"/>
          </p:nvPr>
        </p:nvSpPr>
        <p:spPr>
          <a:xfrm>
            <a:off x="676800" y="2011680"/>
            <a:ext cx="10753200" cy="37659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48"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50"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51" name="PlaceHolder 3"/>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657360" y="499680"/>
            <a:ext cx="10772280" cy="768600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55"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56" name="PlaceHolder 3"/>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57" name="PlaceHolder 4"/>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59"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60"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61"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63"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64"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65" name="PlaceHolder 4"/>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67" name="PlaceHolder 2"/>
          <p:cNvSpPr>
            <a:spLocks noGrp="1"/>
          </p:cNvSpPr>
          <p:nvPr>
            <p:ph type="body"/>
          </p:nvPr>
        </p:nvSpPr>
        <p:spPr>
          <a:xfrm>
            <a:off x="676800" y="201168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68" name="PlaceHolder 3"/>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70"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71"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72"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73" name="PlaceHolder 5"/>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75"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76" name="PlaceHolder 3"/>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pic>
        <p:nvPicPr>
          <p:cNvPr id="77" name="Рисунок 76"/>
          <p:cNvPicPr/>
          <p:nvPr/>
        </p:nvPicPr>
        <p:blipFill>
          <a:blip r:embed="rId2"/>
          <a:stretch/>
        </p:blipFill>
        <p:spPr>
          <a:xfrm>
            <a:off x="3693240" y="2011320"/>
            <a:ext cx="4719960" cy="3765960"/>
          </a:xfrm>
          <a:prstGeom prst="rect">
            <a:avLst/>
          </a:prstGeom>
          <a:ln>
            <a:noFill/>
          </a:ln>
        </p:spPr>
      </p:pic>
      <p:pic>
        <p:nvPicPr>
          <p:cNvPr id="78" name="Рисунок 77"/>
          <p:cNvPicPr/>
          <p:nvPr/>
        </p:nvPicPr>
        <p:blipFill>
          <a:blip r:embed="rId2"/>
          <a:stretch/>
        </p:blipFill>
        <p:spPr>
          <a:xfrm>
            <a:off x="3693240" y="2011320"/>
            <a:ext cx="4719960" cy="376596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85" name="PlaceHolder 2"/>
          <p:cNvSpPr>
            <a:spLocks noGrp="1"/>
          </p:cNvSpPr>
          <p:nvPr>
            <p:ph type="subTitle"/>
          </p:nvPr>
        </p:nvSpPr>
        <p:spPr>
          <a:xfrm>
            <a:off x="676800" y="2011680"/>
            <a:ext cx="10753200" cy="37659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87"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89"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90" name="PlaceHolder 3"/>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657360" y="499680"/>
            <a:ext cx="10772280" cy="768600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94"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95" name="PlaceHolder 3"/>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96" name="PlaceHolder 4"/>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98"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99"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00"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02"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03"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04" name="PlaceHolder 4"/>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06" name="PlaceHolder 2"/>
          <p:cNvSpPr>
            <a:spLocks noGrp="1"/>
          </p:cNvSpPr>
          <p:nvPr>
            <p:ph type="body"/>
          </p:nvPr>
        </p:nvSpPr>
        <p:spPr>
          <a:xfrm>
            <a:off x="676800" y="201168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07" name="PlaceHolder 3"/>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09"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10"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11"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12" name="PlaceHolder 5"/>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14"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15" name="PlaceHolder 3"/>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pic>
        <p:nvPicPr>
          <p:cNvPr id="116" name="Рисунок 115"/>
          <p:cNvPicPr/>
          <p:nvPr/>
        </p:nvPicPr>
        <p:blipFill>
          <a:blip r:embed="rId2"/>
          <a:stretch/>
        </p:blipFill>
        <p:spPr>
          <a:xfrm>
            <a:off x="3693240" y="2011320"/>
            <a:ext cx="4719960" cy="3765960"/>
          </a:xfrm>
          <a:prstGeom prst="rect">
            <a:avLst/>
          </a:prstGeom>
          <a:ln>
            <a:noFill/>
          </a:ln>
        </p:spPr>
      </p:pic>
      <p:pic>
        <p:nvPicPr>
          <p:cNvPr id="117" name="Рисунок 116"/>
          <p:cNvPicPr/>
          <p:nvPr/>
        </p:nvPicPr>
        <p:blipFill>
          <a:blip r:embed="rId2"/>
          <a:stretch/>
        </p:blipFill>
        <p:spPr>
          <a:xfrm>
            <a:off x="3693240" y="2011320"/>
            <a:ext cx="4719960" cy="376596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2"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63" name="PlaceHolder 2"/>
          <p:cNvSpPr>
            <a:spLocks noGrp="1"/>
          </p:cNvSpPr>
          <p:nvPr>
            <p:ph type="subTitle"/>
          </p:nvPr>
        </p:nvSpPr>
        <p:spPr>
          <a:xfrm>
            <a:off x="676800" y="2011680"/>
            <a:ext cx="10753200" cy="37659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65"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67"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68" name="PlaceHolder 3"/>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0" name="PlaceHolder 1"/>
          <p:cNvSpPr>
            <a:spLocks noGrp="1"/>
          </p:cNvSpPr>
          <p:nvPr>
            <p:ph type="subTitle"/>
          </p:nvPr>
        </p:nvSpPr>
        <p:spPr>
          <a:xfrm>
            <a:off x="657360" y="499680"/>
            <a:ext cx="10772280" cy="768600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72"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73" name="PlaceHolder 3"/>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74" name="PlaceHolder 4"/>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76"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77"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78"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80"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1"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2" name="PlaceHolder 4"/>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84" name="PlaceHolder 2"/>
          <p:cNvSpPr>
            <a:spLocks noGrp="1"/>
          </p:cNvSpPr>
          <p:nvPr>
            <p:ph type="body"/>
          </p:nvPr>
        </p:nvSpPr>
        <p:spPr>
          <a:xfrm>
            <a:off x="676800" y="201168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5" name="PlaceHolder 3"/>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87"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8"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89"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90" name="PlaceHolder 5"/>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192"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193" name="PlaceHolder 3"/>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pic>
        <p:nvPicPr>
          <p:cNvPr id="194" name="Рисунок 193"/>
          <p:cNvPicPr/>
          <p:nvPr/>
        </p:nvPicPr>
        <p:blipFill>
          <a:blip r:embed="rId2"/>
          <a:stretch/>
        </p:blipFill>
        <p:spPr>
          <a:xfrm>
            <a:off x="3693240" y="2011320"/>
            <a:ext cx="4719960" cy="3765960"/>
          </a:xfrm>
          <a:prstGeom prst="rect">
            <a:avLst/>
          </a:prstGeom>
          <a:ln>
            <a:noFill/>
          </a:ln>
        </p:spPr>
      </p:pic>
      <p:pic>
        <p:nvPicPr>
          <p:cNvPr id="195" name="Рисунок 194"/>
          <p:cNvPicPr/>
          <p:nvPr/>
        </p:nvPicPr>
        <p:blipFill>
          <a:blip r:embed="rId2"/>
          <a:stretch/>
        </p:blipFill>
        <p:spPr>
          <a:xfrm>
            <a:off x="3693240" y="2011320"/>
            <a:ext cx="4719960" cy="3765960"/>
          </a:xfrm>
          <a:prstGeom prst="rect">
            <a:avLst/>
          </a:prstGeom>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10"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11" name="PlaceHolder 2"/>
          <p:cNvSpPr>
            <a:spLocks noGrp="1"/>
          </p:cNvSpPr>
          <p:nvPr>
            <p:ph type="subTitle"/>
          </p:nvPr>
        </p:nvSpPr>
        <p:spPr>
          <a:xfrm>
            <a:off x="676800" y="2011680"/>
            <a:ext cx="10753200" cy="37659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13"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15"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16" name="PlaceHolder 3"/>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7"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8" name="PlaceHolder 1"/>
          <p:cNvSpPr>
            <a:spLocks noGrp="1"/>
          </p:cNvSpPr>
          <p:nvPr>
            <p:ph type="subTitle"/>
          </p:nvPr>
        </p:nvSpPr>
        <p:spPr>
          <a:xfrm>
            <a:off x="657360" y="499680"/>
            <a:ext cx="10772280" cy="768600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XO Orie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20"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1" name="PlaceHolder 3"/>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2" name="PlaceHolder 4"/>
          <p:cNvSpPr>
            <a:spLocks noGrp="1"/>
          </p:cNvSpPr>
          <p:nvPr>
            <p:ph type="body"/>
          </p:nvPr>
        </p:nvSpPr>
        <p:spPr>
          <a:xfrm>
            <a:off x="618696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3"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24" name="PlaceHolder 2"/>
          <p:cNvSpPr>
            <a:spLocks noGrp="1"/>
          </p:cNvSpPr>
          <p:nvPr>
            <p:ph type="body"/>
          </p:nvPr>
        </p:nvSpPr>
        <p:spPr>
          <a:xfrm>
            <a:off x="676800" y="2011680"/>
            <a:ext cx="524736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5"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6"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7"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28"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29"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30" name="PlaceHolder 4"/>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32" name="PlaceHolder 2"/>
          <p:cNvSpPr>
            <a:spLocks noGrp="1"/>
          </p:cNvSpPr>
          <p:nvPr>
            <p:ph type="body"/>
          </p:nvPr>
        </p:nvSpPr>
        <p:spPr>
          <a:xfrm>
            <a:off x="676800" y="201168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33" name="PlaceHolder 3"/>
          <p:cNvSpPr>
            <a:spLocks noGrp="1"/>
          </p:cNvSpPr>
          <p:nvPr>
            <p:ph type="body"/>
          </p:nvPr>
        </p:nvSpPr>
        <p:spPr>
          <a:xfrm>
            <a:off x="676800" y="3978720"/>
            <a:ext cx="1075320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35" name="PlaceHolder 2"/>
          <p:cNvSpPr>
            <a:spLocks noGrp="1"/>
          </p:cNvSpPr>
          <p:nvPr>
            <p:ph type="body"/>
          </p:nvPr>
        </p:nvSpPr>
        <p:spPr>
          <a:xfrm>
            <a:off x="67680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36" name="PlaceHolder 3"/>
          <p:cNvSpPr>
            <a:spLocks noGrp="1"/>
          </p:cNvSpPr>
          <p:nvPr>
            <p:ph type="body"/>
          </p:nvPr>
        </p:nvSpPr>
        <p:spPr>
          <a:xfrm>
            <a:off x="6186960" y="201168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37" name="PlaceHolder 4"/>
          <p:cNvSpPr>
            <a:spLocks noGrp="1"/>
          </p:cNvSpPr>
          <p:nvPr>
            <p:ph type="body"/>
          </p:nvPr>
        </p:nvSpPr>
        <p:spPr>
          <a:xfrm>
            <a:off x="618696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38" name="PlaceHolder 5"/>
          <p:cNvSpPr>
            <a:spLocks noGrp="1"/>
          </p:cNvSpPr>
          <p:nvPr>
            <p:ph type="body"/>
          </p:nvPr>
        </p:nvSpPr>
        <p:spPr>
          <a:xfrm>
            <a:off x="676800" y="3978720"/>
            <a:ext cx="5247360" cy="179604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657360" y="499680"/>
            <a:ext cx="10772280" cy="1657800"/>
          </a:xfrm>
          <a:prstGeom prst="rect">
            <a:avLst/>
          </a:prstGeom>
        </p:spPr>
        <p:txBody>
          <a:bodyPr lIns="0" tIns="0" rIns="0" bIns="0" anchor="ctr"/>
          <a:lstStyle/>
          <a:p>
            <a:endParaRPr lang="ru-RU" sz="1800" b="0" strike="noStrike" spc="-1">
              <a:solidFill>
                <a:srgbClr val="000000"/>
              </a:solidFill>
              <a:uFill>
                <a:solidFill>
                  <a:srgbClr val="FFFFFF"/>
                </a:solidFill>
              </a:uFill>
              <a:latin typeface="Calibri Light"/>
            </a:endParaRPr>
          </a:p>
        </p:txBody>
      </p:sp>
      <p:sp>
        <p:nvSpPr>
          <p:cNvPr id="240" name="PlaceHolder 2"/>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sp>
        <p:nvSpPr>
          <p:cNvPr id="241" name="PlaceHolder 3"/>
          <p:cNvSpPr>
            <a:spLocks noGrp="1"/>
          </p:cNvSpPr>
          <p:nvPr>
            <p:ph type="body"/>
          </p:nvPr>
        </p:nvSpPr>
        <p:spPr>
          <a:xfrm>
            <a:off x="676800" y="2011680"/>
            <a:ext cx="10753200" cy="3765960"/>
          </a:xfrm>
          <a:prstGeom prst="rect">
            <a:avLst/>
          </a:prstGeom>
        </p:spPr>
        <p:txBody>
          <a:bodyPr lIns="0" tIns="0" rIns="0" bIns="0"/>
          <a:lstStyle/>
          <a:p>
            <a:endParaRPr lang="ru-RU" sz="2400" b="0" strike="noStrike" spc="-1">
              <a:solidFill>
                <a:srgbClr val="262626"/>
              </a:solidFill>
              <a:uFill>
                <a:solidFill>
                  <a:srgbClr val="FFFFFF"/>
                </a:solidFill>
              </a:uFill>
              <a:latin typeface="Calibri Light"/>
            </a:endParaRPr>
          </a:p>
        </p:txBody>
      </p:sp>
      <p:pic>
        <p:nvPicPr>
          <p:cNvPr id="242" name="Рисунок 241"/>
          <p:cNvPicPr/>
          <p:nvPr/>
        </p:nvPicPr>
        <p:blipFill>
          <a:blip r:embed="rId2"/>
          <a:stretch/>
        </p:blipFill>
        <p:spPr>
          <a:xfrm>
            <a:off x="3693240" y="2011320"/>
            <a:ext cx="4719960" cy="3765960"/>
          </a:xfrm>
          <a:prstGeom prst="rect">
            <a:avLst/>
          </a:prstGeom>
          <a:ln>
            <a:noFill/>
          </a:ln>
        </p:spPr>
      </p:pic>
      <p:pic>
        <p:nvPicPr>
          <p:cNvPr id="243" name="Рисунок 242"/>
          <p:cNvPicPr/>
          <p:nvPr/>
        </p:nvPicPr>
        <p:blipFill>
          <a:blip r:embed="rId2"/>
          <a:stretch/>
        </p:blipFill>
        <p:spPr>
          <a:xfrm>
            <a:off x="3693240" y="2011320"/>
            <a:ext cx="4719960" cy="37659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0B4C8"/>
        </a:solidFill>
        <a:effectLst/>
      </p:bgPr>
    </p:bg>
    <p:spTree>
      <p:nvGrpSpPr>
        <p:cNvPr id="1" name=""/>
        <p:cNvGrpSpPr/>
        <p:nvPr/>
      </p:nvGrpSpPr>
      <p:grpSpPr>
        <a:xfrm>
          <a:off x="0" y="0"/>
          <a:ext cx="0" cy="0"/>
          <a:chOff x="0" y="0"/>
          <a:chExt cx="0" cy="0"/>
        </a:xfrm>
      </p:grpSpPr>
      <p:sp>
        <p:nvSpPr>
          <p:cNvPr id="6" name="CustomShape 1"/>
          <p:cNvSpPr/>
          <p:nvPr/>
        </p:nvSpPr>
        <p:spPr>
          <a:xfrm>
            <a:off x="0" y="0"/>
            <a:ext cx="12191760" cy="6857640"/>
          </a:xfrm>
          <a:prstGeom prst="rect">
            <a:avLst/>
          </a:prstGeom>
          <a:ln>
            <a:noFill/>
          </a:ln>
        </p:spPr>
        <p:style>
          <a:lnRef idx="2">
            <a:schemeClr val="accent1">
              <a:shade val="50000"/>
            </a:schemeClr>
          </a:lnRef>
          <a:fillRef idx="1">
            <a:schemeClr val="accent1"/>
          </a:fillRef>
          <a:effectRef idx="0">
            <a:schemeClr val="accent1"/>
          </a:effectRef>
          <a:fontRef idx="minor"/>
        </p:style>
      </p:sp>
      <p:sp>
        <p:nvSpPr>
          <p:cNvPr id="7" name="PlaceHolder 2"/>
          <p:cNvSpPr>
            <a:spLocks noGrp="1"/>
          </p:cNvSpPr>
          <p:nvPr>
            <p:ph type="title"/>
          </p:nvPr>
        </p:nvSpPr>
        <p:spPr>
          <a:xfrm>
            <a:off x="603360" y="770400"/>
            <a:ext cx="10782000" cy="3352320"/>
          </a:xfrm>
          <a:prstGeom prst="rect">
            <a:avLst/>
          </a:prstGeom>
        </p:spPr>
        <p:txBody>
          <a:bodyPr anchor="b"/>
          <a:lstStyle/>
          <a:p>
            <a:pPr>
              <a:lnSpc>
                <a:spcPct val="80000"/>
              </a:lnSpc>
            </a:pPr>
            <a:r>
              <a:rPr lang="ru-RU" sz="8800" b="0" strike="noStrike" spc="-117">
                <a:solidFill>
                  <a:srgbClr val="FFFFFF"/>
                </a:solidFill>
                <a:uFill>
                  <a:solidFill>
                    <a:srgbClr val="FFFFFF"/>
                  </a:solidFill>
                </a:uFill>
                <a:latin typeface="Calibri Light"/>
              </a:rPr>
              <a:t>Образец заголовка</a:t>
            </a:r>
            <a:endParaRPr lang="ru-RU" sz="1800" b="0" strike="noStrike" spc="-1">
              <a:solidFill>
                <a:srgbClr val="000000"/>
              </a:solidFill>
              <a:uFill>
                <a:solidFill>
                  <a:srgbClr val="FFFFFF"/>
                </a:solidFill>
              </a:uFill>
              <a:latin typeface="Calibri Light"/>
            </a:endParaRPr>
          </a:p>
        </p:txBody>
      </p:sp>
      <p:sp>
        <p:nvSpPr>
          <p:cNvPr id="2" name="PlaceHolder 3"/>
          <p:cNvSpPr>
            <a:spLocks noGrp="1"/>
          </p:cNvSpPr>
          <p:nvPr>
            <p:ph type="dt"/>
          </p:nvPr>
        </p:nvSpPr>
        <p:spPr>
          <a:xfrm>
            <a:off x="685800" y="6412320"/>
            <a:ext cx="4114440" cy="228240"/>
          </a:xfrm>
          <a:prstGeom prst="rect">
            <a:avLst/>
          </a:prstGeom>
        </p:spPr>
        <p:txBody>
          <a:bodyPr anchor="ctr"/>
          <a:lstStyle/>
          <a:p>
            <a:pPr>
              <a:lnSpc>
                <a:spcPct val="100000"/>
              </a:lnSpc>
            </a:pPr>
            <a:r>
              <a:rPr lang="ru-RU" sz="950" b="0" strike="noStrike" spc="-1">
                <a:solidFill>
                  <a:srgbClr val="FFFFFF"/>
                </a:solidFill>
                <a:uFill>
                  <a:solidFill>
                    <a:srgbClr val="FFFFFF"/>
                  </a:solidFill>
                </a:uFill>
                <a:latin typeface="Calibri Light"/>
              </a:rPr>
              <a:t>27.2.24</a:t>
            </a:r>
            <a:endParaRPr lang="ru-RU" sz="1400" b="0" strike="noStrike" spc="-1">
              <a:solidFill>
                <a:srgbClr val="000000"/>
              </a:solidFill>
              <a:uFill>
                <a:solidFill>
                  <a:srgbClr val="FFFFFF"/>
                </a:solidFill>
              </a:uFill>
              <a:latin typeface="Tinos"/>
            </a:endParaRPr>
          </a:p>
        </p:txBody>
      </p:sp>
      <p:sp>
        <p:nvSpPr>
          <p:cNvPr id="3" name="PlaceHolder 4"/>
          <p:cNvSpPr>
            <a:spLocks noGrp="1"/>
          </p:cNvSpPr>
          <p:nvPr>
            <p:ph type="ftr"/>
          </p:nvPr>
        </p:nvSpPr>
        <p:spPr>
          <a:xfrm>
            <a:off x="685800" y="6554520"/>
            <a:ext cx="5028840" cy="228240"/>
          </a:xfrm>
          <a:prstGeom prst="rect">
            <a:avLst/>
          </a:prstGeom>
        </p:spPr>
        <p:txBody>
          <a:bodyPr anchor="ctr"/>
          <a:lstStyle/>
          <a:p>
            <a:endParaRPr lang="ru-RU" sz="2400" b="0" strike="noStrike" spc="-1">
              <a:solidFill>
                <a:srgbClr val="000000"/>
              </a:solidFill>
              <a:uFill>
                <a:solidFill>
                  <a:srgbClr val="FFFFFF"/>
                </a:solidFill>
              </a:uFill>
              <a:latin typeface="Tinos"/>
            </a:endParaRPr>
          </a:p>
        </p:txBody>
      </p:sp>
      <p:sp>
        <p:nvSpPr>
          <p:cNvPr id="4" name="PlaceHolder 5"/>
          <p:cNvSpPr>
            <a:spLocks noGrp="1"/>
          </p:cNvSpPr>
          <p:nvPr>
            <p:ph type="sldNum"/>
          </p:nvPr>
        </p:nvSpPr>
        <p:spPr>
          <a:xfrm>
            <a:off x="8763840" y="5876280"/>
            <a:ext cx="2925720" cy="1396800"/>
          </a:xfrm>
          <a:prstGeom prst="rect">
            <a:avLst/>
          </a:prstGeom>
        </p:spPr>
        <p:txBody>
          <a:bodyPr anchor="b"/>
          <a:lstStyle/>
          <a:p>
            <a:pPr algn="r">
              <a:lnSpc>
                <a:spcPct val="100000"/>
              </a:lnSpc>
            </a:pPr>
            <a:fld id="{46F5D50C-97A2-45E4-9431-0B790C4C86E6}" type="slidenum">
              <a:rPr lang="ru-RU" sz="10300" b="0" strike="noStrike" spc="-1">
                <a:solidFill>
                  <a:srgbClr val="FFFFFF"/>
                </a:solidFill>
                <a:uFill>
                  <a:solidFill>
                    <a:srgbClr val="FFFFFF"/>
                  </a:solidFill>
                </a:uFill>
                <a:latin typeface="Calibri Light"/>
              </a:rPr>
              <a:t>‹#›</a:t>
            </a:fld>
            <a:endParaRPr lang="ru-RU" sz="1400" b="0" strike="noStrike" spc="-1">
              <a:solidFill>
                <a:srgbClr val="000000"/>
              </a:solidFill>
              <a:uFill>
                <a:solidFill>
                  <a:srgbClr val="FFFFFF"/>
                </a:solidFill>
              </a:uFill>
              <a:latin typeface="Tinos"/>
            </a:endParaRPr>
          </a:p>
        </p:txBody>
      </p:sp>
      <p:sp>
        <p:nvSpPr>
          <p:cNvPr id="5" name="PlaceHolder 6"/>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Для правки структуры щёлкните мышью</a:t>
            </a:r>
          </a:p>
          <a:p>
            <a:pPr marL="864000" lvl="1" indent="-324000">
              <a:buClr>
                <a:srgbClr val="000000"/>
              </a:buClr>
              <a:buSzPct val="75000"/>
              <a:buFont typeface="Symbol" charset="2"/>
              <a:buChar char=""/>
            </a:pPr>
            <a:r>
              <a:rPr lang="ru-RU" sz="2000" b="0" i="1" strike="noStrike" spc="-1">
                <a:solidFill>
                  <a:srgbClr val="262626"/>
                </a:solidFill>
                <a:uFill>
                  <a:solidFill>
                    <a:srgbClr val="FFFFFF"/>
                  </a:solidFill>
                </a:uFill>
                <a:latin typeface="Calibri Light"/>
              </a:rPr>
              <a:t>Второй уровень структуры</a:t>
            </a:r>
          </a:p>
          <a:p>
            <a:pPr marL="1296000" lvl="2" indent="-288000">
              <a:buClr>
                <a:srgbClr val="000000"/>
              </a:buClr>
              <a:buSzPct val="45000"/>
              <a:buFont typeface="Wingdings" charset="2"/>
              <a:buChar char=""/>
            </a:pPr>
            <a:r>
              <a:rPr lang="ru-RU" sz="1800" b="0" strike="noStrike" spc="-1">
                <a:solidFill>
                  <a:srgbClr val="262626"/>
                </a:solidFill>
                <a:uFill>
                  <a:solidFill>
                    <a:srgbClr val="FFFFFF"/>
                  </a:solidFill>
                </a:uFill>
                <a:latin typeface="Calibri Light"/>
              </a:rPr>
              <a:t>Третий уровень структуры</a:t>
            </a:r>
          </a:p>
          <a:p>
            <a:pPr marL="1728000" lvl="3" indent="-216000">
              <a:buClr>
                <a:srgbClr val="000000"/>
              </a:buClr>
              <a:buSzPct val="75000"/>
              <a:buFont typeface="Symbol" charset="2"/>
              <a:buChar char=""/>
            </a:pPr>
            <a:r>
              <a:rPr lang="ru-RU" sz="1800" b="0" strike="noStrike" spc="-1">
                <a:solidFill>
                  <a:srgbClr val="262626"/>
                </a:solidFill>
                <a:uFill>
                  <a:solidFill>
                    <a:srgbClr val="FFFFFF"/>
                  </a:solidFill>
                </a:uFill>
                <a:latin typeface="Calibri Light"/>
              </a:rPr>
              <a:t>Четвёртый уровень структуры</a:t>
            </a:r>
          </a:p>
          <a:p>
            <a:pPr marL="2160000" lvl="4"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Пятый уровень структуры</a:t>
            </a:r>
          </a:p>
          <a:p>
            <a:pPr marL="2592000" lvl="5"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Шестой уровень структуры</a:t>
            </a:r>
          </a:p>
          <a:p>
            <a:pPr marL="3024000" lvl="6"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657360" y="499680"/>
            <a:ext cx="10772280" cy="1657800"/>
          </a:xfrm>
          <a:prstGeom prst="rect">
            <a:avLst/>
          </a:prstGeom>
        </p:spPr>
        <p:txBody>
          <a:bodyPr anchor="ctr"/>
          <a:lstStyle/>
          <a:p>
            <a:pPr>
              <a:lnSpc>
                <a:spcPct val="85000"/>
              </a:lnSpc>
            </a:pPr>
            <a:r>
              <a:rPr lang="ru-RU" sz="5400" b="0" strike="noStrike" spc="-117">
                <a:solidFill>
                  <a:srgbClr val="50B4C8"/>
                </a:solidFill>
                <a:uFill>
                  <a:solidFill>
                    <a:srgbClr val="FFFFFF"/>
                  </a:solidFill>
                </a:uFill>
                <a:latin typeface="Calibri Light"/>
              </a:rPr>
              <a:t>Образец заголовка</a:t>
            </a:r>
            <a:endParaRPr lang="ru-RU" sz="1800" b="0" strike="noStrike" spc="-1">
              <a:solidFill>
                <a:srgbClr val="000000"/>
              </a:solidFill>
              <a:uFill>
                <a:solidFill>
                  <a:srgbClr val="FFFFFF"/>
                </a:solidFill>
              </a:uFill>
              <a:latin typeface="Calibri Light"/>
            </a:endParaRPr>
          </a:p>
        </p:txBody>
      </p:sp>
      <p:sp>
        <p:nvSpPr>
          <p:cNvPr id="41" name="PlaceHolder 2"/>
          <p:cNvSpPr>
            <a:spLocks noGrp="1"/>
          </p:cNvSpPr>
          <p:nvPr>
            <p:ph type="body"/>
          </p:nvPr>
        </p:nvSpPr>
        <p:spPr>
          <a:xfrm>
            <a:off x="676800" y="2011680"/>
            <a:ext cx="10753200" cy="3765960"/>
          </a:xfrm>
          <a:prstGeom prst="rect">
            <a:avLst/>
          </a:prstGeom>
        </p:spPr>
        <p:txBody>
          <a:bodyPr/>
          <a:lstStyle/>
          <a:p>
            <a:pPr marL="432000" indent="-324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Для правки структуры щёлкните мышью</a:t>
            </a:r>
          </a:p>
          <a:p>
            <a:pPr marL="864000" lvl="1" indent="-324000">
              <a:buClr>
                <a:srgbClr val="000000"/>
              </a:buClr>
              <a:buSzPct val="75000"/>
              <a:buFont typeface="Symbol" charset="2"/>
              <a:buChar char=""/>
            </a:pPr>
            <a:r>
              <a:rPr lang="ru-RU" sz="2400" b="0" strike="noStrike" spc="-1">
                <a:solidFill>
                  <a:srgbClr val="262626"/>
                </a:solidFill>
                <a:uFill>
                  <a:solidFill>
                    <a:srgbClr val="FFFFFF"/>
                  </a:solidFill>
                </a:uFill>
                <a:latin typeface="Calibri Light"/>
              </a:rPr>
              <a:t>Второй уровень структуры</a:t>
            </a:r>
            <a:endParaRPr lang="ru-RU" sz="2400" b="0" i="1" strike="noStrike" spc="-1">
              <a:solidFill>
                <a:srgbClr val="262626"/>
              </a:solidFill>
              <a:uFill>
                <a:solidFill>
                  <a:srgbClr val="FFFFFF"/>
                </a:solidFill>
              </a:uFill>
              <a:latin typeface="Calibri Light"/>
            </a:endParaRPr>
          </a:p>
          <a:p>
            <a:pPr marL="1296000" lvl="2" indent="-288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Третий уровень структуры</a:t>
            </a:r>
          </a:p>
          <a:p>
            <a:pPr marL="1728000" lvl="3" indent="-216000">
              <a:buClr>
                <a:srgbClr val="000000"/>
              </a:buClr>
              <a:buSzPct val="75000"/>
              <a:buFont typeface="Symbol" charset="2"/>
              <a:buChar char=""/>
            </a:pPr>
            <a:r>
              <a:rPr lang="ru-RU" sz="2400" b="0" strike="noStrike" spc="-1">
                <a:solidFill>
                  <a:srgbClr val="262626"/>
                </a:solidFill>
                <a:uFill>
                  <a:solidFill>
                    <a:srgbClr val="FFFFFF"/>
                  </a:solidFill>
                </a:uFill>
                <a:latin typeface="Calibri Light"/>
              </a:rPr>
              <a:t>Четвёртый уровень структуры</a:t>
            </a:r>
          </a:p>
          <a:p>
            <a:pPr marL="2160000" lvl="4" indent="-216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Пятый уровень структуры</a:t>
            </a:r>
          </a:p>
          <a:p>
            <a:pPr marL="2592000" lvl="5" indent="-216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Шестой уровень структуры</a:t>
            </a:r>
          </a:p>
          <a:p>
            <a:pPr marL="91440" indent="-91080">
              <a:lnSpc>
                <a:spcPct val="100000"/>
              </a:lnSpc>
              <a:buClr>
                <a:srgbClr val="262626"/>
              </a:buClr>
              <a:buFont typeface="Arial"/>
              <a:buChar char=" "/>
            </a:pPr>
            <a:r>
              <a:rPr lang="ru-RU" sz="2400" b="0" strike="noStrike" spc="-1">
                <a:solidFill>
                  <a:srgbClr val="262626"/>
                </a:solidFill>
                <a:uFill>
                  <a:solidFill>
                    <a:srgbClr val="FFFFFF"/>
                  </a:solidFill>
                </a:uFill>
                <a:latin typeface="Calibri Light"/>
              </a:rPr>
              <a:t>Седьмой уровень структурыОбразец текста</a:t>
            </a:r>
          </a:p>
          <a:p>
            <a:pPr marL="347400" lvl="1" indent="-342720">
              <a:lnSpc>
                <a:spcPct val="100000"/>
              </a:lnSpc>
              <a:buClr>
                <a:srgbClr val="262626"/>
              </a:buClr>
              <a:buFont typeface="Arial"/>
              <a:buChar char=" "/>
            </a:pPr>
            <a:r>
              <a:rPr lang="ru-RU" sz="2400" b="0" strike="noStrike" spc="-1">
                <a:solidFill>
                  <a:srgbClr val="262626"/>
                </a:solidFill>
                <a:uFill>
                  <a:solidFill>
                    <a:srgbClr val="FFFFFF"/>
                  </a:solidFill>
                </a:uFill>
                <a:latin typeface="Calibri Light"/>
              </a:rPr>
              <a:t>Второй уровень</a:t>
            </a:r>
            <a:endParaRPr lang="ru-RU" sz="2400" b="0" i="1" strike="noStrike" spc="-1">
              <a:solidFill>
                <a:srgbClr val="262626"/>
              </a:solidFill>
              <a:uFill>
                <a:solidFill>
                  <a:srgbClr val="FFFFFF"/>
                </a:solidFill>
              </a:uFill>
              <a:latin typeface="Calibri Light"/>
            </a:endParaRPr>
          </a:p>
          <a:p>
            <a:pPr marL="548640" lvl="2" indent="-548280">
              <a:lnSpc>
                <a:spcPct val="100000"/>
              </a:lnSpc>
              <a:buClr>
                <a:srgbClr val="262626"/>
              </a:buClr>
              <a:buFont typeface="Arial"/>
              <a:buChar char=" "/>
            </a:pPr>
            <a:r>
              <a:rPr lang="ru-RU" sz="2000" b="0" i="1" strike="noStrike" spc="-1">
                <a:solidFill>
                  <a:srgbClr val="262626"/>
                </a:solidFill>
                <a:uFill>
                  <a:solidFill>
                    <a:srgbClr val="FFFFFF"/>
                  </a:solidFill>
                </a:uFill>
                <a:latin typeface="Calibri Light"/>
              </a:rPr>
              <a:t>Третий уровень</a:t>
            </a:r>
            <a:endParaRPr lang="ru-RU" sz="2400" b="0" strike="noStrike" spc="-1">
              <a:solidFill>
                <a:srgbClr val="262626"/>
              </a:solidFill>
              <a:uFill>
                <a:solidFill>
                  <a:srgbClr val="FFFFFF"/>
                </a:solidFill>
              </a:uFill>
              <a:latin typeface="Calibri Light"/>
            </a:endParaRPr>
          </a:p>
          <a:p>
            <a:pPr marL="822960" lvl="3" indent="-822600">
              <a:lnSpc>
                <a:spcPct val="100000"/>
              </a:lnSpc>
              <a:buClr>
                <a:srgbClr val="262626"/>
              </a:buClr>
              <a:buFont typeface="Arial"/>
              <a:buChar char=" "/>
            </a:pPr>
            <a:r>
              <a:rPr lang="ru-RU" sz="1800" b="0" strike="noStrike" spc="-1">
                <a:solidFill>
                  <a:srgbClr val="262626"/>
                </a:solidFill>
                <a:uFill>
                  <a:solidFill>
                    <a:srgbClr val="FFFFFF"/>
                  </a:solidFill>
                </a:uFill>
                <a:latin typeface="Calibri Light"/>
              </a:rPr>
              <a:t>Четвертый уровень</a:t>
            </a:r>
            <a:endParaRPr lang="ru-RU" sz="2400" b="0" strike="noStrike" spc="-1">
              <a:solidFill>
                <a:srgbClr val="262626"/>
              </a:solidFill>
              <a:uFill>
                <a:solidFill>
                  <a:srgbClr val="FFFFFF"/>
                </a:solidFill>
              </a:uFill>
              <a:latin typeface="Calibri Light"/>
            </a:endParaRPr>
          </a:p>
          <a:p>
            <a:pPr marL="1097280" lvl="4" indent="-1096920">
              <a:lnSpc>
                <a:spcPct val="100000"/>
              </a:lnSpc>
              <a:buClr>
                <a:srgbClr val="262626"/>
              </a:buClr>
              <a:buFont typeface="Arial"/>
              <a:buChar char=" "/>
            </a:pPr>
            <a:r>
              <a:rPr lang="ru-RU" sz="1800" b="0" strike="noStrike" spc="-1">
                <a:solidFill>
                  <a:srgbClr val="262626"/>
                </a:solidFill>
                <a:uFill>
                  <a:solidFill>
                    <a:srgbClr val="FFFFFF"/>
                  </a:solidFill>
                </a:uFill>
                <a:latin typeface="Calibri Light"/>
              </a:rPr>
              <a:t>Пятый уровень</a:t>
            </a:r>
            <a:endParaRPr lang="ru-RU" sz="2400" b="0" strike="noStrike" spc="-1">
              <a:solidFill>
                <a:srgbClr val="262626"/>
              </a:solidFill>
              <a:uFill>
                <a:solidFill>
                  <a:srgbClr val="FFFFFF"/>
                </a:solidFill>
              </a:uFill>
              <a:latin typeface="Calibri Light"/>
            </a:endParaRPr>
          </a:p>
        </p:txBody>
      </p:sp>
      <p:sp>
        <p:nvSpPr>
          <p:cNvPr id="42" name="PlaceHolder 3"/>
          <p:cNvSpPr>
            <a:spLocks noGrp="1"/>
          </p:cNvSpPr>
          <p:nvPr>
            <p:ph type="dt"/>
          </p:nvPr>
        </p:nvSpPr>
        <p:spPr>
          <a:xfrm>
            <a:off x="685800" y="6412320"/>
            <a:ext cx="4114440" cy="228240"/>
          </a:xfrm>
          <a:prstGeom prst="rect">
            <a:avLst/>
          </a:prstGeom>
        </p:spPr>
        <p:txBody>
          <a:bodyPr anchor="ctr"/>
          <a:lstStyle/>
          <a:p>
            <a:pPr>
              <a:lnSpc>
                <a:spcPct val="100000"/>
              </a:lnSpc>
            </a:pPr>
            <a:r>
              <a:rPr lang="ru-RU" sz="950" b="0" strike="noStrike" spc="-1">
                <a:solidFill>
                  <a:srgbClr val="000000"/>
                </a:solidFill>
                <a:uFill>
                  <a:solidFill>
                    <a:srgbClr val="FFFFFF"/>
                  </a:solidFill>
                </a:uFill>
                <a:latin typeface="Calibri Light"/>
              </a:rPr>
              <a:t>27.2.24</a:t>
            </a:r>
            <a:endParaRPr lang="ru-RU" sz="1400" b="0" strike="noStrike" spc="-1">
              <a:solidFill>
                <a:srgbClr val="000000"/>
              </a:solidFill>
              <a:uFill>
                <a:solidFill>
                  <a:srgbClr val="FFFFFF"/>
                </a:solidFill>
              </a:uFill>
              <a:latin typeface="Tinos"/>
            </a:endParaRPr>
          </a:p>
        </p:txBody>
      </p:sp>
      <p:sp>
        <p:nvSpPr>
          <p:cNvPr id="43" name="PlaceHolder 4"/>
          <p:cNvSpPr>
            <a:spLocks noGrp="1"/>
          </p:cNvSpPr>
          <p:nvPr>
            <p:ph type="ftr"/>
          </p:nvPr>
        </p:nvSpPr>
        <p:spPr>
          <a:xfrm>
            <a:off x="685800" y="6554520"/>
            <a:ext cx="5028840" cy="228240"/>
          </a:xfrm>
          <a:prstGeom prst="rect">
            <a:avLst/>
          </a:prstGeom>
        </p:spPr>
        <p:txBody>
          <a:bodyPr anchor="ctr"/>
          <a:lstStyle/>
          <a:p>
            <a:endParaRPr lang="ru-RU" sz="2400" b="0" strike="noStrike" spc="-1">
              <a:solidFill>
                <a:srgbClr val="000000"/>
              </a:solidFill>
              <a:uFill>
                <a:solidFill>
                  <a:srgbClr val="FFFFFF"/>
                </a:solidFill>
              </a:uFill>
              <a:latin typeface="Tinos"/>
            </a:endParaRPr>
          </a:p>
        </p:txBody>
      </p:sp>
      <p:sp>
        <p:nvSpPr>
          <p:cNvPr id="44" name="PlaceHolder 5"/>
          <p:cNvSpPr>
            <a:spLocks noGrp="1"/>
          </p:cNvSpPr>
          <p:nvPr>
            <p:ph type="sldNum"/>
          </p:nvPr>
        </p:nvSpPr>
        <p:spPr>
          <a:xfrm>
            <a:off x="8763840" y="5876280"/>
            <a:ext cx="2925720" cy="1396800"/>
          </a:xfrm>
          <a:prstGeom prst="rect">
            <a:avLst/>
          </a:prstGeom>
        </p:spPr>
        <p:txBody>
          <a:bodyPr anchor="b"/>
          <a:lstStyle/>
          <a:p>
            <a:pPr algn="r">
              <a:lnSpc>
                <a:spcPct val="100000"/>
              </a:lnSpc>
            </a:pPr>
            <a:fld id="{4CEAA4CC-1056-41C3-B4BD-9D36E6EE6551}" type="slidenum">
              <a:rPr lang="ru-RU" sz="10300" b="0" strike="noStrike" spc="-1">
                <a:solidFill>
                  <a:srgbClr val="50B4C8"/>
                </a:solidFill>
                <a:uFill>
                  <a:solidFill>
                    <a:srgbClr val="FFFFFF"/>
                  </a:solidFill>
                </a:uFill>
                <a:latin typeface="Calibri Light"/>
              </a:rPr>
              <a:t>‹#›</a:t>
            </a:fld>
            <a:endParaRPr lang="ru-RU" sz="1400" b="0" strike="noStrike" spc="-1">
              <a:solidFill>
                <a:srgbClr val="000000"/>
              </a:solidFill>
              <a:uFill>
                <a:solidFill>
                  <a:srgbClr val="FFFFFF"/>
                </a:solidFill>
              </a:uFill>
              <a:latin typeface="Tinos"/>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 name="PlaceHolder 1"/>
          <p:cNvSpPr>
            <a:spLocks noGrp="1"/>
          </p:cNvSpPr>
          <p:nvPr>
            <p:ph type="dt"/>
          </p:nvPr>
        </p:nvSpPr>
        <p:spPr>
          <a:xfrm>
            <a:off x="685800" y="6412320"/>
            <a:ext cx="4114440" cy="228240"/>
          </a:xfrm>
          <a:prstGeom prst="rect">
            <a:avLst/>
          </a:prstGeom>
        </p:spPr>
        <p:txBody>
          <a:bodyPr anchor="ctr"/>
          <a:lstStyle/>
          <a:p>
            <a:pPr>
              <a:lnSpc>
                <a:spcPct val="100000"/>
              </a:lnSpc>
            </a:pPr>
            <a:r>
              <a:rPr lang="ru-RU" sz="950" b="0" strike="noStrike" spc="-1">
                <a:solidFill>
                  <a:srgbClr val="000000"/>
                </a:solidFill>
                <a:uFill>
                  <a:solidFill>
                    <a:srgbClr val="FFFFFF"/>
                  </a:solidFill>
                </a:uFill>
                <a:latin typeface="Calibri Light"/>
              </a:rPr>
              <a:t>27.2.24</a:t>
            </a:r>
            <a:endParaRPr lang="ru-RU" sz="1400" b="0" strike="noStrike" spc="-1">
              <a:solidFill>
                <a:srgbClr val="000000"/>
              </a:solidFill>
              <a:uFill>
                <a:solidFill>
                  <a:srgbClr val="FFFFFF"/>
                </a:solidFill>
              </a:uFill>
              <a:latin typeface="Tinos"/>
            </a:endParaRPr>
          </a:p>
        </p:txBody>
      </p:sp>
      <p:sp>
        <p:nvSpPr>
          <p:cNvPr id="80" name="PlaceHolder 2"/>
          <p:cNvSpPr>
            <a:spLocks noGrp="1"/>
          </p:cNvSpPr>
          <p:nvPr>
            <p:ph type="ftr"/>
          </p:nvPr>
        </p:nvSpPr>
        <p:spPr>
          <a:xfrm>
            <a:off x="685800" y="6554520"/>
            <a:ext cx="5028840" cy="228240"/>
          </a:xfrm>
          <a:prstGeom prst="rect">
            <a:avLst/>
          </a:prstGeom>
        </p:spPr>
        <p:txBody>
          <a:bodyPr anchor="ctr"/>
          <a:lstStyle/>
          <a:p>
            <a:endParaRPr lang="ru-RU" sz="2400" b="0" strike="noStrike" spc="-1">
              <a:solidFill>
                <a:srgbClr val="000000"/>
              </a:solidFill>
              <a:uFill>
                <a:solidFill>
                  <a:srgbClr val="FFFFFF"/>
                </a:solidFill>
              </a:uFill>
              <a:latin typeface="Tinos"/>
            </a:endParaRPr>
          </a:p>
        </p:txBody>
      </p:sp>
      <p:sp>
        <p:nvSpPr>
          <p:cNvPr id="81" name="PlaceHolder 3"/>
          <p:cNvSpPr>
            <a:spLocks noGrp="1"/>
          </p:cNvSpPr>
          <p:nvPr>
            <p:ph type="sldNum"/>
          </p:nvPr>
        </p:nvSpPr>
        <p:spPr>
          <a:xfrm>
            <a:off x="8763840" y="5876280"/>
            <a:ext cx="2925720" cy="1396800"/>
          </a:xfrm>
          <a:prstGeom prst="rect">
            <a:avLst/>
          </a:prstGeom>
        </p:spPr>
        <p:txBody>
          <a:bodyPr anchor="b"/>
          <a:lstStyle/>
          <a:p>
            <a:pPr algn="r">
              <a:lnSpc>
                <a:spcPct val="100000"/>
              </a:lnSpc>
            </a:pPr>
            <a:fld id="{C79FA762-D794-41E5-A4A2-A07F2BBAD6F0}" type="slidenum">
              <a:rPr lang="ru-RU" sz="10300" b="0" strike="noStrike" spc="-1">
                <a:solidFill>
                  <a:srgbClr val="50B4C8"/>
                </a:solidFill>
                <a:uFill>
                  <a:solidFill>
                    <a:srgbClr val="FFFFFF"/>
                  </a:solidFill>
                </a:uFill>
                <a:latin typeface="Calibri Light"/>
              </a:rPr>
              <a:t>‹#›</a:t>
            </a:fld>
            <a:endParaRPr lang="ru-RU" sz="1400" b="0" strike="noStrike" spc="-1">
              <a:solidFill>
                <a:srgbClr val="000000"/>
              </a:solidFill>
              <a:uFill>
                <a:solidFill>
                  <a:srgbClr val="FFFFFF"/>
                </a:solidFill>
              </a:uFill>
              <a:latin typeface="Tinos"/>
            </a:endParaRPr>
          </a:p>
        </p:txBody>
      </p:sp>
      <p:sp>
        <p:nvSpPr>
          <p:cNvPr id="82" name="PlaceHolder 4"/>
          <p:cNvSpPr>
            <a:spLocks noGrp="1"/>
          </p:cNvSpPr>
          <p:nvPr>
            <p:ph type="title"/>
          </p:nvPr>
        </p:nvSpPr>
        <p:spPr>
          <a:xfrm>
            <a:off x="609480" y="273600"/>
            <a:ext cx="10972440" cy="1144800"/>
          </a:xfrm>
          <a:prstGeom prst="rect">
            <a:avLst/>
          </a:prstGeom>
        </p:spPr>
        <p:txBody>
          <a:bodyPr lIns="0" tIns="0" rIns="0" bIns="0" anchor="ctr"/>
          <a:lstStyle/>
          <a:p>
            <a:r>
              <a:rPr lang="ru-RU" sz="1800" b="0" strike="noStrike" spc="-1">
                <a:solidFill>
                  <a:srgbClr val="000000"/>
                </a:solidFill>
                <a:uFill>
                  <a:solidFill>
                    <a:srgbClr val="FFFFFF"/>
                  </a:solidFill>
                </a:uFill>
                <a:latin typeface="Calibri Light"/>
              </a:rPr>
              <a:t>Для правки текста заголовка щёлкните мышью</a:t>
            </a:r>
          </a:p>
        </p:txBody>
      </p:sp>
      <p:sp>
        <p:nvSpPr>
          <p:cNvPr id="83" name="PlaceHolder 5"/>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ru-RU" sz="2400" b="0" strike="noStrike" spc="-1">
                <a:solidFill>
                  <a:srgbClr val="262626"/>
                </a:solidFill>
                <a:uFill>
                  <a:solidFill>
                    <a:srgbClr val="FFFFFF"/>
                  </a:solidFill>
                </a:uFill>
                <a:latin typeface="Calibri Light"/>
              </a:rPr>
              <a:t>Для правки структуры щёлкните мышью</a:t>
            </a:r>
          </a:p>
          <a:p>
            <a:pPr marL="864000" lvl="1" indent="-324000">
              <a:buClr>
                <a:srgbClr val="000000"/>
              </a:buClr>
              <a:buSzPct val="75000"/>
              <a:buFont typeface="Symbol" charset="2"/>
              <a:buChar char=""/>
            </a:pPr>
            <a:r>
              <a:rPr lang="ru-RU" sz="2000" b="0" i="1" strike="noStrike" spc="-1">
                <a:solidFill>
                  <a:srgbClr val="262626"/>
                </a:solidFill>
                <a:uFill>
                  <a:solidFill>
                    <a:srgbClr val="FFFFFF"/>
                  </a:solidFill>
                </a:uFill>
                <a:latin typeface="Calibri Light"/>
              </a:rPr>
              <a:t>Второй уровень структуры</a:t>
            </a:r>
          </a:p>
          <a:p>
            <a:pPr marL="1296000" lvl="2" indent="-288000">
              <a:buClr>
                <a:srgbClr val="000000"/>
              </a:buClr>
              <a:buSzPct val="45000"/>
              <a:buFont typeface="Wingdings" charset="2"/>
              <a:buChar char=""/>
            </a:pPr>
            <a:r>
              <a:rPr lang="ru-RU" sz="1800" b="0" strike="noStrike" spc="-1">
                <a:solidFill>
                  <a:srgbClr val="262626"/>
                </a:solidFill>
                <a:uFill>
                  <a:solidFill>
                    <a:srgbClr val="FFFFFF"/>
                  </a:solidFill>
                </a:uFill>
                <a:latin typeface="Calibri Light"/>
              </a:rPr>
              <a:t>Третий уровень структуры</a:t>
            </a:r>
          </a:p>
          <a:p>
            <a:pPr marL="1728000" lvl="3" indent="-216000">
              <a:buClr>
                <a:srgbClr val="000000"/>
              </a:buClr>
              <a:buSzPct val="75000"/>
              <a:buFont typeface="Symbol" charset="2"/>
              <a:buChar char=""/>
            </a:pPr>
            <a:r>
              <a:rPr lang="ru-RU" sz="1800" b="0" strike="noStrike" spc="-1">
                <a:solidFill>
                  <a:srgbClr val="262626"/>
                </a:solidFill>
                <a:uFill>
                  <a:solidFill>
                    <a:srgbClr val="FFFFFF"/>
                  </a:solidFill>
                </a:uFill>
                <a:latin typeface="Calibri Light"/>
              </a:rPr>
              <a:t>Четвёртый уровень структуры</a:t>
            </a:r>
          </a:p>
          <a:p>
            <a:pPr marL="2160000" lvl="4"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Пятый уровень структуры</a:t>
            </a:r>
          </a:p>
          <a:p>
            <a:pPr marL="2592000" lvl="5"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Шестой уровень структуры</a:t>
            </a:r>
          </a:p>
          <a:p>
            <a:pPr marL="3024000" lvl="6" indent="-216000">
              <a:buClr>
                <a:srgbClr val="000000"/>
              </a:buClr>
              <a:buSzPct val="45000"/>
              <a:buFont typeface="Wingdings" charset="2"/>
              <a:buChar char=""/>
            </a:pPr>
            <a:r>
              <a:rPr lang="ru-RU" sz="2000" b="0" strike="noStrike" spc="-1">
                <a:solidFill>
                  <a:srgbClr val="262626"/>
                </a:solidFill>
                <a:uFill>
                  <a:solidFill>
                    <a:srgbClr val="FFFFFF"/>
                  </a:solidFill>
                </a:uFill>
                <a:latin typeface="Calibri Light"/>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4680"/>
            <a:ext cx="10972440" cy="1142640"/>
          </a:xfrm>
          <a:prstGeom prst="rect">
            <a:avLst/>
          </a:prstGeom>
        </p:spPr>
        <p:txBody>
          <a:bodyPr anchor="ctr"/>
          <a:lstStyle/>
          <a:p>
            <a:pPr algn="ctr">
              <a:lnSpc>
                <a:spcPct val="100000"/>
              </a:lnSpc>
            </a:pPr>
            <a:r>
              <a:rPr lang="ru-RU" sz="4400" b="0" strike="noStrike" spc="-1">
                <a:solidFill>
                  <a:srgbClr val="000000"/>
                </a:solidFill>
                <a:uFill>
                  <a:solidFill>
                    <a:srgbClr val="FFFFFF"/>
                  </a:solidFill>
                </a:uFill>
                <a:latin typeface="Calibri"/>
              </a:rPr>
              <a:t>Образец заголовка</a:t>
            </a:r>
            <a:endParaRPr lang="ru-RU" sz="1800" b="0" strike="noStrike" spc="-1">
              <a:solidFill>
                <a:srgbClr val="000000"/>
              </a:solidFill>
              <a:uFill>
                <a:solidFill>
                  <a:srgbClr val="FFFFFF"/>
                </a:solidFill>
              </a:uFill>
              <a:latin typeface="Calibri"/>
            </a:endParaRPr>
          </a:p>
        </p:txBody>
      </p:sp>
      <p:sp>
        <p:nvSpPr>
          <p:cNvPr id="158" name="PlaceHolder 2"/>
          <p:cNvSpPr>
            <a:spLocks noGrp="1"/>
          </p:cNvSpPr>
          <p:nvPr>
            <p:ph type="body"/>
          </p:nvPr>
        </p:nvSpPr>
        <p:spPr>
          <a:xfrm>
            <a:off x="609480" y="1600200"/>
            <a:ext cx="10972440" cy="4525560"/>
          </a:xfrm>
          <a:prstGeom prst="rect">
            <a:avLst/>
          </a:prstGeom>
        </p:spPr>
        <p:txBody>
          <a:bodyPr/>
          <a:lstStyle/>
          <a:p>
            <a:pPr marL="432000" indent="-324000">
              <a:buClr>
                <a:srgbClr val="000000"/>
              </a:buClr>
              <a:buSzPct val="45000"/>
              <a:buFont typeface="Wingdings" charset="2"/>
              <a:buChar char=""/>
            </a:pPr>
            <a:r>
              <a:rPr lang="ru-RU" sz="3200" b="0" strike="noStrike" spc="-1">
                <a:solidFill>
                  <a:srgbClr val="000000"/>
                </a:solidFill>
                <a:uFill>
                  <a:solidFill>
                    <a:srgbClr val="FFFFFF"/>
                  </a:solidFill>
                </a:uFill>
                <a:latin typeface="Calibri"/>
              </a:rPr>
              <a:t>Для правки структуры щёлкните мышью</a:t>
            </a:r>
          </a:p>
          <a:p>
            <a:pPr marL="864000" lvl="1" indent="-324000">
              <a:buClr>
                <a:srgbClr val="000000"/>
              </a:buClr>
              <a:buSzPct val="75000"/>
              <a:buFont typeface="Symbol" charset="2"/>
              <a:buChar char=""/>
            </a:pPr>
            <a:r>
              <a:rPr lang="ru-RU" sz="3200" b="0" strike="noStrike" spc="-1">
                <a:solidFill>
                  <a:srgbClr val="000000"/>
                </a:solidFill>
                <a:uFill>
                  <a:solidFill>
                    <a:srgbClr val="FFFFFF"/>
                  </a:solidFill>
                </a:uFill>
                <a:latin typeface="Calibri"/>
              </a:rPr>
              <a:t>Второй уровень структуры</a:t>
            </a:r>
          </a:p>
          <a:p>
            <a:pPr marL="1296000" lvl="2" indent="-288000">
              <a:buClr>
                <a:srgbClr val="000000"/>
              </a:buClr>
              <a:buSzPct val="45000"/>
              <a:buFont typeface="Wingdings" charset="2"/>
              <a:buChar char=""/>
            </a:pPr>
            <a:r>
              <a:rPr lang="ru-RU" sz="3200" b="0" strike="noStrike" spc="-1">
                <a:solidFill>
                  <a:srgbClr val="000000"/>
                </a:solidFill>
                <a:uFill>
                  <a:solidFill>
                    <a:srgbClr val="FFFFFF"/>
                  </a:solidFill>
                </a:uFill>
                <a:latin typeface="Calibri"/>
              </a:rPr>
              <a:t>Третий уровень структуры</a:t>
            </a:r>
          </a:p>
          <a:p>
            <a:pPr marL="1728000" lvl="3" indent="-216000">
              <a:buClr>
                <a:srgbClr val="000000"/>
              </a:buClr>
              <a:buSzPct val="75000"/>
              <a:buFont typeface="Symbol" charset="2"/>
              <a:buChar char=""/>
            </a:pPr>
            <a:r>
              <a:rPr lang="ru-RU" sz="3200" b="0" strike="noStrike" spc="-1">
                <a:solidFill>
                  <a:srgbClr val="000000"/>
                </a:solidFill>
                <a:uFill>
                  <a:solidFill>
                    <a:srgbClr val="FFFFFF"/>
                  </a:solidFill>
                </a:uFill>
                <a:latin typeface="Calibri"/>
              </a:rPr>
              <a:t>Четвёртый уровень структуры</a:t>
            </a:r>
          </a:p>
          <a:p>
            <a:pPr marL="2160000" lvl="4" indent="-216000">
              <a:buClr>
                <a:srgbClr val="000000"/>
              </a:buClr>
              <a:buSzPct val="45000"/>
              <a:buFont typeface="Wingdings" charset="2"/>
              <a:buChar char=""/>
            </a:pPr>
            <a:r>
              <a:rPr lang="ru-RU" sz="3200" b="0" strike="noStrike" spc="-1">
                <a:solidFill>
                  <a:srgbClr val="000000"/>
                </a:solidFill>
                <a:uFill>
                  <a:solidFill>
                    <a:srgbClr val="FFFFFF"/>
                  </a:solidFill>
                </a:uFill>
                <a:latin typeface="Calibri"/>
              </a:rPr>
              <a:t>Пятый уровень структуры</a:t>
            </a:r>
          </a:p>
          <a:p>
            <a:pPr marL="2592000" lvl="5" indent="-216000">
              <a:buClr>
                <a:srgbClr val="000000"/>
              </a:buClr>
              <a:buSzPct val="45000"/>
              <a:buFont typeface="Wingdings" charset="2"/>
              <a:buChar char=""/>
            </a:pPr>
            <a:r>
              <a:rPr lang="ru-RU" sz="3200" b="0" strike="noStrike" spc="-1">
                <a:solidFill>
                  <a:srgbClr val="000000"/>
                </a:solidFill>
                <a:uFill>
                  <a:solidFill>
                    <a:srgbClr val="FFFFFF"/>
                  </a:solidFill>
                </a:uFill>
                <a:latin typeface="Calibri"/>
              </a:rPr>
              <a:t>Шестой уровень структуры</a:t>
            </a:r>
          </a:p>
          <a:p>
            <a:pPr marL="343080" indent="-342720">
              <a:lnSpc>
                <a:spcPct val="100000"/>
              </a:lnSpc>
              <a:buClr>
                <a:srgbClr val="000000"/>
              </a:buClr>
              <a:buFont typeface="Arial"/>
              <a:buChar char="•"/>
            </a:pPr>
            <a:r>
              <a:rPr lang="ru-RU" sz="3200" b="0" strike="noStrike" spc="-1">
                <a:solidFill>
                  <a:srgbClr val="000000"/>
                </a:solidFill>
                <a:uFill>
                  <a:solidFill>
                    <a:srgbClr val="FFFFFF"/>
                  </a:solidFill>
                </a:uFill>
                <a:latin typeface="Calibri"/>
              </a:rPr>
              <a:t>Седьмой уровень структурыОбразец текста</a:t>
            </a:r>
          </a:p>
          <a:p>
            <a:pPr marL="743040" lvl="1" indent="-285480">
              <a:lnSpc>
                <a:spcPct val="100000"/>
              </a:lnSpc>
              <a:buClr>
                <a:srgbClr val="000000"/>
              </a:buClr>
              <a:buFont typeface="Arial"/>
              <a:buChar char="–"/>
            </a:pPr>
            <a:r>
              <a:rPr lang="ru-RU" sz="2800" b="0" strike="noStrike" spc="-1">
                <a:solidFill>
                  <a:srgbClr val="000000"/>
                </a:solidFill>
                <a:uFill>
                  <a:solidFill>
                    <a:srgbClr val="FFFFFF"/>
                  </a:solidFill>
                </a:uFill>
                <a:latin typeface="Calibri"/>
              </a:rPr>
              <a:t>Второй уровень</a:t>
            </a:r>
            <a:endParaRPr lang="ru-RU" sz="3200" b="0" strike="noStrike" spc="-1">
              <a:solidFill>
                <a:srgbClr val="000000"/>
              </a:solidFill>
              <a:uFill>
                <a:solidFill>
                  <a:srgbClr val="FFFFFF"/>
                </a:solidFill>
              </a:uFill>
              <a:latin typeface="Calibri"/>
            </a:endParaRPr>
          </a:p>
          <a:p>
            <a:pPr marL="1143000" lvl="2" indent="-228240">
              <a:lnSpc>
                <a:spcPct val="100000"/>
              </a:lnSpc>
              <a:buClr>
                <a:srgbClr val="000000"/>
              </a:buClr>
              <a:buFont typeface="Arial"/>
              <a:buChar char="•"/>
            </a:pPr>
            <a:r>
              <a:rPr lang="ru-RU" sz="2400" b="0" strike="noStrike" spc="-1">
                <a:solidFill>
                  <a:srgbClr val="000000"/>
                </a:solidFill>
                <a:uFill>
                  <a:solidFill>
                    <a:srgbClr val="FFFFFF"/>
                  </a:solidFill>
                </a:uFill>
                <a:latin typeface="Calibri"/>
              </a:rPr>
              <a:t>Третий уровень</a:t>
            </a:r>
            <a:endParaRPr lang="ru-RU" sz="3200" b="0" strike="noStrike" spc="-1">
              <a:solidFill>
                <a:srgbClr val="000000"/>
              </a:solidFill>
              <a:uFill>
                <a:solidFill>
                  <a:srgbClr val="FFFFFF"/>
                </a:solidFill>
              </a:uFill>
              <a:latin typeface="Calibri"/>
            </a:endParaRPr>
          </a:p>
          <a:p>
            <a:pPr marL="1600200" lvl="3" indent="-228240">
              <a:lnSpc>
                <a:spcPct val="100000"/>
              </a:lnSpc>
              <a:buClr>
                <a:srgbClr val="000000"/>
              </a:buClr>
              <a:buFont typeface="Arial"/>
              <a:buChar char="–"/>
            </a:pPr>
            <a:r>
              <a:rPr lang="ru-RU" sz="2000" b="0" strike="noStrike" spc="-1">
                <a:solidFill>
                  <a:srgbClr val="000000"/>
                </a:solidFill>
                <a:uFill>
                  <a:solidFill>
                    <a:srgbClr val="FFFFFF"/>
                  </a:solidFill>
                </a:uFill>
                <a:latin typeface="Calibri"/>
              </a:rPr>
              <a:t>Четвертый уровень</a:t>
            </a:r>
            <a:endParaRPr lang="ru-RU" sz="3200" b="0" strike="noStrike" spc="-1">
              <a:solidFill>
                <a:srgbClr val="000000"/>
              </a:solidFill>
              <a:uFill>
                <a:solidFill>
                  <a:srgbClr val="FFFFFF"/>
                </a:solidFill>
              </a:uFill>
              <a:latin typeface="Calibri"/>
            </a:endParaRPr>
          </a:p>
          <a:p>
            <a:pPr marL="2057400" lvl="4" indent="-228240">
              <a:lnSpc>
                <a:spcPct val="100000"/>
              </a:lnSpc>
              <a:buClr>
                <a:srgbClr val="000000"/>
              </a:buClr>
              <a:buFont typeface="Arial"/>
              <a:buChar char="»"/>
            </a:pPr>
            <a:r>
              <a:rPr lang="ru-RU" sz="2000" b="0" strike="noStrike" spc="-1">
                <a:solidFill>
                  <a:srgbClr val="000000"/>
                </a:solidFill>
                <a:uFill>
                  <a:solidFill>
                    <a:srgbClr val="FFFFFF"/>
                  </a:solidFill>
                </a:uFill>
                <a:latin typeface="Calibri"/>
              </a:rPr>
              <a:t>Пятый уровень</a:t>
            </a:r>
            <a:endParaRPr lang="ru-RU" sz="3200" b="0" strike="noStrike" spc="-1">
              <a:solidFill>
                <a:srgbClr val="000000"/>
              </a:solidFill>
              <a:uFill>
                <a:solidFill>
                  <a:srgbClr val="FFFFFF"/>
                </a:solidFill>
              </a:uFill>
              <a:latin typeface="Calibri"/>
            </a:endParaRPr>
          </a:p>
        </p:txBody>
      </p:sp>
      <p:sp>
        <p:nvSpPr>
          <p:cNvPr id="159" name="PlaceHolder 3"/>
          <p:cNvSpPr>
            <a:spLocks noGrp="1"/>
          </p:cNvSpPr>
          <p:nvPr>
            <p:ph type="dt"/>
          </p:nvPr>
        </p:nvSpPr>
        <p:spPr>
          <a:xfrm>
            <a:off x="609480" y="6356520"/>
            <a:ext cx="2844360" cy="364680"/>
          </a:xfrm>
          <a:prstGeom prst="rect">
            <a:avLst/>
          </a:prstGeom>
        </p:spPr>
        <p:txBody>
          <a:bodyPr anchor="ctr"/>
          <a:lstStyle/>
          <a:p>
            <a:pPr>
              <a:lnSpc>
                <a:spcPct val="100000"/>
              </a:lnSpc>
            </a:pPr>
            <a:r>
              <a:rPr lang="ru-RU" sz="1200" b="0" strike="noStrike" spc="-1">
                <a:solidFill>
                  <a:srgbClr val="8B8B8B"/>
                </a:solidFill>
                <a:uFill>
                  <a:solidFill>
                    <a:srgbClr val="FFFFFF"/>
                  </a:solidFill>
                </a:uFill>
                <a:latin typeface="Calibri"/>
              </a:rPr>
              <a:t>27.2.24</a:t>
            </a:r>
            <a:endParaRPr lang="ru-RU" sz="1400" b="0" strike="noStrike" spc="-1">
              <a:solidFill>
                <a:srgbClr val="000000"/>
              </a:solidFill>
              <a:uFill>
                <a:solidFill>
                  <a:srgbClr val="FFFFFF"/>
                </a:solidFill>
              </a:uFill>
              <a:latin typeface="Tinos"/>
            </a:endParaRPr>
          </a:p>
        </p:txBody>
      </p:sp>
      <p:sp>
        <p:nvSpPr>
          <p:cNvPr id="160" name="PlaceHolder 4"/>
          <p:cNvSpPr>
            <a:spLocks noGrp="1"/>
          </p:cNvSpPr>
          <p:nvPr>
            <p:ph type="ftr"/>
          </p:nvPr>
        </p:nvSpPr>
        <p:spPr>
          <a:xfrm>
            <a:off x="4165560" y="6356520"/>
            <a:ext cx="3860280" cy="364680"/>
          </a:xfrm>
          <a:prstGeom prst="rect">
            <a:avLst/>
          </a:prstGeom>
        </p:spPr>
        <p:txBody>
          <a:bodyPr anchor="ctr"/>
          <a:lstStyle/>
          <a:p>
            <a:endParaRPr lang="ru-RU" sz="2400" b="0" strike="noStrike" spc="-1">
              <a:solidFill>
                <a:srgbClr val="000000"/>
              </a:solidFill>
              <a:uFill>
                <a:solidFill>
                  <a:srgbClr val="FFFFFF"/>
                </a:solidFill>
              </a:uFill>
              <a:latin typeface="Tinos"/>
            </a:endParaRPr>
          </a:p>
        </p:txBody>
      </p:sp>
      <p:sp>
        <p:nvSpPr>
          <p:cNvPr id="161" name="PlaceHolder 5"/>
          <p:cNvSpPr>
            <a:spLocks noGrp="1"/>
          </p:cNvSpPr>
          <p:nvPr>
            <p:ph type="sldNum"/>
          </p:nvPr>
        </p:nvSpPr>
        <p:spPr>
          <a:xfrm>
            <a:off x="8737560" y="6356520"/>
            <a:ext cx="2844360" cy="364680"/>
          </a:xfrm>
          <a:prstGeom prst="rect">
            <a:avLst/>
          </a:prstGeom>
        </p:spPr>
        <p:txBody>
          <a:bodyPr anchor="ctr"/>
          <a:lstStyle/>
          <a:p>
            <a:pPr algn="r">
              <a:lnSpc>
                <a:spcPct val="100000"/>
              </a:lnSpc>
            </a:pPr>
            <a:fld id="{9C8CE89C-6A93-48D5-9FB3-D63C4E5154F2}" type="slidenum">
              <a:rPr lang="ru-RU" sz="1200" b="0" strike="noStrike" spc="-1">
                <a:solidFill>
                  <a:srgbClr val="8B8B8B"/>
                </a:solidFill>
                <a:uFill>
                  <a:solidFill>
                    <a:srgbClr val="FFFFFF"/>
                  </a:solidFill>
                </a:uFill>
                <a:latin typeface="Calibri"/>
              </a:rPr>
              <a:t>‹#›</a:t>
            </a:fld>
            <a:endParaRPr lang="ru-RU" sz="1400" b="0" strike="noStrike" spc="-1">
              <a:solidFill>
                <a:srgbClr val="000000"/>
              </a:solidFill>
              <a:uFill>
                <a:solidFill>
                  <a:srgbClr val="FFFFFF"/>
                </a:solidFill>
              </a:uFill>
              <a:latin typeface="Tinos"/>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5D1D7"/>
        </a:solidFill>
        <a:effectLst/>
      </p:bgPr>
    </p:bg>
    <p:spTree>
      <p:nvGrpSpPr>
        <p:cNvPr id="1" name=""/>
        <p:cNvGrpSpPr/>
        <p:nvPr/>
      </p:nvGrpSpPr>
      <p:grpSpPr>
        <a:xfrm>
          <a:off x="0" y="0"/>
          <a:ext cx="0" cy="0"/>
          <a:chOff x="0" y="0"/>
          <a:chExt cx="0" cy="0"/>
        </a:xfrm>
      </p:grpSpPr>
      <p:sp>
        <p:nvSpPr>
          <p:cNvPr id="196" name="CustomShape 1"/>
          <p:cNvSpPr/>
          <p:nvPr/>
        </p:nvSpPr>
        <p:spPr>
          <a:xfrm>
            <a:off x="0" y="6705720"/>
            <a:ext cx="12191760" cy="151920"/>
          </a:xfrm>
          <a:prstGeom prst="rect">
            <a:avLst/>
          </a:prstGeom>
          <a:solidFill>
            <a:srgbClr val="FFFFFF"/>
          </a:solidFill>
          <a:ln w="9360">
            <a:noFill/>
          </a:ln>
        </p:spPr>
        <p:style>
          <a:lnRef idx="0">
            <a:scrgbClr r="0" g="0" b="0"/>
          </a:lnRef>
          <a:fillRef idx="0">
            <a:scrgbClr r="0" g="0" b="0"/>
          </a:fillRef>
          <a:effectRef idx="0">
            <a:scrgbClr r="0" g="0" b="0"/>
          </a:effectRef>
          <a:fontRef idx="minor"/>
        </p:style>
      </p:sp>
      <p:sp>
        <p:nvSpPr>
          <p:cNvPr id="197" name="CustomShape 2"/>
          <p:cNvSpPr/>
          <p:nvPr/>
        </p:nvSpPr>
        <p:spPr>
          <a:xfrm>
            <a:off x="0" y="0"/>
            <a:ext cx="12191760" cy="1392840"/>
          </a:xfrm>
          <a:prstGeom prst="rect">
            <a:avLst/>
          </a:prstGeom>
          <a:solidFill>
            <a:srgbClr val="FFFFFF"/>
          </a:solidFill>
          <a:ln w="9360">
            <a:noFill/>
          </a:ln>
        </p:spPr>
        <p:style>
          <a:lnRef idx="0">
            <a:scrgbClr r="0" g="0" b="0"/>
          </a:lnRef>
          <a:fillRef idx="0">
            <a:scrgbClr r="0" g="0" b="0"/>
          </a:fillRef>
          <a:effectRef idx="0">
            <a:scrgbClr r="0" g="0" b="0"/>
          </a:effectRef>
          <a:fontRef idx="minor"/>
        </p:style>
      </p:sp>
      <p:sp>
        <p:nvSpPr>
          <p:cNvPr id="198" name="CustomShape 3"/>
          <p:cNvSpPr/>
          <p:nvPr/>
        </p:nvSpPr>
        <p:spPr>
          <a:xfrm>
            <a:off x="0" y="0"/>
            <a:ext cx="202680" cy="6857640"/>
          </a:xfrm>
          <a:prstGeom prst="rect">
            <a:avLst/>
          </a:prstGeom>
          <a:solidFill>
            <a:srgbClr val="FFFFFF"/>
          </a:solidFill>
          <a:ln w="9360">
            <a:noFill/>
          </a:ln>
        </p:spPr>
        <p:style>
          <a:lnRef idx="0">
            <a:scrgbClr r="0" g="0" b="0"/>
          </a:lnRef>
          <a:fillRef idx="0">
            <a:scrgbClr r="0" g="0" b="0"/>
          </a:fillRef>
          <a:effectRef idx="0">
            <a:scrgbClr r="0" g="0" b="0"/>
          </a:effectRef>
          <a:fontRef idx="minor"/>
        </p:style>
      </p:sp>
      <p:sp>
        <p:nvSpPr>
          <p:cNvPr id="199" name="CustomShape 4"/>
          <p:cNvSpPr/>
          <p:nvPr/>
        </p:nvSpPr>
        <p:spPr>
          <a:xfrm>
            <a:off x="11988720" y="0"/>
            <a:ext cx="202680" cy="6857640"/>
          </a:xfrm>
          <a:prstGeom prst="rect">
            <a:avLst/>
          </a:prstGeom>
          <a:solidFill>
            <a:srgbClr val="FFFFFF"/>
          </a:solidFill>
          <a:ln w="9360">
            <a:noFill/>
          </a:ln>
        </p:spPr>
        <p:style>
          <a:lnRef idx="0">
            <a:scrgbClr r="0" g="0" b="0"/>
          </a:lnRef>
          <a:fillRef idx="0">
            <a:scrgbClr r="0" g="0" b="0"/>
          </a:fillRef>
          <a:effectRef idx="0">
            <a:scrgbClr r="0" g="0" b="0"/>
          </a:effectRef>
          <a:fontRef idx="minor"/>
        </p:style>
      </p:sp>
      <p:sp>
        <p:nvSpPr>
          <p:cNvPr id="200" name="CustomShape 5"/>
          <p:cNvSpPr/>
          <p:nvPr/>
        </p:nvSpPr>
        <p:spPr>
          <a:xfrm>
            <a:off x="199080" y="6388560"/>
            <a:ext cx="11777040" cy="309240"/>
          </a:xfrm>
          <a:prstGeom prst="rect">
            <a:avLst/>
          </a:prstGeom>
          <a:solidFill>
            <a:schemeClr val="accent3"/>
          </a:solidFill>
          <a:ln w="9360">
            <a:noFill/>
          </a:ln>
        </p:spPr>
        <p:style>
          <a:lnRef idx="0">
            <a:scrgbClr r="0" g="0" b="0"/>
          </a:lnRef>
          <a:fillRef idx="0">
            <a:scrgbClr r="0" g="0" b="0"/>
          </a:fillRef>
          <a:effectRef idx="0">
            <a:scrgbClr r="0" g="0" b="0"/>
          </a:effectRef>
          <a:fontRef idx="minor"/>
        </p:style>
      </p:sp>
      <p:sp>
        <p:nvSpPr>
          <p:cNvPr id="201" name="CustomShape 6"/>
          <p:cNvSpPr/>
          <p:nvPr/>
        </p:nvSpPr>
        <p:spPr>
          <a:xfrm>
            <a:off x="203040" y="155520"/>
            <a:ext cx="11776680" cy="6546600"/>
          </a:xfrm>
          <a:prstGeom prst="rect">
            <a:avLst/>
          </a:prstGeom>
          <a:noFill/>
          <a:ln w="9360">
            <a:solidFill>
              <a:schemeClr val="accent3">
                <a:shade val="75000"/>
              </a:schemeClr>
            </a:solidFill>
            <a:miter/>
          </a:ln>
        </p:spPr>
        <p:style>
          <a:lnRef idx="0">
            <a:scrgbClr r="0" g="0" b="0"/>
          </a:lnRef>
          <a:fillRef idx="0">
            <a:scrgbClr r="0" g="0" b="0"/>
          </a:fillRef>
          <a:effectRef idx="0">
            <a:scrgbClr r="0" g="0" b="0"/>
          </a:effectRef>
          <a:fontRef idx="minor"/>
        </p:style>
      </p:sp>
      <p:sp>
        <p:nvSpPr>
          <p:cNvPr id="202" name="Line 7"/>
          <p:cNvSpPr/>
          <p:nvPr/>
        </p:nvSpPr>
        <p:spPr>
          <a:xfrm>
            <a:off x="202680" y="1276560"/>
            <a:ext cx="11777400" cy="360"/>
          </a:xfrm>
          <a:prstGeom prst="line">
            <a:avLst/>
          </a:prstGeom>
          <a:ln w="9360">
            <a:solidFill>
              <a:schemeClr val="accent3">
                <a:shade val="75000"/>
              </a:schemeClr>
            </a:solidFill>
            <a:custDash>
              <a:ds d="400000" sp="100000"/>
            </a:custDash>
            <a:round/>
          </a:ln>
        </p:spPr>
        <p:style>
          <a:lnRef idx="0">
            <a:scrgbClr r="0" g="0" b="0"/>
          </a:lnRef>
          <a:fillRef idx="0">
            <a:scrgbClr r="0" g="0" b="0"/>
          </a:fillRef>
          <a:effectRef idx="0">
            <a:scrgbClr r="0" g="0" b="0"/>
          </a:effectRef>
          <a:fontRef idx="minor"/>
        </p:style>
      </p:sp>
      <p:sp>
        <p:nvSpPr>
          <p:cNvPr id="203" name="CustomShape 8"/>
          <p:cNvSpPr/>
          <p:nvPr/>
        </p:nvSpPr>
        <p:spPr>
          <a:xfrm>
            <a:off x="5689440" y="956160"/>
            <a:ext cx="812160" cy="609120"/>
          </a:xfrm>
          <a:prstGeom prst="ellipse">
            <a:avLst/>
          </a:prstGeom>
          <a:solidFill>
            <a:srgbClr val="FFFFFF"/>
          </a:solidFill>
          <a:ln w="15840">
            <a:noFill/>
          </a:ln>
          <a:effectLst>
            <a:outerShdw blurRad="50800" dist="254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204" name="CustomShape 9"/>
          <p:cNvSpPr/>
          <p:nvPr/>
        </p:nvSpPr>
        <p:spPr>
          <a:xfrm>
            <a:off x="5815440" y="1050480"/>
            <a:ext cx="560160" cy="420120"/>
          </a:xfrm>
          <a:prstGeom prst="ellipse">
            <a:avLst/>
          </a:prstGeom>
          <a:solidFill>
            <a:srgbClr val="FFFFFF"/>
          </a:solidFill>
          <a:ln w="50760">
            <a:solidFill>
              <a:schemeClr val="accent3">
                <a:shade val="75000"/>
              </a:schemeClr>
            </a:solidFill>
            <a:round/>
          </a:ln>
          <a:effectLst>
            <a:outerShdw blurRad="50800" dist="254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205" name="PlaceHolder 10"/>
          <p:cNvSpPr>
            <a:spLocks noGrp="1"/>
          </p:cNvSpPr>
          <p:nvPr>
            <p:ph type="title"/>
          </p:nvPr>
        </p:nvSpPr>
        <p:spPr>
          <a:xfrm>
            <a:off x="402120" y="228600"/>
            <a:ext cx="11378880" cy="758520"/>
          </a:xfrm>
          <a:prstGeom prst="rect">
            <a:avLst/>
          </a:prstGeom>
        </p:spPr>
        <p:txBody>
          <a:bodyPr lIns="90000" tIns="45000" rIns="90000" bIns="45000" anchor="b"/>
          <a:lstStyle/>
          <a:p>
            <a:pPr algn="ctr">
              <a:lnSpc>
                <a:spcPct val="100000"/>
              </a:lnSpc>
            </a:pPr>
            <a:r>
              <a:rPr lang="ru-RU" sz="3300" b="0" strike="noStrike" spc="-1">
                <a:solidFill>
                  <a:srgbClr val="7B9899"/>
                </a:solidFill>
                <a:uFill>
                  <a:solidFill>
                    <a:srgbClr val="FFFFFF"/>
                  </a:solidFill>
                </a:uFill>
                <a:latin typeface="Georgia"/>
              </a:rPr>
              <a:t>Образец заголовка</a:t>
            </a:r>
            <a:endParaRPr lang="ru-RU" sz="1800" b="0" strike="noStrike" spc="-1">
              <a:solidFill>
                <a:srgbClr val="000000"/>
              </a:solidFill>
              <a:uFill>
                <a:solidFill>
                  <a:srgbClr val="FFFFFF"/>
                </a:solidFill>
              </a:uFill>
              <a:latin typeface="Georgia"/>
            </a:endParaRPr>
          </a:p>
        </p:txBody>
      </p:sp>
      <p:sp>
        <p:nvSpPr>
          <p:cNvPr id="206" name="PlaceHolder 11"/>
          <p:cNvSpPr>
            <a:spLocks noGrp="1"/>
          </p:cNvSpPr>
          <p:nvPr>
            <p:ph type="dt"/>
          </p:nvPr>
        </p:nvSpPr>
        <p:spPr>
          <a:xfrm>
            <a:off x="7721640" y="6405120"/>
            <a:ext cx="4059360" cy="365400"/>
          </a:xfrm>
          <a:prstGeom prst="rect">
            <a:avLst/>
          </a:prstGeom>
        </p:spPr>
        <p:txBody>
          <a:bodyPr lIns="90000" tIns="45000" rIns="90000" bIns="45000"/>
          <a:lstStyle/>
          <a:p>
            <a:pPr algn="r">
              <a:lnSpc>
                <a:spcPct val="100000"/>
              </a:lnSpc>
            </a:pPr>
            <a:r>
              <a:rPr lang="ru-RU" sz="1400" b="0" strike="noStrike" spc="-1">
                <a:solidFill>
                  <a:srgbClr val="FFFFFF"/>
                </a:solidFill>
                <a:uFill>
                  <a:solidFill>
                    <a:srgbClr val="FFFFFF"/>
                  </a:solidFill>
                </a:uFill>
                <a:latin typeface="Georgia"/>
              </a:rPr>
              <a:t>27.2.24</a:t>
            </a:r>
            <a:endParaRPr lang="ru-RU" sz="1400" b="0" strike="noStrike" spc="-1">
              <a:solidFill>
                <a:srgbClr val="000000"/>
              </a:solidFill>
              <a:uFill>
                <a:solidFill>
                  <a:srgbClr val="FFFFFF"/>
                </a:solidFill>
              </a:uFill>
              <a:latin typeface="Tinos"/>
            </a:endParaRPr>
          </a:p>
        </p:txBody>
      </p:sp>
      <p:sp>
        <p:nvSpPr>
          <p:cNvPr id="207" name="PlaceHolder 12"/>
          <p:cNvSpPr>
            <a:spLocks noGrp="1"/>
          </p:cNvSpPr>
          <p:nvPr>
            <p:ph type="ftr"/>
          </p:nvPr>
        </p:nvSpPr>
        <p:spPr>
          <a:xfrm>
            <a:off x="406440" y="6410880"/>
            <a:ext cx="4774680" cy="365400"/>
          </a:xfrm>
          <a:prstGeom prst="rect">
            <a:avLst/>
          </a:prstGeom>
        </p:spPr>
        <p:txBody>
          <a:bodyPr lIns="90000" tIns="45000" rIns="90000" bIns="45000"/>
          <a:lstStyle/>
          <a:p>
            <a:endParaRPr lang="ru-RU" sz="2400" b="0" strike="noStrike" spc="-1">
              <a:solidFill>
                <a:srgbClr val="000000"/>
              </a:solidFill>
              <a:uFill>
                <a:solidFill>
                  <a:srgbClr val="FFFFFF"/>
                </a:solidFill>
              </a:uFill>
              <a:latin typeface="Tinos"/>
            </a:endParaRPr>
          </a:p>
        </p:txBody>
      </p:sp>
      <p:sp>
        <p:nvSpPr>
          <p:cNvPr id="208" name="PlaceHolder 13"/>
          <p:cNvSpPr>
            <a:spLocks noGrp="1"/>
          </p:cNvSpPr>
          <p:nvPr>
            <p:ph type="sldNum"/>
          </p:nvPr>
        </p:nvSpPr>
        <p:spPr>
          <a:xfrm>
            <a:off x="5815440" y="1026360"/>
            <a:ext cx="609120" cy="441000"/>
          </a:xfrm>
          <a:prstGeom prst="rect">
            <a:avLst/>
          </a:prstGeom>
        </p:spPr>
        <p:txBody>
          <a:bodyPr lIns="45720" tIns="45000" rIns="45720" bIns="45000" anchor="ctr"/>
          <a:lstStyle/>
          <a:p>
            <a:pPr algn="ctr">
              <a:lnSpc>
                <a:spcPct val="100000"/>
              </a:lnSpc>
            </a:pPr>
            <a:fld id="{87A604EF-D900-42F5-845E-83927359D519}" type="slidenum">
              <a:rPr lang="ru-RU" sz="1600" b="0" strike="noStrike" spc="-1">
                <a:solidFill>
                  <a:srgbClr val="7B9899"/>
                </a:solidFill>
                <a:uFill>
                  <a:solidFill>
                    <a:srgbClr val="FFFFFF"/>
                  </a:solidFill>
                </a:uFill>
                <a:latin typeface="Georgia"/>
              </a:rPr>
              <a:t>‹#›</a:t>
            </a:fld>
            <a:endParaRPr lang="ru-RU" sz="1400" b="0" strike="noStrike" spc="-1">
              <a:solidFill>
                <a:srgbClr val="000000"/>
              </a:solidFill>
              <a:uFill>
                <a:solidFill>
                  <a:srgbClr val="FFFFFF"/>
                </a:solidFill>
              </a:uFill>
              <a:latin typeface="Tinos"/>
            </a:endParaRPr>
          </a:p>
        </p:txBody>
      </p:sp>
      <p:sp>
        <p:nvSpPr>
          <p:cNvPr id="209" name="PlaceHolder 14"/>
          <p:cNvSpPr>
            <a:spLocks noGrp="1"/>
          </p:cNvSpPr>
          <p:nvPr>
            <p:ph type="body"/>
          </p:nvPr>
        </p:nvSpPr>
        <p:spPr>
          <a:xfrm>
            <a:off x="402120" y="1527120"/>
            <a:ext cx="11338200" cy="4571640"/>
          </a:xfrm>
          <a:prstGeom prst="rect">
            <a:avLst/>
          </a:prstGeom>
        </p:spPr>
        <p:txBody>
          <a:bodyPr lIns="90000" tIns="45000" rIns="90000" bIns="45000"/>
          <a:lstStyle/>
          <a:p>
            <a:pPr marL="432000" indent="-324000">
              <a:buClr>
                <a:srgbClr val="000000"/>
              </a:buClr>
              <a:buSzPct val="45000"/>
              <a:buFont typeface="Wingdings" charset="2"/>
              <a:buChar char=""/>
            </a:pPr>
            <a:r>
              <a:rPr lang="ru-RU" sz="2700" b="0" strike="noStrike" spc="-1">
                <a:solidFill>
                  <a:srgbClr val="000000"/>
                </a:solidFill>
                <a:uFill>
                  <a:solidFill>
                    <a:srgbClr val="FFFFFF"/>
                  </a:solidFill>
                </a:uFill>
                <a:latin typeface="Georgia"/>
              </a:rPr>
              <a:t>Для правки структуры щёлкните мышью</a:t>
            </a:r>
          </a:p>
          <a:p>
            <a:pPr marL="864000" lvl="1" indent="-324000">
              <a:buClr>
                <a:srgbClr val="000000"/>
              </a:buClr>
              <a:buSzPct val="75000"/>
              <a:buFont typeface="Symbol" charset="2"/>
              <a:buChar char=""/>
            </a:pPr>
            <a:r>
              <a:rPr lang="ru-RU" sz="2700" b="0" strike="noStrike" spc="-1">
                <a:solidFill>
                  <a:srgbClr val="000000"/>
                </a:solidFill>
                <a:uFill>
                  <a:solidFill>
                    <a:srgbClr val="FFFFFF"/>
                  </a:solidFill>
                </a:uFill>
                <a:latin typeface="Georgia"/>
              </a:rPr>
              <a:t>Второй уровень структуры</a:t>
            </a:r>
          </a:p>
          <a:p>
            <a:pPr marL="1296000" lvl="2" indent="-288000">
              <a:buClr>
                <a:srgbClr val="000000"/>
              </a:buClr>
              <a:buSzPct val="45000"/>
              <a:buFont typeface="Wingdings" charset="2"/>
              <a:buChar char=""/>
            </a:pPr>
            <a:r>
              <a:rPr lang="ru-RU" sz="2700" b="0" strike="noStrike" spc="-1">
                <a:solidFill>
                  <a:srgbClr val="000000"/>
                </a:solidFill>
                <a:uFill>
                  <a:solidFill>
                    <a:srgbClr val="FFFFFF"/>
                  </a:solidFill>
                </a:uFill>
                <a:latin typeface="Georgia"/>
              </a:rPr>
              <a:t>Третий уровень структуры</a:t>
            </a:r>
            <a:endParaRPr lang="ru-RU" sz="2700" b="0" strike="noStrike" spc="-1">
              <a:solidFill>
                <a:srgbClr val="646B86"/>
              </a:solidFill>
              <a:uFill>
                <a:solidFill>
                  <a:srgbClr val="FFFFFF"/>
                </a:solidFill>
              </a:uFill>
              <a:latin typeface="Georgia"/>
            </a:endParaRPr>
          </a:p>
          <a:p>
            <a:pPr marL="1728000" lvl="3" indent="-216000">
              <a:buClr>
                <a:srgbClr val="000000"/>
              </a:buClr>
              <a:buSzPct val="75000"/>
              <a:buFont typeface="Symbol" charset="2"/>
              <a:buChar char=""/>
            </a:pPr>
            <a:r>
              <a:rPr lang="ru-RU" sz="2700" b="0" strike="noStrike" spc="-1">
                <a:solidFill>
                  <a:srgbClr val="000000"/>
                </a:solidFill>
                <a:uFill>
                  <a:solidFill>
                    <a:srgbClr val="FFFFFF"/>
                  </a:solidFill>
                </a:uFill>
                <a:latin typeface="Georgia"/>
              </a:rPr>
              <a:t>Четвёртый уровень структуры</a:t>
            </a:r>
          </a:p>
          <a:p>
            <a:pPr marL="2160000" lvl="4" indent="-216000">
              <a:buClr>
                <a:srgbClr val="000000"/>
              </a:buClr>
              <a:buSzPct val="45000"/>
              <a:buFont typeface="Wingdings" charset="2"/>
              <a:buChar char=""/>
            </a:pPr>
            <a:r>
              <a:rPr lang="ru-RU" sz="2700" b="0" strike="noStrike" spc="-1">
                <a:solidFill>
                  <a:srgbClr val="000000"/>
                </a:solidFill>
                <a:uFill>
                  <a:solidFill>
                    <a:srgbClr val="FFFFFF"/>
                  </a:solidFill>
                </a:uFill>
                <a:latin typeface="Georgia"/>
              </a:rPr>
              <a:t>Пятый уровень структуры</a:t>
            </a:r>
          </a:p>
          <a:p>
            <a:pPr marL="2592000" lvl="5" indent="-216000">
              <a:buClr>
                <a:srgbClr val="000000"/>
              </a:buClr>
              <a:buSzPct val="45000"/>
              <a:buFont typeface="Wingdings" charset="2"/>
              <a:buChar char=""/>
            </a:pPr>
            <a:r>
              <a:rPr lang="ru-RU" sz="2700" b="0" strike="noStrike" spc="-1">
                <a:solidFill>
                  <a:srgbClr val="000000"/>
                </a:solidFill>
                <a:uFill>
                  <a:solidFill>
                    <a:srgbClr val="FFFFFF"/>
                  </a:solidFill>
                </a:uFill>
                <a:latin typeface="Georgia"/>
              </a:rPr>
              <a:t>Шестой уровень структуры</a:t>
            </a:r>
          </a:p>
          <a:p>
            <a:pPr marL="274320" indent="-273960">
              <a:lnSpc>
                <a:spcPct val="100000"/>
              </a:lnSpc>
              <a:buClr>
                <a:srgbClr val="D16349"/>
              </a:buClr>
              <a:buSzPct val="85000"/>
              <a:buFont typeface="Wingdings 2" charset="2"/>
              <a:buChar char=""/>
            </a:pPr>
            <a:r>
              <a:rPr lang="ru-RU" sz="2700" b="0" strike="noStrike" spc="-1">
                <a:solidFill>
                  <a:srgbClr val="000000"/>
                </a:solidFill>
                <a:uFill>
                  <a:solidFill>
                    <a:srgbClr val="FFFFFF"/>
                  </a:solidFill>
                </a:uFill>
                <a:latin typeface="Georgia"/>
              </a:rPr>
              <a:t>Седьмой уровень структурыОбразец текста</a:t>
            </a:r>
          </a:p>
          <a:p>
            <a:pPr marL="548640" lvl="1" indent="-273960">
              <a:lnSpc>
                <a:spcPct val="100000"/>
              </a:lnSpc>
              <a:buClr>
                <a:srgbClr val="CCB400"/>
              </a:buClr>
              <a:buSzPct val="70000"/>
              <a:buFont typeface="Wingdings" charset="2"/>
              <a:buChar char=""/>
            </a:pPr>
            <a:r>
              <a:rPr lang="ru-RU" sz="2200" b="0" strike="noStrike" spc="-1">
                <a:solidFill>
                  <a:srgbClr val="646B86"/>
                </a:solidFill>
                <a:uFill>
                  <a:solidFill>
                    <a:srgbClr val="FFFFFF"/>
                  </a:solidFill>
                </a:uFill>
                <a:latin typeface="Georgia"/>
              </a:rPr>
              <a:t>Второй уровень</a:t>
            </a:r>
            <a:endParaRPr lang="ru-RU" sz="2700" b="0" strike="noStrike" spc="-1">
              <a:solidFill>
                <a:srgbClr val="000000"/>
              </a:solidFill>
              <a:uFill>
                <a:solidFill>
                  <a:srgbClr val="FFFFFF"/>
                </a:solidFill>
              </a:uFill>
              <a:latin typeface="Georgia"/>
            </a:endParaRPr>
          </a:p>
          <a:p>
            <a:pPr marL="822960" lvl="2" indent="-228240">
              <a:lnSpc>
                <a:spcPct val="100000"/>
              </a:lnSpc>
              <a:buClr>
                <a:srgbClr val="8CADAE"/>
              </a:buClr>
              <a:buSzPct val="75000"/>
              <a:buFont typeface="Wingdings 2" charset="2"/>
              <a:buChar char=""/>
            </a:pPr>
            <a:r>
              <a:rPr lang="ru-RU" sz="2000" b="0" strike="noStrike" spc="-1">
                <a:solidFill>
                  <a:srgbClr val="000000"/>
                </a:solidFill>
                <a:uFill>
                  <a:solidFill>
                    <a:srgbClr val="FFFFFF"/>
                  </a:solidFill>
                </a:uFill>
                <a:latin typeface="Georgia"/>
              </a:rPr>
              <a:t>Третий уровень</a:t>
            </a:r>
            <a:endParaRPr lang="ru-RU" sz="2700" b="0" strike="noStrike" spc="-1">
              <a:solidFill>
                <a:srgbClr val="646B86"/>
              </a:solidFill>
              <a:uFill>
                <a:solidFill>
                  <a:srgbClr val="FFFFFF"/>
                </a:solidFill>
              </a:uFill>
              <a:latin typeface="Georgia"/>
            </a:endParaRPr>
          </a:p>
          <a:p>
            <a:pPr marL="1097280" lvl="3" indent="-228240">
              <a:lnSpc>
                <a:spcPct val="100000"/>
              </a:lnSpc>
              <a:buClr>
                <a:srgbClr val="8C7B70"/>
              </a:buClr>
              <a:buSzPct val="70000"/>
              <a:buFont typeface="Wingdings" charset="2"/>
              <a:buChar char=""/>
            </a:pPr>
            <a:r>
              <a:rPr lang="ru-RU" sz="2000" b="0" strike="noStrike" spc="-1">
                <a:solidFill>
                  <a:srgbClr val="646B86"/>
                </a:solidFill>
                <a:uFill>
                  <a:solidFill>
                    <a:srgbClr val="FFFFFF"/>
                  </a:solidFill>
                </a:uFill>
                <a:latin typeface="Georgia"/>
              </a:rPr>
              <a:t>Четвертый уровень</a:t>
            </a:r>
            <a:endParaRPr lang="ru-RU" sz="2700" b="0" strike="noStrike" spc="-1">
              <a:solidFill>
                <a:srgbClr val="000000"/>
              </a:solidFill>
              <a:uFill>
                <a:solidFill>
                  <a:srgbClr val="FFFFFF"/>
                </a:solidFill>
              </a:uFill>
              <a:latin typeface="Georgia"/>
            </a:endParaRPr>
          </a:p>
          <a:p>
            <a:pPr marL="1371600" lvl="4" indent="-228240">
              <a:lnSpc>
                <a:spcPct val="100000"/>
              </a:lnSpc>
              <a:buClr>
                <a:srgbClr val="8FB08C"/>
              </a:buClr>
              <a:buFont typeface="Symbol" charset="2"/>
              <a:buChar char=""/>
            </a:pPr>
            <a:r>
              <a:rPr lang="ru-RU" sz="1800" b="0" strike="noStrike" spc="-1">
                <a:solidFill>
                  <a:srgbClr val="000000"/>
                </a:solidFill>
                <a:uFill>
                  <a:solidFill>
                    <a:srgbClr val="FFFFFF"/>
                  </a:solidFill>
                </a:uFill>
                <a:latin typeface="Georgia"/>
              </a:rPr>
              <a:t>Пятый уровень</a:t>
            </a:r>
            <a:endParaRPr lang="ru-RU" sz="2700" b="0" strike="noStrike" spc="-1">
              <a:solidFill>
                <a:srgbClr val="000000"/>
              </a:solidFill>
              <a:uFill>
                <a:solidFill>
                  <a:srgbClr val="FFFFFF"/>
                </a:solidFill>
              </a:uFill>
              <a:latin typeface="Georgia"/>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TextShape 1"/>
          <p:cNvSpPr txBox="1"/>
          <p:nvPr/>
        </p:nvSpPr>
        <p:spPr>
          <a:xfrm>
            <a:off x="603360" y="770400"/>
            <a:ext cx="11022120" cy="3352320"/>
          </a:xfrm>
          <a:prstGeom prst="rect">
            <a:avLst/>
          </a:prstGeom>
          <a:noFill/>
          <a:ln>
            <a:noFill/>
          </a:ln>
        </p:spPr>
        <p:txBody>
          <a:bodyPr anchor="b"/>
          <a:lstStyle/>
          <a:p>
            <a:pPr>
              <a:lnSpc>
                <a:spcPct val="80000"/>
              </a:lnSpc>
            </a:pPr>
            <a:r>
              <a:rPr lang="ru-RU" sz="8800" b="0" strike="noStrike" spc="-117">
                <a:solidFill>
                  <a:srgbClr val="FFFFFF"/>
                </a:solidFill>
                <a:uFill>
                  <a:solidFill>
                    <a:srgbClr val="FFFFFF"/>
                  </a:solidFill>
                </a:uFill>
                <a:latin typeface="Calibri Light"/>
              </a:rPr>
              <a:t>Международные бизнес-стратегии в АТР</a:t>
            </a:r>
            <a:endParaRPr lang="ru-RU" sz="1800" b="0" strike="noStrike" spc="-1">
              <a:solidFill>
                <a:srgbClr val="000000"/>
              </a:solidFill>
              <a:uFill>
                <a:solidFill>
                  <a:srgbClr val="FFFFFF"/>
                </a:solidFill>
              </a:uFill>
              <a:latin typeface="Calibri Light"/>
            </a:endParaRPr>
          </a:p>
        </p:txBody>
      </p:sp>
      <p:sp>
        <p:nvSpPr>
          <p:cNvPr id="250" name="TextShape 2"/>
          <p:cNvSpPr txBox="1"/>
          <p:nvPr/>
        </p:nvSpPr>
        <p:spPr>
          <a:xfrm>
            <a:off x="667440" y="4206960"/>
            <a:ext cx="9227880" cy="1645560"/>
          </a:xfrm>
          <a:prstGeom prst="rect">
            <a:avLst/>
          </a:prstGeom>
          <a:noFill/>
          <a:ln>
            <a:noFill/>
          </a:ln>
        </p:spPr>
        <p:txBody>
          <a:bodyPr/>
          <a:lstStyle/>
          <a:p>
            <a:pPr>
              <a:lnSpc>
                <a:spcPct val="100000"/>
              </a:lnSpc>
            </a:pPr>
            <a:r>
              <a:rPr lang="ru-RU" sz="4000" b="0" strike="noStrike" spc="-1" dirty="0" err="1">
                <a:solidFill>
                  <a:srgbClr val="FFFFFF"/>
                </a:solidFill>
                <a:uFill>
                  <a:solidFill>
                    <a:srgbClr val="FFFFFF"/>
                  </a:solidFill>
                </a:uFill>
                <a:latin typeface="Calibri Light"/>
              </a:rPr>
              <a:t>International</a:t>
            </a:r>
            <a:r>
              <a:rPr lang="ru-RU" sz="4000" b="0" strike="noStrike" spc="-1" dirty="0">
                <a:solidFill>
                  <a:srgbClr val="FFFFFF"/>
                </a:solidFill>
                <a:uFill>
                  <a:solidFill>
                    <a:srgbClr val="FFFFFF"/>
                  </a:solidFill>
                </a:uFill>
                <a:latin typeface="Calibri Light"/>
              </a:rPr>
              <a:t> business </a:t>
            </a:r>
            <a:r>
              <a:rPr lang="ru-RU" sz="4000" b="0" strike="noStrike" spc="-1" dirty="0" err="1">
                <a:solidFill>
                  <a:srgbClr val="FFFFFF"/>
                </a:solidFill>
                <a:uFill>
                  <a:solidFill>
                    <a:srgbClr val="FFFFFF"/>
                  </a:solidFill>
                </a:uFill>
                <a:latin typeface="Calibri Light"/>
              </a:rPr>
              <a:t>strategies</a:t>
            </a:r>
            <a:r>
              <a:rPr lang="ru-RU" sz="4000" b="0" strike="noStrike" spc="-1" dirty="0">
                <a:solidFill>
                  <a:srgbClr val="FFFFFF"/>
                </a:solidFill>
                <a:uFill>
                  <a:solidFill>
                    <a:srgbClr val="FFFFFF"/>
                  </a:solidFill>
                </a:uFill>
                <a:latin typeface="Calibri Light"/>
              </a:rPr>
              <a:t> </a:t>
            </a:r>
            <a:r>
              <a:rPr lang="ru-RU" sz="4000" b="0" strike="noStrike" spc="-1" dirty="0" err="1">
                <a:solidFill>
                  <a:srgbClr val="FFFFFF"/>
                </a:solidFill>
                <a:uFill>
                  <a:solidFill>
                    <a:srgbClr val="FFFFFF"/>
                  </a:solidFill>
                </a:uFill>
                <a:latin typeface="Calibri Light"/>
              </a:rPr>
              <a:t>in</a:t>
            </a:r>
            <a:r>
              <a:rPr lang="ru-RU" sz="4000" b="0" strike="noStrike" spc="-1" dirty="0">
                <a:solidFill>
                  <a:srgbClr val="FFFFFF"/>
                </a:solidFill>
                <a:uFill>
                  <a:solidFill>
                    <a:srgbClr val="FFFFFF"/>
                  </a:solidFill>
                </a:uFill>
                <a:latin typeface="Calibri Light"/>
              </a:rPr>
              <a:t> APR </a:t>
            </a:r>
            <a:endParaRPr lang="ru-RU" sz="3200" b="0" strike="noStrike" spc="-1" dirty="0">
              <a:solidFill>
                <a:srgbClr val="000000"/>
              </a:solidFill>
              <a:uFill>
                <a:solidFill>
                  <a:srgbClr val="FFFFFF"/>
                </a:solidFill>
              </a:uFill>
              <a:latin typeface="XO Orie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Shape 1"/>
          <p:cNvSpPr txBox="1"/>
          <p:nvPr/>
        </p:nvSpPr>
        <p:spPr>
          <a:xfrm>
            <a:off x="657720" y="403920"/>
            <a:ext cx="10772280" cy="114804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What </a:t>
            </a:r>
            <a:r>
              <a:rPr lang="ru-RU" sz="5400" b="0" strike="noStrike" spc="-117" dirty="0" err="1">
                <a:solidFill>
                  <a:srgbClr val="50B4C8"/>
                </a:solidFill>
                <a:uFill>
                  <a:solidFill>
                    <a:srgbClr val="FFFFFF"/>
                  </a:solidFill>
                </a:uFill>
                <a:latin typeface="Calibri Light"/>
              </a:rPr>
              <a:t>is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Strategy</a:t>
            </a:r>
            <a:r>
              <a:rPr lang="ru-RU" sz="5400" b="0" strike="noStrike" spc="-117" dirty="0">
                <a:solidFill>
                  <a:srgbClr val="50B4C8"/>
                </a:solidFill>
                <a:uFill>
                  <a:solidFill>
                    <a:srgbClr val="FFFFFF"/>
                  </a:solidFill>
                </a:uFill>
                <a:latin typeface="Calibri Light"/>
              </a:rPr>
              <a:t>?</a:t>
            </a:r>
            <a:endParaRPr lang="ru-RU" sz="1800" b="0" strike="noStrike" spc="-1" dirty="0">
              <a:solidFill>
                <a:srgbClr val="000000"/>
              </a:solidFill>
              <a:uFill>
                <a:solidFill>
                  <a:srgbClr val="FFFFFF"/>
                </a:solidFill>
              </a:uFill>
              <a:latin typeface="Calibri Light"/>
            </a:endParaRPr>
          </a:p>
        </p:txBody>
      </p:sp>
      <p:sp>
        <p:nvSpPr>
          <p:cNvPr id="252" name="TextShape 2"/>
          <p:cNvSpPr txBox="1"/>
          <p:nvPr/>
        </p:nvSpPr>
        <p:spPr>
          <a:xfrm>
            <a:off x="676800" y="1551960"/>
            <a:ext cx="10753200" cy="4527720"/>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In business, strategy and strategic management originated only in the 1950s and 1960s through management gurus as Peter Drucker, Philip Selznick, Alfred Chandler, Igor </a:t>
            </a:r>
            <a:r>
              <a:rPr lang="en-US" sz="2400" b="0" strike="noStrike" spc="-1" dirty="0" err="1" smtClean="0">
                <a:solidFill>
                  <a:srgbClr val="262626"/>
                </a:solidFill>
                <a:uFill>
                  <a:solidFill>
                    <a:srgbClr val="FFFFFF"/>
                  </a:solidFill>
                </a:uFill>
                <a:latin typeface="Calibri Light"/>
              </a:rPr>
              <a:t>Ansoff</a:t>
            </a:r>
            <a:r>
              <a:rPr lang="en-US" sz="2400" b="0" strike="noStrike" spc="-1" dirty="0" smtClean="0">
                <a:solidFill>
                  <a:srgbClr val="262626"/>
                </a:solidFill>
                <a:uFill>
                  <a:solidFill>
                    <a:srgbClr val="FFFFFF"/>
                  </a:solidFill>
                </a:uFill>
                <a:latin typeface="Calibri Light"/>
              </a:rPr>
              <a:t>, and Bruce Henderson. </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With the aid of </a:t>
            </a:r>
            <a:r>
              <a:rPr lang="en-US" sz="2400" b="1" strike="noStrike" spc="-1" dirty="0" smtClean="0">
                <a:solidFill>
                  <a:srgbClr val="262626"/>
                </a:solidFill>
                <a:uFill>
                  <a:solidFill>
                    <a:srgbClr val="FFFFFF"/>
                  </a:solidFill>
                </a:uFill>
                <a:latin typeface="Calibri Light"/>
              </a:rPr>
              <a:t>strategic tools </a:t>
            </a:r>
            <a:r>
              <a:rPr lang="en-US" sz="2400" b="0" strike="noStrike" spc="-1" dirty="0" smtClean="0">
                <a:solidFill>
                  <a:srgbClr val="262626"/>
                </a:solidFill>
                <a:uFill>
                  <a:solidFill>
                    <a:srgbClr val="FFFFFF"/>
                  </a:solidFill>
                </a:uFill>
                <a:latin typeface="Calibri Light"/>
              </a:rPr>
              <a:t>such as:</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the SWOT analysis, </a:t>
            </a:r>
          </a:p>
          <a:p>
            <a:pPr marL="91440" indent="-91080">
              <a:lnSpc>
                <a:spcPct val="85000"/>
              </a:lnSpc>
              <a:buClr>
                <a:srgbClr val="262626"/>
              </a:buClr>
              <a:buFont typeface="Arial"/>
              <a:buChar char=" "/>
            </a:pPr>
            <a:r>
              <a:rPr lang="en-US" sz="2400" b="0" strike="noStrike" spc="-1" dirty="0" err="1" smtClean="0">
                <a:solidFill>
                  <a:srgbClr val="262626"/>
                </a:solidFill>
                <a:uFill>
                  <a:solidFill>
                    <a:srgbClr val="FFFFFF"/>
                  </a:solidFill>
                </a:uFill>
                <a:latin typeface="Calibri Light"/>
              </a:rPr>
              <a:t>Ansoff</a:t>
            </a:r>
            <a:r>
              <a:rPr lang="en-US" sz="2400" b="0" strike="noStrike" spc="-1" dirty="0" smtClean="0">
                <a:solidFill>
                  <a:srgbClr val="262626"/>
                </a:solidFill>
                <a:uFill>
                  <a:solidFill>
                    <a:srgbClr val="FFFFFF"/>
                  </a:solidFill>
                </a:uFill>
                <a:latin typeface="Calibri Light"/>
              </a:rPr>
              <a:t> matrix,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Growth-Share matrix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and the Five Forces model,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managers became better able to understand their businesses and the environment, and make decisions on future steps to take.</a:t>
            </a: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Shape 1"/>
          <p:cNvSpPr txBox="1"/>
          <p:nvPr/>
        </p:nvSpPr>
        <p:spPr>
          <a:xfrm>
            <a:off x="657720" y="403920"/>
            <a:ext cx="10772280" cy="114804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What </a:t>
            </a:r>
            <a:r>
              <a:rPr lang="ru-RU" sz="5400" b="0" strike="noStrike" spc="-117" dirty="0" err="1">
                <a:solidFill>
                  <a:srgbClr val="50B4C8"/>
                </a:solidFill>
                <a:uFill>
                  <a:solidFill>
                    <a:srgbClr val="FFFFFF"/>
                  </a:solidFill>
                </a:uFill>
                <a:latin typeface="Calibri Light"/>
              </a:rPr>
              <a:t>is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Strategy</a:t>
            </a:r>
            <a:r>
              <a:rPr lang="ru-RU" sz="5400" b="0" strike="noStrike" spc="-117" dirty="0">
                <a:solidFill>
                  <a:srgbClr val="50B4C8"/>
                </a:solidFill>
                <a:uFill>
                  <a:solidFill>
                    <a:srgbClr val="FFFFFF"/>
                  </a:solidFill>
                </a:uFill>
                <a:latin typeface="Calibri Light"/>
              </a:rPr>
              <a:t>?</a:t>
            </a:r>
            <a:endParaRPr lang="ru-RU" sz="1800" b="0" strike="noStrike" spc="-1" dirty="0">
              <a:solidFill>
                <a:srgbClr val="000000"/>
              </a:solidFill>
              <a:uFill>
                <a:solidFill>
                  <a:srgbClr val="FFFFFF"/>
                </a:solidFill>
              </a:uFill>
              <a:latin typeface="Calibri Light"/>
            </a:endParaRPr>
          </a:p>
        </p:txBody>
      </p:sp>
      <p:sp>
        <p:nvSpPr>
          <p:cNvPr id="252" name="TextShape 2"/>
          <p:cNvSpPr txBox="1"/>
          <p:nvPr/>
        </p:nvSpPr>
        <p:spPr>
          <a:xfrm>
            <a:off x="676800" y="1551960"/>
            <a:ext cx="10753200" cy="452772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Throughout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years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many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tools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have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popped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up</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word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itself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become</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catchall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term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used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both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academics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practicioners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mean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whatever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wants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mean</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Chandler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defined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as</a:t>
            </a:r>
            <a:r>
              <a:rPr lang="ru-RU" sz="2400" b="0"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the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determination</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the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basic</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long-term</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goals</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an</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enterprise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and</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the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adoption</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courses</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action</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and</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the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allocation</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resources</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necessary</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for</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carrying</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out</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these</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goals</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However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environment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became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complex</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competition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less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predictable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technological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advancements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disruptive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preparing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future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difficult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people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seemed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disagree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about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true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meaning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more</a:t>
            </a:r>
            <a:r>
              <a:rPr lang="ru-RU" sz="2400" b="0" strike="noStrike" spc="-1" dirty="0">
                <a:solidFill>
                  <a:srgbClr val="262626"/>
                </a:solidFill>
                <a:uFill>
                  <a:solidFill>
                    <a:srgbClr val="FFFFFF"/>
                  </a:solidFill>
                </a:uFill>
                <a:latin typeface="Calibri Light"/>
              </a:rPr>
              <a:t>. </a:t>
            </a:r>
          </a:p>
        </p:txBody>
      </p:sp>
    </p:spTree>
    <p:extLst>
      <p:ext uri="{BB962C8B-B14F-4D97-AF65-F5344CB8AC3E}">
        <p14:creationId xmlns:p14="http://schemas.microsoft.com/office/powerpoint/2010/main" val="162481288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Shape 1"/>
          <p:cNvSpPr txBox="1"/>
          <p:nvPr/>
        </p:nvSpPr>
        <p:spPr>
          <a:xfrm>
            <a:off x="657720" y="403920"/>
            <a:ext cx="10772280" cy="114804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What </a:t>
            </a:r>
            <a:r>
              <a:rPr lang="ru-RU" sz="5400" b="0" strike="noStrike" spc="-117" dirty="0" err="1">
                <a:solidFill>
                  <a:srgbClr val="50B4C8"/>
                </a:solidFill>
                <a:uFill>
                  <a:solidFill>
                    <a:srgbClr val="FFFFFF"/>
                  </a:solidFill>
                </a:uFill>
                <a:latin typeface="Calibri Light"/>
              </a:rPr>
              <a:t>is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Strategy</a:t>
            </a:r>
            <a:r>
              <a:rPr lang="ru-RU" sz="5400" b="0" strike="noStrike" spc="-117" dirty="0">
                <a:solidFill>
                  <a:srgbClr val="50B4C8"/>
                </a:solidFill>
                <a:uFill>
                  <a:solidFill>
                    <a:srgbClr val="FFFFFF"/>
                  </a:solidFill>
                </a:uFill>
                <a:latin typeface="Calibri Light"/>
              </a:rPr>
              <a:t>?</a:t>
            </a:r>
            <a:endParaRPr lang="ru-RU" sz="1800" b="0" strike="noStrike" spc="-1" dirty="0">
              <a:solidFill>
                <a:srgbClr val="000000"/>
              </a:solidFill>
              <a:uFill>
                <a:solidFill>
                  <a:srgbClr val="FFFFFF"/>
                </a:solidFill>
              </a:uFill>
              <a:latin typeface="Calibri Light"/>
            </a:endParaRPr>
          </a:p>
        </p:txBody>
      </p:sp>
      <p:sp>
        <p:nvSpPr>
          <p:cNvPr id="252" name="TextShape 2"/>
          <p:cNvSpPr txBox="1"/>
          <p:nvPr/>
        </p:nvSpPr>
        <p:spPr>
          <a:xfrm>
            <a:off x="676800" y="1551960"/>
            <a:ext cx="10753200" cy="4527720"/>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This is also reflected in </a:t>
            </a:r>
            <a:r>
              <a:rPr lang="en-US" sz="2400" b="0" strike="noStrike" spc="-1" dirty="0" err="1" smtClean="0">
                <a:solidFill>
                  <a:srgbClr val="262626"/>
                </a:solidFill>
                <a:uFill>
                  <a:solidFill>
                    <a:srgbClr val="FFFFFF"/>
                  </a:solidFill>
                </a:uFill>
                <a:latin typeface="Calibri Light"/>
              </a:rPr>
              <a:t>Mintzberg’s</a:t>
            </a:r>
            <a:r>
              <a:rPr lang="en-US" sz="2400" b="0" strike="noStrike" spc="-1" dirty="0" smtClean="0">
                <a:solidFill>
                  <a:srgbClr val="262626"/>
                </a:solidFill>
                <a:uFill>
                  <a:solidFill>
                    <a:srgbClr val="FFFFFF"/>
                  </a:solidFill>
                </a:uFill>
                <a:latin typeface="Calibri Light"/>
              </a:rPr>
              <a:t> book Strategy Safari in which he identified 10(!) different general perspectives (which he defines as ‘schools’) in the literature on strategy formulation.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Although a straightforward definition of strategy doesn’t seem to work in the world of today, we could at least try to explain what strategy is NOT and what elements a true strategy should consists of.</a:t>
            </a:r>
            <a:endParaRPr lang="en-US"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333822916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Strategy ≠ Operational Effectiveness</a:t>
            </a:r>
            <a:endParaRPr lang="ru-RU" sz="1800" b="0" strike="noStrike" spc="-1">
              <a:solidFill>
                <a:srgbClr val="000000"/>
              </a:solidFill>
              <a:uFill>
                <a:solidFill>
                  <a:srgbClr val="FFFFFF"/>
                </a:solidFill>
              </a:uFill>
              <a:latin typeface="Calibri Light"/>
            </a:endParaRPr>
          </a:p>
        </p:txBody>
      </p:sp>
      <p:sp>
        <p:nvSpPr>
          <p:cNvPr id="254" name="TextShape 2"/>
          <p:cNvSpPr txBox="1"/>
          <p:nvPr/>
        </p:nvSpPr>
        <p:spPr>
          <a:xfrm>
            <a:off x="666900" y="1665991"/>
            <a:ext cx="10753200" cy="4589843"/>
          </a:xfrm>
          <a:prstGeom prst="rect">
            <a:avLst/>
          </a:prstGeom>
          <a:noFill/>
          <a:ln>
            <a:noFill/>
          </a:ln>
        </p:spPr>
        <p:txBody>
          <a:bodyPr/>
          <a:lstStyle/>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Michael Porter, one of the fathers of strategy, made a clear distinction between strategy and operational effectiveness (OE). </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smtClean="0">
                <a:solidFill>
                  <a:srgbClr val="262626"/>
                </a:solidFill>
                <a:uFill>
                  <a:solidFill>
                    <a:srgbClr val="FFFFFF"/>
                  </a:solidFill>
                </a:uFill>
                <a:latin typeface="Calibri Light"/>
              </a:rPr>
              <a:t>Porter defines OE </a:t>
            </a:r>
            <a:r>
              <a:rPr lang="ru-RU" sz="2400" b="0" strike="noStrike" spc="-1" dirty="0" err="1" smtClean="0">
                <a:solidFill>
                  <a:srgbClr val="262626"/>
                </a:solidFill>
                <a:uFill>
                  <a:solidFill>
                    <a:srgbClr val="FFFFFF"/>
                  </a:solidFill>
                </a:uFill>
                <a:latin typeface="Calibri Light"/>
              </a:rPr>
              <a:t>as</a:t>
            </a:r>
            <a:r>
              <a:rPr lang="ru-RU" sz="2400" b="0"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performing</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similar</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activities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better</a:t>
            </a:r>
            <a:r>
              <a:rPr lang="ru-RU" sz="2400" b="1"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rivals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perform</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them</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could</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for</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example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mean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that</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company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manufactures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products</a:t>
            </a:r>
            <a:r>
              <a:rPr lang="ru-RU" sz="2400" b="0"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faster</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cheaper</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or</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with</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less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defects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between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due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to</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more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efficient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production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line</a:t>
            </a:r>
            <a:r>
              <a:rPr lang="ru-RU" sz="2400" b="0" strike="noStrike" spc="-1" dirty="0" smtClean="0">
                <a:solidFill>
                  <a:srgbClr val="262626"/>
                </a:solidFill>
                <a:uFill>
                  <a:solidFill>
                    <a:srgbClr val="FFFFFF"/>
                  </a:solidFill>
                </a:uFill>
                <a:latin typeface="Calibri Light"/>
              </a:rPr>
              <a:t>. </a:t>
            </a: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err="1" smtClean="0">
                <a:solidFill>
                  <a:srgbClr val="262626"/>
                </a:solidFill>
                <a:uFill>
                  <a:solidFill>
                    <a:srgbClr val="FFFFFF"/>
                  </a:solidFill>
                </a:uFill>
                <a:latin typeface="Calibri Light"/>
              </a:rPr>
              <a:t>Even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though</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constant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improvement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in</a:t>
            </a:r>
            <a:r>
              <a:rPr lang="ru-RU" sz="2400" b="0" strike="noStrike" spc="-1" dirty="0" smtClean="0">
                <a:solidFill>
                  <a:srgbClr val="262626"/>
                </a:solidFill>
                <a:uFill>
                  <a:solidFill>
                    <a:srgbClr val="FFFFFF"/>
                  </a:solidFill>
                </a:uFill>
                <a:latin typeface="Calibri Light"/>
              </a:rPr>
              <a:t> OE </a:t>
            </a:r>
            <a:r>
              <a:rPr lang="ru-RU" sz="2400" b="0" strike="noStrike" spc="-1" dirty="0" err="1" smtClean="0">
                <a:solidFill>
                  <a:srgbClr val="262626"/>
                </a:solidFill>
                <a:uFill>
                  <a:solidFill>
                    <a:srgbClr val="FFFFFF"/>
                  </a:solidFill>
                </a:uFill>
                <a:latin typeface="Calibri Light"/>
              </a:rPr>
              <a:t>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necessary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to</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remain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competitive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not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sufficient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because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competitors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easily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imitate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these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operational</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activities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and</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achieve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same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results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after</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while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well</a:t>
            </a:r>
            <a:r>
              <a:rPr lang="ru-RU" sz="2400" b="0" strike="noStrike" spc="-1" dirty="0" smtClean="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Strategy ≠ Operational Effectiveness</a:t>
            </a:r>
            <a:endParaRPr lang="ru-RU" sz="1800" b="0" strike="noStrike" spc="-1">
              <a:solidFill>
                <a:srgbClr val="000000"/>
              </a:solidFill>
              <a:uFill>
                <a:solidFill>
                  <a:srgbClr val="FFFFFF"/>
                </a:solidFill>
              </a:uFill>
              <a:latin typeface="Calibri Light"/>
            </a:endParaRPr>
          </a:p>
        </p:txBody>
      </p:sp>
      <p:sp>
        <p:nvSpPr>
          <p:cNvPr id="254" name="TextShape 2"/>
          <p:cNvSpPr txBox="1"/>
          <p:nvPr/>
        </p:nvSpPr>
        <p:spPr>
          <a:xfrm>
            <a:off x="666900" y="1665991"/>
            <a:ext cx="10753200" cy="4589843"/>
          </a:xfrm>
          <a:prstGeom prst="rect">
            <a:avLst/>
          </a:prstGeom>
          <a:noFill/>
          <a:ln>
            <a:noFill/>
          </a:ln>
        </p:spPr>
        <p:txBody>
          <a:bodyPr/>
          <a:lstStyle/>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err="1" smtClean="0">
                <a:solidFill>
                  <a:srgbClr val="262626"/>
                </a:solidFill>
                <a:uFill>
                  <a:solidFill>
                    <a:srgbClr val="FFFFFF"/>
                  </a:solidFill>
                </a:uFill>
                <a:latin typeface="Calibri Light"/>
              </a:rPr>
              <a:t>According</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to</a:t>
            </a:r>
            <a:r>
              <a:rPr lang="ru-RU" sz="2400" b="0" strike="noStrike" spc="-1" dirty="0" smtClean="0">
                <a:solidFill>
                  <a:srgbClr val="262626"/>
                </a:solidFill>
                <a:uFill>
                  <a:solidFill>
                    <a:srgbClr val="FFFFFF"/>
                  </a:solidFill>
                </a:uFill>
                <a:latin typeface="Calibri Light"/>
              </a:rPr>
              <a:t> Porter, a </a:t>
            </a:r>
            <a:r>
              <a:rPr lang="ru-RU" sz="2400" b="0" strike="noStrike" spc="-1" dirty="0" err="1" smtClean="0">
                <a:solidFill>
                  <a:srgbClr val="262626"/>
                </a:solidFill>
                <a:uFill>
                  <a:solidFill>
                    <a:srgbClr val="FFFFFF"/>
                  </a:solidFill>
                </a:uFill>
                <a:latin typeface="Calibri Light"/>
              </a:rPr>
              <a:t>company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only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outperform</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rivals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if</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establish</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difference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that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can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preserve</a:t>
            </a:r>
            <a:r>
              <a:rPr lang="ru-RU" sz="2400" b="0"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This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is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where</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strategy</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comes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in</a:t>
            </a:r>
            <a:r>
              <a:rPr lang="ru-RU" sz="2400" b="1"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Strategic</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positioning</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about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performing</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different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activities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from</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rivals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and</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combining</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them</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in</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such</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way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that</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they</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deliver</a:t>
            </a:r>
            <a:r>
              <a:rPr lang="ru-RU" sz="2400" b="0" strike="noStrike" spc="-1" dirty="0" smtClean="0">
                <a:solidFill>
                  <a:srgbClr val="262626"/>
                </a:solidFill>
                <a:uFill>
                  <a:solidFill>
                    <a:srgbClr val="FFFFFF"/>
                  </a:solidFill>
                </a:uFill>
                <a:latin typeface="Calibri Light"/>
              </a:rPr>
              <a:t> a </a:t>
            </a:r>
            <a:r>
              <a:rPr lang="ru-RU" sz="2400" b="0" strike="noStrike" spc="-1" dirty="0" err="1" smtClean="0">
                <a:solidFill>
                  <a:srgbClr val="262626"/>
                </a:solidFill>
                <a:uFill>
                  <a:solidFill>
                    <a:srgbClr val="FFFFFF"/>
                  </a:solidFill>
                </a:uFill>
                <a:latin typeface="Calibri Light"/>
              </a:rPr>
              <a:t>unique</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mix</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of</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values</a:t>
            </a:r>
            <a:r>
              <a:rPr lang="ru-RU" sz="2400" b="0" strike="noStrike" spc="-1" dirty="0" smtClean="0">
                <a:solidFill>
                  <a:srgbClr val="262626"/>
                </a:solidFill>
                <a:uFill>
                  <a:solidFill>
                    <a:srgbClr val="FFFFFF"/>
                  </a:solidFill>
                </a:uFill>
                <a:latin typeface="Calibri Light"/>
              </a:rPr>
              <a:t>. </a:t>
            </a:r>
            <a:r>
              <a:rPr lang="ru-RU" sz="2400" b="0" strike="noStrike" spc="-1" dirty="0" err="1" smtClean="0">
                <a:solidFill>
                  <a:srgbClr val="262626"/>
                </a:solidFill>
                <a:uFill>
                  <a:solidFill>
                    <a:srgbClr val="FFFFFF"/>
                  </a:solidFill>
                </a:uFill>
                <a:latin typeface="Calibri Light"/>
              </a:rPr>
              <a:t>Hence</a:t>
            </a:r>
            <a:r>
              <a:rPr lang="ru-RU" sz="2400" b="0"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competitive</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strategy</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is</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all</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about</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being</a:t>
            </a:r>
            <a:r>
              <a:rPr lang="ru-RU" sz="2400" b="1" strike="noStrike" spc="-1" dirty="0" smtClean="0">
                <a:solidFill>
                  <a:srgbClr val="262626"/>
                </a:solidFill>
                <a:uFill>
                  <a:solidFill>
                    <a:srgbClr val="FFFFFF"/>
                  </a:solidFill>
                </a:uFill>
                <a:latin typeface="Calibri Light"/>
              </a:rPr>
              <a:t> </a:t>
            </a:r>
            <a:r>
              <a:rPr lang="ru-RU" sz="2400" b="1" strike="noStrike" spc="-1" dirty="0" err="1" smtClean="0">
                <a:solidFill>
                  <a:srgbClr val="262626"/>
                </a:solidFill>
                <a:uFill>
                  <a:solidFill>
                    <a:srgbClr val="FFFFFF"/>
                  </a:solidFill>
                </a:uFill>
                <a:latin typeface="Calibri Light"/>
              </a:rPr>
              <a:t>different</a:t>
            </a:r>
            <a:r>
              <a:rPr lang="ru-RU" sz="2400" b="1" strike="noStrike" spc="-1" dirty="0" smtClean="0">
                <a:solidFill>
                  <a:srgbClr val="262626"/>
                </a:solidFill>
                <a:uFill>
                  <a:solidFill>
                    <a:srgbClr val="FFFFFF"/>
                  </a:solidFill>
                </a:uFill>
                <a:latin typeface="Calibri Light"/>
              </a:rPr>
              <a:t>.</a:t>
            </a:r>
            <a:endParaRPr lang="en-US" sz="2400" b="1"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So what are these activities and how should they be combined?</a:t>
            </a:r>
          </a:p>
          <a:p>
            <a:pPr marL="91440" indent="-91080">
              <a:lnSpc>
                <a:spcPct val="85000"/>
              </a:lnSpc>
              <a:buClr>
                <a:srgbClr val="262626"/>
              </a:buClr>
              <a:buFont typeface="Arial"/>
              <a:buChar char=" "/>
            </a:pP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03281419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360" y="499680"/>
            <a:ext cx="10772280" cy="1657800"/>
          </a:xfrm>
          <a:prstGeom prst="rect">
            <a:avLst/>
          </a:prstGeom>
          <a:noFill/>
          <a:ln>
            <a:noFill/>
          </a:ln>
        </p:spPr>
        <p:txBody>
          <a:bodyPr anchor="ctr"/>
          <a:lstStyle/>
          <a:p>
            <a:pPr algn="ctr">
              <a:lnSpc>
                <a:spcPct val="100000"/>
              </a:lnSpc>
            </a:pPr>
            <a:r>
              <a:rPr lang="ru-RU" sz="5400" b="0" strike="noStrike" spc="-117">
                <a:solidFill>
                  <a:srgbClr val="50B4C8"/>
                </a:solidFill>
                <a:uFill>
                  <a:solidFill>
                    <a:srgbClr val="FFFFFF"/>
                  </a:solidFill>
                </a:uFill>
                <a:latin typeface="Calibri Light"/>
              </a:rPr>
              <a:t>Strategy Diamond</a:t>
            </a:r>
            <a:endParaRPr lang="ru-RU" sz="1800" b="0" strike="noStrike" spc="-1">
              <a:solidFill>
                <a:srgbClr val="000000"/>
              </a:solidFill>
              <a:uFill>
                <a:solidFill>
                  <a:srgbClr val="FFFFFF"/>
                </a:solidFill>
              </a:uFill>
              <a:latin typeface="Calibri Light"/>
            </a:endParaRPr>
          </a:p>
        </p:txBody>
      </p:sp>
      <p:sp>
        <p:nvSpPr>
          <p:cNvPr id="256"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5</a:t>
            </a:r>
            <a:r>
              <a:rPr lang="ru-RU" sz="2400" b="0" strike="noStrike" spc="-1" dirty="0" smtClean="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elements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that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makes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up</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strategy</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343260" indent="-342900">
              <a:lnSpc>
                <a:spcPct val="150000"/>
              </a:lnSpc>
              <a:buClr>
                <a:srgbClr val="262626"/>
              </a:buClr>
              <a:buFont typeface="Arial" panose="020B0604020202020204" pitchFamily="34" charset="0"/>
              <a:buChar char="•"/>
            </a:pPr>
            <a:r>
              <a:rPr lang="ru-RU" sz="2400" b="0" strike="noStrike" spc="-1" dirty="0" smtClean="0">
                <a:solidFill>
                  <a:srgbClr val="262626"/>
                </a:solidFill>
                <a:uFill>
                  <a:solidFill>
                    <a:srgbClr val="FFFFFF"/>
                  </a:solidFill>
                </a:uFill>
                <a:latin typeface="Calibri Light"/>
              </a:rPr>
              <a:t>Arenas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answer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question</a:t>
            </a:r>
            <a:r>
              <a:rPr lang="ru-RU" sz="2400" b="0"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where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will</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be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active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with</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our</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company</a:t>
            </a:r>
            <a:r>
              <a:rPr lang="ru-RU" sz="2400" b="0" strike="noStrike" spc="-1" dirty="0">
                <a:solidFill>
                  <a:srgbClr val="262626"/>
                </a:solidFill>
                <a:uFill>
                  <a:solidFill>
                    <a:srgbClr val="FFFFFF"/>
                  </a:solidFill>
                </a:uFill>
                <a:latin typeface="Calibri Light"/>
              </a:rPr>
              <a:t>?</a:t>
            </a:r>
          </a:p>
          <a:p>
            <a:pPr marL="343260" indent="-342900">
              <a:lnSpc>
                <a:spcPct val="150000"/>
              </a:lnSpc>
              <a:buClr>
                <a:srgbClr val="262626"/>
              </a:buClr>
              <a:buFont typeface="Arial" panose="020B0604020202020204" pitchFamily="34" charset="0"/>
              <a:buChar char="•"/>
            </a:pPr>
            <a:r>
              <a:rPr lang="ru-RU" sz="2400" b="0" strike="noStrike" spc="-1" dirty="0" err="1">
                <a:solidFill>
                  <a:srgbClr val="262626"/>
                </a:solidFill>
                <a:uFill>
                  <a:solidFill>
                    <a:srgbClr val="FFFFFF"/>
                  </a:solidFill>
                </a:uFill>
                <a:latin typeface="Calibri Light"/>
              </a:rPr>
              <a:t>Vehicles</a:t>
            </a:r>
            <a:r>
              <a:rPr lang="ru-RU" sz="2400" b="0"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how</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to</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get</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there</a:t>
            </a:r>
            <a:r>
              <a:rPr lang="ru-RU" sz="2400" b="1" strike="noStrike" spc="-1" dirty="0">
                <a:solidFill>
                  <a:srgbClr val="262626"/>
                </a:solidFill>
                <a:uFill>
                  <a:solidFill>
                    <a:srgbClr val="FFFFFF"/>
                  </a:solidFill>
                </a:uFill>
                <a:latin typeface="Calibri Light"/>
              </a:rPr>
              <a:t>?</a:t>
            </a:r>
            <a:endParaRPr lang="ru-RU" sz="2400" b="0" strike="noStrike" spc="-1" dirty="0">
              <a:solidFill>
                <a:srgbClr val="262626"/>
              </a:solidFill>
              <a:uFill>
                <a:solidFill>
                  <a:srgbClr val="FFFFFF"/>
                </a:solidFill>
              </a:uFill>
              <a:latin typeface="Calibri Light"/>
            </a:endParaRPr>
          </a:p>
          <a:p>
            <a:pPr marL="343260" indent="-342900">
              <a:lnSpc>
                <a:spcPct val="150000"/>
              </a:lnSpc>
              <a:buClr>
                <a:srgbClr val="262626"/>
              </a:buClr>
              <a:buFont typeface="Arial" panose="020B0604020202020204" pitchFamily="34" charset="0"/>
              <a:buChar char="•"/>
            </a:pPr>
            <a:r>
              <a:rPr lang="ru-RU" sz="2400" b="0" strike="noStrike" spc="-1" dirty="0" err="1">
                <a:solidFill>
                  <a:srgbClr val="262626"/>
                </a:solidFill>
                <a:uFill>
                  <a:solidFill>
                    <a:srgbClr val="FFFFFF"/>
                  </a:solidFill>
                </a:uFill>
                <a:latin typeface="Calibri Light"/>
              </a:rPr>
              <a:t>Differentiators</a:t>
            </a:r>
            <a:r>
              <a:rPr lang="ru-RU" sz="2400" b="0"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how</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will</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it</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convince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customers</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to</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come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its</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way</a:t>
            </a:r>
            <a:r>
              <a:rPr lang="ru-RU" sz="2400" b="0" strike="noStrike" spc="-1" dirty="0">
                <a:solidFill>
                  <a:srgbClr val="262626"/>
                </a:solidFill>
                <a:uFill>
                  <a:solidFill>
                    <a:srgbClr val="FFFFFF"/>
                  </a:solidFill>
                </a:uFill>
                <a:latin typeface="Calibri Light"/>
              </a:rPr>
              <a:t>?  </a:t>
            </a:r>
          </a:p>
          <a:p>
            <a:pPr marL="343260" indent="-342900">
              <a:lnSpc>
                <a:spcPct val="150000"/>
              </a:lnSpc>
              <a:buClr>
                <a:srgbClr val="262626"/>
              </a:buClr>
              <a:buFont typeface="Arial" panose="020B0604020202020204" pitchFamily="34" charset="0"/>
              <a:buChar char="•"/>
            </a:pPr>
            <a:r>
              <a:rPr lang="ru-RU" sz="2400" b="0" strike="noStrike" spc="-1" dirty="0" err="1">
                <a:solidFill>
                  <a:srgbClr val="262626"/>
                </a:solidFill>
                <a:uFill>
                  <a:solidFill>
                    <a:srgbClr val="FFFFFF"/>
                  </a:solidFill>
                </a:uFill>
                <a:latin typeface="Calibri Light"/>
              </a:rPr>
              <a:t>Staging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about</a:t>
            </a:r>
            <a:r>
              <a:rPr lang="ru-RU" sz="2400" b="0"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the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speed</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and</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sequence</a:t>
            </a:r>
            <a:r>
              <a:rPr lang="ru-RU" sz="2400" b="1"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major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moves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take</a:t>
            </a:r>
            <a:r>
              <a:rPr lang="ru-RU" sz="2400" b="0" strike="noStrike" spc="-1" dirty="0">
                <a:solidFill>
                  <a:srgbClr val="262626"/>
                </a:solidFill>
                <a:uFill>
                  <a:solidFill>
                    <a:srgbClr val="FFFFFF"/>
                  </a:solidFill>
                </a:uFill>
                <a:latin typeface="Calibri Light"/>
              </a:rPr>
              <a:t>.</a:t>
            </a:r>
          </a:p>
          <a:p>
            <a:pPr marL="343260" indent="-342900">
              <a:lnSpc>
                <a:spcPct val="150000"/>
              </a:lnSpc>
              <a:buClr>
                <a:srgbClr val="262626"/>
              </a:buClr>
              <a:buFont typeface="Arial" panose="020B0604020202020204" pitchFamily="34" charset="0"/>
              <a:buChar char="•"/>
            </a:pP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Economic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logic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which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describes</a:t>
            </a:r>
            <a:r>
              <a:rPr lang="ru-RU" sz="2400" b="0"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how</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profits</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will</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be</a:t>
            </a:r>
            <a:r>
              <a:rPr lang="ru-RU" sz="2400" b="1" strike="noStrike" spc="-1" dirty="0">
                <a:solidFill>
                  <a:srgbClr val="262626"/>
                </a:solidFill>
                <a:uFill>
                  <a:solidFill>
                    <a:srgbClr val="FFFFFF"/>
                  </a:solidFill>
                </a:uFill>
                <a:latin typeface="Calibri Light"/>
              </a:rPr>
              <a:t> </a:t>
            </a:r>
            <a:r>
              <a:rPr lang="ru-RU" sz="2400" b="1" strike="noStrike" spc="-1" dirty="0" err="1">
                <a:solidFill>
                  <a:srgbClr val="262626"/>
                </a:solidFill>
                <a:uFill>
                  <a:solidFill>
                    <a:srgbClr val="FFFFFF"/>
                  </a:solidFill>
                </a:uFill>
                <a:latin typeface="Calibri Light"/>
              </a:rPr>
              <a:t>generated</a:t>
            </a:r>
            <a:r>
              <a:rPr lang="ru-RU" sz="2400" b="0" strike="noStrike" spc="-1" dirty="0">
                <a:solidFill>
                  <a:srgbClr val="262626"/>
                </a:solidFill>
                <a:uFill>
                  <a:solidFill>
                    <a:srgbClr val="FFFFFF"/>
                  </a:solidFill>
                </a:uFill>
                <a:latin typeface="Calibri Light"/>
              </a:rPr>
              <a:t>.</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360" y="499680"/>
            <a:ext cx="10772280" cy="1351422"/>
          </a:xfrm>
          <a:prstGeom prst="rect">
            <a:avLst/>
          </a:prstGeom>
          <a:noFill/>
          <a:ln>
            <a:noFill/>
          </a:ln>
        </p:spPr>
        <p:txBody>
          <a:bodyPr anchor="ctr"/>
          <a:lstStyle/>
          <a:p>
            <a:pPr algn="ctr">
              <a:lnSpc>
                <a:spcPct val="100000"/>
              </a:lnSpc>
            </a:pPr>
            <a:r>
              <a:rPr lang="ru-RU" sz="5400" spc="-117" dirty="0" smtClean="0">
                <a:solidFill>
                  <a:srgbClr val="50B4C8"/>
                </a:solidFill>
                <a:uFill>
                  <a:solidFill>
                    <a:srgbClr val="FFFFFF"/>
                  </a:solidFill>
                </a:uFill>
                <a:latin typeface="Calibri Light"/>
              </a:rPr>
              <a:t>Arenas</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639229"/>
            <a:ext cx="10753200" cy="4560849"/>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Arenas answer the question: </a:t>
            </a:r>
            <a:r>
              <a:rPr lang="en-US" sz="2400" b="1" strike="noStrike" spc="-1" dirty="0" smtClean="0">
                <a:solidFill>
                  <a:srgbClr val="262626"/>
                </a:solidFill>
                <a:uFill>
                  <a:solidFill>
                    <a:srgbClr val="FFFFFF"/>
                  </a:solidFill>
                </a:uFill>
                <a:latin typeface="Calibri Light"/>
              </a:rPr>
              <a:t>where will we be active with our company? </a:t>
            </a:r>
            <a:r>
              <a:rPr lang="en-US" sz="2400" b="0" strike="noStrike" spc="-1" dirty="0" smtClean="0">
                <a:solidFill>
                  <a:srgbClr val="262626"/>
                </a:solidFill>
                <a:uFill>
                  <a:solidFill>
                    <a:srgbClr val="FFFFFF"/>
                  </a:solidFill>
                </a:uFill>
                <a:latin typeface="Calibri Light"/>
              </a:rPr>
              <a:t>This is not just geographically speaking, but also includes what product categories you focus on, what market segments you serve, and what value-chain activities you will take on (e.g. design, manufacturing, selling, distributing etc.).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This should be described as specific as possible. Many companies fail to clearly define the Arena they want to play in, thereby creating the risk to loose focus and cause confusion among employees and customers. </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For IKEA the Arenas are pretty well-defined: IKEA sells relatively cheap but stylish home furnishing products to primarily young, white-collar customers worldwide. This seems logical since IKEA’s main target groups are likely to have limited financial capabilities. Although IKEA maintains control of product design and selling, it outsources manufacturing to keep production costs as low as possible. This in turn reinforces IKEA’s choice to sell relatively cheap products.</a:t>
            </a:r>
          </a:p>
        </p:txBody>
      </p:sp>
    </p:spTree>
    <p:extLst>
      <p:ext uri="{BB962C8B-B14F-4D97-AF65-F5344CB8AC3E}">
        <p14:creationId xmlns:p14="http://schemas.microsoft.com/office/powerpoint/2010/main" val="285488816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360" y="499680"/>
            <a:ext cx="10772280" cy="1351422"/>
          </a:xfrm>
          <a:prstGeom prst="rect">
            <a:avLst/>
          </a:prstGeom>
          <a:noFill/>
          <a:ln>
            <a:noFill/>
          </a:ln>
        </p:spPr>
        <p:txBody>
          <a:bodyPr anchor="ctr"/>
          <a:lstStyle/>
          <a:p>
            <a:pPr algn="ctr">
              <a:lnSpc>
                <a:spcPct val="100000"/>
              </a:lnSpc>
            </a:pPr>
            <a:r>
              <a:rPr lang="en-US" sz="5400" spc="-117" dirty="0" smtClean="0">
                <a:solidFill>
                  <a:srgbClr val="50B4C8"/>
                </a:solidFill>
                <a:uFill>
                  <a:solidFill>
                    <a:srgbClr val="FFFFFF"/>
                  </a:solidFill>
                </a:uFill>
                <a:latin typeface="Calibri Light"/>
              </a:rPr>
              <a:t>Vehicles</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639229"/>
            <a:ext cx="10753200" cy="4560849"/>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Now it is clear where your company will be operating, it is important to figure out </a:t>
            </a:r>
            <a:r>
              <a:rPr lang="en-US" sz="2400" b="1" strike="noStrike" spc="-1" dirty="0" smtClean="0">
                <a:solidFill>
                  <a:srgbClr val="262626"/>
                </a:solidFill>
                <a:uFill>
                  <a:solidFill>
                    <a:srgbClr val="FFFFFF"/>
                  </a:solidFill>
                </a:uFill>
                <a:latin typeface="Calibri Light"/>
              </a:rPr>
              <a:t>how to get there</a:t>
            </a:r>
            <a:r>
              <a:rPr lang="en-US" sz="2400" b="0" strike="noStrike" spc="-1" dirty="0" smtClean="0">
                <a:solidFill>
                  <a:srgbClr val="262626"/>
                </a:solidFill>
                <a:uFill>
                  <a:solidFill>
                    <a:srgbClr val="FFFFFF"/>
                  </a:solidFill>
                </a:uFill>
                <a:latin typeface="Calibri Light"/>
              </a:rPr>
              <a:t>. How does your company get the presence and credibility in the desired product category, market segment, geographical area or value-creation stage?</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Often used Vehicles are internal development, joint ventures, licensing, franchising and acquisitions. However, each of these options have different pros and cons depending on the type of Arenas the company is trying to enter and the prior knowledge and expertise the company has. To choose between these entry-mode options it is recommended to use the OLI framework.</a:t>
            </a: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IKEA has primarily chosen for organic expansion by setting up its own wholly owned stores rather than acquisitions as existing companies didn’t fit IKEA’s innovative concept (see differentiators). In addition, it is in IKEA’s belief that its own management should fully control its international expansion activities in order to be successful and to minimize risk for brand damage. IKEA wouldn’t have this control with licensing or franchising agreements.</a:t>
            </a:r>
          </a:p>
        </p:txBody>
      </p:sp>
    </p:spTree>
    <p:extLst>
      <p:ext uri="{BB962C8B-B14F-4D97-AF65-F5344CB8AC3E}">
        <p14:creationId xmlns:p14="http://schemas.microsoft.com/office/powerpoint/2010/main" val="193330821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720" y="289931"/>
            <a:ext cx="10772280" cy="1115122"/>
          </a:xfrm>
          <a:prstGeom prst="rect">
            <a:avLst/>
          </a:prstGeom>
          <a:noFill/>
          <a:ln>
            <a:noFill/>
          </a:ln>
        </p:spPr>
        <p:txBody>
          <a:bodyPr anchor="ctr"/>
          <a:lstStyle/>
          <a:p>
            <a:pPr algn="ctr">
              <a:lnSpc>
                <a:spcPct val="100000"/>
              </a:lnSpc>
            </a:pPr>
            <a:r>
              <a:rPr lang="en-US" sz="5400" spc="-117" dirty="0" smtClean="0">
                <a:solidFill>
                  <a:srgbClr val="50B4C8"/>
                </a:solidFill>
                <a:uFill>
                  <a:solidFill>
                    <a:srgbClr val="FFFFFF"/>
                  </a:solidFill>
                </a:uFill>
                <a:latin typeface="Calibri Light"/>
              </a:rPr>
              <a:t>Differentiators</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405053"/>
            <a:ext cx="10753200" cy="4795025"/>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Thirdly, a good strategy needs to encompass </a:t>
            </a:r>
            <a:r>
              <a:rPr lang="en-US" sz="2400" b="1" strike="noStrike" spc="-1" dirty="0" smtClean="0">
                <a:solidFill>
                  <a:srgbClr val="262626"/>
                </a:solidFill>
                <a:uFill>
                  <a:solidFill>
                    <a:srgbClr val="FFFFFF"/>
                  </a:solidFill>
                </a:uFill>
                <a:latin typeface="Calibri Light"/>
              </a:rPr>
              <a:t>how the focal company wants to win in the marketplace</a:t>
            </a:r>
            <a:r>
              <a:rPr lang="en-US" sz="2400" b="0" strike="noStrike" spc="-1" dirty="0" smtClean="0">
                <a:solidFill>
                  <a:srgbClr val="262626"/>
                </a:solidFill>
                <a:uFill>
                  <a:solidFill>
                    <a:srgbClr val="FFFFFF"/>
                  </a:solidFill>
                </a:uFill>
                <a:latin typeface="Calibri Light"/>
              </a:rPr>
              <a:t>: </a:t>
            </a:r>
            <a:r>
              <a:rPr lang="en-US" sz="2400" b="1" strike="noStrike" spc="-1" dirty="0" smtClean="0">
                <a:solidFill>
                  <a:srgbClr val="262626"/>
                </a:solidFill>
                <a:uFill>
                  <a:solidFill>
                    <a:srgbClr val="FFFFFF"/>
                  </a:solidFill>
                </a:uFill>
                <a:latin typeface="Calibri Light"/>
              </a:rPr>
              <a:t>how will it convince customers to come its way? </a:t>
            </a:r>
            <a:r>
              <a:rPr lang="en-US" sz="2400" b="0" strike="noStrike" spc="-1" dirty="0" smtClean="0">
                <a:solidFill>
                  <a:srgbClr val="262626"/>
                </a:solidFill>
                <a:uFill>
                  <a:solidFill>
                    <a:srgbClr val="FFFFFF"/>
                  </a:solidFill>
                </a:uFill>
                <a:latin typeface="Calibri Light"/>
              </a:rPr>
              <a:t>Companies often differentiate themselves on factors such as product quality, price, service, brand image, customization etc.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Important here is to balance out the options you can choose from. You cannot offer the </a:t>
            </a:r>
            <a:r>
              <a:rPr lang="en-US" sz="2400" b="1" strike="noStrike" spc="-1" dirty="0" smtClean="0">
                <a:solidFill>
                  <a:srgbClr val="262626"/>
                </a:solidFill>
                <a:uFill>
                  <a:solidFill>
                    <a:srgbClr val="FFFFFF"/>
                  </a:solidFill>
                </a:uFill>
                <a:latin typeface="Calibri Light"/>
              </a:rPr>
              <a:t>highest</a:t>
            </a:r>
            <a:r>
              <a:rPr lang="en-US" sz="2400" b="0" strike="noStrike" spc="-1" dirty="0" smtClean="0">
                <a:solidFill>
                  <a:srgbClr val="262626"/>
                </a:solidFill>
                <a:uFill>
                  <a:solidFill>
                    <a:srgbClr val="FFFFFF"/>
                  </a:solidFill>
                </a:uFill>
                <a:latin typeface="Calibri Light"/>
              </a:rPr>
              <a:t> quality products in the market for the </a:t>
            </a:r>
            <a:r>
              <a:rPr lang="en-US" sz="2400" b="1" strike="noStrike" spc="-1" dirty="0" smtClean="0">
                <a:solidFill>
                  <a:srgbClr val="262626"/>
                </a:solidFill>
                <a:uFill>
                  <a:solidFill>
                    <a:srgbClr val="FFFFFF"/>
                  </a:solidFill>
                </a:uFill>
                <a:latin typeface="Calibri Light"/>
              </a:rPr>
              <a:t>lowest</a:t>
            </a:r>
            <a:r>
              <a:rPr lang="en-US" sz="2400" b="0" strike="noStrike" spc="-1" dirty="0" smtClean="0">
                <a:solidFill>
                  <a:srgbClr val="262626"/>
                </a:solidFill>
                <a:uFill>
                  <a:solidFill>
                    <a:srgbClr val="FFFFFF"/>
                  </a:solidFill>
                </a:uFill>
                <a:latin typeface="Calibri Light"/>
              </a:rPr>
              <a:t> prices. High quality equals higher costs. If you try to heavily focus on both, you might risk getting stuck somewhere in the middle offering average products for average prices. </a:t>
            </a: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IKEA doesn’t offer the best quality furniture but at least it offers reliable quality for very low prices. It also differentiates itself by offering a massive visually exciting store where customers can envision the possibilities of rearranging an incredible amount of furniture themselves. Finally, IKEA offers customers the possibility to take home their desired furniture immediately through an extensive inventory. These are traits many conventional furniture retailers don’t have. A good tool to help establishing meaningful differentiators is the Value Disciplines framework.</a:t>
            </a:r>
          </a:p>
        </p:txBody>
      </p:sp>
    </p:spTree>
    <p:extLst>
      <p:ext uri="{BB962C8B-B14F-4D97-AF65-F5344CB8AC3E}">
        <p14:creationId xmlns:p14="http://schemas.microsoft.com/office/powerpoint/2010/main" val="201211459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720" y="289931"/>
            <a:ext cx="10772280" cy="1115122"/>
          </a:xfrm>
          <a:prstGeom prst="rect">
            <a:avLst/>
          </a:prstGeom>
          <a:noFill/>
          <a:ln>
            <a:noFill/>
          </a:ln>
        </p:spPr>
        <p:txBody>
          <a:bodyPr anchor="ctr"/>
          <a:lstStyle/>
          <a:p>
            <a:pPr algn="ctr">
              <a:lnSpc>
                <a:spcPct val="100000"/>
              </a:lnSpc>
            </a:pPr>
            <a:r>
              <a:rPr lang="en-US" sz="5400" spc="-117" dirty="0" smtClean="0">
                <a:solidFill>
                  <a:srgbClr val="50B4C8"/>
                </a:solidFill>
                <a:uFill>
                  <a:solidFill>
                    <a:srgbClr val="FFFFFF"/>
                  </a:solidFill>
                </a:uFill>
                <a:latin typeface="Calibri Light"/>
              </a:rPr>
              <a:t>Staging</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405053"/>
            <a:ext cx="10753200" cy="4795025"/>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Staging is all about the </a:t>
            </a:r>
            <a:r>
              <a:rPr lang="en-US" sz="2400" b="1" strike="noStrike" spc="-1" dirty="0" smtClean="0">
                <a:solidFill>
                  <a:srgbClr val="262626"/>
                </a:solidFill>
                <a:uFill>
                  <a:solidFill>
                    <a:srgbClr val="FFFFFF"/>
                  </a:solidFill>
                </a:uFill>
                <a:latin typeface="Calibri Light"/>
              </a:rPr>
              <a:t>speed and sequence </a:t>
            </a:r>
            <a:r>
              <a:rPr lang="en-US" sz="2400" b="0" strike="noStrike" spc="-1" dirty="0" smtClean="0">
                <a:solidFill>
                  <a:srgbClr val="262626"/>
                </a:solidFill>
                <a:uFill>
                  <a:solidFill>
                    <a:srgbClr val="FFFFFF"/>
                  </a:solidFill>
                </a:uFill>
                <a:latin typeface="Calibri Light"/>
              </a:rPr>
              <a:t>of the major moves to take.</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IKEA obviously started in Scandinavia with its concept, but decided to expand internationally quite rapidly in order to create economies of scale as quick as possible and decrease costs per unit. This in turn would reinforce IKEA’s choice to offer low-cost products. IKEA has however done this only one region at a time in order to learn from every experience and to not get overwhelmed with potential cultural barriers. Moreover, we see that IKEA expanded by targeting foreign countries with similar cultural backgrounds to its home country first, before moving on to countries that are culturally more distant (like Spain, United Arab Emirates and China). IKEA therefore largely followed the so called Uppsala model approach. In addition, it only opened one or two stores in each country in the early stages to enthuse customers and to see how things would work out. Only later, once success was proven in a certain country, IKEA would expand with more stores.</a:t>
            </a:r>
          </a:p>
        </p:txBody>
      </p:sp>
    </p:spTree>
    <p:extLst>
      <p:ext uri="{BB962C8B-B14F-4D97-AF65-F5344CB8AC3E}">
        <p14:creationId xmlns:p14="http://schemas.microsoft.com/office/powerpoint/2010/main" val="67052992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720" y="289931"/>
            <a:ext cx="10772280" cy="1115122"/>
          </a:xfrm>
          <a:prstGeom prst="rect">
            <a:avLst/>
          </a:prstGeom>
          <a:noFill/>
          <a:ln>
            <a:noFill/>
          </a:ln>
        </p:spPr>
        <p:txBody>
          <a:bodyPr anchor="ctr"/>
          <a:lstStyle/>
          <a:p>
            <a:pPr algn="ctr">
              <a:lnSpc>
                <a:spcPct val="100000"/>
              </a:lnSpc>
            </a:pPr>
            <a:r>
              <a:rPr lang="en-US" sz="5400" spc="-117" dirty="0" smtClean="0">
                <a:solidFill>
                  <a:srgbClr val="50B4C8"/>
                </a:solidFill>
                <a:uFill>
                  <a:solidFill>
                    <a:srgbClr val="FFFFFF"/>
                  </a:solidFill>
                </a:uFill>
                <a:latin typeface="Calibri Light"/>
              </a:rPr>
              <a:t>Economic logic</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405053"/>
            <a:ext cx="10753200" cy="4795025"/>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At the heart of each business strategy should be described </a:t>
            </a:r>
            <a:r>
              <a:rPr lang="en-US" sz="2400" b="1" strike="noStrike" spc="-1" dirty="0" smtClean="0">
                <a:solidFill>
                  <a:srgbClr val="262626"/>
                </a:solidFill>
                <a:uFill>
                  <a:solidFill>
                    <a:srgbClr val="FFFFFF"/>
                  </a:solidFill>
                </a:uFill>
                <a:latin typeface="Calibri Light"/>
              </a:rPr>
              <a:t>how profits will be generated.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After all, we are still dealing with companies. Important to note here is that we are not talking about short term profit gains that would occur due to temporary competitive advantages based on improved operational effectiveness activities as mentioned earlier.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The economic logic should deliver strong year-in/year-out profits due to a sustained competitive advantage resulting from a unique combination of different activities. </a:t>
            </a: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In IKEA’s case, its economic logic comes from its economies of scale and the standardized products its sells worldwide. Practically no other furniture retailer is able to create similar scale economies and is therefore not able to charge lower or even similar prices for similar quality. </a:t>
            </a:r>
          </a:p>
          <a:p>
            <a:pPr marL="91440" indent="-91080">
              <a:lnSpc>
                <a:spcPct val="85000"/>
              </a:lnSpc>
              <a:buClr>
                <a:srgbClr val="262626"/>
              </a:buClr>
              <a:buFont typeface="Arial"/>
              <a:buChar char=" "/>
            </a:pPr>
            <a:r>
              <a:rPr lang="en-US" sz="2400" b="0" i="1" strike="noStrike" spc="-1" dirty="0" smtClean="0">
                <a:solidFill>
                  <a:srgbClr val="262626"/>
                </a:solidFill>
                <a:uFill>
                  <a:solidFill>
                    <a:srgbClr val="FFFFFF"/>
                  </a:solidFill>
                </a:uFill>
                <a:latin typeface="Calibri Light"/>
              </a:rPr>
              <a:t>All aforementioned decisions on the Arenas, Vehicles, Differentiators and Staging seem to come together here to jointly reinforce IKEA’s unique selling point.</a:t>
            </a:r>
          </a:p>
        </p:txBody>
      </p:sp>
    </p:spTree>
    <p:extLst>
      <p:ext uri="{BB962C8B-B14F-4D97-AF65-F5344CB8AC3E}">
        <p14:creationId xmlns:p14="http://schemas.microsoft.com/office/powerpoint/2010/main" val="140492711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657720" y="289931"/>
            <a:ext cx="10772280" cy="1115122"/>
          </a:xfrm>
          <a:prstGeom prst="rect">
            <a:avLst/>
          </a:prstGeom>
          <a:noFill/>
          <a:ln>
            <a:noFill/>
          </a:ln>
        </p:spPr>
        <p:txBody>
          <a:bodyPr anchor="ctr"/>
          <a:lstStyle/>
          <a:p>
            <a:pPr algn="ctr">
              <a:lnSpc>
                <a:spcPct val="100000"/>
              </a:lnSpc>
            </a:pPr>
            <a:r>
              <a:rPr lang="en-US" sz="5400" spc="-117" dirty="0" smtClean="0">
                <a:solidFill>
                  <a:srgbClr val="50B4C8"/>
                </a:solidFill>
                <a:uFill>
                  <a:solidFill>
                    <a:srgbClr val="FFFFFF"/>
                  </a:solidFill>
                </a:uFill>
                <a:latin typeface="Calibri Light"/>
              </a:rPr>
              <a:t>Strategy In Sum</a:t>
            </a:r>
            <a:endParaRPr lang="ru-RU" sz="1800" b="0" strike="noStrike" spc="-1" dirty="0">
              <a:solidFill>
                <a:srgbClr val="000000"/>
              </a:solidFill>
              <a:uFill>
                <a:solidFill>
                  <a:srgbClr val="FFFFFF"/>
                </a:solidFill>
              </a:uFill>
              <a:latin typeface="Calibri Light"/>
            </a:endParaRPr>
          </a:p>
        </p:txBody>
      </p:sp>
      <p:sp>
        <p:nvSpPr>
          <p:cNvPr id="256" name="TextShape 2"/>
          <p:cNvSpPr txBox="1"/>
          <p:nvPr/>
        </p:nvSpPr>
        <p:spPr>
          <a:xfrm>
            <a:off x="676800" y="1405053"/>
            <a:ext cx="10753200" cy="4917688"/>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In short, </a:t>
            </a:r>
            <a:r>
              <a:rPr lang="en-US" sz="2400" b="1" strike="noStrike" spc="-1" dirty="0" smtClean="0">
                <a:solidFill>
                  <a:srgbClr val="262626"/>
                </a:solidFill>
                <a:uFill>
                  <a:solidFill>
                    <a:srgbClr val="FFFFFF"/>
                  </a:solidFill>
                </a:uFill>
                <a:latin typeface="Calibri Light"/>
              </a:rPr>
              <a:t>strategy is</a:t>
            </a:r>
            <a:r>
              <a:rPr lang="en-US" sz="2400" b="0" strike="noStrike" spc="-1" dirty="0" smtClean="0">
                <a:solidFill>
                  <a:srgbClr val="262626"/>
                </a:solidFill>
                <a:uFill>
                  <a:solidFill>
                    <a:srgbClr val="FFFFFF"/>
                  </a:solidFill>
                </a:uFill>
                <a:latin typeface="Calibri Light"/>
              </a:rPr>
              <a:t> all about making deliberate choices on </a:t>
            </a:r>
            <a:r>
              <a:rPr lang="en-US" sz="2400" b="1" strike="noStrike" spc="-1" dirty="0" smtClean="0">
                <a:solidFill>
                  <a:srgbClr val="262626"/>
                </a:solidFill>
                <a:uFill>
                  <a:solidFill>
                    <a:srgbClr val="FFFFFF"/>
                  </a:solidFill>
                </a:uFill>
                <a:latin typeface="Calibri Light"/>
              </a:rPr>
              <a:t>what to do</a:t>
            </a:r>
            <a:r>
              <a:rPr lang="en-US" sz="2400" b="0" strike="noStrike" spc="-1" dirty="0" smtClean="0">
                <a:solidFill>
                  <a:srgbClr val="262626"/>
                </a:solidFill>
                <a:uFill>
                  <a:solidFill>
                    <a:srgbClr val="FFFFFF"/>
                  </a:solidFill>
                </a:uFill>
                <a:latin typeface="Calibri Light"/>
              </a:rPr>
              <a:t> and more importantly </a:t>
            </a:r>
            <a:r>
              <a:rPr lang="en-US" sz="2400" b="1" strike="noStrike" spc="-1" dirty="0" smtClean="0">
                <a:solidFill>
                  <a:srgbClr val="262626"/>
                </a:solidFill>
                <a:uFill>
                  <a:solidFill>
                    <a:srgbClr val="FFFFFF"/>
                  </a:solidFill>
                </a:uFill>
                <a:latin typeface="Calibri Light"/>
              </a:rPr>
              <a:t>what to NOT do.</a:t>
            </a:r>
            <a:r>
              <a:rPr lang="en-US" sz="2400" b="0" strike="noStrike" spc="-1" dirty="0" smtClean="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 company can only create a true and sustainable competitive advantage once all elements of its strategy are aligned and reinforce each other in the way IKEA has done it. Competitors would only be able to imitate IKEA’s success if they would copy every aspect of IKEA’s strategy. This is, however, practically impossible due to previously made decisions (path-dependency) and the fact that IKEA’s economies of scale are simply too large to just copy from scratch. Only large multinational companies or Private Equity firms with huge capital investment opportunities could possibly be able to recreate a similar business model in a short amount of time (e.g. through </a:t>
            </a:r>
            <a:r>
              <a:rPr lang="en-US" sz="2400" b="0" strike="noStrike" spc="-1" dirty="0" err="1" smtClean="0">
                <a:solidFill>
                  <a:srgbClr val="262626"/>
                </a:solidFill>
                <a:uFill>
                  <a:solidFill>
                    <a:srgbClr val="FFFFFF"/>
                  </a:solidFill>
                </a:uFill>
                <a:latin typeface="Calibri Light"/>
              </a:rPr>
              <a:t>aggresive</a:t>
            </a:r>
            <a:r>
              <a:rPr lang="en-US" sz="2400" b="0" strike="noStrike" spc="-1" dirty="0" smtClean="0">
                <a:solidFill>
                  <a:srgbClr val="262626"/>
                </a:solidFill>
                <a:uFill>
                  <a:solidFill>
                    <a:srgbClr val="FFFFFF"/>
                  </a:solidFill>
                </a:uFill>
                <a:latin typeface="Calibri Light"/>
              </a:rPr>
              <a:t> acquisitions). One major problem would still exist though: overcoming IKEA’s incomparable brand value and the millions of customers worldwide that are loyal to a company as IKEA. Entering the worldwide furniture industry is therefore extremely unattractive for companies. This all proves the relevance of an internally aligned strategy. </a:t>
            </a:r>
            <a:r>
              <a:rPr lang="en-US" sz="2400" b="0" strike="noStrike" spc="-1" dirty="0" err="1" smtClean="0">
                <a:solidFill>
                  <a:srgbClr val="262626"/>
                </a:solidFill>
                <a:uFill>
                  <a:solidFill>
                    <a:srgbClr val="FFFFFF"/>
                  </a:solidFill>
                </a:uFill>
                <a:latin typeface="Calibri Light"/>
              </a:rPr>
              <a:t>Hambrick</a:t>
            </a:r>
            <a:r>
              <a:rPr lang="en-US" sz="2400" b="0" strike="noStrike" spc="-1" dirty="0" smtClean="0">
                <a:solidFill>
                  <a:srgbClr val="262626"/>
                </a:solidFill>
                <a:uFill>
                  <a:solidFill>
                    <a:srgbClr val="FFFFFF"/>
                  </a:solidFill>
                </a:uFill>
                <a:latin typeface="Calibri Light"/>
              </a:rPr>
              <a:t> and Fredrickson’s Strategy Diamond is therefore a great framework to establish that.</a:t>
            </a:r>
            <a:endParaRPr lang="en-US" sz="2400" b="0" i="1"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52570112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Shape 1"/>
          <p:cNvSpPr txBox="1"/>
          <p:nvPr/>
        </p:nvSpPr>
        <p:spPr>
          <a:xfrm>
            <a:off x="657360" y="499680"/>
            <a:ext cx="10772280" cy="1083793"/>
          </a:xfrm>
          <a:prstGeom prst="rect">
            <a:avLst/>
          </a:prstGeom>
          <a:noFill/>
          <a:ln>
            <a:noFill/>
          </a:ln>
        </p:spPr>
        <p:txBody>
          <a:bodyPr anchor="ctr"/>
          <a:lstStyle/>
          <a:p>
            <a:pPr>
              <a:lnSpc>
                <a:spcPct val="85000"/>
              </a:lnSpc>
            </a:pPr>
            <a:r>
              <a:rPr lang="en-US" sz="4800" b="0" strike="noStrike" spc="-117" dirty="0" smtClean="0">
                <a:solidFill>
                  <a:srgbClr val="50B4C8"/>
                </a:solidFill>
                <a:uFill>
                  <a:solidFill>
                    <a:srgbClr val="FFFFFF"/>
                  </a:solidFill>
                </a:uFill>
                <a:latin typeface="Calibri Light"/>
              </a:rPr>
              <a:t>3</a:t>
            </a:r>
            <a:r>
              <a:rPr lang="ru-RU" sz="4800" b="0" strike="noStrike" spc="-117" dirty="0" smtClean="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Levels</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of</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Strategy</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Corporate</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Strategy</a:t>
            </a:r>
            <a:r>
              <a:rPr lang="ru-RU" sz="4800" b="0" strike="noStrike" spc="-117" dirty="0">
                <a:solidFill>
                  <a:srgbClr val="50B4C8"/>
                </a:solidFill>
                <a:uFill>
                  <a:solidFill>
                    <a:srgbClr val="FFFFFF"/>
                  </a:solidFill>
                </a:uFill>
                <a:latin typeface="Calibri Light"/>
              </a:rPr>
              <a:t>, Business </a:t>
            </a:r>
            <a:r>
              <a:rPr lang="ru-RU" sz="4800" b="0" strike="noStrike" spc="-117" dirty="0" err="1">
                <a:solidFill>
                  <a:srgbClr val="50B4C8"/>
                </a:solidFill>
                <a:uFill>
                  <a:solidFill>
                    <a:srgbClr val="FFFFFF"/>
                  </a:solidFill>
                </a:uFill>
                <a:latin typeface="Calibri Light"/>
              </a:rPr>
              <a:t>Strategy</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and</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Functional</a:t>
            </a:r>
            <a:r>
              <a:rPr lang="ru-RU" sz="4800" b="0" strike="noStrike" spc="-117" dirty="0">
                <a:solidFill>
                  <a:srgbClr val="50B4C8"/>
                </a:solidFill>
                <a:uFill>
                  <a:solidFill>
                    <a:srgbClr val="FFFFFF"/>
                  </a:solidFill>
                </a:uFill>
                <a:latin typeface="Calibri Light"/>
              </a:rPr>
              <a:t> </a:t>
            </a:r>
            <a:r>
              <a:rPr lang="ru-RU" sz="4800" b="0" strike="noStrike" spc="-117" dirty="0" err="1">
                <a:solidFill>
                  <a:srgbClr val="50B4C8"/>
                </a:solidFill>
                <a:uFill>
                  <a:solidFill>
                    <a:srgbClr val="FFFFFF"/>
                  </a:solidFill>
                </a:uFill>
                <a:latin typeface="Calibri Light"/>
              </a:rPr>
              <a:t>Strategy</a:t>
            </a:r>
            <a:endParaRPr lang="ru-RU" sz="4800" b="0" strike="noStrike" spc="-1" dirty="0">
              <a:solidFill>
                <a:srgbClr val="000000"/>
              </a:solidFill>
              <a:uFill>
                <a:solidFill>
                  <a:srgbClr val="FFFFFF"/>
                </a:solidFill>
              </a:uFill>
              <a:latin typeface="Calibri Light"/>
            </a:endParaRPr>
          </a:p>
        </p:txBody>
      </p:sp>
      <p:sp>
        <p:nvSpPr>
          <p:cNvPr id="258" name="TextShape 2"/>
          <p:cNvSpPr txBox="1"/>
          <p:nvPr/>
        </p:nvSpPr>
        <p:spPr>
          <a:xfrm>
            <a:off x="676800" y="2011680"/>
            <a:ext cx="10753200" cy="4063320"/>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Strategy is at the foundation of every decision that has to be made within an organization. If the strategy is poorly chosen and formulated by top management, it has a major impact on the effectiveness of employees in pretty much every department within the organization. </a:t>
            </a:r>
          </a:p>
          <a:p>
            <a:pPr marL="91440" indent="-91080">
              <a:lnSpc>
                <a:spcPct val="85000"/>
              </a:lnSpc>
              <a:buClr>
                <a:srgbClr val="262626"/>
              </a:buClr>
              <a:buFont typeface="Arial"/>
              <a:buChar char=" "/>
            </a:pPr>
            <a:endParaRPr lang="en-US" sz="2400" b="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So, we will dissect strategy in three different components or ‘Levels of Strategy‘.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These three levels are: Corporate-level strategy, Business-level strategy and Functional-level strategy. Together, these three levels of strategy can be illustrated in a so-called ‘Strategy Pyramid’ (Figure 1). Corporate strategy is different from Business strategy and Functional strategy. Even though Corporate-level strategy is at the top of the pyramid, we start this article by explaining Business-level strategy first</a:t>
            </a:r>
            <a:r>
              <a:rPr lang="ru-RU" sz="2400" b="0" strike="noStrike" spc="-1" dirty="0" smtClean="0">
                <a:solidFill>
                  <a:srgbClr val="262626"/>
                </a:solidFill>
                <a:uFill>
                  <a:solidFill>
                    <a:srgbClr val="FFFFFF"/>
                  </a:solidFill>
                </a:uFill>
                <a:latin typeface="Calibri Light"/>
              </a:rPr>
              <a:t>.</a:t>
            </a: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 name="Объект 3"/>
          <p:cNvPicPr/>
          <p:nvPr/>
        </p:nvPicPr>
        <p:blipFill>
          <a:blip r:embed="rId2"/>
          <a:srcRect t="2559"/>
          <a:stretch/>
        </p:blipFill>
        <p:spPr>
          <a:xfrm>
            <a:off x="2123280" y="689760"/>
            <a:ext cx="7470000" cy="56332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Shape 1"/>
          <p:cNvSpPr txBox="1"/>
          <p:nvPr/>
        </p:nvSpPr>
        <p:spPr>
          <a:xfrm>
            <a:off x="657360" y="499680"/>
            <a:ext cx="10772280" cy="1083793"/>
          </a:xfrm>
          <a:prstGeom prst="rect">
            <a:avLst/>
          </a:prstGeom>
          <a:noFill/>
          <a:ln>
            <a:noFill/>
          </a:ln>
        </p:spPr>
        <p:txBody>
          <a:bodyPr anchor="ctr"/>
          <a:lstStyle/>
          <a:p>
            <a:pPr algn="ctr">
              <a:lnSpc>
                <a:spcPct val="85000"/>
              </a:lnSpc>
            </a:pPr>
            <a:r>
              <a:rPr lang="en-US" sz="4800" b="0" strike="noStrike" spc="-117" dirty="0" smtClean="0">
                <a:solidFill>
                  <a:srgbClr val="50B4C8"/>
                </a:solidFill>
                <a:uFill>
                  <a:solidFill>
                    <a:srgbClr val="FFFFFF"/>
                  </a:solidFill>
                </a:uFill>
                <a:latin typeface="Calibri Light"/>
              </a:rPr>
              <a:t>Business-level strategy</a:t>
            </a:r>
            <a:endParaRPr lang="ru-RU" sz="4800" b="0" strike="noStrike" spc="-1" dirty="0">
              <a:solidFill>
                <a:srgbClr val="000000"/>
              </a:solidFill>
              <a:uFill>
                <a:solidFill>
                  <a:srgbClr val="FFFFFF"/>
                </a:solidFill>
              </a:uFill>
              <a:latin typeface="Calibri Light"/>
            </a:endParaRPr>
          </a:p>
        </p:txBody>
      </p:sp>
      <p:sp>
        <p:nvSpPr>
          <p:cNvPr id="258" name="TextShape 2"/>
          <p:cNvSpPr txBox="1"/>
          <p:nvPr/>
        </p:nvSpPr>
        <p:spPr>
          <a:xfrm>
            <a:off x="676800" y="1416205"/>
            <a:ext cx="10753200" cy="4783873"/>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The Business-level strategy is what most people are familiar with and is about the question “How do we compete?”, “How do we gain (a sustainable) competitive advantage over rivals?”.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In order to answer these questions it is important to first have a good understanding of a business and its external environment. At this level, we can use internal analysis frameworks like the </a:t>
            </a:r>
            <a:r>
              <a:rPr lang="en-US" sz="2400" b="0" i="1" u="sng" strike="noStrike" spc="-1" dirty="0" smtClean="0">
                <a:solidFill>
                  <a:srgbClr val="262626"/>
                </a:solidFill>
                <a:uFill>
                  <a:solidFill>
                    <a:srgbClr val="FFFFFF"/>
                  </a:solidFill>
                </a:uFill>
                <a:latin typeface="Calibri Light"/>
              </a:rPr>
              <a:t>Value Chain Analysis </a:t>
            </a:r>
            <a:r>
              <a:rPr lang="en-US" sz="2400" b="0" strike="noStrike" spc="-1" dirty="0" smtClean="0">
                <a:solidFill>
                  <a:srgbClr val="262626"/>
                </a:solidFill>
                <a:uFill>
                  <a:solidFill>
                    <a:srgbClr val="FFFFFF"/>
                  </a:solidFill>
                </a:uFill>
                <a:latin typeface="Calibri Light"/>
              </a:rPr>
              <a:t>and the </a:t>
            </a:r>
            <a:r>
              <a:rPr lang="en-US" sz="2400" b="0" i="1" strike="noStrike" spc="-1" dirty="0" smtClean="0">
                <a:solidFill>
                  <a:srgbClr val="262626"/>
                </a:solidFill>
                <a:uFill>
                  <a:solidFill>
                    <a:srgbClr val="FFFFFF"/>
                  </a:solidFill>
                </a:uFill>
                <a:latin typeface="Calibri Light"/>
              </a:rPr>
              <a:t>VRIO Model </a:t>
            </a:r>
            <a:r>
              <a:rPr lang="en-US" sz="2400" b="0" strike="noStrike" spc="-1" dirty="0" smtClean="0">
                <a:solidFill>
                  <a:srgbClr val="262626"/>
                </a:solidFill>
                <a:uFill>
                  <a:solidFill>
                    <a:srgbClr val="FFFFFF"/>
                  </a:solidFill>
                </a:uFill>
                <a:latin typeface="Calibri Light"/>
              </a:rPr>
              <a:t>and external analysis frameworks like </a:t>
            </a:r>
            <a:r>
              <a:rPr lang="en-US" sz="2400" b="0" i="1" strike="noStrike" spc="-1" dirty="0" smtClean="0">
                <a:solidFill>
                  <a:srgbClr val="262626"/>
                </a:solidFill>
                <a:uFill>
                  <a:solidFill>
                    <a:srgbClr val="FFFFFF"/>
                  </a:solidFill>
                </a:uFill>
                <a:latin typeface="Calibri Light"/>
              </a:rPr>
              <a:t>Porter’s Five Forces </a:t>
            </a:r>
            <a:r>
              <a:rPr lang="en-US" sz="2400" b="0" strike="noStrike" spc="-1" dirty="0" smtClean="0">
                <a:solidFill>
                  <a:srgbClr val="262626"/>
                </a:solidFill>
                <a:uFill>
                  <a:solidFill>
                    <a:srgbClr val="FFFFFF"/>
                  </a:solidFill>
                </a:uFill>
                <a:latin typeface="Calibri Light"/>
              </a:rPr>
              <a:t>and </a:t>
            </a:r>
            <a:r>
              <a:rPr lang="en-US" sz="2400" b="0" i="1" strike="noStrike" spc="-1" dirty="0" smtClean="0">
                <a:solidFill>
                  <a:srgbClr val="262626"/>
                </a:solidFill>
                <a:uFill>
                  <a:solidFill>
                    <a:srgbClr val="FFFFFF"/>
                  </a:solidFill>
                </a:uFill>
                <a:latin typeface="Calibri Light"/>
              </a:rPr>
              <a:t>PESTEL Analysis</a:t>
            </a:r>
            <a:r>
              <a:rPr lang="en-US" sz="2400" b="0" strike="noStrike" spc="-1" dirty="0" smtClean="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When good strategic analysis has been done, top management can move on to strategy formulation by using frameworks as the </a:t>
            </a:r>
            <a:r>
              <a:rPr lang="en-US" sz="2400" b="0" i="1" strike="noStrike" spc="-1" dirty="0" smtClean="0">
                <a:solidFill>
                  <a:srgbClr val="262626"/>
                </a:solidFill>
                <a:uFill>
                  <a:solidFill>
                    <a:srgbClr val="FFFFFF"/>
                  </a:solidFill>
                </a:uFill>
                <a:latin typeface="Calibri Light"/>
              </a:rPr>
              <a:t>Value Disciplines, Blue Ocean Strategy and Porter’s Generic Strategies. </a:t>
            </a: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In the end, the business-level strategy is aimed at gaining a competitive advantage by offering true value for customers while being a unique and hard-to-imitate player within the competitive landscape.</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18176308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Shape 1"/>
          <p:cNvSpPr txBox="1"/>
          <p:nvPr/>
        </p:nvSpPr>
        <p:spPr>
          <a:xfrm>
            <a:off x="657360" y="499680"/>
            <a:ext cx="10772280" cy="1083793"/>
          </a:xfrm>
          <a:prstGeom prst="rect">
            <a:avLst/>
          </a:prstGeom>
          <a:noFill/>
          <a:ln>
            <a:noFill/>
          </a:ln>
        </p:spPr>
        <p:txBody>
          <a:bodyPr anchor="ctr"/>
          <a:lstStyle/>
          <a:p>
            <a:pPr algn="ctr">
              <a:lnSpc>
                <a:spcPct val="85000"/>
              </a:lnSpc>
            </a:pPr>
            <a:r>
              <a:rPr lang="en-US" sz="4800" b="0" strike="noStrike" spc="-117" dirty="0" smtClean="0">
                <a:solidFill>
                  <a:srgbClr val="50B4C8"/>
                </a:solidFill>
                <a:uFill>
                  <a:solidFill>
                    <a:srgbClr val="FFFFFF"/>
                  </a:solidFill>
                </a:uFill>
                <a:latin typeface="Calibri Light"/>
              </a:rPr>
              <a:t>Functional-level strategy</a:t>
            </a:r>
            <a:endParaRPr lang="ru-RU" sz="4800" b="0" strike="noStrike" spc="-1" dirty="0">
              <a:solidFill>
                <a:srgbClr val="000000"/>
              </a:solidFill>
              <a:uFill>
                <a:solidFill>
                  <a:srgbClr val="FFFFFF"/>
                </a:solidFill>
              </a:uFill>
              <a:latin typeface="Calibri Light"/>
            </a:endParaRPr>
          </a:p>
        </p:txBody>
      </p:sp>
      <p:sp>
        <p:nvSpPr>
          <p:cNvPr id="258" name="TextShape 2"/>
          <p:cNvSpPr txBox="1"/>
          <p:nvPr/>
        </p:nvSpPr>
        <p:spPr>
          <a:xfrm>
            <a:off x="676800" y="1416205"/>
            <a:ext cx="10753200" cy="4783873"/>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Functional-level strategy is concerned with the question “</a:t>
            </a:r>
            <a:r>
              <a:rPr lang="en-US" sz="2400" b="1" strike="noStrike" spc="-1" dirty="0" smtClean="0">
                <a:solidFill>
                  <a:srgbClr val="262626"/>
                </a:solidFill>
                <a:uFill>
                  <a:solidFill>
                    <a:srgbClr val="FFFFFF"/>
                  </a:solidFill>
                </a:uFill>
                <a:latin typeface="Calibri Light"/>
              </a:rPr>
              <a:t>How do we support the business-level strategy </a:t>
            </a:r>
            <a:r>
              <a:rPr lang="en-US" sz="2400" b="0" strike="noStrike" spc="-1" dirty="0" smtClean="0">
                <a:solidFill>
                  <a:srgbClr val="262626"/>
                </a:solidFill>
                <a:uFill>
                  <a:solidFill>
                    <a:srgbClr val="FFFFFF"/>
                  </a:solidFill>
                </a:uFill>
                <a:latin typeface="Calibri Light"/>
              </a:rPr>
              <a:t>within </a:t>
            </a:r>
            <a:r>
              <a:rPr lang="en-US" sz="2400" b="1" strike="noStrike" spc="-1" dirty="0" smtClean="0">
                <a:solidFill>
                  <a:srgbClr val="262626"/>
                </a:solidFill>
                <a:uFill>
                  <a:solidFill>
                    <a:srgbClr val="FFFFFF"/>
                  </a:solidFill>
                </a:uFill>
                <a:latin typeface="Calibri Light"/>
              </a:rPr>
              <a:t>functional departments</a:t>
            </a:r>
            <a:r>
              <a:rPr lang="en-US" sz="2400" b="0" strike="noStrike" spc="-1" dirty="0" smtClean="0">
                <a:solidFill>
                  <a:srgbClr val="262626"/>
                </a:solidFill>
                <a:uFill>
                  <a:solidFill>
                    <a:srgbClr val="FFFFFF"/>
                  </a:solidFill>
                </a:uFill>
                <a:latin typeface="Calibri Light"/>
              </a:rPr>
              <a:t>, such as Marketing, HR, Production and R&amp;D?”.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These strategies are often aimed at improving the effectiveness of a company’s operations within departments. Within these department, workers often refer to their ‘Marketing Strategy’, ‘Human Resource Strategy’ or ‘R&amp;D Strategy’. The goal is to align these strategies as much as possible with the greater business strategy. If the business strategy is for example aimed at offering products to students and young adults, the marketing department should target these people as accurately as possible through their marketing campaigns by choosing the right (social) media channels. Technically, these decisions are very operational in nature and are therefore NOT part of strategy. As a consequence, it is better to call them tactics instead of strategies.</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58944583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Shape 1"/>
          <p:cNvSpPr txBox="1"/>
          <p:nvPr/>
        </p:nvSpPr>
        <p:spPr>
          <a:xfrm>
            <a:off x="657360" y="499680"/>
            <a:ext cx="10772280" cy="1083793"/>
          </a:xfrm>
          <a:prstGeom prst="rect">
            <a:avLst/>
          </a:prstGeom>
          <a:noFill/>
          <a:ln>
            <a:noFill/>
          </a:ln>
        </p:spPr>
        <p:txBody>
          <a:bodyPr anchor="ctr"/>
          <a:lstStyle/>
          <a:p>
            <a:pPr algn="ctr">
              <a:lnSpc>
                <a:spcPct val="85000"/>
              </a:lnSpc>
            </a:pPr>
            <a:r>
              <a:rPr lang="en-US" sz="4800" b="0" strike="noStrike" spc="-117" dirty="0" smtClean="0">
                <a:solidFill>
                  <a:srgbClr val="50B4C8"/>
                </a:solidFill>
                <a:uFill>
                  <a:solidFill>
                    <a:srgbClr val="FFFFFF"/>
                  </a:solidFill>
                </a:uFill>
                <a:latin typeface="Calibri Light"/>
              </a:rPr>
              <a:t>Corporate-level strategy</a:t>
            </a:r>
            <a:endParaRPr lang="ru-RU" sz="4800" b="0" strike="noStrike" spc="-1" dirty="0">
              <a:solidFill>
                <a:srgbClr val="000000"/>
              </a:solidFill>
              <a:uFill>
                <a:solidFill>
                  <a:srgbClr val="FFFFFF"/>
                </a:solidFill>
              </a:uFill>
              <a:latin typeface="Calibri Light"/>
            </a:endParaRPr>
          </a:p>
        </p:txBody>
      </p:sp>
      <p:sp>
        <p:nvSpPr>
          <p:cNvPr id="258" name="TextShape 2"/>
          <p:cNvSpPr txBox="1"/>
          <p:nvPr/>
        </p:nvSpPr>
        <p:spPr>
          <a:xfrm>
            <a:off x="676800" y="1416205"/>
            <a:ext cx="10753200" cy="4783873"/>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At the corporate level strategy however, management must not only consider how to gain a competitive advantage </a:t>
            </a:r>
            <a:r>
              <a:rPr lang="en-US" sz="2400" b="1" strike="noStrike" spc="-1" dirty="0" smtClean="0">
                <a:solidFill>
                  <a:srgbClr val="262626"/>
                </a:solidFill>
                <a:uFill>
                  <a:solidFill>
                    <a:srgbClr val="FFFFFF"/>
                  </a:solidFill>
                </a:uFill>
                <a:latin typeface="Calibri Light"/>
              </a:rPr>
              <a:t>in each of the line of businesses</a:t>
            </a:r>
            <a:r>
              <a:rPr lang="en-US" sz="2400" b="0" strike="noStrike" spc="-1" dirty="0" smtClean="0">
                <a:solidFill>
                  <a:srgbClr val="262626"/>
                </a:solidFill>
                <a:uFill>
                  <a:solidFill>
                    <a:srgbClr val="FFFFFF"/>
                  </a:solidFill>
                </a:uFill>
                <a:latin typeface="Calibri Light"/>
              </a:rPr>
              <a:t> the firm is operating in, </a:t>
            </a:r>
            <a:r>
              <a:rPr lang="en-US" sz="2400" b="1" strike="noStrike" spc="-1" dirty="0" smtClean="0">
                <a:solidFill>
                  <a:srgbClr val="262626"/>
                </a:solidFill>
                <a:uFill>
                  <a:solidFill>
                    <a:srgbClr val="FFFFFF"/>
                  </a:solidFill>
                </a:uFill>
                <a:latin typeface="Calibri Light"/>
              </a:rPr>
              <a:t>but also which businesses they should be in in the first place.</a:t>
            </a:r>
            <a:r>
              <a:rPr lang="en-US" sz="2400" b="0" strike="noStrike" spc="-1" dirty="0" smtClean="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It is about </a:t>
            </a:r>
            <a:r>
              <a:rPr lang="en-US" sz="2400" b="1" strike="noStrike" spc="-1" dirty="0" smtClean="0">
                <a:solidFill>
                  <a:srgbClr val="262626"/>
                </a:solidFill>
                <a:uFill>
                  <a:solidFill>
                    <a:srgbClr val="FFFFFF"/>
                  </a:solidFill>
                </a:uFill>
                <a:latin typeface="Calibri Light"/>
              </a:rPr>
              <a:t>selecting an optimal set of businesses </a:t>
            </a:r>
            <a:r>
              <a:rPr lang="en-US" sz="2400" b="0" strike="noStrike" spc="-1" dirty="0" smtClean="0">
                <a:solidFill>
                  <a:srgbClr val="262626"/>
                </a:solidFill>
                <a:uFill>
                  <a:solidFill>
                    <a:srgbClr val="FFFFFF"/>
                  </a:solidFill>
                </a:uFill>
                <a:latin typeface="Calibri Light"/>
              </a:rPr>
              <a:t>and determining how they should be integrated into a corporate whole: a portfolio.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Typically, major investment and divestment decisions are made at this level by top management. Mergers and Acquisitions (M&amp;A) is also an important part of corporate strategy. This level of strategy is only necessary when the company operates in two or more business areas through different business units with different business-level strategies that need to be aligned to form an internally consistent corporate-level strategy. That is why corporate strategy is often not seen in small-medium enterprises (SME’s), but in multinational enterprises (MNE’s) or conglomerates.</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0512479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Internal </a:t>
            </a:r>
            <a:r>
              <a:rPr lang="ru-RU" sz="5400" b="0" strike="noStrike" spc="-117" dirty="0" err="1">
                <a:solidFill>
                  <a:srgbClr val="50B4C8"/>
                </a:solidFill>
                <a:uFill>
                  <a:solidFill>
                    <a:srgbClr val="FFFFFF"/>
                  </a:solidFill>
                </a:uFill>
                <a:latin typeface="Calibri Light"/>
              </a:rPr>
              <a:t>and</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External</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Growth</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Strategies</a:t>
            </a:r>
            <a:endParaRPr lang="ru-RU" sz="18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Growing a business is the process of  improving some measure of a </a:t>
            </a:r>
            <a:r>
              <a:rPr lang="en-US" sz="2400" b="0" strike="noStrike" spc="-1" dirty="0" err="1" smtClean="0">
                <a:solidFill>
                  <a:srgbClr val="262626"/>
                </a:solidFill>
                <a:uFill>
                  <a:solidFill>
                    <a:srgbClr val="FFFFFF"/>
                  </a:solidFill>
                </a:uFill>
                <a:latin typeface="Calibri Light"/>
              </a:rPr>
              <a:t>comany’s</a:t>
            </a:r>
            <a:r>
              <a:rPr lang="en-US" sz="2400" b="0" strike="noStrike" spc="-1" dirty="0" smtClean="0">
                <a:solidFill>
                  <a:srgbClr val="262626"/>
                </a:solidFill>
                <a:uFill>
                  <a:solidFill>
                    <a:srgbClr val="FFFFFF"/>
                  </a:solidFill>
                </a:uFill>
                <a:latin typeface="Calibri Light"/>
              </a:rPr>
              <a:t> success.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A business can grow in terms of employees, customer base, international coverage, profits, but growth is most often determined in terms of revenues. There are different ways of growing a business.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Igor </a:t>
            </a:r>
            <a:r>
              <a:rPr lang="en-US" sz="2400" b="0" strike="noStrike" spc="-1" dirty="0" err="1" smtClean="0">
                <a:solidFill>
                  <a:srgbClr val="262626"/>
                </a:solidFill>
                <a:uFill>
                  <a:solidFill>
                    <a:srgbClr val="FFFFFF"/>
                  </a:solidFill>
                </a:uFill>
                <a:latin typeface="Calibri Light"/>
              </a:rPr>
              <a:t>Ansoff</a:t>
            </a:r>
            <a:r>
              <a:rPr lang="en-US" sz="2400" b="0" strike="noStrike" spc="-1" dirty="0" smtClean="0">
                <a:solidFill>
                  <a:srgbClr val="262626"/>
                </a:solidFill>
                <a:uFill>
                  <a:solidFill>
                    <a:srgbClr val="FFFFFF"/>
                  </a:solidFill>
                </a:uFill>
                <a:latin typeface="Calibri Light"/>
              </a:rPr>
              <a:t> </a:t>
            </a:r>
            <a:r>
              <a:rPr lang="en-US" sz="2400" b="0" strike="noStrike" spc="-1" dirty="0" err="1" smtClean="0">
                <a:solidFill>
                  <a:srgbClr val="262626"/>
                </a:solidFill>
                <a:uFill>
                  <a:solidFill>
                    <a:srgbClr val="FFFFFF"/>
                  </a:solidFill>
                </a:uFill>
                <a:latin typeface="Calibri Light"/>
              </a:rPr>
              <a:t>identfied</a:t>
            </a:r>
            <a:r>
              <a:rPr lang="en-US" sz="2400" b="0" strike="noStrike" spc="-1" dirty="0" smtClean="0">
                <a:solidFill>
                  <a:srgbClr val="262626"/>
                </a:solidFill>
                <a:uFill>
                  <a:solidFill>
                    <a:srgbClr val="FFFFFF"/>
                  </a:solidFill>
                </a:uFill>
                <a:latin typeface="Calibri Light"/>
              </a:rPr>
              <a:t> four strategies for growth and summarized them in the so called </a:t>
            </a:r>
            <a:r>
              <a:rPr lang="en-US" sz="2400" b="0" strike="noStrike" spc="-1" dirty="0" err="1" smtClean="0">
                <a:solidFill>
                  <a:srgbClr val="262626"/>
                </a:solidFill>
                <a:uFill>
                  <a:solidFill>
                    <a:srgbClr val="FFFFFF"/>
                  </a:solidFill>
                </a:uFill>
                <a:latin typeface="Calibri Light"/>
              </a:rPr>
              <a:t>Ansoff</a:t>
            </a:r>
            <a:r>
              <a:rPr lang="en-US" sz="2400" b="0" strike="noStrike" spc="-1" dirty="0" smtClean="0">
                <a:solidFill>
                  <a:srgbClr val="262626"/>
                </a:solidFill>
                <a:uFill>
                  <a:solidFill>
                    <a:srgbClr val="FFFFFF"/>
                  </a:solidFill>
                </a:uFill>
                <a:latin typeface="Calibri Light"/>
              </a:rPr>
              <a:t> Matrix. The </a:t>
            </a:r>
            <a:r>
              <a:rPr lang="en-US" sz="2400" b="0" strike="noStrike" spc="-1" dirty="0" err="1" smtClean="0">
                <a:solidFill>
                  <a:srgbClr val="262626"/>
                </a:solidFill>
                <a:uFill>
                  <a:solidFill>
                    <a:srgbClr val="FFFFFF"/>
                  </a:solidFill>
                </a:uFill>
                <a:latin typeface="Calibri Light"/>
              </a:rPr>
              <a:t>Ansoff</a:t>
            </a:r>
            <a:r>
              <a:rPr lang="en-US" sz="2400" b="0" strike="noStrike" spc="-1" dirty="0" smtClean="0">
                <a:solidFill>
                  <a:srgbClr val="262626"/>
                </a:solidFill>
                <a:uFill>
                  <a:solidFill>
                    <a:srgbClr val="FFFFFF"/>
                  </a:solidFill>
                </a:uFill>
                <a:latin typeface="Calibri Light"/>
              </a:rPr>
              <a:t> Matrix (also known as the Product/Market Expansion Grid) allows managers to quickly summarize these potential growth strategies and compare them to the risk associated with each one. The idea is that each time you move into a new quadrant (horizontally or vertically), risk increases. </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45154699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TextShape 1"/>
          <p:cNvSpPr txBox="1"/>
          <p:nvPr/>
        </p:nvSpPr>
        <p:spPr>
          <a:xfrm>
            <a:off x="657360" y="499680"/>
            <a:ext cx="10772280" cy="1657800"/>
          </a:xfrm>
          <a:prstGeom prst="rect">
            <a:avLst/>
          </a:prstGeom>
          <a:noFill/>
          <a:ln>
            <a:noFill/>
          </a:ln>
        </p:spPr>
        <p:txBody>
          <a:bodyPr anchor="ctr"/>
          <a:lstStyle/>
          <a:p>
            <a:pPr>
              <a:lnSpc>
                <a:spcPct val="85000"/>
              </a:lnSpc>
            </a:pPr>
            <a:r>
              <a:rPr lang="ru-RU" sz="4400" b="0" strike="noStrike" spc="-117" dirty="0" err="1">
                <a:solidFill>
                  <a:srgbClr val="50B4C8"/>
                </a:solidFill>
                <a:uFill>
                  <a:solidFill>
                    <a:srgbClr val="FFFFFF"/>
                  </a:solidFill>
                </a:uFill>
                <a:latin typeface="Calibri Light"/>
              </a:rPr>
              <a:t>Ansoff</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identfied</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four</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strategies</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for</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growth</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and</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summarized</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them</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in</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the</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so</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called</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Ansoff</a:t>
            </a:r>
            <a:r>
              <a:rPr lang="ru-RU" sz="4400" b="0" strike="noStrike" spc="-117" dirty="0">
                <a:solidFill>
                  <a:srgbClr val="50B4C8"/>
                </a:solidFill>
                <a:uFill>
                  <a:solidFill>
                    <a:srgbClr val="FFFFFF"/>
                  </a:solidFill>
                </a:uFill>
                <a:latin typeface="Calibri Light"/>
              </a:rPr>
              <a:t> </a:t>
            </a:r>
            <a:r>
              <a:rPr lang="ru-RU" sz="4400" b="0" strike="noStrike" spc="-117" dirty="0" err="1">
                <a:solidFill>
                  <a:srgbClr val="50B4C8"/>
                </a:solidFill>
                <a:uFill>
                  <a:solidFill>
                    <a:srgbClr val="FFFFFF"/>
                  </a:solidFill>
                </a:uFill>
                <a:latin typeface="Calibri Light"/>
              </a:rPr>
              <a:t>Matrix</a:t>
            </a:r>
            <a:endParaRPr lang="ru-RU" sz="1800" b="0" strike="noStrike" spc="-1" dirty="0">
              <a:solidFill>
                <a:srgbClr val="000000"/>
              </a:solidFill>
              <a:uFill>
                <a:solidFill>
                  <a:srgbClr val="FFFFFF"/>
                </a:solidFill>
              </a:uFill>
              <a:latin typeface="Calibri Light"/>
            </a:endParaRPr>
          </a:p>
        </p:txBody>
      </p:sp>
      <p:sp>
        <p:nvSpPr>
          <p:cNvPr id="263" name="TextShape 2"/>
          <p:cNvSpPr txBox="1"/>
          <p:nvPr/>
        </p:nvSpPr>
        <p:spPr>
          <a:xfrm>
            <a:off x="676800" y="2011680"/>
            <a:ext cx="10753200" cy="432684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                   The </a:t>
            </a:r>
            <a:r>
              <a:rPr lang="ru-RU" sz="2400" b="0" strike="noStrike" spc="-1" dirty="0" err="1">
                <a:solidFill>
                  <a:srgbClr val="262626"/>
                </a:solidFill>
                <a:uFill>
                  <a:solidFill>
                    <a:srgbClr val="FFFFFF"/>
                  </a:solidFill>
                </a:uFill>
                <a:latin typeface="Calibri Light"/>
              </a:rPr>
              <a:t>four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a:t>
            </a:r>
          </a:p>
          <a:p>
            <a:pPr marL="457200" indent="-456840">
              <a:lnSpc>
                <a:spcPct val="15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Penetration</a:t>
            </a:r>
            <a:r>
              <a:rPr lang="ru-RU" sz="2400" b="0" strike="noStrike" spc="-1" dirty="0">
                <a:solidFill>
                  <a:srgbClr val="262626"/>
                </a:solidFill>
                <a:uFill>
                  <a:solidFill>
                    <a:srgbClr val="FFFFFF"/>
                  </a:solidFill>
                </a:uFill>
                <a:latin typeface="Calibri Light"/>
              </a:rPr>
              <a:t>.</a:t>
            </a:r>
          </a:p>
          <a:p>
            <a:pPr marL="457200" indent="-456840">
              <a:lnSpc>
                <a:spcPct val="15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Development</a:t>
            </a:r>
            <a:r>
              <a:rPr lang="ru-RU" sz="2400" b="0" strike="noStrike" spc="-1" dirty="0">
                <a:solidFill>
                  <a:srgbClr val="262626"/>
                </a:solidFill>
                <a:uFill>
                  <a:solidFill>
                    <a:srgbClr val="FFFFFF"/>
                  </a:solidFill>
                </a:uFill>
                <a:latin typeface="Calibri Light"/>
              </a:rPr>
              <a:t>. </a:t>
            </a:r>
          </a:p>
          <a:p>
            <a:pPr marL="457200" indent="-456840">
              <a:lnSpc>
                <a:spcPct val="15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Development</a:t>
            </a:r>
            <a:r>
              <a:rPr lang="ru-RU" sz="2400" b="0" strike="noStrike" spc="-1" dirty="0">
                <a:solidFill>
                  <a:srgbClr val="262626"/>
                </a:solidFill>
                <a:uFill>
                  <a:solidFill>
                    <a:srgbClr val="FFFFFF"/>
                  </a:solidFill>
                </a:uFill>
                <a:latin typeface="Calibri Light"/>
              </a:rPr>
              <a:t>.</a:t>
            </a:r>
          </a:p>
          <a:p>
            <a:pPr marL="457200" indent="-456840">
              <a:lnSpc>
                <a:spcPct val="15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Diversification</a:t>
            </a:r>
            <a:r>
              <a:rPr lang="ru-RU" sz="2400" b="0" strike="noStrike" spc="-1" dirty="0">
                <a:solidFill>
                  <a:srgbClr val="262626"/>
                </a:solidFill>
                <a:uFill>
                  <a:solidFill>
                    <a:srgbClr val="FFFFFF"/>
                  </a:solidFill>
                </a:uFill>
                <a:latin typeface="Calibri Light"/>
              </a:rPr>
              <a:t>. </a:t>
            </a:r>
          </a:p>
          <a:p>
            <a:pPr marL="91440" indent="-91080">
              <a:lnSpc>
                <a:spcPct val="100000"/>
              </a:lnSpc>
              <a:buClr>
                <a:srgbClr val="262626"/>
              </a:buClr>
              <a:buFont typeface="Arial"/>
              <a:buChar char="•"/>
            </a:pPr>
            <a:r>
              <a:rPr lang="ru-RU" sz="2400" b="0" strike="noStrike" spc="-1" dirty="0" err="1">
                <a:solidFill>
                  <a:srgbClr val="262626"/>
                </a:solidFill>
                <a:uFill>
                  <a:solidFill>
                    <a:srgbClr val="FFFFFF"/>
                  </a:solidFill>
                </a:uFill>
                <a:latin typeface="Calibri Light"/>
              </a:rPr>
              <a:t>Concentric</a:t>
            </a:r>
            <a:r>
              <a:rPr lang="ru-RU" sz="2400" b="0" strike="noStrike" spc="-1" dirty="0">
                <a:solidFill>
                  <a:srgbClr val="262626"/>
                </a:solidFill>
                <a:uFill>
                  <a:solidFill>
                    <a:srgbClr val="FFFFFF"/>
                  </a:solidFill>
                </a:uFill>
                <a:latin typeface="Calibri Light"/>
              </a:rPr>
              <a:t>/</a:t>
            </a:r>
            <a:r>
              <a:rPr lang="ru-RU" sz="2400" b="0" strike="noStrike" spc="-1" dirty="0" err="1">
                <a:solidFill>
                  <a:srgbClr val="262626"/>
                </a:solidFill>
                <a:uFill>
                  <a:solidFill>
                    <a:srgbClr val="FFFFFF"/>
                  </a:solidFill>
                </a:uFill>
                <a:latin typeface="Calibri Light"/>
              </a:rPr>
              <a:t>Horizontal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diversification</a:t>
            </a:r>
            <a:r>
              <a:rPr lang="ru-RU" sz="2400" b="0" strike="noStrike" spc="-1" dirty="0">
                <a:solidFill>
                  <a:srgbClr val="262626"/>
                </a:solidFill>
                <a:uFill>
                  <a:solidFill>
                    <a:srgbClr val="FFFFFF"/>
                  </a:solidFill>
                </a:uFill>
                <a:latin typeface="Calibri Light"/>
              </a:rPr>
              <a:t> </a:t>
            </a:r>
          </a:p>
          <a:p>
            <a:pPr marL="91440" indent="-91080">
              <a:lnSpc>
                <a:spcPct val="100000"/>
              </a:lnSpc>
              <a:buClr>
                <a:srgbClr val="262626"/>
              </a:buClr>
              <a:buFont typeface="Arial"/>
              <a:buChar char="•"/>
            </a:pPr>
            <a:r>
              <a:rPr lang="ru-RU" sz="2400" b="0" strike="noStrike" spc="-1" dirty="0" err="1">
                <a:solidFill>
                  <a:srgbClr val="262626"/>
                </a:solidFill>
                <a:uFill>
                  <a:solidFill>
                    <a:srgbClr val="FFFFFF"/>
                  </a:solidFill>
                </a:uFill>
                <a:latin typeface="Calibri Light"/>
              </a:rPr>
              <a:t>Conglomerate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diversification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unrelated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diversification</a:t>
            </a:r>
            <a:r>
              <a:rPr lang="ru-RU" sz="2400" b="0" strike="noStrike" spc="-1" dirty="0">
                <a:solidFill>
                  <a:srgbClr val="262626"/>
                </a:solidFill>
                <a:uFill>
                  <a:solidFill>
                    <a:srgbClr val="FFFFFF"/>
                  </a:solidFill>
                </a:uFill>
                <a:latin typeface="Calibri Light"/>
              </a:rPr>
              <a:t>) </a:t>
            </a:r>
          </a:p>
          <a:p>
            <a:pPr marL="91440" indent="-91080">
              <a:lnSpc>
                <a:spcPct val="100000"/>
              </a:lnSpc>
              <a:buClr>
                <a:srgbClr val="262626"/>
              </a:buClr>
              <a:buFont typeface="Arial"/>
              <a:buChar char="•"/>
            </a:pPr>
            <a:r>
              <a:rPr lang="ru-RU" sz="2400" b="0" strike="noStrike" spc="-1" dirty="0" err="1">
                <a:solidFill>
                  <a:srgbClr val="262626"/>
                </a:solidFill>
                <a:uFill>
                  <a:solidFill>
                    <a:srgbClr val="FFFFFF"/>
                  </a:solidFill>
                </a:uFill>
                <a:latin typeface="Calibri Light"/>
              </a:rPr>
              <a:t>Vertical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diversification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vertical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integration</a:t>
            </a:r>
            <a:r>
              <a:rPr lang="ru-RU" sz="2400" b="0" strike="noStrike" spc="-1" dirty="0" smtClean="0">
                <a:solidFill>
                  <a:srgbClr val="262626"/>
                </a:solidFill>
                <a:uFill>
                  <a:solidFill>
                    <a:srgbClr val="FFFFFF"/>
                  </a:solidFill>
                </a:uFill>
                <a:latin typeface="Calibri Light"/>
              </a:rPr>
              <a:t>)</a:t>
            </a:r>
            <a:endParaRPr lang="ru-RU" sz="2400" b="0" strike="noStrike" spc="-1" dirty="0">
              <a:solidFill>
                <a:srgbClr val="262626"/>
              </a:solidFill>
              <a:uFill>
                <a:solidFill>
                  <a:srgbClr val="FFFFFF"/>
                </a:solidFill>
              </a:uFill>
              <a:latin typeface="Calibri Light"/>
            </a:endParaRPr>
          </a:p>
        </p:txBody>
      </p:sp>
      <p:pic>
        <p:nvPicPr>
          <p:cNvPr id="264" name="Рисунок 3"/>
          <p:cNvPicPr/>
          <p:nvPr/>
        </p:nvPicPr>
        <p:blipFill>
          <a:blip r:embed="rId3"/>
          <a:stretch/>
        </p:blipFill>
        <p:spPr>
          <a:xfrm>
            <a:off x="5709424" y="1810440"/>
            <a:ext cx="5739656" cy="2973433"/>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Internal </a:t>
            </a:r>
            <a:r>
              <a:rPr lang="ru-RU" sz="5400" b="0" strike="noStrike" spc="-117" dirty="0" err="1">
                <a:solidFill>
                  <a:srgbClr val="50B4C8"/>
                </a:solidFill>
                <a:uFill>
                  <a:solidFill>
                    <a:srgbClr val="FFFFFF"/>
                  </a:solidFill>
                </a:uFill>
                <a:latin typeface="Calibri Light"/>
              </a:rPr>
              <a:t>and</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External</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Growth</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Strategies</a:t>
            </a:r>
            <a:endParaRPr lang="ru-RU" sz="18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91440" indent="-91080">
              <a:lnSpc>
                <a:spcPct val="150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Generally speaking, business growth can be classified into internal growth and external growth. Now we will discuss the various growth strategies and explain the differences between them.</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2709711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657800"/>
          </a:xfrm>
          <a:prstGeom prst="rect">
            <a:avLst/>
          </a:prstGeom>
          <a:noFill/>
          <a:ln>
            <a:noFill/>
          </a:ln>
        </p:spPr>
        <p:txBody>
          <a:bodyPr anchor="ctr"/>
          <a:lstStyle/>
          <a:p>
            <a:pPr algn="ctr">
              <a:lnSpc>
                <a:spcPct val="85000"/>
              </a:lnSpc>
            </a:pPr>
            <a:r>
              <a:rPr lang="ru-RU" sz="5400" b="0" strike="noStrike" spc="-117" dirty="0">
                <a:solidFill>
                  <a:srgbClr val="50B4C8"/>
                </a:solidFill>
                <a:uFill>
                  <a:solidFill>
                    <a:srgbClr val="FFFFFF"/>
                  </a:solidFill>
                </a:uFill>
                <a:latin typeface="Calibri Light"/>
              </a:rPr>
              <a:t>Internal </a:t>
            </a:r>
            <a:r>
              <a:rPr lang="ru-RU" sz="5400" b="0" strike="noStrike" spc="-117" dirty="0" err="1" smtClean="0">
                <a:solidFill>
                  <a:srgbClr val="50B4C8"/>
                </a:solidFill>
                <a:uFill>
                  <a:solidFill>
                    <a:srgbClr val="FFFFFF"/>
                  </a:solidFill>
                </a:uFill>
                <a:latin typeface="Calibri Light"/>
              </a:rPr>
              <a:t>Growth</a:t>
            </a:r>
            <a:r>
              <a:rPr lang="ru-RU" sz="5400" b="0" strike="noStrike" spc="-117" dirty="0" smtClean="0">
                <a:solidFill>
                  <a:srgbClr val="50B4C8"/>
                </a:solidFill>
                <a:uFill>
                  <a:solidFill>
                    <a:srgbClr val="FFFFFF"/>
                  </a:solidFill>
                </a:uFill>
                <a:latin typeface="Calibri Light"/>
              </a:rPr>
              <a:t> </a:t>
            </a:r>
            <a:endParaRPr lang="ru-RU" sz="18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en-US" sz="2400" b="1" strike="noStrike" spc="-1" dirty="0" smtClean="0">
                <a:solidFill>
                  <a:srgbClr val="262626"/>
                </a:solidFill>
                <a:uFill>
                  <a:solidFill>
                    <a:srgbClr val="FFFFFF"/>
                  </a:solidFill>
                </a:uFill>
                <a:latin typeface="Calibri Light"/>
              </a:rPr>
              <a:t>Internal growth (or organic growth) </a:t>
            </a:r>
            <a:r>
              <a:rPr lang="en-US" sz="2400" b="0" strike="noStrike" spc="-1" dirty="0" smtClean="0">
                <a:solidFill>
                  <a:srgbClr val="262626"/>
                </a:solidFill>
                <a:uFill>
                  <a:solidFill>
                    <a:srgbClr val="FFFFFF"/>
                  </a:solidFill>
                </a:uFill>
                <a:latin typeface="Calibri Light"/>
              </a:rPr>
              <a:t>is when a business expands its own operations by relying on developing its </a:t>
            </a:r>
            <a:r>
              <a:rPr lang="en-US" sz="2400" b="1" strike="noStrike" spc="-1" dirty="0" smtClean="0">
                <a:solidFill>
                  <a:srgbClr val="262626"/>
                </a:solidFill>
                <a:uFill>
                  <a:solidFill>
                    <a:srgbClr val="FFFFFF"/>
                  </a:solidFill>
                </a:uFill>
                <a:latin typeface="Calibri Light"/>
              </a:rPr>
              <a:t>own internal </a:t>
            </a:r>
            <a:r>
              <a:rPr lang="en-US" sz="2400" b="0" strike="noStrike" spc="-1" dirty="0" smtClean="0">
                <a:solidFill>
                  <a:srgbClr val="262626"/>
                </a:solidFill>
                <a:uFill>
                  <a:solidFill>
                    <a:srgbClr val="FFFFFF"/>
                  </a:solidFill>
                </a:uFill>
                <a:latin typeface="Calibri Light"/>
              </a:rPr>
              <a:t>resources and capabilities.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This can for example be done by assessing a company’s core competencies and by determining and exploiting the </a:t>
            </a:r>
            <a:r>
              <a:rPr lang="en-US" sz="2400" b="0" strike="noStrike" spc="-1" dirty="0" err="1" smtClean="0">
                <a:solidFill>
                  <a:srgbClr val="262626"/>
                </a:solidFill>
                <a:uFill>
                  <a:solidFill>
                    <a:srgbClr val="FFFFFF"/>
                  </a:solidFill>
                </a:uFill>
                <a:latin typeface="Calibri Light"/>
              </a:rPr>
              <a:t>strenght</a:t>
            </a:r>
            <a:r>
              <a:rPr lang="en-US" sz="2400" b="0" strike="noStrike" spc="-1" dirty="0" smtClean="0">
                <a:solidFill>
                  <a:srgbClr val="262626"/>
                </a:solidFill>
                <a:uFill>
                  <a:solidFill>
                    <a:srgbClr val="FFFFFF"/>
                  </a:solidFill>
                </a:uFill>
                <a:latin typeface="Calibri Light"/>
              </a:rPr>
              <a:t> of its current resources with the aid of the VRIO framework. </a:t>
            </a:r>
          </a:p>
          <a:p>
            <a:pPr marL="91440" indent="-91080">
              <a:lnSpc>
                <a:spcPct val="85000"/>
              </a:lnSpc>
              <a:buClr>
                <a:srgbClr val="262626"/>
              </a:buClr>
              <a:buFont typeface="Arial"/>
              <a:buChar char=" "/>
            </a:pPr>
            <a:endParaRPr lang="en-US" sz="2400"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b="0" strike="noStrike" spc="-1" dirty="0" smtClean="0">
                <a:solidFill>
                  <a:srgbClr val="262626"/>
                </a:solidFill>
                <a:uFill>
                  <a:solidFill>
                    <a:srgbClr val="FFFFFF"/>
                  </a:solidFill>
                </a:uFill>
                <a:latin typeface="Calibri Light"/>
              </a:rPr>
              <a:t>Moreover, companies can decide to grow organically by expanding current operations and businesses or by starting new businesses from scratch (e.g. greenfield investment). Important to note here is that all growth is established without the aid of external resources or external parties. </a:t>
            </a:r>
            <a:endParaRPr lang="ru-RU" sz="24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18198655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Internal growth has a few advantages compared to external growth strategies: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457560" indent="-457200">
              <a:lnSpc>
                <a:spcPct val="85000"/>
              </a:lnSpc>
              <a:buClr>
                <a:srgbClr val="262626"/>
              </a:buClr>
              <a:buFont typeface="+mj-lt"/>
              <a:buAutoNum type="arabicPeriod"/>
            </a:pPr>
            <a:r>
              <a:rPr lang="en-US" sz="2400" strike="noStrike" spc="-1" dirty="0" smtClean="0">
                <a:solidFill>
                  <a:srgbClr val="262626"/>
                </a:solidFill>
                <a:uFill>
                  <a:solidFill>
                    <a:srgbClr val="FFFFFF"/>
                  </a:solidFill>
                </a:uFill>
                <a:latin typeface="Calibri Light"/>
              </a:rPr>
              <a:t>Knowledge improvement: organic growth strategies improve the company’s knowledge through direct involvement in a new market or technology, thus providing deeper first-hand knowledge that is likely to be internalized in the company</a:t>
            </a:r>
          </a:p>
          <a:p>
            <a:pPr marL="457560" indent="-457200">
              <a:lnSpc>
                <a:spcPct val="85000"/>
              </a:lnSpc>
              <a:buClr>
                <a:srgbClr val="262626"/>
              </a:buClr>
              <a:buFont typeface="+mj-lt"/>
              <a:buAutoNum type="arabicPeriod"/>
            </a:pPr>
            <a:r>
              <a:rPr lang="en-US" sz="2400" strike="noStrike" spc="-1" dirty="0" smtClean="0">
                <a:solidFill>
                  <a:srgbClr val="262626"/>
                </a:solidFill>
                <a:uFill>
                  <a:solidFill>
                    <a:srgbClr val="FFFFFF"/>
                  </a:solidFill>
                </a:uFill>
                <a:latin typeface="Calibri Light"/>
              </a:rPr>
              <a:t>Investment spread: gradually growing internally helps to spread investment over time, which allows a reduction of upfront costs and commitments, making it easier to reverse or adjust a strategy if conditions in the market change</a:t>
            </a:r>
          </a:p>
          <a:p>
            <a:pPr marL="457560" indent="-457200">
              <a:lnSpc>
                <a:spcPct val="85000"/>
              </a:lnSpc>
              <a:buClr>
                <a:srgbClr val="262626"/>
              </a:buClr>
              <a:buFont typeface="+mj-lt"/>
              <a:buAutoNum type="arabicPeriod"/>
            </a:pPr>
            <a:r>
              <a:rPr lang="en-US" sz="2400" strike="noStrike" spc="-1" dirty="0" smtClean="0">
                <a:solidFill>
                  <a:srgbClr val="262626"/>
                </a:solidFill>
                <a:uFill>
                  <a:solidFill>
                    <a:srgbClr val="FFFFFF"/>
                  </a:solidFill>
                </a:uFill>
                <a:latin typeface="Calibri Light"/>
              </a:rPr>
              <a:t>No availability constraints: the company is not dependent on the availability of suitable acquisition targets or potential alliance partners. Organic developers also do not have to wait for a perfectly matched acquisition target to come on to the market</a:t>
            </a:r>
          </a:p>
        </p:txBody>
      </p:sp>
    </p:spTree>
    <p:extLst>
      <p:ext uri="{BB962C8B-B14F-4D97-AF65-F5344CB8AC3E}">
        <p14:creationId xmlns:p14="http://schemas.microsoft.com/office/powerpoint/2010/main" val="192175115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Internal growth has a few advantages compared to external growth strategies: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457560" indent="-457200">
              <a:lnSpc>
                <a:spcPct val="85000"/>
              </a:lnSpc>
              <a:buClr>
                <a:srgbClr val="262626"/>
              </a:buClr>
              <a:buFont typeface="+mj-lt"/>
              <a:buAutoNum type="arabicPeriod" startAt="4"/>
            </a:pPr>
            <a:r>
              <a:rPr lang="en-US" sz="2400" strike="noStrike" spc="-1" dirty="0" smtClean="0">
                <a:solidFill>
                  <a:srgbClr val="262626"/>
                </a:solidFill>
                <a:uFill>
                  <a:solidFill>
                    <a:srgbClr val="FFFFFF"/>
                  </a:solidFill>
                </a:uFill>
                <a:latin typeface="Calibri Light"/>
              </a:rPr>
              <a:t>Strategic independence: this means that a company does not need to make the same compromises as might be necessary in an alliance, for example, which is likely to involve constraints on certain activities and may limit future strategic choices</a:t>
            </a:r>
          </a:p>
          <a:p>
            <a:pPr marL="457560" indent="-457200">
              <a:lnSpc>
                <a:spcPct val="85000"/>
              </a:lnSpc>
              <a:buClr>
                <a:srgbClr val="262626"/>
              </a:buClr>
              <a:buFont typeface="+mj-lt"/>
              <a:buAutoNum type="arabicPeriod" startAt="4"/>
            </a:pPr>
            <a:r>
              <a:rPr lang="en-US" sz="2400" strike="noStrike" spc="-1" dirty="0" smtClean="0">
                <a:solidFill>
                  <a:srgbClr val="262626"/>
                </a:solidFill>
                <a:uFill>
                  <a:solidFill>
                    <a:srgbClr val="FFFFFF"/>
                  </a:solidFill>
                </a:uFill>
                <a:latin typeface="Calibri Light"/>
              </a:rPr>
              <a:t>Culture management: organic growth allows new activities to be created in the existing cultural environment, which reduces the risk of culture clash—a common difficulty with mergers, acquisitions, and alliances</a:t>
            </a:r>
          </a:p>
          <a:p>
            <a:pPr marL="91440" indent="-91080">
              <a:lnSpc>
                <a:spcPct val="85000"/>
              </a:lnSpc>
              <a:buClr>
                <a:srgbClr val="262626"/>
              </a:buClr>
              <a:buFont typeface="Arial"/>
              <a:buChar char=" "/>
            </a:pPr>
            <a:endParaRPr lang="en-US" sz="2400" strike="noStrike" spc="-1" dirty="0" smtClean="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en-US" sz="2400" strike="noStrike" spc="-1" dirty="0" smtClean="0">
                <a:solidFill>
                  <a:srgbClr val="262626"/>
                </a:solidFill>
                <a:uFill>
                  <a:solidFill>
                    <a:srgbClr val="FFFFFF"/>
                  </a:solidFill>
                </a:uFill>
                <a:latin typeface="Calibri Light"/>
              </a:rPr>
              <a:t>Internal growth strategies have a few </a:t>
            </a:r>
            <a:r>
              <a:rPr lang="en-US" sz="2400" b="1" strike="noStrike" spc="-1" dirty="0" smtClean="0">
                <a:solidFill>
                  <a:srgbClr val="262626"/>
                </a:solidFill>
                <a:uFill>
                  <a:solidFill>
                    <a:srgbClr val="FFFFFF"/>
                  </a:solidFill>
                </a:uFill>
                <a:latin typeface="Calibri Light"/>
              </a:rPr>
              <a:t>disadvantages</a:t>
            </a:r>
            <a:r>
              <a:rPr lang="en-US" sz="2400" strike="noStrike" spc="-1" dirty="0" smtClean="0">
                <a:solidFill>
                  <a:srgbClr val="262626"/>
                </a:solidFill>
                <a:uFill>
                  <a:solidFill>
                    <a:srgbClr val="FFFFFF"/>
                  </a:solidFill>
                </a:uFill>
                <a:latin typeface="Calibri Light"/>
              </a:rPr>
              <a:t>. For instance, developing internal capabilities can be slow and time-consuming, expensive, and risky if not managed well.</a:t>
            </a:r>
          </a:p>
        </p:txBody>
      </p:sp>
    </p:spTree>
    <p:extLst>
      <p:ext uri="{BB962C8B-B14F-4D97-AF65-F5344CB8AC3E}">
        <p14:creationId xmlns:p14="http://schemas.microsoft.com/office/powerpoint/2010/main" val="301339851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External Growth</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360">
              <a:lnSpc>
                <a:spcPct val="85000"/>
              </a:lnSpc>
              <a:buClr>
                <a:srgbClr val="262626"/>
              </a:buClr>
            </a:pPr>
            <a:r>
              <a:rPr lang="en-US" sz="2400" strike="noStrike" spc="-1" dirty="0" smtClean="0">
                <a:solidFill>
                  <a:srgbClr val="262626"/>
                </a:solidFill>
                <a:uFill>
                  <a:solidFill>
                    <a:srgbClr val="FFFFFF"/>
                  </a:solidFill>
                </a:uFill>
                <a:latin typeface="Calibri Light"/>
              </a:rPr>
              <a:t>External growth (or inorganic growth) strategies are about increasing output or business reach with the aid of resources and capabilities that are not internally developed by the company itself. </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strike="noStrike" spc="-1" dirty="0" smtClean="0">
                <a:solidFill>
                  <a:srgbClr val="262626"/>
                </a:solidFill>
                <a:uFill>
                  <a:solidFill>
                    <a:srgbClr val="FFFFFF"/>
                  </a:solidFill>
                </a:uFill>
                <a:latin typeface="Calibri Light"/>
              </a:rPr>
              <a:t>Rather, these resources are obtained through the merger with /acquisition of/ or partnership with other companies.</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strike="noStrike" spc="-1" dirty="0" smtClean="0">
                <a:solidFill>
                  <a:srgbClr val="262626"/>
                </a:solidFill>
                <a:uFill>
                  <a:solidFill>
                    <a:srgbClr val="FFFFFF"/>
                  </a:solidFill>
                </a:uFill>
                <a:latin typeface="Calibri Light"/>
              </a:rPr>
              <a:t> External growth strategies can therefore be divided between M&amp;A (Mergers and Acquisitions) strategies and Strategic Alliance strategies (e.g. joint ventures).</a:t>
            </a:r>
          </a:p>
        </p:txBody>
      </p:sp>
    </p:spTree>
    <p:extLst>
      <p:ext uri="{BB962C8B-B14F-4D97-AF65-F5344CB8AC3E}">
        <p14:creationId xmlns:p14="http://schemas.microsoft.com/office/powerpoint/2010/main" val="16993056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Mergers and Acquisitions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1446663"/>
            <a:ext cx="10753200" cy="4790364"/>
          </a:xfrm>
          <a:prstGeom prst="rect">
            <a:avLst/>
          </a:prstGeom>
          <a:noFill/>
          <a:ln>
            <a:noFill/>
          </a:ln>
        </p:spPr>
        <p:txBody>
          <a:bodyPr/>
          <a:lstStyle/>
          <a:p>
            <a:pPr marL="360">
              <a:lnSpc>
                <a:spcPct val="85000"/>
              </a:lnSpc>
              <a:buClr>
                <a:srgbClr val="262626"/>
              </a:buClr>
            </a:pPr>
            <a:r>
              <a:rPr lang="en-US" sz="2400" strike="noStrike" spc="-1" dirty="0" smtClean="0">
                <a:solidFill>
                  <a:srgbClr val="262626"/>
                </a:solidFill>
                <a:uFill>
                  <a:solidFill>
                    <a:srgbClr val="FFFFFF"/>
                  </a:solidFill>
                </a:uFill>
                <a:latin typeface="Calibri Light"/>
              </a:rPr>
              <a:t>M&amp;A offers a number of advantages as a growth strategy that improves the competitive strength of the acquirer. </a:t>
            </a:r>
          </a:p>
          <a:p>
            <a:pPr marL="360">
              <a:lnSpc>
                <a:spcPct val="85000"/>
              </a:lnSpc>
              <a:buClr>
                <a:srgbClr val="262626"/>
              </a:buClr>
            </a:pPr>
            <a:r>
              <a:rPr lang="en-US" sz="2400" strike="noStrike" spc="-1" dirty="0" smtClean="0">
                <a:solidFill>
                  <a:srgbClr val="262626"/>
                </a:solidFill>
                <a:uFill>
                  <a:solidFill>
                    <a:srgbClr val="FFFFFF"/>
                  </a:solidFill>
                </a:uFill>
                <a:latin typeface="Calibri Light"/>
              </a:rPr>
              <a:t>They include:</a:t>
            </a:r>
          </a:p>
          <a:p>
            <a:pPr marL="360">
              <a:lnSpc>
                <a:spcPct val="85000"/>
              </a:lnSpc>
              <a:buClr>
                <a:srgbClr val="262626"/>
              </a:buClr>
            </a:pPr>
            <a:r>
              <a:rPr lang="en-US" sz="2400" b="1" spc="-1" dirty="0">
                <a:solidFill>
                  <a:srgbClr val="262626"/>
                </a:solidFill>
                <a:uFill>
                  <a:solidFill>
                    <a:srgbClr val="FFFFFF"/>
                  </a:solidFill>
                </a:uFill>
                <a:latin typeface="Calibri Light"/>
              </a:rPr>
              <a:t>1</a:t>
            </a:r>
            <a:r>
              <a:rPr lang="en-US" sz="2400" b="1" strike="noStrike" spc="-1" dirty="0" smtClean="0">
                <a:solidFill>
                  <a:srgbClr val="262626"/>
                </a:solidFill>
                <a:uFill>
                  <a:solidFill>
                    <a:srgbClr val="FFFFFF"/>
                  </a:solidFill>
                </a:uFill>
                <a:latin typeface="Calibri Light"/>
              </a:rPr>
              <a:t>	Business extension</a:t>
            </a:r>
            <a:r>
              <a:rPr lang="en-US" sz="2400" strike="noStrike" spc="-1" dirty="0" smtClean="0">
                <a:solidFill>
                  <a:srgbClr val="262626"/>
                </a:solidFill>
                <a:uFill>
                  <a:solidFill>
                    <a:srgbClr val="FFFFFF"/>
                  </a:solidFill>
                </a:uFill>
                <a:latin typeface="Calibri Light"/>
              </a:rPr>
              <a:t>: M&amp;A can be used to extend the reach of a firm in terms of geography, products or market coverage.</a:t>
            </a:r>
          </a:p>
          <a:p>
            <a:pPr marL="360">
              <a:lnSpc>
                <a:spcPct val="85000"/>
              </a:lnSpc>
              <a:buClr>
                <a:srgbClr val="262626"/>
              </a:buClr>
            </a:pPr>
            <a:r>
              <a:rPr lang="en-US" sz="2400" b="1" spc="-1" dirty="0">
                <a:solidFill>
                  <a:srgbClr val="262626"/>
                </a:solidFill>
                <a:uFill>
                  <a:solidFill>
                    <a:srgbClr val="FFFFFF"/>
                  </a:solidFill>
                </a:uFill>
                <a:latin typeface="Calibri Light"/>
              </a:rPr>
              <a:t>2</a:t>
            </a:r>
            <a:r>
              <a:rPr lang="en-US" sz="2400" b="1" strike="noStrike" spc="-1" dirty="0" smtClean="0">
                <a:solidFill>
                  <a:srgbClr val="262626"/>
                </a:solidFill>
                <a:uFill>
                  <a:solidFill>
                    <a:srgbClr val="FFFFFF"/>
                  </a:solidFill>
                </a:uFill>
                <a:latin typeface="Calibri Light"/>
              </a:rPr>
              <a:t>	Consolidation</a:t>
            </a:r>
            <a:r>
              <a:rPr lang="en-US" sz="2400" strike="noStrike" spc="-1" dirty="0" smtClean="0">
                <a:solidFill>
                  <a:srgbClr val="262626"/>
                </a:solidFill>
                <a:uFill>
                  <a:solidFill>
                    <a:srgbClr val="FFFFFF"/>
                  </a:solidFill>
                </a:uFill>
                <a:latin typeface="Calibri Light"/>
              </a:rPr>
              <a:t>: M&amp;A can be used to bring together two competitors to increase market power by reducing competition; to increase efficiency by reducing surplus capacity or sharing resources, for instance head-office facilities or distribution channels; and to increase production efficiency or increase bargaining power with suppliers, forcing them to reduce their prices.</a:t>
            </a:r>
          </a:p>
          <a:p>
            <a:pPr marL="360">
              <a:lnSpc>
                <a:spcPct val="85000"/>
              </a:lnSpc>
              <a:buClr>
                <a:srgbClr val="262626"/>
              </a:buClr>
            </a:pPr>
            <a:r>
              <a:rPr lang="en-US" sz="2400" b="1" spc="-1" dirty="0">
                <a:solidFill>
                  <a:srgbClr val="262626"/>
                </a:solidFill>
                <a:uFill>
                  <a:solidFill>
                    <a:srgbClr val="FFFFFF"/>
                  </a:solidFill>
                </a:uFill>
                <a:latin typeface="Calibri Light"/>
              </a:rPr>
              <a:t>3</a:t>
            </a:r>
            <a:r>
              <a:rPr lang="en-US" sz="2400" b="1" strike="noStrike" spc="-1" dirty="0" smtClean="0">
                <a:solidFill>
                  <a:srgbClr val="262626"/>
                </a:solidFill>
                <a:uFill>
                  <a:solidFill>
                    <a:srgbClr val="FFFFFF"/>
                  </a:solidFill>
                </a:uFill>
                <a:latin typeface="Calibri Light"/>
              </a:rPr>
              <a:t>	Building capabilities</a:t>
            </a:r>
            <a:r>
              <a:rPr lang="en-US" sz="2400" strike="noStrike" spc="-1" dirty="0" smtClean="0">
                <a:solidFill>
                  <a:srgbClr val="262626"/>
                </a:solidFill>
                <a:uFill>
                  <a:solidFill>
                    <a:srgbClr val="FFFFFF"/>
                  </a:solidFill>
                </a:uFill>
                <a:latin typeface="Calibri Light"/>
              </a:rPr>
              <a:t>: M&amp;A may increase a company’s capabilities. Instead of researching a new technology from scratch, for instance, acquirers may wait for entrepreneurs to prove an idea and then take them over to incorporate the technological capability within their own portfolio.</a:t>
            </a:r>
          </a:p>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23305954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Mergers and Acquisitions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1446663"/>
            <a:ext cx="10753200" cy="4790364"/>
          </a:xfrm>
          <a:prstGeom prst="rect">
            <a:avLst/>
          </a:prstGeom>
          <a:noFill/>
          <a:ln>
            <a:noFill/>
          </a:ln>
        </p:spPr>
        <p:txBody>
          <a:bodyPr/>
          <a:lstStyle/>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a:p>
            <a:pPr marL="360">
              <a:lnSpc>
                <a:spcPct val="85000"/>
              </a:lnSpc>
              <a:buClr>
                <a:srgbClr val="262626"/>
              </a:buClr>
            </a:pPr>
            <a:r>
              <a:rPr lang="en-US" sz="2400" b="1" strike="noStrike" spc="-1" dirty="0" smtClean="0">
                <a:solidFill>
                  <a:srgbClr val="262626"/>
                </a:solidFill>
                <a:uFill>
                  <a:solidFill>
                    <a:srgbClr val="FFFFFF"/>
                  </a:solidFill>
                </a:uFill>
                <a:latin typeface="Calibri Light"/>
              </a:rPr>
              <a:t>4	Speed</a:t>
            </a:r>
            <a:r>
              <a:rPr lang="en-US" sz="2400" strike="noStrike" spc="-1" dirty="0" smtClean="0">
                <a:solidFill>
                  <a:srgbClr val="262626"/>
                </a:solidFill>
                <a:uFill>
                  <a:solidFill>
                    <a:srgbClr val="FFFFFF"/>
                  </a:solidFill>
                </a:uFill>
                <a:latin typeface="Calibri Light"/>
              </a:rPr>
              <a:t>: M&amp;A allows acquirers to act fast—and this may be an advantage in itself, wrong-footing competition and changing the industry landscape faster than competitors can evolve in response.</a:t>
            </a:r>
          </a:p>
          <a:p>
            <a:pPr marL="360">
              <a:lnSpc>
                <a:spcPct val="85000"/>
              </a:lnSpc>
              <a:buClr>
                <a:srgbClr val="262626"/>
              </a:buClr>
            </a:pPr>
            <a:r>
              <a:rPr lang="en-US" sz="2400" b="1" strike="noStrike" spc="-1" dirty="0" smtClean="0">
                <a:solidFill>
                  <a:srgbClr val="262626"/>
                </a:solidFill>
                <a:uFill>
                  <a:solidFill>
                    <a:srgbClr val="FFFFFF"/>
                  </a:solidFill>
                </a:uFill>
                <a:latin typeface="Calibri Light"/>
              </a:rPr>
              <a:t>5	Financial efficiency</a:t>
            </a:r>
            <a:r>
              <a:rPr lang="en-US" sz="2400" strike="noStrike" spc="-1" dirty="0" smtClean="0">
                <a:solidFill>
                  <a:srgbClr val="262626"/>
                </a:solidFill>
                <a:uFill>
                  <a:solidFill>
                    <a:srgbClr val="FFFFFF"/>
                  </a:solidFill>
                </a:uFill>
                <a:latin typeface="Calibri Light"/>
              </a:rPr>
              <a:t>: This may allow a company with a strong balance sheet to combine with another company with a weak balance sheet, enabling the latter to save on interest payments by using the stronger company’s assets to pay off its debt. The acquired firm could also access investment funds from the stronger company that were otherwise unavailable.</a:t>
            </a:r>
          </a:p>
          <a:p>
            <a:pPr marL="360">
              <a:lnSpc>
                <a:spcPct val="85000"/>
              </a:lnSpc>
              <a:buClr>
                <a:srgbClr val="262626"/>
              </a:buClr>
            </a:pPr>
            <a:r>
              <a:rPr lang="en-US" sz="2400" b="1" strike="noStrike" spc="-1" dirty="0" smtClean="0">
                <a:solidFill>
                  <a:srgbClr val="262626"/>
                </a:solidFill>
                <a:uFill>
                  <a:solidFill>
                    <a:srgbClr val="FFFFFF"/>
                  </a:solidFill>
                </a:uFill>
                <a:latin typeface="Calibri Light"/>
              </a:rPr>
              <a:t>6	Tax efficiency</a:t>
            </a:r>
            <a:r>
              <a:rPr lang="en-US" sz="2400" strike="noStrike" spc="-1" dirty="0" smtClean="0">
                <a:solidFill>
                  <a:srgbClr val="262626"/>
                </a:solidFill>
                <a:uFill>
                  <a:solidFill>
                    <a:srgbClr val="FFFFFF"/>
                  </a:solidFill>
                </a:uFill>
                <a:latin typeface="Calibri Light"/>
              </a:rPr>
              <a:t>: For example, profits or tax losses may be transferable within the combined company in order to benefit from different tax regimes between industries or countries, subject to legal restrictions.</a:t>
            </a:r>
          </a:p>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10431913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Mergers and Acquisitions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1446663"/>
            <a:ext cx="10753200" cy="4790364"/>
          </a:xfrm>
          <a:prstGeom prst="rect">
            <a:avLst/>
          </a:prstGeom>
          <a:noFill/>
          <a:ln>
            <a:noFill/>
          </a:ln>
        </p:spPr>
        <p:txBody>
          <a:bodyPr/>
          <a:lstStyle/>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a:p>
            <a:pPr marL="360">
              <a:lnSpc>
                <a:spcPct val="85000"/>
              </a:lnSpc>
              <a:buClr>
                <a:srgbClr val="262626"/>
              </a:buClr>
            </a:pPr>
            <a:r>
              <a:rPr lang="en-US" sz="2400" b="1" strike="noStrike" spc="-1" dirty="0" smtClean="0">
                <a:solidFill>
                  <a:srgbClr val="262626"/>
                </a:solidFill>
                <a:uFill>
                  <a:solidFill>
                    <a:srgbClr val="FFFFFF"/>
                  </a:solidFill>
                </a:uFill>
                <a:latin typeface="Calibri Light"/>
              </a:rPr>
              <a:t>7	Asset stripping or unbundling</a:t>
            </a:r>
            <a:r>
              <a:rPr lang="en-US" sz="2400" strike="noStrike" spc="-1" dirty="0" smtClean="0">
                <a:solidFill>
                  <a:srgbClr val="262626"/>
                </a:solidFill>
                <a:uFill>
                  <a:solidFill>
                    <a:srgbClr val="FFFFFF"/>
                  </a:solidFill>
                </a:uFill>
                <a:latin typeface="Calibri Light"/>
              </a:rPr>
              <a:t>: Some companies are effective at spotting other companies whose underlying assets are worth more than the price of the company as a whole. This makes it possible to buy such companies and then rapidly sell off (unbundle) different business units to various buyers for a total price that is substantially in excess of what was originally paid for the whole. Although this is often dismissed as merely opportunistic profiteering (asset stripping), if the business units find better corporate parents through this unbundling process, there can be a real gain in economic effectiveness.</a:t>
            </a:r>
          </a:p>
        </p:txBody>
      </p:sp>
    </p:spTree>
    <p:extLst>
      <p:ext uri="{BB962C8B-B14F-4D97-AF65-F5344CB8AC3E}">
        <p14:creationId xmlns:p14="http://schemas.microsoft.com/office/powerpoint/2010/main" val="173744774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Strategic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337481"/>
            <a:ext cx="10753200" cy="4790364"/>
          </a:xfrm>
          <a:prstGeom prst="rect">
            <a:avLst/>
          </a:prstGeom>
          <a:noFill/>
          <a:ln>
            <a:noFill/>
          </a:ln>
        </p:spPr>
        <p:txBody>
          <a:bodyPr/>
          <a:lstStyle/>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a:p>
            <a:pPr marL="360">
              <a:lnSpc>
                <a:spcPct val="85000"/>
              </a:lnSpc>
              <a:buClr>
                <a:srgbClr val="262626"/>
              </a:buClr>
            </a:pPr>
            <a:r>
              <a:rPr lang="en-US" sz="2400" strike="noStrike" spc="-1" dirty="0" smtClean="0">
                <a:solidFill>
                  <a:srgbClr val="262626"/>
                </a:solidFill>
                <a:uFill>
                  <a:solidFill>
                    <a:srgbClr val="FFFFFF"/>
                  </a:solidFill>
                </a:uFill>
                <a:latin typeface="Calibri Light"/>
              </a:rPr>
              <a:t>Mergers and acquisitions bring together companies through complete changes in ownership. However, companies can also share resources and activities to pursue a common strategy without sharing in the ownership of the parent companies. There are </a:t>
            </a:r>
            <a:r>
              <a:rPr lang="en-US" sz="2400" b="1" strike="noStrike" spc="-1" dirty="0" smtClean="0">
                <a:solidFill>
                  <a:srgbClr val="262626"/>
                </a:solidFill>
                <a:uFill>
                  <a:solidFill>
                    <a:srgbClr val="FFFFFF"/>
                  </a:solidFill>
                </a:uFill>
                <a:latin typeface="Calibri Light"/>
              </a:rPr>
              <a:t>2 main kinds of strategic alliance</a:t>
            </a:r>
            <a:r>
              <a:rPr lang="en-US" sz="2400" strike="noStrike" spc="-1" dirty="0" smtClean="0">
                <a:solidFill>
                  <a:srgbClr val="262626"/>
                </a:solidFill>
                <a:uFill>
                  <a:solidFill>
                    <a:srgbClr val="FFFFFF"/>
                  </a:solidFill>
                </a:uFill>
                <a:latin typeface="Calibri Light"/>
              </a:rPr>
              <a:t>: equity and non-equity alliances.</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strike="noStrike" spc="-1" dirty="0" smtClean="0">
                <a:solidFill>
                  <a:srgbClr val="262626"/>
                </a:solidFill>
                <a:uFill>
                  <a:solidFill>
                    <a:srgbClr val="FFFFFF"/>
                  </a:solidFill>
                </a:uFill>
                <a:latin typeface="Calibri Light"/>
              </a:rPr>
              <a:t>Strategic alliances allow a company to rapidly extend its strategic advantage and generally require less commitment than other forms of expansion. A key motivator is sharing resources or activities, although there may be less obvious reasons as well. There are </a:t>
            </a:r>
            <a:r>
              <a:rPr lang="en-US" sz="2400" b="1" strike="noStrike" spc="-1" dirty="0" smtClean="0">
                <a:solidFill>
                  <a:srgbClr val="262626"/>
                </a:solidFill>
                <a:uFill>
                  <a:solidFill>
                    <a:srgbClr val="FFFFFF"/>
                  </a:solidFill>
                </a:uFill>
                <a:latin typeface="Calibri Light"/>
              </a:rPr>
              <a:t>4 types of alliance</a:t>
            </a:r>
            <a:r>
              <a:rPr lang="en-US" sz="2400" strike="noStrike" spc="-1" dirty="0" smtClean="0">
                <a:solidFill>
                  <a:srgbClr val="262626"/>
                </a:solidFill>
                <a:uFill>
                  <a:solidFill>
                    <a:srgbClr val="FFFFFF"/>
                  </a:solidFill>
                </a:uFill>
                <a:latin typeface="Calibri Light"/>
              </a:rPr>
              <a:t>: scale, access, complementary, and collusive.</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68847505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Equity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337481"/>
            <a:ext cx="10753200" cy="4790364"/>
          </a:xfrm>
          <a:prstGeom prst="rect">
            <a:avLst/>
          </a:prstGeom>
          <a:noFill/>
          <a:ln>
            <a:noFill/>
          </a:ln>
        </p:spPr>
        <p:txBody>
          <a:bodyPr/>
          <a:lstStyle/>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150000"/>
              </a:lnSpc>
              <a:buClr>
                <a:srgbClr val="262626"/>
              </a:buClr>
            </a:pPr>
            <a:r>
              <a:rPr lang="en-US" sz="2400" strike="noStrike" spc="-1" dirty="0" smtClean="0">
                <a:solidFill>
                  <a:srgbClr val="262626"/>
                </a:solidFill>
                <a:uFill>
                  <a:solidFill>
                    <a:srgbClr val="FFFFFF"/>
                  </a:solidFill>
                </a:uFill>
                <a:latin typeface="Calibri Light"/>
              </a:rPr>
              <a:t>Equity alliances involve the creation of a new entity that is owned separately by the partners involved. The most common form of equity alliance is </a:t>
            </a:r>
            <a:r>
              <a:rPr lang="en-US" sz="2400" b="1" strike="noStrike" spc="-1" dirty="0" smtClean="0">
                <a:solidFill>
                  <a:srgbClr val="262626"/>
                </a:solidFill>
                <a:uFill>
                  <a:solidFill>
                    <a:srgbClr val="FFFFFF"/>
                  </a:solidFill>
                </a:uFill>
                <a:latin typeface="Calibri Light"/>
              </a:rPr>
              <a:t>the joint venture, </a:t>
            </a:r>
            <a:r>
              <a:rPr lang="en-US" sz="2400" strike="noStrike" spc="-1" dirty="0" smtClean="0">
                <a:solidFill>
                  <a:srgbClr val="262626"/>
                </a:solidFill>
                <a:uFill>
                  <a:solidFill>
                    <a:srgbClr val="FFFFFF"/>
                  </a:solidFill>
                </a:uFill>
                <a:latin typeface="Calibri Light"/>
              </a:rPr>
              <a:t>where two companies remain independent but set up a new company that is jointly owned by the parents. Alliances can also be formed with several partners, and these are termed a </a:t>
            </a:r>
            <a:r>
              <a:rPr lang="en-US" sz="2400" b="1" strike="noStrike" spc="-1" dirty="0" smtClean="0">
                <a:solidFill>
                  <a:srgbClr val="262626"/>
                </a:solidFill>
                <a:uFill>
                  <a:solidFill>
                    <a:srgbClr val="FFFFFF"/>
                  </a:solidFill>
                </a:uFill>
                <a:latin typeface="Calibri Light"/>
              </a:rPr>
              <a:t>consortium alliance.</a:t>
            </a:r>
            <a:endParaRPr lang="en-US" sz="2400" b="1" spc="-1" dirty="0">
              <a:solidFill>
                <a:srgbClr val="262626"/>
              </a:solidFill>
              <a:uFill>
                <a:solidFill>
                  <a:srgbClr val="FFFFFF"/>
                </a:solidFill>
              </a:uFill>
              <a:latin typeface="Calibri Light"/>
            </a:endParaRPr>
          </a:p>
          <a:p>
            <a:pPr marL="360">
              <a:lnSpc>
                <a:spcPct val="85000"/>
              </a:lnSpc>
              <a:buClr>
                <a:srgbClr val="262626"/>
              </a:buClr>
            </a:pP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411988057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Non-equity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678675"/>
            <a:ext cx="10753200" cy="4449170"/>
          </a:xfrm>
          <a:prstGeom prst="rect">
            <a:avLst/>
          </a:prstGeom>
          <a:noFill/>
          <a:ln>
            <a:noFill/>
          </a:ln>
        </p:spPr>
        <p:txBody>
          <a:bodyPr/>
          <a:lstStyle/>
          <a:p>
            <a:pPr marL="360">
              <a:lnSpc>
                <a:spcPct val="85000"/>
              </a:lnSpc>
              <a:buClr>
                <a:srgbClr val="262626"/>
              </a:buClr>
            </a:pPr>
            <a:r>
              <a:rPr lang="en-US" sz="2400" spc="-1" dirty="0" smtClean="0">
                <a:solidFill>
                  <a:srgbClr val="262626"/>
                </a:solidFill>
                <a:uFill>
                  <a:solidFill>
                    <a:srgbClr val="FFFFFF"/>
                  </a:solidFill>
                </a:uFill>
                <a:latin typeface="Calibri Light"/>
              </a:rPr>
              <a:t>Non-equity alliances are typically looser, and do not involve the commitment implied by ownership. </a:t>
            </a:r>
          </a:p>
          <a:p>
            <a:pPr marL="360">
              <a:lnSpc>
                <a:spcPct val="85000"/>
              </a:lnSpc>
              <a:buClr>
                <a:srgbClr val="262626"/>
              </a:buClr>
            </a:pPr>
            <a:r>
              <a:rPr lang="en-US" sz="2400" spc="-1" dirty="0" smtClean="0">
                <a:solidFill>
                  <a:srgbClr val="262626"/>
                </a:solidFill>
                <a:uFill>
                  <a:solidFill>
                    <a:srgbClr val="FFFFFF"/>
                  </a:solidFill>
                </a:uFill>
                <a:latin typeface="Calibri Light"/>
              </a:rPr>
              <a:t>Non-equity alliances are often based on contracts. </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spc="-1" dirty="0" smtClean="0">
                <a:solidFill>
                  <a:srgbClr val="262626"/>
                </a:solidFill>
                <a:uFill>
                  <a:solidFill>
                    <a:srgbClr val="FFFFFF"/>
                  </a:solidFill>
                </a:uFill>
                <a:latin typeface="Calibri Light"/>
              </a:rPr>
              <a:t>One common form of contractual alliance is </a:t>
            </a:r>
            <a:r>
              <a:rPr lang="en-US" sz="2400" b="1" spc="-1" dirty="0" smtClean="0">
                <a:solidFill>
                  <a:srgbClr val="262626"/>
                </a:solidFill>
                <a:uFill>
                  <a:solidFill>
                    <a:srgbClr val="FFFFFF"/>
                  </a:solidFill>
                </a:uFill>
                <a:latin typeface="Calibri Light"/>
              </a:rPr>
              <a:t>franchising</a:t>
            </a:r>
            <a:r>
              <a:rPr lang="en-US" sz="2400" spc="-1" dirty="0" smtClean="0">
                <a:solidFill>
                  <a:srgbClr val="262626"/>
                </a:solidFill>
                <a:uFill>
                  <a:solidFill>
                    <a:srgbClr val="FFFFFF"/>
                  </a:solidFill>
                </a:uFill>
                <a:latin typeface="Calibri Light"/>
              </a:rPr>
              <a:t>, where one company (the franchisor) gives another company (the franchisee) the right to sell the franchisor’s products or services in a particular location in return for a fee or royalty. </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i="1" spc="-1" dirty="0" smtClean="0">
                <a:solidFill>
                  <a:srgbClr val="262626"/>
                </a:solidFill>
                <a:uFill>
                  <a:solidFill>
                    <a:srgbClr val="FFFFFF"/>
                  </a:solidFill>
                </a:uFill>
                <a:latin typeface="Calibri Light"/>
              </a:rPr>
              <a:t>McDonald’s restaurants and Subway are examples of franchising. </a:t>
            </a:r>
          </a:p>
          <a:p>
            <a:pPr marL="360">
              <a:lnSpc>
                <a:spcPct val="85000"/>
              </a:lnSpc>
              <a:buClr>
                <a:srgbClr val="262626"/>
              </a:buClr>
            </a:pPr>
            <a:endParaRPr lang="en-US" sz="2400" spc="-1" dirty="0">
              <a:solidFill>
                <a:srgbClr val="262626"/>
              </a:solidFill>
              <a:uFill>
                <a:solidFill>
                  <a:srgbClr val="FFFFFF"/>
                </a:solidFill>
              </a:uFill>
              <a:latin typeface="Calibri Light"/>
            </a:endParaRPr>
          </a:p>
          <a:p>
            <a:pPr marL="360">
              <a:lnSpc>
                <a:spcPct val="85000"/>
              </a:lnSpc>
              <a:buClr>
                <a:srgbClr val="262626"/>
              </a:buClr>
            </a:pPr>
            <a:r>
              <a:rPr lang="en-US" sz="2400" b="1" spc="-1" dirty="0" smtClean="0">
                <a:solidFill>
                  <a:srgbClr val="262626"/>
                </a:solidFill>
                <a:uFill>
                  <a:solidFill>
                    <a:srgbClr val="FFFFFF"/>
                  </a:solidFill>
                </a:uFill>
                <a:latin typeface="Calibri Light"/>
              </a:rPr>
              <a:t>Licensing</a:t>
            </a:r>
            <a:r>
              <a:rPr lang="en-US" sz="2400" spc="-1" dirty="0" smtClean="0">
                <a:solidFill>
                  <a:srgbClr val="262626"/>
                </a:solidFill>
                <a:uFill>
                  <a:solidFill>
                    <a:srgbClr val="FFFFFF"/>
                  </a:solidFill>
                </a:uFill>
                <a:latin typeface="Calibri Light"/>
              </a:rPr>
              <a:t> is a similar kind of contractual alliance, allowing partners to use intellectual property, such as patents or brands, in return for a fee. Long-term subcontracting agreements are another form of loose non-equity alliance, common in automobile supply.</a:t>
            </a: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306964097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Types of Strategic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678675"/>
            <a:ext cx="10753200" cy="4449170"/>
          </a:xfrm>
          <a:prstGeom prst="rect">
            <a:avLst/>
          </a:prstGeom>
          <a:noFill/>
          <a:ln>
            <a:noFill/>
          </a:ln>
        </p:spPr>
        <p:txBody>
          <a:bodyPr/>
          <a:lstStyle/>
          <a:p>
            <a:pPr marL="360">
              <a:lnSpc>
                <a:spcPct val="150000"/>
              </a:lnSpc>
              <a:buClr>
                <a:srgbClr val="262626"/>
              </a:buClr>
            </a:pPr>
            <a:r>
              <a:rPr lang="en-US" sz="2400" spc="-1" dirty="0" smtClean="0">
                <a:solidFill>
                  <a:srgbClr val="262626"/>
                </a:solidFill>
                <a:uFill>
                  <a:solidFill>
                    <a:srgbClr val="FFFFFF"/>
                  </a:solidFill>
                </a:uFill>
                <a:latin typeface="Calibri Light"/>
              </a:rPr>
              <a:t>Scale alliances involve companies combining to achieve necessary scale. The capabilities of each partner may be quite similar, but together they can achieve advantages that they could not easily achieve on their own. Thus, combining together can provide economies of scale in the production of outputs (products or services). Combining might also provide economies of scale in terms of inputs—for example by reducing purchasing costs of raw materials or services.</a:t>
            </a: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212729158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Types of Strategic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678675"/>
            <a:ext cx="10753200" cy="4449170"/>
          </a:xfrm>
          <a:prstGeom prst="rect">
            <a:avLst/>
          </a:prstGeom>
          <a:noFill/>
          <a:ln>
            <a:noFill/>
          </a:ln>
        </p:spPr>
        <p:txBody>
          <a:bodyPr/>
          <a:lstStyle/>
          <a:p>
            <a:pPr marL="360">
              <a:lnSpc>
                <a:spcPct val="150000"/>
              </a:lnSpc>
              <a:buClr>
                <a:srgbClr val="262626"/>
              </a:buClr>
            </a:pPr>
            <a:r>
              <a:rPr lang="en-US" sz="2400" spc="-1" dirty="0" smtClean="0">
                <a:solidFill>
                  <a:srgbClr val="262626"/>
                </a:solidFill>
                <a:uFill>
                  <a:solidFill>
                    <a:srgbClr val="FFFFFF"/>
                  </a:solidFill>
                </a:uFill>
                <a:latin typeface="Calibri Light"/>
              </a:rPr>
              <a:t>Access alliances involve a company allying in order to access the capabilities of another company that are required to produce or sell its own products and services. For example, in countries such as Mexico a Western company might need to partner with a local distributor to access effectively the national market for its products and services. The local company is critical to the international company’s ability to sell. Access alliances can also work in the opposite direction, with a local company seeking a licensing alliance to access inputs from an international company—for example technologies or brands.</a:t>
            </a: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79552445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Types of Strategic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678675"/>
            <a:ext cx="10753200" cy="4449170"/>
          </a:xfrm>
          <a:prstGeom prst="rect">
            <a:avLst/>
          </a:prstGeom>
          <a:noFill/>
          <a:ln>
            <a:noFill/>
          </a:ln>
        </p:spPr>
        <p:txBody>
          <a:bodyPr/>
          <a:lstStyle/>
          <a:p>
            <a:pPr marL="360">
              <a:lnSpc>
                <a:spcPct val="150000"/>
              </a:lnSpc>
              <a:buClr>
                <a:srgbClr val="262626"/>
              </a:buClr>
            </a:pPr>
            <a:r>
              <a:rPr lang="en-US" sz="2400" spc="-1" dirty="0" smtClean="0">
                <a:solidFill>
                  <a:srgbClr val="262626"/>
                </a:solidFill>
                <a:uFill>
                  <a:solidFill>
                    <a:srgbClr val="FFFFFF"/>
                  </a:solidFill>
                </a:uFill>
                <a:latin typeface="Calibri Light"/>
              </a:rPr>
              <a:t>Complementary alliances involve companies at similar points in the value network combining their distinctive but complementary resources so that each partner is bolstered where it has particular gaps or weaknesses. The Renault-Nissan Alliance is a great example of two companies combining their </a:t>
            </a:r>
            <a:r>
              <a:rPr lang="en-US" sz="2400" spc="-1" dirty="0" err="1" smtClean="0">
                <a:solidFill>
                  <a:srgbClr val="262626"/>
                </a:solidFill>
                <a:uFill>
                  <a:solidFill>
                    <a:srgbClr val="FFFFFF"/>
                  </a:solidFill>
                </a:uFill>
                <a:latin typeface="Calibri Light"/>
              </a:rPr>
              <a:t>strenghts</a:t>
            </a:r>
            <a:r>
              <a:rPr lang="en-US" sz="2400" spc="-1" dirty="0" smtClean="0">
                <a:solidFill>
                  <a:srgbClr val="262626"/>
                </a:solidFill>
                <a:uFill>
                  <a:solidFill>
                    <a:srgbClr val="FFFFFF"/>
                  </a:solidFill>
                </a:uFill>
                <a:latin typeface="Calibri Light"/>
              </a:rPr>
              <a:t> to overcome their individual weaknesses.</a:t>
            </a: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82570003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178995"/>
          </a:xfrm>
          <a:prstGeom prst="rect">
            <a:avLst/>
          </a:prstGeom>
          <a:noFill/>
          <a:ln>
            <a:noFill/>
          </a:ln>
        </p:spPr>
        <p:txBody>
          <a:bodyPr anchor="ctr"/>
          <a:lstStyle/>
          <a:p>
            <a:pPr algn="ctr">
              <a:lnSpc>
                <a:spcPct val="85000"/>
              </a:lnSpc>
            </a:pPr>
            <a:r>
              <a:rPr lang="en-US" sz="4000" b="0" strike="noStrike" spc="-117" dirty="0" smtClean="0">
                <a:solidFill>
                  <a:srgbClr val="50B4C8"/>
                </a:solidFill>
                <a:uFill>
                  <a:solidFill>
                    <a:srgbClr val="FFFFFF"/>
                  </a:solidFill>
                </a:uFill>
                <a:latin typeface="Calibri Light"/>
              </a:rPr>
              <a:t>Types of Strategic Alliances</a:t>
            </a:r>
            <a:endParaRPr lang="ru-RU" sz="4000" b="0" strike="noStrike" spc="-1" dirty="0">
              <a:solidFill>
                <a:srgbClr val="000000"/>
              </a:solidFill>
              <a:uFill>
                <a:solidFill>
                  <a:srgbClr val="FFFFFF"/>
                </a:solidFill>
              </a:uFill>
              <a:latin typeface="Calibri Light"/>
            </a:endParaRPr>
          </a:p>
        </p:txBody>
      </p:sp>
      <p:sp>
        <p:nvSpPr>
          <p:cNvPr id="261" name="TextShape 2"/>
          <p:cNvSpPr txBox="1"/>
          <p:nvPr/>
        </p:nvSpPr>
        <p:spPr>
          <a:xfrm>
            <a:off x="867869" y="1678675"/>
            <a:ext cx="10753200" cy="4449170"/>
          </a:xfrm>
          <a:prstGeom prst="rect">
            <a:avLst/>
          </a:prstGeom>
          <a:noFill/>
          <a:ln>
            <a:noFill/>
          </a:ln>
        </p:spPr>
        <p:txBody>
          <a:bodyPr/>
          <a:lstStyle/>
          <a:p>
            <a:pPr marL="360">
              <a:lnSpc>
                <a:spcPct val="150000"/>
              </a:lnSpc>
              <a:buClr>
                <a:srgbClr val="262626"/>
              </a:buClr>
            </a:pPr>
            <a:r>
              <a:rPr lang="en-US" sz="2400" spc="-1" dirty="0" smtClean="0">
                <a:solidFill>
                  <a:srgbClr val="262626"/>
                </a:solidFill>
                <a:uFill>
                  <a:solidFill>
                    <a:srgbClr val="FFFFFF"/>
                  </a:solidFill>
                </a:uFill>
                <a:latin typeface="Calibri Light"/>
              </a:rPr>
              <a:t>Collusive alliances involve companies colluding secretly to increase their market power. By combining into cartels, they reduce competition in the marketplace, enabling them to extract higher prices from customers or lower prices from suppliers. Such collusive cartels among for-profit businesses are discouraged by regulators. For instance, mobile phone and energy companies are often accused of collusive behavior.</a:t>
            </a:r>
            <a:endParaRPr lang="en-US" sz="2400" strike="noStrike" spc="-1" dirty="0" smtClean="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77039071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dirty="0">
                <a:solidFill>
                  <a:srgbClr val="50B4C8"/>
                </a:solidFill>
                <a:uFill>
                  <a:solidFill>
                    <a:srgbClr val="FFFFFF"/>
                  </a:solidFill>
                </a:uFill>
                <a:latin typeface="Calibri Light"/>
              </a:rPr>
              <a:t>Internal </a:t>
            </a:r>
            <a:r>
              <a:rPr lang="ru-RU" sz="5400" b="0" strike="noStrike" spc="-117" dirty="0" err="1">
                <a:solidFill>
                  <a:srgbClr val="50B4C8"/>
                </a:solidFill>
                <a:uFill>
                  <a:solidFill>
                    <a:srgbClr val="FFFFFF"/>
                  </a:solidFill>
                </a:uFill>
                <a:latin typeface="Calibri Light"/>
              </a:rPr>
              <a:t>and</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External</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Growth</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Strategies</a:t>
            </a:r>
            <a:endParaRPr lang="ru-RU" sz="1800" b="0" strike="noStrike" spc="-1" dirty="0">
              <a:solidFill>
                <a:srgbClr val="000000"/>
              </a:solidFill>
              <a:uFill>
                <a:solidFill>
                  <a:srgbClr val="FFFFFF"/>
                </a:solidFill>
              </a:uFill>
              <a:latin typeface="Calibri Light"/>
            </a:endParaRPr>
          </a:p>
        </p:txBody>
      </p:sp>
      <p:sp>
        <p:nvSpPr>
          <p:cNvPr id="261"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Advantages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external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growth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through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acquisitions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alliances</a:t>
            </a:r>
            <a:r>
              <a:rPr lang="ru-RU" sz="2400" b="0" strike="noStrike" spc="-1" dirty="0">
                <a:solidFill>
                  <a:srgbClr val="262626"/>
                </a:solidFill>
                <a:uFill>
                  <a:solidFill>
                    <a:srgbClr val="FFFFFF"/>
                  </a:solidFill>
                </a:uFill>
                <a:latin typeface="Calibri Light"/>
              </a:rPr>
              <a:t>:</a:t>
            </a: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Faster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speed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access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new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areas</a:t>
            </a:r>
            <a:endParaRPr lang="ru-RU" sz="2400" b="0" strike="noStrike" spc="-1" dirty="0">
              <a:solidFill>
                <a:srgbClr val="262626"/>
              </a:solidFill>
              <a:uFill>
                <a:solidFill>
                  <a:srgbClr val="FFFFFF"/>
                </a:solidFill>
              </a:uFill>
              <a:latin typeface="Calibri Light"/>
            </a:endParaRP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Instant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share</a:t>
            </a:r>
            <a:r>
              <a:rPr lang="ru-RU" sz="2400" b="0" strike="noStrike" spc="-1" dirty="0">
                <a:solidFill>
                  <a:srgbClr val="262626"/>
                </a:solidFill>
                <a:uFill>
                  <a:solidFill>
                    <a:srgbClr val="FFFFFF"/>
                  </a:solidFill>
                </a:uFill>
                <a:latin typeface="Calibri Light"/>
              </a:rPr>
              <a:t> / </a:t>
            </a:r>
            <a:r>
              <a:rPr lang="ru-RU" sz="2400" b="0" strike="noStrike" spc="-1" dirty="0" err="1">
                <a:solidFill>
                  <a:srgbClr val="262626"/>
                </a:solidFill>
                <a:uFill>
                  <a:solidFill>
                    <a:srgbClr val="FFFFFF"/>
                  </a:solidFill>
                </a:uFill>
                <a:latin typeface="Calibri Light"/>
              </a:rPr>
              <a:t>increased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power</a:t>
            </a:r>
            <a:endParaRPr lang="ru-RU" sz="2400" b="0" strike="noStrike" spc="-1" dirty="0">
              <a:solidFill>
                <a:srgbClr val="262626"/>
              </a:solidFill>
              <a:uFill>
                <a:solidFill>
                  <a:srgbClr val="FFFFFF"/>
                </a:solidFill>
              </a:uFill>
              <a:latin typeface="Calibri Light"/>
            </a:endParaRP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Economies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scale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perhaps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combining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production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capacity</a:t>
            </a:r>
            <a:r>
              <a:rPr lang="ru-RU" sz="2400" b="0" strike="noStrike" spc="-1" dirty="0">
                <a:solidFill>
                  <a:srgbClr val="262626"/>
                </a:solidFill>
                <a:uFill>
                  <a:solidFill>
                    <a:srgbClr val="FFFFFF"/>
                  </a:solidFill>
                </a:uFill>
                <a:latin typeface="Calibri Light"/>
              </a:rPr>
              <a:t>)</a:t>
            </a: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Secure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better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distribution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channels</a:t>
            </a:r>
            <a:endParaRPr lang="ru-RU" sz="2400" b="0" strike="noStrike" spc="-1" dirty="0">
              <a:solidFill>
                <a:srgbClr val="262626"/>
              </a:solidFill>
              <a:uFill>
                <a:solidFill>
                  <a:srgbClr val="FFFFFF"/>
                </a:solidFill>
              </a:uFill>
              <a:latin typeface="Calibri Light"/>
            </a:endParaRP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Increased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control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supplies</a:t>
            </a:r>
            <a:endParaRPr lang="ru-RU" sz="2400" b="0" strike="noStrike" spc="-1" dirty="0">
              <a:solidFill>
                <a:srgbClr val="262626"/>
              </a:solidFill>
              <a:uFill>
                <a:solidFill>
                  <a:srgbClr val="FFFFFF"/>
                </a:solidFill>
              </a:uFill>
              <a:latin typeface="Calibri Light"/>
            </a:endParaRP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Decreased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competition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taking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over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partnering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with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them</a:t>
            </a:r>
            <a:r>
              <a:rPr lang="ru-RU" sz="2400" b="0" strike="noStrike" spc="-1" dirty="0">
                <a:solidFill>
                  <a:srgbClr val="262626"/>
                </a:solidFill>
                <a:uFill>
                  <a:solidFill>
                    <a:srgbClr val="FFFFFF"/>
                  </a:solidFill>
                </a:uFill>
                <a:latin typeface="Calibri Light"/>
              </a:rPr>
              <a:t>)</a:t>
            </a: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Acquire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intangible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assets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brands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patents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trademarks</a:t>
            </a:r>
            <a:r>
              <a:rPr lang="ru-RU" sz="2400" b="0" strike="noStrike" spc="-1" dirty="0">
                <a:solidFill>
                  <a:srgbClr val="262626"/>
                </a:solidFill>
                <a:uFill>
                  <a:solidFill>
                    <a:srgbClr val="FFFFFF"/>
                  </a:solidFill>
                </a:uFill>
                <a:latin typeface="Calibri Light"/>
              </a:rPr>
              <a:t>)</a:t>
            </a: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Overcome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barriers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entry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target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new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markets</a:t>
            </a:r>
            <a:endParaRPr lang="ru-RU" sz="2400" b="0" strike="noStrike" spc="-1" dirty="0">
              <a:solidFill>
                <a:srgbClr val="262626"/>
              </a:solidFill>
              <a:uFill>
                <a:solidFill>
                  <a:srgbClr val="FFFFFF"/>
                </a:solidFill>
              </a:uFill>
              <a:latin typeface="Calibri Light"/>
            </a:endParaRPr>
          </a:p>
          <a:p>
            <a:pPr marL="457200" indent="-456840">
              <a:lnSpc>
                <a:spcPct val="100000"/>
              </a:lnSpc>
              <a:buClr>
                <a:srgbClr val="262626"/>
              </a:buClr>
              <a:buFont typeface="Calibri Light"/>
              <a:buAutoNum type="arabicPeriod"/>
            </a:pP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take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advantage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deregulation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industry</a:t>
            </a:r>
            <a:r>
              <a:rPr lang="ru-RU" sz="2400" b="0" strike="noStrike" spc="-1" dirty="0">
                <a:solidFill>
                  <a:srgbClr val="262626"/>
                </a:solidFill>
                <a:uFill>
                  <a:solidFill>
                    <a:srgbClr val="FFFFFF"/>
                  </a:solidFill>
                </a:uFill>
                <a:latin typeface="Calibri Light"/>
              </a:rPr>
              <a:t> / </a:t>
            </a:r>
            <a:r>
              <a:rPr lang="ru-RU" sz="2400" b="0" strike="noStrike" spc="-1" dirty="0" err="1">
                <a:solidFill>
                  <a:srgbClr val="262626"/>
                </a:solidFill>
                <a:uFill>
                  <a:solidFill>
                    <a:srgbClr val="FFFFFF"/>
                  </a:solidFill>
                </a:uFill>
                <a:latin typeface="Calibri Light"/>
              </a:rPr>
              <a:t>market</a:t>
            </a: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dirty="0" err="1">
                <a:solidFill>
                  <a:srgbClr val="50B4C8"/>
                </a:solidFill>
                <a:uFill>
                  <a:solidFill>
                    <a:srgbClr val="FFFFFF"/>
                  </a:solidFill>
                </a:uFill>
                <a:latin typeface="Calibri Light"/>
              </a:rPr>
              <a:t>There</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are</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many</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ways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in</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which</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companies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can</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do</a:t>
            </a:r>
            <a:r>
              <a:rPr lang="ru-RU" sz="5400" b="0" strike="noStrike" spc="-117" dirty="0">
                <a:solidFill>
                  <a:srgbClr val="50B4C8"/>
                </a:solidFill>
                <a:uFill>
                  <a:solidFill>
                    <a:srgbClr val="FFFFFF"/>
                  </a:solidFill>
                </a:uFill>
                <a:latin typeface="Calibri Light"/>
              </a:rPr>
              <a:t> business </a:t>
            </a:r>
            <a:r>
              <a:rPr lang="ru-RU" sz="5400" b="0" strike="noStrike" spc="-117" dirty="0" err="1">
                <a:solidFill>
                  <a:srgbClr val="50B4C8"/>
                </a:solidFill>
                <a:uFill>
                  <a:solidFill>
                    <a:srgbClr val="FFFFFF"/>
                  </a:solidFill>
                </a:uFill>
                <a:latin typeface="Calibri Light"/>
              </a:rPr>
              <a:t>abroad</a:t>
            </a:r>
            <a:r>
              <a:rPr lang="ru-RU" sz="5400" b="0" strike="noStrike" spc="-117" dirty="0">
                <a:solidFill>
                  <a:srgbClr val="50B4C8"/>
                </a:solidFill>
                <a:uFill>
                  <a:solidFill>
                    <a:srgbClr val="FFFFFF"/>
                  </a:solidFill>
                </a:uFill>
                <a:latin typeface="Calibri Light"/>
              </a:rPr>
              <a:t>.</a:t>
            </a:r>
            <a:endParaRPr lang="ru-RU" sz="1800" b="0" strike="noStrike" spc="-1" dirty="0">
              <a:solidFill>
                <a:srgbClr val="000000"/>
              </a:solidFill>
              <a:uFill>
                <a:solidFill>
                  <a:srgbClr val="FFFFFF"/>
                </a:solidFill>
              </a:uFill>
              <a:latin typeface="Calibri Light"/>
            </a:endParaRPr>
          </a:p>
        </p:txBody>
      </p:sp>
      <p:sp>
        <p:nvSpPr>
          <p:cNvPr id="266"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When</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firm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economic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operations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located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least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two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countries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often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referred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multinational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enterprises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companies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MNE’s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MNC’s</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But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way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which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do</a:t>
            </a:r>
            <a:r>
              <a:rPr lang="ru-RU" sz="2400" b="0" strike="noStrike" spc="-1" dirty="0">
                <a:solidFill>
                  <a:srgbClr val="262626"/>
                </a:solidFill>
                <a:uFill>
                  <a:solidFill>
                    <a:srgbClr val="FFFFFF"/>
                  </a:solidFill>
                </a:uFill>
                <a:latin typeface="Calibri Light"/>
              </a:rPr>
              <a:t> business </a:t>
            </a:r>
            <a:r>
              <a:rPr lang="ru-RU" sz="2400" b="0" strike="noStrike" spc="-1" dirty="0" err="1">
                <a:solidFill>
                  <a:srgbClr val="262626"/>
                </a:solidFill>
                <a:uFill>
                  <a:solidFill>
                    <a:srgbClr val="FFFFFF"/>
                  </a:solidFill>
                </a:uFill>
                <a:latin typeface="Calibri Light"/>
              </a:rPr>
              <a:t>abroad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determines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whether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can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multinationals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international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global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transnational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company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instance</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By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aware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these</a:t>
            </a:r>
            <a:r>
              <a:rPr lang="ru-RU" sz="2400" b="0"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different</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types</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of</a:t>
            </a:r>
            <a:r>
              <a:rPr lang="ru-RU" sz="2400" b="0" u="sng" strike="noStrike" spc="-1" dirty="0">
                <a:solidFill>
                  <a:srgbClr val="262626"/>
                </a:solidFill>
                <a:uFill>
                  <a:solidFill>
                    <a:srgbClr val="FFFFFF"/>
                  </a:solidFill>
                </a:uFill>
                <a:latin typeface="Calibri Light"/>
              </a:rPr>
              <a:t> </a:t>
            </a:r>
            <a:r>
              <a:rPr lang="ru-RU" sz="2400" b="0" u="sng" strike="noStrike" spc="-1" dirty="0" err="1">
                <a:solidFill>
                  <a:srgbClr val="262626"/>
                </a:solidFill>
                <a:uFill>
                  <a:solidFill>
                    <a:srgbClr val="FFFFFF"/>
                  </a:solidFill>
                </a:uFill>
                <a:latin typeface="Calibri Light"/>
              </a:rPr>
              <a:t>multinationals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will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better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able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structure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own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going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global</a:t>
            </a:r>
            <a:r>
              <a:rPr lang="ru-RU" sz="2400" b="0" strike="noStrike" spc="-1" dirty="0">
                <a:solidFill>
                  <a:srgbClr val="262626"/>
                </a:solidFill>
                <a:uFill>
                  <a:solidFill>
                    <a:srgbClr val="FFFFFF"/>
                  </a:solidFill>
                </a:uFill>
                <a:latin typeface="Calibri Light"/>
              </a:rPr>
              <a:t>.</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Four types of strategies that internationally operating businesses can pursue</a:t>
            </a:r>
            <a:endParaRPr lang="ru-RU" sz="1800" b="0" strike="noStrike" spc="-1">
              <a:solidFill>
                <a:srgbClr val="000000"/>
              </a:solidFill>
              <a:uFill>
                <a:solidFill>
                  <a:srgbClr val="FFFFFF"/>
                </a:solidFill>
              </a:uFill>
              <a:latin typeface="Calibri Light"/>
            </a:endParaRPr>
          </a:p>
        </p:txBody>
      </p:sp>
      <p:pic>
        <p:nvPicPr>
          <p:cNvPr id="268" name="Объект 3"/>
          <p:cNvPicPr/>
          <p:nvPr/>
        </p:nvPicPr>
        <p:blipFill>
          <a:blip r:embed="rId3"/>
          <a:stretch/>
        </p:blipFill>
        <p:spPr>
          <a:xfrm>
            <a:off x="657360" y="2402280"/>
            <a:ext cx="10972800" cy="21538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dirty="0" err="1">
                <a:solidFill>
                  <a:srgbClr val="50B4C8"/>
                </a:solidFill>
                <a:uFill>
                  <a:solidFill>
                    <a:srgbClr val="FFFFFF"/>
                  </a:solidFill>
                </a:uFill>
                <a:latin typeface="Calibri Light"/>
              </a:rPr>
              <a:t>Options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for</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Competing</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in</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International</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Markets</a:t>
            </a:r>
            <a:endParaRPr lang="ru-RU" sz="1800" b="0" strike="noStrike" spc="-1" dirty="0">
              <a:solidFill>
                <a:srgbClr val="000000"/>
              </a:solidFill>
              <a:uFill>
                <a:solidFill>
                  <a:srgbClr val="FFFFFF"/>
                </a:solidFill>
              </a:uFill>
              <a:latin typeface="Calibri Light"/>
            </a:endParaRPr>
          </a:p>
        </p:txBody>
      </p:sp>
      <p:sp>
        <p:nvSpPr>
          <p:cNvPr id="270" name="TextShape 2"/>
          <p:cNvSpPr txBox="1"/>
          <p:nvPr/>
        </p:nvSpPr>
        <p:spPr>
          <a:xfrm>
            <a:off x="676800" y="2011680"/>
            <a:ext cx="10753200" cy="420264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When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executives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charge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firm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decide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enter</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new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country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must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decide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how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best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five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basic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available</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(1) </a:t>
            </a:r>
            <a:r>
              <a:rPr lang="ru-RU" sz="2400" b="0" strike="noStrike" spc="-1" dirty="0" err="1">
                <a:solidFill>
                  <a:srgbClr val="262626"/>
                </a:solidFill>
                <a:uFill>
                  <a:solidFill>
                    <a:srgbClr val="FFFFFF"/>
                  </a:solidFill>
                </a:uFill>
                <a:latin typeface="Calibri Light"/>
              </a:rPr>
              <a:t>exporting</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(2) </a:t>
            </a:r>
            <a:r>
              <a:rPr lang="ru-RU" sz="2400" b="0" strike="noStrike" spc="-1" dirty="0" err="1">
                <a:solidFill>
                  <a:srgbClr val="262626"/>
                </a:solidFill>
                <a:uFill>
                  <a:solidFill>
                    <a:srgbClr val="FFFFFF"/>
                  </a:solidFill>
                </a:uFill>
                <a:latin typeface="Calibri Light"/>
              </a:rPr>
              <a:t>creating</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wholly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owned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subsidiary</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(3) </a:t>
            </a:r>
            <a:r>
              <a:rPr lang="ru-RU" sz="2400" b="0" strike="noStrike" spc="-1" dirty="0" err="1">
                <a:solidFill>
                  <a:srgbClr val="262626"/>
                </a:solidFill>
                <a:uFill>
                  <a:solidFill>
                    <a:srgbClr val="FFFFFF"/>
                  </a:solidFill>
                </a:uFill>
                <a:latin typeface="Calibri Light"/>
              </a:rPr>
              <a:t>franchising</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(4) </a:t>
            </a:r>
            <a:r>
              <a:rPr lang="ru-RU" sz="2400" b="0" strike="noStrike" spc="-1" dirty="0" err="1">
                <a:solidFill>
                  <a:srgbClr val="262626"/>
                </a:solidFill>
                <a:uFill>
                  <a:solidFill>
                    <a:srgbClr val="FFFFFF"/>
                  </a:solidFill>
                </a:uFill>
                <a:latin typeface="Calibri Light"/>
              </a:rPr>
              <a:t>licensing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(5) </a:t>
            </a:r>
            <a:r>
              <a:rPr lang="ru-RU" sz="2400" b="0" strike="noStrike" spc="-1" dirty="0" err="1">
                <a:solidFill>
                  <a:srgbClr val="262626"/>
                </a:solidFill>
                <a:uFill>
                  <a:solidFill>
                    <a:srgbClr val="FFFFFF"/>
                  </a:solidFill>
                </a:uFill>
                <a:latin typeface="Calibri Light"/>
              </a:rPr>
              <a:t>creating</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joint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venture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alliance</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These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vary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terms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how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much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control</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firm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over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operation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initial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cost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entry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how</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much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risk</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involved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what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share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operation’s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profits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firm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gets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keep</a:t>
            </a:r>
            <a:r>
              <a:rPr lang="ru-RU" sz="2400" b="0" strike="noStrike" spc="-1" dirty="0">
                <a:solidFill>
                  <a:srgbClr val="262626"/>
                </a:solidFill>
                <a:uFill>
                  <a:solidFill>
                    <a:srgbClr val="FFFFFF"/>
                  </a:solidFill>
                </a:uFill>
                <a:latin typeface="Calibri Light"/>
              </a:rPr>
              <a:t>.</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TextShape 1"/>
          <p:cNvSpPr txBox="1"/>
          <p:nvPr/>
        </p:nvSpPr>
        <p:spPr>
          <a:xfrm>
            <a:off x="827640" y="353520"/>
            <a:ext cx="10772280" cy="1657800"/>
          </a:xfrm>
          <a:prstGeom prst="rect">
            <a:avLst/>
          </a:prstGeom>
          <a:noFill/>
          <a:ln>
            <a:noFill/>
          </a:ln>
        </p:spPr>
        <p:txBody>
          <a:bodyPr anchor="ctr"/>
          <a:lstStyle/>
          <a:p>
            <a:pPr>
              <a:lnSpc>
                <a:spcPct val="85000"/>
              </a:lnSpc>
            </a:pPr>
            <a:r>
              <a:rPr lang="ru-RU" sz="5400" b="0" strike="noStrike" spc="-117" dirty="0" err="1">
                <a:solidFill>
                  <a:srgbClr val="50B4C8"/>
                </a:solidFill>
                <a:uFill>
                  <a:solidFill>
                    <a:srgbClr val="FFFFFF"/>
                  </a:solidFill>
                </a:uFill>
                <a:latin typeface="Calibri Light"/>
              </a:rPr>
              <a:t>Core</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components</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for</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creating</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an</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international</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market</a:t>
            </a:r>
            <a:r>
              <a:rPr lang="ru-RU" sz="5400" b="0" strike="noStrike" spc="-117" dirty="0">
                <a:solidFill>
                  <a:srgbClr val="50B4C8"/>
                </a:solidFill>
                <a:uFill>
                  <a:solidFill>
                    <a:srgbClr val="FFFFFF"/>
                  </a:solidFill>
                </a:uFill>
                <a:latin typeface="Calibri Light"/>
              </a:rPr>
              <a:t> </a:t>
            </a:r>
            <a:r>
              <a:rPr lang="ru-RU" sz="5400" b="0" strike="noStrike" spc="-117" dirty="0" err="1">
                <a:solidFill>
                  <a:srgbClr val="50B4C8"/>
                </a:solidFill>
                <a:uFill>
                  <a:solidFill>
                    <a:srgbClr val="FFFFFF"/>
                  </a:solidFill>
                </a:uFill>
                <a:latin typeface="Calibri Light"/>
              </a:rPr>
              <a:t>strategy</a:t>
            </a:r>
            <a:endParaRPr lang="ru-RU" sz="1800" b="0" strike="noStrike" spc="-1" dirty="0">
              <a:solidFill>
                <a:srgbClr val="000000"/>
              </a:solidFill>
              <a:uFill>
                <a:solidFill>
                  <a:srgbClr val="FFFFFF"/>
                </a:solidFill>
              </a:uFill>
              <a:latin typeface="Calibri Light"/>
            </a:endParaRPr>
          </a:p>
        </p:txBody>
      </p:sp>
      <p:sp>
        <p:nvSpPr>
          <p:cNvPr id="279"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1. </a:t>
            </a:r>
            <a:r>
              <a:rPr lang="ru-RU" sz="2400" b="0" strike="noStrike" spc="-1" dirty="0" err="1">
                <a:solidFill>
                  <a:srgbClr val="262626"/>
                </a:solidFill>
                <a:uFill>
                  <a:solidFill>
                    <a:srgbClr val="FFFFFF"/>
                  </a:solidFill>
                </a:uFill>
                <a:latin typeface="Calibri Light"/>
              </a:rPr>
              <a:t>Define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Separate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Global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Local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Activities</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2. </a:t>
            </a:r>
            <a:r>
              <a:rPr lang="ru-RU" sz="2400" b="0" strike="noStrike" spc="-1" dirty="0" err="1">
                <a:solidFill>
                  <a:srgbClr val="262626"/>
                </a:solidFill>
                <a:uFill>
                  <a:solidFill>
                    <a:srgbClr val="FFFFFF"/>
                  </a:solidFill>
                </a:uFill>
                <a:latin typeface="Calibri Light"/>
              </a:rPr>
              <a:t>Resonate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with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Needs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Local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Markets</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3. </a:t>
            </a:r>
            <a:r>
              <a:rPr lang="ru-RU" sz="2400" b="0" strike="noStrike" spc="-1" dirty="0" err="1">
                <a:solidFill>
                  <a:srgbClr val="262626"/>
                </a:solidFill>
                <a:uFill>
                  <a:solidFill>
                    <a:srgbClr val="FFFFFF"/>
                  </a:solidFill>
                </a:uFill>
                <a:latin typeface="Calibri Light"/>
              </a:rPr>
              <a:t>Build</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Proactive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Strategy</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4. </a:t>
            </a:r>
            <a:r>
              <a:rPr lang="ru-RU" sz="2400" b="0" strike="noStrike" spc="-1" dirty="0" err="1">
                <a:solidFill>
                  <a:srgbClr val="262626"/>
                </a:solidFill>
                <a:uFill>
                  <a:solidFill>
                    <a:srgbClr val="FFFFFF"/>
                  </a:solidFill>
                </a:uFill>
                <a:latin typeface="Calibri Light"/>
              </a:rPr>
              <a:t>Energize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Local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Campaigns</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5. </a:t>
            </a:r>
            <a:r>
              <a:rPr lang="ru-RU" sz="2400" b="0" strike="noStrike" spc="-1" dirty="0" err="1">
                <a:solidFill>
                  <a:srgbClr val="262626"/>
                </a:solidFill>
                <a:uFill>
                  <a:solidFill>
                    <a:srgbClr val="FFFFFF"/>
                  </a:solidFill>
                </a:uFill>
                <a:latin typeface="Calibri Light"/>
              </a:rPr>
              <a:t>Keep</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Track</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Processes</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6. </a:t>
            </a:r>
            <a:r>
              <a:rPr lang="ru-RU" sz="2400" b="0" strike="noStrike" spc="-1" dirty="0" err="1">
                <a:solidFill>
                  <a:srgbClr val="262626"/>
                </a:solidFill>
                <a:uFill>
                  <a:solidFill>
                    <a:srgbClr val="FFFFFF"/>
                  </a:solidFill>
                </a:uFill>
                <a:latin typeface="Calibri Light"/>
              </a:rPr>
              <a:t>Examine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Overall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Impact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Actions</a:t>
            </a:r>
            <a:endParaRPr lang="ru-RU" sz="2400" b="0" strike="noStrike" spc="-1" dirty="0">
              <a:solidFill>
                <a:srgbClr val="262626"/>
              </a:solidFill>
              <a:uFill>
                <a:solidFill>
                  <a:srgbClr val="FFFFFF"/>
                </a:solidFill>
              </a:uFill>
              <a:latin typeface="Calibri Light"/>
            </a:endParaRPr>
          </a:p>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7. </a:t>
            </a:r>
            <a:r>
              <a:rPr lang="ru-RU" sz="2400" b="0" strike="noStrike" spc="-1" dirty="0" err="1">
                <a:solidFill>
                  <a:srgbClr val="262626"/>
                </a:solidFill>
                <a:uFill>
                  <a:solidFill>
                    <a:srgbClr val="FFFFFF"/>
                  </a:solidFill>
                </a:uFill>
                <a:latin typeface="Calibri Light"/>
              </a:rPr>
              <a:t>Elaborate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Consistent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In-Between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Interactions</a:t>
            </a:r>
            <a:endParaRPr lang="ru-RU" sz="2400" b="0" strike="noStrike" spc="-1" dirty="0">
              <a:solidFill>
                <a:srgbClr val="262626"/>
              </a:solidFill>
              <a:uFill>
                <a:solidFill>
                  <a:srgbClr val="FFFFFF"/>
                </a:solidFill>
              </a:uFill>
              <a:latin typeface="Calibri Light"/>
            </a:endParaRPr>
          </a:p>
          <a:p>
            <a:pPr>
              <a:lnSpc>
                <a:spcPct val="85000"/>
              </a:lnSpc>
            </a:pPr>
            <a:endParaRPr lang="ru-RU" sz="2400" b="0" strike="noStrike" spc="-1" dirty="0">
              <a:solidFill>
                <a:srgbClr val="262626"/>
              </a:solidFill>
              <a:uFill>
                <a:solidFill>
                  <a:srgbClr val="FFFFFF"/>
                </a:solidFill>
              </a:uFill>
              <a:latin typeface="Calibri Light"/>
            </a:endParaRPr>
          </a:p>
          <a:p>
            <a:pPr>
              <a:lnSpc>
                <a:spcPct val="100000"/>
              </a:lnSpc>
            </a:pP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4P marketing analysis</a:t>
            </a:r>
            <a:endParaRPr lang="ru-RU" sz="1800" b="0" strike="noStrike" spc="-1">
              <a:solidFill>
                <a:srgbClr val="000000"/>
              </a:solidFill>
              <a:uFill>
                <a:solidFill>
                  <a:srgbClr val="FFFFFF"/>
                </a:solidFill>
              </a:uFill>
              <a:latin typeface="Calibri Light"/>
            </a:endParaRPr>
          </a:p>
        </p:txBody>
      </p:sp>
      <p:sp>
        <p:nvSpPr>
          <p:cNvPr id="281" name="TextShape 2"/>
          <p:cNvSpPr txBox="1"/>
          <p:nvPr/>
        </p:nvSpPr>
        <p:spPr>
          <a:xfrm>
            <a:off x="676800" y="2011680"/>
            <a:ext cx="10753200" cy="429588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a:solidFill>
                  <a:srgbClr val="262626"/>
                </a:solidFill>
                <a:uFill>
                  <a:solidFill>
                    <a:srgbClr val="FFFFFF"/>
                  </a:solidFill>
                </a:uFill>
                <a:latin typeface="Calibri Light"/>
              </a:rPr>
              <a:t>The </a:t>
            </a:r>
            <a:r>
              <a:rPr lang="ru-RU" sz="2400" b="0" strike="noStrike" spc="-1" dirty="0" err="1">
                <a:solidFill>
                  <a:srgbClr val="262626"/>
                </a:solidFill>
                <a:uFill>
                  <a:solidFill>
                    <a:srgbClr val="FFFFFF"/>
                  </a:solidFill>
                </a:uFill>
                <a:latin typeface="Calibri Light"/>
              </a:rPr>
              <a:t>four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price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place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promotion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example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mix</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combined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tools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methodologies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used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marketers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achieve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their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objectives</a:t>
            </a:r>
            <a:r>
              <a:rPr lang="ru-RU" sz="2400" b="0" strike="noStrike" spc="-1" dirty="0">
                <a:solidFill>
                  <a:srgbClr val="262626"/>
                </a:solidFill>
                <a:uFill>
                  <a:solidFill>
                    <a:srgbClr val="FFFFFF"/>
                  </a:solidFill>
                </a:uFill>
                <a:latin typeface="Calibri Light"/>
              </a:rPr>
              <a:t>. </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All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4 </a:t>
            </a:r>
            <a:r>
              <a:rPr lang="ru-RU" sz="2400" b="0" strike="noStrike" spc="-1" dirty="0" err="1">
                <a:solidFill>
                  <a:srgbClr val="262626"/>
                </a:solidFill>
                <a:uFill>
                  <a:solidFill>
                    <a:srgbClr val="FFFFFF"/>
                  </a:solidFill>
                </a:uFill>
                <a:latin typeface="Calibri Light"/>
              </a:rPr>
              <a:t>Ps</a:t>
            </a:r>
            <a:r>
              <a:rPr lang="ru-RU" sz="2400" b="0" strike="noStrike" spc="-1" dirty="0">
                <a:solidFill>
                  <a:srgbClr val="262626"/>
                </a:solidFill>
                <a:uFill>
                  <a:solidFill>
                    <a:srgbClr val="FFFFFF"/>
                  </a:solidFill>
                </a:uFill>
                <a:latin typeface="Calibri Light"/>
              </a:rPr>
              <a:t>—</a:t>
            </a: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price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place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promotion</a:t>
            </a:r>
            <a:r>
              <a:rPr lang="ru-RU" sz="2400" b="0" strike="noStrike" spc="-1" dirty="0">
                <a:solidFill>
                  <a:srgbClr val="262626"/>
                </a:solidFill>
                <a:uFill>
                  <a:solidFill>
                    <a:srgbClr val="FFFFFF"/>
                  </a:solidFill>
                </a:uFill>
                <a:latin typeface="Calibri Light"/>
              </a:rPr>
              <a:t>—</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important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components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work</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most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effectively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marketers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use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them</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conjunction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with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another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find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yourself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focusing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another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different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phases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business </a:t>
            </a:r>
            <a:r>
              <a:rPr lang="ru-RU" sz="2400" b="0" strike="noStrike" spc="-1" dirty="0" err="1">
                <a:solidFill>
                  <a:srgbClr val="262626"/>
                </a:solidFill>
                <a:uFill>
                  <a:solidFill>
                    <a:srgbClr val="FFFFFF"/>
                  </a:solidFill>
                </a:uFill>
                <a:latin typeface="Calibri Light"/>
              </a:rPr>
              <a:t>development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example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might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focus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price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earlier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stages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while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place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promotion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might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become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priorities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at</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later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stage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when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you’re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preparing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introduce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product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a:t>
            </a:r>
            <a:r>
              <a:rPr lang="ru-RU" sz="2400" b="0" strike="noStrike" spc="-1" dirty="0">
                <a:solidFill>
                  <a:srgbClr val="262626"/>
                </a:solidFill>
                <a:uFill>
                  <a:solidFill>
                    <a:srgbClr val="FFFFFF"/>
                  </a:solidFill>
                </a:uFill>
                <a:latin typeface="Calibri Light"/>
              </a:rPr>
              <a:t>.</a:t>
            </a:r>
          </a:p>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Although</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4 </a:t>
            </a:r>
            <a:r>
              <a:rPr lang="ru-RU" sz="2400" b="0" strike="noStrike" spc="-1" dirty="0" err="1">
                <a:solidFill>
                  <a:srgbClr val="262626"/>
                </a:solidFill>
                <a:uFill>
                  <a:solidFill>
                    <a:srgbClr val="FFFFFF"/>
                  </a:solidFill>
                </a:uFill>
                <a:latin typeface="Calibri Light"/>
              </a:rPr>
              <a:t>Ps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has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around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since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1960s,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concept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still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considered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useful</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even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marketing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rapidly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evolves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and</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becomes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increasingly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digitized</a:t>
            </a:r>
            <a:r>
              <a:rPr lang="ru-RU" sz="2400" b="0" strike="noStrike" spc="-1" dirty="0">
                <a:solidFill>
                  <a:srgbClr val="262626"/>
                </a:solidFill>
                <a:uFill>
                  <a:solidFill>
                    <a:srgbClr val="FFFFFF"/>
                  </a:solidFill>
                </a:uFill>
                <a:latin typeface="Calibri Light"/>
              </a:rPr>
              <a:t>. </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extShape 1"/>
          <p:cNvSpPr txBox="1"/>
          <p:nvPr/>
        </p:nvSpPr>
        <p:spPr>
          <a:xfrm>
            <a:off x="609480" y="274680"/>
            <a:ext cx="10972440" cy="1142640"/>
          </a:xfrm>
          <a:prstGeom prst="rect">
            <a:avLst/>
          </a:prstGeom>
          <a:noFill/>
          <a:ln>
            <a:noFill/>
          </a:ln>
        </p:spPr>
        <p:txBody>
          <a:bodyPr anchor="ctr"/>
          <a:lstStyle/>
          <a:p>
            <a:pPr algn="ctr">
              <a:lnSpc>
                <a:spcPct val="100000"/>
              </a:lnSpc>
            </a:pPr>
            <a:r>
              <a:rPr lang="ru-RU" sz="4400" b="0" strike="noStrike" spc="-1">
                <a:solidFill>
                  <a:srgbClr val="000000"/>
                </a:solidFill>
                <a:uFill>
                  <a:solidFill>
                    <a:srgbClr val="FFFFFF"/>
                  </a:solidFill>
                </a:uFill>
                <a:latin typeface="Calibri"/>
              </a:rPr>
              <a:t>Types of Divestiture</a:t>
            </a:r>
            <a:endParaRPr lang="ru-RU" sz="1800" b="0" strike="noStrike" spc="-1">
              <a:solidFill>
                <a:srgbClr val="000000"/>
              </a:solidFill>
              <a:uFill>
                <a:solidFill>
                  <a:srgbClr val="FFFFFF"/>
                </a:solidFill>
              </a:uFill>
              <a:latin typeface="Calibri"/>
            </a:endParaRPr>
          </a:p>
        </p:txBody>
      </p:sp>
      <p:sp>
        <p:nvSpPr>
          <p:cNvPr id="283" name="TextShape 2"/>
          <p:cNvSpPr txBox="1"/>
          <p:nvPr/>
        </p:nvSpPr>
        <p:spPr>
          <a:xfrm>
            <a:off x="609480" y="1600200"/>
            <a:ext cx="10972440" cy="4525560"/>
          </a:xfrm>
          <a:prstGeom prst="rect">
            <a:avLst/>
          </a:prstGeom>
          <a:noFill/>
          <a:ln>
            <a:noFill/>
          </a:ln>
        </p:spPr>
        <p:txBody>
          <a:bodyPr/>
          <a:lstStyle/>
          <a:p>
            <a:pPr marL="343080" indent="-342720">
              <a:lnSpc>
                <a:spcPct val="100000"/>
              </a:lnSpc>
            </a:pPr>
            <a:endParaRPr lang="ru-RU" sz="3200" b="0" strike="noStrike" spc="-1">
              <a:solidFill>
                <a:srgbClr val="000000"/>
              </a:solidFill>
              <a:uFill>
                <a:solidFill>
                  <a:srgbClr val="FFFFFF"/>
                </a:solidFill>
              </a:uFill>
              <a:latin typeface="Calibri"/>
            </a:endParaRPr>
          </a:p>
          <a:p>
            <a:pPr marL="343080" indent="-342720">
              <a:lnSpc>
                <a:spcPct val="100000"/>
              </a:lnSpc>
            </a:pPr>
            <a:r>
              <a:rPr lang="ru-RU" sz="3200" b="0" strike="noStrike" spc="-1">
                <a:solidFill>
                  <a:srgbClr val="000000"/>
                </a:solidFill>
                <a:uFill>
                  <a:solidFill>
                    <a:srgbClr val="FFFFFF"/>
                  </a:solidFill>
                </a:uFill>
                <a:latin typeface="Calibri"/>
              </a:rPr>
              <a:t>                 Sell-off         spin-off            split-up        equity</a:t>
            </a:r>
          </a:p>
          <a:p>
            <a:pPr marL="343080" indent="-342720">
              <a:lnSpc>
                <a:spcPct val="100000"/>
              </a:lnSpc>
            </a:pPr>
            <a:r>
              <a:rPr lang="ru-RU" sz="3200" b="0" strike="noStrike" spc="-1">
                <a:solidFill>
                  <a:srgbClr val="000000"/>
                </a:solidFill>
                <a:uFill>
                  <a:solidFill>
                    <a:srgbClr val="FFFFFF"/>
                  </a:solidFill>
                </a:uFill>
                <a:latin typeface="Calibri"/>
              </a:rPr>
              <a:t>                                                                                    carve-out</a:t>
            </a:r>
          </a:p>
        </p:txBody>
      </p:sp>
      <p:sp>
        <p:nvSpPr>
          <p:cNvPr id="284" name="CustomShape 3"/>
          <p:cNvSpPr/>
          <p:nvPr/>
        </p:nvSpPr>
        <p:spPr>
          <a:xfrm rot="10800000" flipV="1">
            <a:off x="4309920" y="2142360"/>
            <a:ext cx="1428480" cy="999720"/>
          </a:xfrm>
          <a:custGeom>
            <a:avLst/>
            <a:gdLst/>
            <a:ahLst/>
            <a:cxnLst/>
            <a:rect l="l" t="t" r="r" b="b"/>
            <a:pathLst>
              <a:path w="21600" h="21600">
                <a:moveTo>
                  <a:pt x="0" y="0"/>
                </a:moveTo>
                <a:lnTo>
                  <a:pt x="21600" y="21600"/>
                </a:lnTo>
              </a:path>
            </a:pathLst>
          </a:custGeom>
          <a:noFill/>
          <a:ln>
            <a:solidFill>
              <a:srgbClr val="4A7EBB"/>
            </a:solidFill>
            <a:round/>
            <a:tailEnd type="arrow" w="med" len="med"/>
          </a:ln>
        </p:spPr>
        <p:style>
          <a:lnRef idx="1">
            <a:schemeClr val="accent1"/>
          </a:lnRef>
          <a:fillRef idx="0">
            <a:schemeClr val="accent1"/>
          </a:fillRef>
          <a:effectRef idx="0">
            <a:schemeClr val="accent1"/>
          </a:effectRef>
          <a:fontRef idx="minor"/>
        </p:style>
      </p:sp>
      <p:sp>
        <p:nvSpPr>
          <p:cNvPr id="285" name="CustomShape 4"/>
          <p:cNvSpPr/>
          <p:nvPr/>
        </p:nvSpPr>
        <p:spPr>
          <a:xfrm rot="5400000">
            <a:off x="4453200" y="1643040"/>
            <a:ext cx="1071360" cy="70920"/>
          </a:xfrm>
          <a:custGeom>
            <a:avLst/>
            <a:gdLst/>
            <a:ahLst/>
            <a:cxnLst/>
            <a:rect l="l" t="t" r="r" b="b"/>
            <a:pathLst>
              <a:path w="21600" h="21600">
                <a:moveTo>
                  <a:pt x="0" y="0"/>
                </a:moveTo>
                <a:lnTo>
                  <a:pt x="21600" y="21600"/>
                </a:lnTo>
              </a:path>
            </a:pathLst>
          </a:custGeom>
          <a:noFill/>
          <a:ln>
            <a:solidFill>
              <a:srgbClr val="4A7EBB"/>
            </a:solidFill>
            <a:round/>
            <a:tailEnd type="arrow" w="med" len="med"/>
          </a:ln>
        </p:spPr>
        <p:style>
          <a:lnRef idx="1">
            <a:schemeClr val="accent1"/>
          </a:lnRef>
          <a:fillRef idx="0">
            <a:schemeClr val="accent1"/>
          </a:fillRef>
          <a:effectRef idx="0">
            <a:schemeClr val="accent1"/>
          </a:effectRef>
          <a:fontRef idx="minor"/>
        </p:style>
      </p:sp>
      <p:sp>
        <p:nvSpPr>
          <p:cNvPr id="286" name="CustomShape 5"/>
          <p:cNvSpPr/>
          <p:nvPr/>
        </p:nvSpPr>
        <p:spPr>
          <a:xfrm rot="5400000">
            <a:off x="6382080" y="1714680"/>
            <a:ext cx="999720" cy="1080"/>
          </a:xfrm>
          <a:custGeom>
            <a:avLst/>
            <a:gdLst/>
            <a:ahLst/>
            <a:cxnLst/>
            <a:rect l="l" t="t" r="r" b="b"/>
            <a:pathLst>
              <a:path w="21600" h="21600">
                <a:moveTo>
                  <a:pt x="0" y="0"/>
                </a:moveTo>
                <a:lnTo>
                  <a:pt x="21600" y="21600"/>
                </a:lnTo>
              </a:path>
            </a:pathLst>
          </a:custGeom>
          <a:noFill/>
          <a:ln>
            <a:solidFill>
              <a:srgbClr val="4A7EBB"/>
            </a:solidFill>
            <a:round/>
            <a:tailEnd type="arrow" w="med" len="med"/>
          </a:ln>
        </p:spPr>
        <p:style>
          <a:lnRef idx="1">
            <a:schemeClr val="accent1"/>
          </a:lnRef>
          <a:fillRef idx="0">
            <a:schemeClr val="accent1"/>
          </a:fillRef>
          <a:effectRef idx="0">
            <a:schemeClr val="accent1"/>
          </a:effectRef>
          <a:fontRef idx="minor"/>
        </p:style>
      </p:sp>
      <p:sp>
        <p:nvSpPr>
          <p:cNvPr id="287" name="CustomShape 6"/>
          <p:cNvSpPr/>
          <p:nvPr/>
        </p:nvSpPr>
        <p:spPr>
          <a:xfrm rot="16200000" flipH="1">
            <a:off x="7809480" y="1214640"/>
            <a:ext cx="1071360" cy="928440"/>
          </a:xfrm>
          <a:custGeom>
            <a:avLst/>
            <a:gdLst/>
            <a:ahLst/>
            <a:cxnLst/>
            <a:rect l="l" t="t" r="r" b="b"/>
            <a:pathLst>
              <a:path w="21600" h="21600">
                <a:moveTo>
                  <a:pt x="0" y="0"/>
                </a:moveTo>
                <a:lnTo>
                  <a:pt x="21600" y="21600"/>
                </a:lnTo>
              </a:path>
            </a:pathLst>
          </a:custGeom>
          <a:noFill/>
          <a:ln>
            <a:solidFill>
              <a:srgbClr val="4A7EBB"/>
            </a:solidFill>
            <a:round/>
            <a:tailEnd type="arrow" w="med" len="med"/>
          </a:ln>
        </p:spPr>
        <p:style>
          <a:lnRef idx="1">
            <a:schemeClr val="accent1"/>
          </a:lnRef>
          <a:fillRef idx="0">
            <a:schemeClr val="accent1"/>
          </a:fillRef>
          <a:effectRef idx="0">
            <a:schemeClr val="accent1"/>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extShape 1"/>
          <p:cNvSpPr txBox="1"/>
          <p:nvPr/>
        </p:nvSpPr>
        <p:spPr>
          <a:xfrm>
            <a:off x="657360" y="499680"/>
            <a:ext cx="10772280" cy="165780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Identification of promising sales niches</a:t>
            </a:r>
            <a:endParaRPr lang="ru-RU" sz="1800" b="0" strike="noStrike" spc="-1">
              <a:solidFill>
                <a:srgbClr val="000000"/>
              </a:solidFill>
              <a:uFill>
                <a:solidFill>
                  <a:srgbClr val="FFFFFF"/>
                </a:solidFill>
              </a:uFill>
              <a:latin typeface="Calibri Light"/>
            </a:endParaRPr>
          </a:p>
        </p:txBody>
      </p:sp>
      <p:sp>
        <p:nvSpPr>
          <p:cNvPr id="289" name="TextShape 2"/>
          <p:cNvSpPr txBox="1"/>
          <p:nvPr/>
        </p:nvSpPr>
        <p:spPr>
          <a:xfrm>
            <a:off x="676800" y="2011680"/>
            <a:ext cx="10753200" cy="3765960"/>
          </a:xfrm>
          <a:prstGeom prst="rect">
            <a:avLst/>
          </a:prstGeom>
          <a:noFill/>
          <a:ln>
            <a:noFill/>
          </a:ln>
        </p:spPr>
        <p:txBody>
          <a:bodyPr/>
          <a:lstStyle/>
          <a:p>
            <a:pPr marL="91440" indent="-91080">
              <a:lnSpc>
                <a:spcPct val="85000"/>
              </a:lnSpc>
              <a:buClr>
                <a:srgbClr val="262626"/>
              </a:buClr>
              <a:buFont typeface="Arial"/>
              <a:buChar char=" "/>
            </a:pPr>
            <a:r>
              <a:rPr lang="ru-RU" sz="2400" b="0" strike="noStrike" spc="-1" dirty="0" err="1">
                <a:solidFill>
                  <a:srgbClr val="262626"/>
                </a:solidFill>
                <a:uFill>
                  <a:solidFill>
                    <a:srgbClr val="FFFFFF"/>
                  </a:solidFill>
                </a:uFill>
                <a:latin typeface="Calibri Light"/>
              </a:rPr>
              <a:t>In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theory</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strategic</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management</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there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are</a:t>
            </a:r>
            <a:r>
              <a:rPr lang="ru-RU" sz="2400" b="0" strike="noStrike" spc="-1" dirty="0">
                <a:solidFill>
                  <a:srgbClr val="262626"/>
                </a:solidFill>
                <a:uFill>
                  <a:solidFill>
                    <a:srgbClr val="FFFFFF"/>
                  </a:solidFill>
                </a:uFill>
                <a:latin typeface="Calibri Light"/>
              </a:rPr>
              <a:t> a </a:t>
            </a:r>
            <a:r>
              <a:rPr lang="ru-RU" sz="2400" b="0" strike="noStrike" spc="-1" dirty="0" err="1">
                <a:solidFill>
                  <a:srgbClr val="262626"/>
                </a:solidFill>
                <a:uFill>
                  <a:solidFill>
                    <a:srgbClr val="FFFFFF"/>
                  </a:solidFill>
                </a:uFill>
                <a:latin typeface="Calibri Light"/>
              </a:rPr>
              <a:t>number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tools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for</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determining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sales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niches</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segmentation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matrix</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of</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the</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Boston</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Consulting</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Group</a:t>
            </a:r>
            <a:r>
              <a:rPr lang="ru-RU" sz="2400" b="0" strike="noStrike" spc="-1" dirty="0">
                <a:solidFill>
                  <a:srgbClr val="262626"/>
                </a:solidFill>
                <a:uFill>
                  <a:solidFill>
                    <a:srgbClr val="FFFFFF"/>
                  </a:solidFill>
                </a:uFill>
                <a:latin typeface="Calibri Light"/>
              </a:rPr>
              <a:t>, </a:t>
            </a:r>
            <a:r>
              <a:rPr lang="ru-RU" sz="2400" b="0" strike="noStrike" spc="-1" dirty="0" err="1">
                <a:solidFill>
                  <a:srgbClr val="262626"/>
                </a:solidFill>
                <a:uFill>
                  <a:solidFill>
                    <a:srgbClr val="FFFFFF"/>
                  </a:solidFill>
                </a:uFill>
                <a:latin typeface="Calibri Light"/>
              </a:rPr>
              <a:t>etc</a:t>
            </a:r>
            <a:r>
              <a:rPr lang="ru-RU" sz="2400" b="0" strike="noStrike" spc="-1" dirty="0">
                <a:solidFill>
                  <a:srgbClr val="262626"/>
                </a:solidFill>
                <a:uFill>
                  <a:solidFill>
                    <a:srgbClr val="FFFFFF"/>
                  </a:solidFill>
                </a:uFill>
                <a:latin typeface="Calibri Light"/>
              </a:rPr>
              <a:t>.).</a:t>
            </a:r>
          </a:p>
          <a:p>
            <a:pPr>
              <a:lnSpc>
                <a:spcPct val="85000"/>
              </a:lnSpc>
            </a:pPr>
            <a:endParaRPr lang="ru-RU" sz="24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TextShape 1"/>
          <p:cNvSpPr txBox="1"/>
          <p:nvPr/>
        </p:nvSpPr>
        <p:spPr>
          <a:xfrm>
            <a:off x="657360" y="499680"/>
            <a:ext cx="10772280" cy="1034280"/>
          </a:xfrm>
          <a:prstGeom prst="rect">
            <a:avLst/>
          </a:prstGeom>
          <a:noFill/>
          <a:ln>
            <a:noFill/>
          </a:ln>
        </p:spPr>
        <p:txBody>
          <a:bodyPr anchor="ctr"/>
          <a:lstStyle/>
          <a:p>
            <a:pPr>
              <a:lnSpc>
                <a:spcPct val="85000"/>
              </a:lnSpc>
            </a:pPr>
            <a:r>
              <a:rPr lang="ru-RU" sz="5400" b="0" strike="noStrike" spc="-117">
                <a:solidFill>
                  <a:srgbClr val="50B4C8"/>
                </a:solidFill>
                <a:uFill>
                  <a:solidFill>
                    <a:srgbClr val="FFFFFF"/>
                  </a:solidFill>
                </a:uFill>
                <a:latin typeface="Calibri Light"/>
              </a:rPr>
              <a:t>Questions </a:t>
            </a:r>
            <a:endParaRPr lang="ru-RU" sz="1800" b="0" strike="noStrike" spc="-1">
              <a:solidFill>
                <a:srgbClr val="000000"/>
              </a:solidFill>
              <a:uFill>
                <a:solidFill>
                  <a:srgbClr val="FFFFFF"/>
                </a:solidFill>
              </a:uFill>
              <a:latin typeface="Calibri Light"/>
            </a:endParaRPr>
          </a:p>
        </p:txBody>
      </p:sp>
      <p:sp>
        <p:nvSpPr>
          <p:cNvPr id="291" name="TextShape 2"/>
          <p:cNvSpPr txBox="1"/>
          <p:nvPr/>
        </p:nvSpPr>
        <p:spPr>
          <a:xfrm>
            <a:off x="676800" y="1410480"/>
            <a:ext cx="10753200" cy="4807440"/>
          </a:xfrm>
          <a:prstGeom prst="rect">
            <a:avLst/>
          </a:prstGeom>
          <a:noFill/>
          <a:ln>
            <a:noFill/>
          </a:ln>
        </p:spPr>
        <p:txBody>
          <a:bodyPr/>
          <a:lstStyle/>
          <a:p>
            <a:pPr>
              <a:lnSpc>
                <a:spcPct val="85000"/>
              </a:lnSpc>
            </a:pPr>
            <a:r>
              <a:rPr lang="ru-RU" sz="2000" b="0" strike="noStrike" spc="-1" dirty="0" smtClean="0">
                <a:solidFill>
                  <a:srgbClr val="262626"/>
                </a:solidFill>
                <a:uFill>
                  <a:solidFill>
                    <a:srgbClr val="FFFFFF"/>
                  </a:solidFill>
                </a:uFill>
                <a:latin typeface="Calibri Light"/>
              </a:rPr>
              <a:t>1. Назовите основные стадии обоснования способа ведения бизнеса в принимающей стране. Опишите действия, которые компания должна совершить на каждой стадии.</a:t>
            </a:r>
          </a:p>
          <a:p>
            <a:pPr>
              <a:lnSpc>
                <a:spcPct val="85000"/>
              </a:lnSpc>
            </a:pPr>
            <a:r>
              <a:rPr lang="ru-RU" sz="2000" b="0" strike="noStrike" spc="-1" dirty="0" smtClean="0">
                <a:solidFill>
                  <a:srgbClr val="262626"/>
                </a:solidFill>
                <a:uFill>
                  <a:solidFill>
                    <a:srgbClr val="FFFFFF"/>
                  </a:solidFill>
                </a:uFill>
                <a:latin typeface="Calibri Light"/>
              </a:rPr>
              <a:t>2. Какими принципами следует руководствоваться при выборе зарубежного партнера (контрагента)? Охарактеризуйте сильные и слабые стороны каждого из способов поиска зарубежного партнера (контрагента).</a:t>
            </a:r>
          </a:p>
          <a:p>
            <a:pPr>
              <a:lnSpc>
                <a:spcPct val="85000"/>
              </a:lnSpc>
            </a:pPr>
            <a:r>
              <a:rPr lang="ru-RU" sz="2000" b="0" strike="noStrike" spc="-1" dirty="0" smtClean="0">
                <a:solidFill>
                  <a:srgbClr val="262626"/>
                </a:solidFill>
                <a:uFill>
                  <a:solidFill>
                    <a:srgbClr val="FFFFFF"/>
                  </a:solidFill>
                </a:uFill>
                <a:latin typeface="Calibri Light"/>
              </a:rPr>
              <a:t>3. Какие существуют источники информации и способы оценки надежности потенциального зарубежного партнера. Какому из них стоит отдать предпочтение?</a:t>
            </a:r>
          </a:p>
          <a:p>
            <a:pPr>
              <a:lnSpc>
                <a:spcPct val="85000"/>
              </a:lnSpc>
            </a:pPr>
            <a:r>
              <a:rPr lang="ru-RU" sz="2000" b="0" strike="noStrike" spc="-1" dirty="0" smtClean="0">
                <a:solidFill>
                  <a:srgbClr val="262626"/>
                </a:solidFill>
                <a:uFill>
                  <a:solidFill>
                    <a:srgbClr val="FFFFFF"/>
                  </a:solidFill>
                </a:uFill>
                <a:latin typeface="Calibri Light"/>
              </a:rPr>
              <a:t>4. Как организуется работа по изучению зарубежных партнеров (контрагентов)?</a:t>
            </a:r>
          </a:p>
          <a:p>
            <a:pPr>
              <a:lnSpc>
                <a:spcPct val="85000"/>
              </a:lnSpc>
            </a:pPr>
            <a:r>
              <a:rPr lang="ru-RU" sz="2000" b="0" strike="noStrike" spc="-1" dirty="0" smtClean="0">
                <a:solidFill>
                  <a:srgbClr val="262626"/>
                </a:solidFill>
                <a:uFill>
                  <a:solidFill>
                    <a:srgbClr val="FFFFFF"/>
                  </a:solidFill>
                </a:uFill>
                <a:latin typeface="Calibri Light"/>
              </a:rPr>
              <a:t>5. Каковы процедуры определения компанией путей и способов интернационализации своего бизнеса?</a:t>
            </a:r>
          </a:p>
          <a:p>
            <a:pPr>
              <a:lnSpc>
                <a:spcPct val="85000"/>
              </a:lnSpc>
            </a:pPr>
            <a:r>
              <a:rPr lang="ru-RU" sz="2000" b="0" strike="noStrike" spc="-1" dirty="0" smtClean="0">
                <a:solidFill>
                  <a:srgbClr val="262626"/>
                </a:solidFill>
                <a:uFill>
                  <a:solidFill>
                    <a:srgbClr val="FFFFFF"/>
                  </a:solidFill>
                </a:uFill>
                <a:latin typeface="Calibri Light"/>
              </a:rPr>
              <a:t>6. Назовите основные инструменты, используемые для сравнения стран, и опишите способы их применения.</a:t>
            </a:r>
          </a:p>
          <a:p>
            <a:pPr>
              <a:lnSpc>
                <a:spcPct val="85000"/>
              </a:lnSpc>
            </a:pPr>
            <a:r>
              <a:rPr lang="ru-RU" sz="2000" b="0" strike="noStrike" spc="-1" dirty="0" smtClean="0">
                <a:solidFill>
                  <a:srgbClr val="262626"/>
                </a:solidFill>
                <a:uFill>
                  <a:solidFill>
                    <a:srgbClr val="FFFFFF"/>
                  </a:solidFill>
                </a:uFill>
                <a:latin typeface="Calibri Light"/>
              </a:rPr>
              <a:t>7. Каковы особенности применения методов и процедур изучения международных рынков?</a:t>
            </a:r>
          </a:p>
          <a:p>
            <a:pPr>
              <a:lnSpc>
                <a:spcPct val="85000"/>
              </a:lnSpc>
            </a:pPr>
            <a:r>
              <a:rPr lang="ru-RU" sz="2000" b="0" strike="noStrike" spc="-1" dirty="0" smtClean="0">
                <a:solidFill>
                  <a:srgbClr val="262626"/>
                </a:solidFill>
                <a:uFill>
                  <a:solidFill>
                    <a:srgbClr val="FFFFFF"/>
                  </a:solidFill>
                </a:uFill>
                <a:latin typeface="Calibri Light"/>
              </a:rPr>
              <a:t>8. Чем отличаются методы изучения от методов выбора зарубежных рынков?</a:t>
            </a:r>
            <a:endParaRPr lang="ru-RU" sz="2000" b="0" strike="noStrike" spc="-1" dirty="0">
              <a:solidFill>
                <a:srgbClr val="262626"/>
              </a:solidFill>
              <a:uFill>
                <a:solidFill>
                  <a:srgbClr val="FFFFFF"/>
                </a:solidFill>
              </a:uFill>
              <a:latin typeface="Calibri Ligh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TextShape 1"/>
          <p:cNvSpPr txBox="1"/>
          <p:nvPr/>
        </p:nvSpPr>
        <p:spPr>
          <a:xfrm>
            <a:off x="657360" y="499680"/>
            <a:ext cx="10772280" cy="1034280"/>
          </a:xfrm>
          <a:prstGeom prst="rect">
            <a:avLst/>
          </a:prstGeom>
          <a:noFill/>
          <a:ln>
            <a:noFill/>
          </a:ln>
        </p:spPr>
        <p:txBody>
          <a:bodyPr anchor="ctr"/>
          <a:lstStyle/>
          <a:p>
            <a:pPr>
              <a:lnSpc>
                <a:spcPct val="85000"/>
              </a:lnSpc>
            </a:pPr>
            <a:r>
              <a:rPr lang="en-US" sz="5400" b="0" strike="noStrike" spc="-117" dirty="0" smtClean="0">
                <a:solidFill>
                  <a:srgbClr val="50B4C8"/>
                </a:solidFill>
                <a:uFill>
                  <a:solidFill>
                    <a:srgbClr val="FFFFFF"/>
                  </a:solidFill>
                </a:uFill>
                <a:latin typeface="Calibri Light"/>
              </a:rPr>
              <a:t>Presentations</a:t>
            </a:r>
            <a:r>
              <a:rPr lang="ru-RU" sz="5400" b="0" strike="noStrike" spc="-117" dirty="0" smtClean="0">
                <a:solidFill>
                  <a:srgbClr val="50B4C8"/>
                </a:solidFill>
                <a:uFill>
                  <a:solidFill>
                    <a:srgbClr val="FFFFFF"/>
                  </a:solidFill>
                </a:uFill>
                <a:latin typeface="Calibri Light"/>
              </a:rPr>
              <a:t> </a:t>
            </a:r>
            <a:endParaRPr lang="ru-RU" sz="1800" b="0" strike="noStrike" spc="-1" dirty="0">
              <a:solidFill>
                <a:srgbClr val="000000"/>
              </a:solidFill>
              <a:uFill>
                <a:solidFill>
                  <a:srgbClr val="FFFFFF"/>
                </a:solidFill>
              </a:uFill>
              <a:latin typeface="Calibri Light"/>
            </a:endParaRPr>
          </a:p>
        </p:txBody>
      </p:sp>
      <p:sp>
        <p:nvSpPr>
          <p:cNvPr id="291" name="TextShape 2"/>
          <p:cNvSpPr txBox="1"/>
          <p:nvPr/>
        </p:nvSpPr>
        <p:spPr>
          <a:xfrm>
            <a:off x="859680" y="1442320"/>
            <a:ext cx="10753200" cy="4807440"/>
          </a:xfrm>
          <a:prstGeom prst="rect">
            <a:avLst/>
          </a:prstGeom>
          <a:noFill/>
          <a:ln>
            <a:noFill/>
          </a:ln>
        </p:spPr>
        <p:txBody>
          <a:bodyPr/>
          <a:lstStyle/>
          <a:p>
            <a:pPr marL="457200" indent="-457200">
              <a:lnSpc>
                <a:spcPct val="150000"/>
              </a:lnSpc>
              <a:buAutoNum type="arabicPeriod"/>
            </a:pPr>
            <a:r>
              <a:rPr lang="ru-RU" sz="4000" b="0" strike="noStrike" spc="-1" dirty="0" smtClean="0">
                <a:solidFill>
                  <a:srgbClr val="262626"/>
                </a:solidFill>
                <a:uFill>
                  <a:solidFill>
                    <a:srgbClr val="FFFFFF"/>
                  </a:solidFill>
                </a:uFill>
                <a:latin typeface="Calibri Light"/>
              </a:rPr>
              <a:t>Зарубежный бизнес ведущих российских ТНК (в АТР)</a:t>
            </a:r>
          </a:p>
          <a:p>
            <a:pPr marL="457200" indent="-457200">
              <a:lnSpc>
                <a:spcPct val="150000"/>
              </a:lnSpc>
              <a:buAutoNum type="arabicPeriod"/>
            </a:pPr>
            <a:r>
              <a:rPr lang="ru-RU" sz="4000" spc="-1" dirty="0" smtClean="0">
                <a:solidFill>
                  <a:srgbClr val="262626"/>
                </a:solidFill>
                <a:uFill>
                  <a:solidFill>
                    <a:srgbClr val="FFFFFF"/>
                  </a:solidFill>
                </a:uFill>
                <a:latin typeface="Calibri Light"/>
              </a:rPr>
              <a:t>Стратегии деятельности китайских ТНК</a:t>
            </a:r>
            <a:endParaRPr lang="ru-RU" sz="4000" b="0" strike="noStrike" spc="-1" dirty="0">
              <a:solidFill>
                <a:srgbClr val="262626"/>
              </a:solidFill>
              <a:uFill>
                <a:solidFill>
                  <a:srgbClr val="FFFFFF"/>
                </a:solidFill>
              </a:uFill>
              <a:latin typeface="Calibri Light"/>
            </a:endParaRPr>
          </a:p>
        </p:txBody>
      </p:sp>
    </p:spTree>
    <p:extLst>
      <p:ext uri="{BB962C8B-B14F-4D97-AF65-F5344CB8AC3E}">
        <p14:creationId xmlns:p14="http://schemas.microsoft.com/office/powerpoint/2010/main" val="101203040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одзаголовок 2"/>
          <p:cNvSpPr>
            <a:spLocks noGrp="1"/>
          </p:cNvSpPr>
          <p:nvPr>
            <p:ph type="subTitle"/>
          </p:nvPr>
        </p:nvSpPr>
        <p:spPr/>
        <p:txBody>
          <a:bodyPr/>
          <a:lstStyle/>
          <a:p>
            <a:endParaRPr lang="ru-RU"/>
          </a:p>
        </p:txBody>
      </p:sp>
    </p:spTree>
    <p:extLst>
      <p:ext uri="{BB962C8B-B14F-4D97-AF65-F5344CB8AC3E}">
        <p14:creationId xmlns:p14="http://schemas.microsoft.com/office/powerpoint/2010/main" val="1231552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TM03457491[[fn=Метрополия]]</Template>
  <TotalTime>522</TotalTime>
  <Words>7198</Words>
  <Application>Microsoft Office PowerPoint</Application>
  <PresentationFormat>Широкоэкранный</PresentationFormat>
  <Paragraphs>527</Paragraphs>
  <Slides>46</Slides>
  <Notes>23</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5</vt:i4>
      </vt:variant>
      <vt:variant>
        <vt:lpstr>Заголовки слайдов</vt:lpstr>
      </vt:variant>
      <vt:variant>
        <vt:i4>46</vt:i4>
      </vt:variant>
    </vt:vector>
  </HeadingPairs>
  <TitlesOfParts>
    <vt:vector size="61" baseType="lpstr">
      <vt:lpstr>Arial</vt:lpstr>
      <vt:lpstr>Calibri</vt:lpstr>
      <vt:lpstr>Calibri Light</vt:lpstr>
      <vt:lpstr>DejaVu Sans</vt:lpstr>
      <vt:lpstr>Georgia</vt:lpstr>
      <vt:lpstr>Symbol</vt:lpstr>
      <vt:lpstr>Tinos</vt:lpstr>
      <vt:lpstr>Wingdings</vt:lpstr>
      <vt:lpstr>Wingdings 2</vt:lpstr>
      <vt:lpstr>XO Oriel</vt:lpstr>
      <vt:lpstr>Office Theme</vt:lpstr>
      <vt:lpstr>Office Theme</vt:lpstr>
      <vt:lpstr>Office Theme</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Международные бизнес-стратегии в АТР</dc:title>
  <dc:subject/>
  <dc:creator>Tatyana</dc:creator>
  <dc:description/>
  <cp:lastModifiedBy>Tatyana</cp:lastModifiedBy>
  <cp:revision>39</cp:revision>
  <dcterms:created xsi:type="dcterms:W3CDTF">2023-05-09T05:55:37Z</dcterms:created>
  <dcterms:modified xsi:type="dcterms:W3CDTF">2024-03-05T06:05:29Z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13</vt:i4>
  </property>
  <property fmtid="{D5CDD505-2E9C-101B-9397-08002B2CF9AE}" pid="8" name="PresentationFormat">
    <vt:lpwstr>Широкоэкранный</vt:lpwstr>
  </property>
  <property fmtid="{D5CDD505-2E9C-101B-9397-08002B2CF9AE}" pid="9" name="ScaleCrop">
    <vt:bool>false</vt:bool>
  </property>
  <property fmtid="{D5CDD505-2E9C-101B-9397-08002B2CF9AE}" pid="10" name="ShareDoc">
    <vt:bool>false</vt:bool>
  </property>
  <property fmtid="{D5CDD505-2E9C-101B-9397-08002B2CF9AE}" pid="11" name="Slides">
    <vt:i4>19</vt:i4>
  </property>
</Properties>
</file>