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35"/>
  </p:notesMasterIdLst>
  <p:sldIdLst>
    <p:sldId id="256" r:id="rId2"/>
    <p:sldId id="273" r:id="rId3"/>
    <p:sldId id="257" r:id="rId4"/>
    <p:sldId id="259" r:id="rId5"/>
    <p:sldId id="266" r:id="rId6"/>
    <p:sldId id="274" r:id="rId7"/>
    <p:sldId id="260" r:id="rId8"/>
    <p:sldId id="329" r:id="rId9"/>
    <p:sldId id="283" r:id="rId10"/>
    <p:sldId id="361" r:id="rId11"/>
    <p:sldId id="262" r:id="rId12"/>
    <p:sldId id="264" r:id="rId13"/>
    <p:sldId id="268" r:id="rId14"/>
    <p:sldId id="272" r:id="rId15"/>
    <p:sldId id="281" r:id="rId16"/>
    <p:sldId id="275" r:id="rId17"/>
    <p:sldId id="336" r:id="rId18"/>
    <p:sldId id="337" r:id="rId19"/>
    <p:sldId id="347" r:id="rId20"/>
    <p:sldId id="258" r:id="rId21"/>
    <p:sldId id="365" r:id="rId22"/>
    <p:sldId id="261" r:id="rId23"/>
    <p:sldId id="277" r:id="rId24"/>
    <p:sldId id="355" r:id="rId25"/>
    <p:sldId id="364" r:id="rId26"/>
    <p:sldId id="366" r:id="rId27"/>
    <p:sldId id="263" r:id="rId28"/>
    <p:sldId id="367" r:id="rId29"/>
    <p:sldId id="267" r:id="rId30"/>
    <p:sldId id="368" r:id="rId31"/>
    <p:sldId id="278" r:id="rId32"/>
    <p:sldId id="279" r:id="rId33"/>
    <p:sldId id="280" r:id="rId34"/>
  </p:sldIdLst>
  <p:sldSz cx="12192000" cy="6858000"/>
  <p:notesSz cx="6858000" cy="9144000"/>
  <p:custDataLst>
    <p:tags r:id="rId3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90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6163B-6FB3-420A-B064-C985604C5F5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CBDE1-A0E4-4E7B-BDF9-FBD72D1C0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576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0BB4B-B0DE-4A68-874C-89C3233CCE9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094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E320F-36C3-4B21-8174-1F2E1D83D737}" type="slidenum">
              <a:rPr lang="ru-RU"/>
              <a:pPr>
                <a:defRPr/>
              </a:pPr>
              <a:t>20</a:t>
            </a:fld>
            <a:endParaRPr lang="ru-RU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ECE6D9-E04E-4E8B-934D-075CF4A4697D}" type="slidenum">
              <a:rPr lang="ru-RU"/>
              <a:pPr>
                <a:defRPr/>
              </a:pPr>
              <a:t>27</a:t>
            </a:fld>
            <a:endParaRPr lang="ru-RU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632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839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459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411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983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337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910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99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030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00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455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896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8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020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696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601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0543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D03F4E-B52D-45AC-B69A-31DA2150A593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75899E5-4104-446D-AE33-724359758A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270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7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6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0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28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25.wmf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7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26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22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Тема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Экспертные методы</a:t>
            </a:r>
          </a:p>
        </p:txBody>
      </p:sp>
    </p:spTree>
    <p:extLst>
      <p:ext uri="{BB962C8B-B14F-4D97-AF65-F5344CB8AC3E}">
        <p14:creationId xmlns:p14="http://schemas.microsoft.com/office/powerpoint/2010/main" val="4075033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EFC299-68C8-4569-8A51-55BB2E336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Экспертные оценки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EBB2C9-B1F6-4707-81AA-4A6587478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Экспертный метод в значительной мере может обеспечить объективность, многосторонность, комплексность и компетентность принимаемых практических решений.</a:t>
            </a:r>
            <a:endParaRPr lang="en-US" dirty="0"/>
          </a:p>
          <a:p>
            <a:endParaRPr lang="en-US" dirty="0"/>
          </a:p>
          <a:p>
            <a:r>
              <a:rPr lang="ru-RU" b="1" dirty="0"/>
              <a:t>Он не должен быть единственным </a:t>
            </a:r>
            <a:r>
              <a:rPr lang="ru-RU" b="1" i="1" dirty="0"/>
              <a:t>основанием для принятия решений и должен сопровождаться сопоставлением с объективной информацией, полученной другими методами.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6003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ru-RU" sz="3200" b="1" dirty="0"/>
              <a:t>Метод экспертного оценивания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Метод экспертного оценивания относится к инструментарию </a:t>
            </a:r>
            <a:r>
              <a:rPr lang="ru-RU" dirty="0">
                <a:solidFill>
                  <a:srgbClr val="FF0000"/>
                </a:solidFill>
              </a:rPr>
              <a:t>количественной оценки качества альтернатив </a:t>
            </a:r>
            <a:r>
              <a:rPr lang="ru-RU" dirty="0"/>
              <a:t>в условиях слабо- формализуемой проблемной ситуации.</a:t>
            </a:r>
          </a:p>
        </p:txBody>
      </p:sp>
    </p:spTree>
    <p:extLst>
      <p:ext uri="{BB962C8B-B14F-4D97-AF65-F5344CB8AC3E}">
        <p14:creationId xmlns:p14="http://schemas.microsoft.com/office/powerpoint/2010/main" val="2406125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Типовые задачи</a:t>
            </a:r>
            <a:r>
              <a:rPr lang="ru-RU" dirty="0"/>
              <a:t>, решаемые методом экспертного оценивания: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/>
              <a:t>определение состава возможных событий в какой-либо систе­ме в конкретном интервале времени;</a:t>
            </a:r>
          </a:p>
          <a:p>
            <a:pPr lvl="0"/>
            <a:r>
              <a:rPr lang="ru-RU" dirty="0"/>
              <a:t>установление вероятностей событий и временных интервалов в множестве событий;</a:t>
            </a:r>
          </a:p>
          <a:p>
            <a:pPr lvl="0"/>
            <a:r>
              <a:rPr lang="ru-RU" dirty="0"/>
              <a:t>структурирование проблемного поля организации и определе­ние приоритетности решения проблем;</a:t>
            </a:r>
          </a:p>
          <a:p>
            <a:pPr lvl="0"/>
            <a:r>
              <a:rPr lang="ru-RU" dirty="0"/>
              <a:t>дифференциация целей управления до задач и определение приоритетности их решения;</a:t>
            </a:r>
          </a:p>
          <a:p>
            <a:pPr lvl="0"/>
            <a:r>
              <a:rPr lang="ru-RU" dirty="0"/>
              <a:t>генерирование альтернатив; фильтрация множества альтерна­тив и оценка их предпочтительности.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4279661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551826"/>
            <a:ext cx="9601196" cy="398433"/>
          </a:xfrm>
        </p:spPr>
        <p:txBody>
          <a:bodyPr>
            <a:normAutofit fontScale="90000"/>
          </a:bodyPr>
          <a:lstStyle/>
          <a:p>
            <a:r>
              <a:rPr lang="ru-RU" dirty="0"/>
              <a:t>Объектный состав экспертной информации</a:t>
            </a:r>
          </a:p>
        </p:txBody>
      </p:sp>
      <p:pic>
        <p:nvPicPr>
          <p:cNvPr id="4" name="Объект 3" descr="C:\Users\Olga\AppData\Local\Temp\FineReader12.00\media\image52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365" y="1107606"/>
            <a:ext cx="8624047" cy="5198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3110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9C51E-D0F8-4E17-A823-523B3C159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Разновидности экспертных оценок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39975D-F738-4790-AB44-7704FA646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очные и заочные (как правило, анонимные) опросы</a:t>
            </a:r>
          </a:p>
          <a:p>
            <a:r>
              <a:rPr lang="ru-RU" dirty="0"/>
              <a:t>одноразовые и многоразовые (в несколько туров) опросы</a:t>
            </a:r>
          </a:p>
        </p:txBody>
      </p:sp>
    </p:spTree>
    <p:extLst>
      <p:ext uri="{BB962C8B-B14F-4D97-AF65-F5344CB8AC3E}">
        <p14:creationId xmlns:p14="http://schemas.microsoft.com/office/powerpoint/2010/main" val="3227458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экспертизы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определение задач экспертизы;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формирование аналитической группы;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отбор экспертов и формирование эксперт-группы;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организация и проведение опроса;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анализ и обработка эксперт-информации;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интерпретация полученных результатов и представление их и форме, пригодной для осуществления выбора ЛПР (лицо, принимающее решение)</a:t>
            </a:r>
          </a:p>
        </p:txBody>
      </p:sp>
    </p:spTree>
    <p:extLst>
      <p:ext uri="{BB962C8B-B14F-4D97-AF65-F5344CB8AC3E}">
        <p14:creationId xmlns:p14="http://schemas.microsoft.com/office/powerpoint/2010/main" val="2304402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>
            <a:extLst>
              <a:ext uri="{FF2B5EF4-FFF2-40B4-BE49-F238E27FC236}">
                <a16:creationId xmlns:a16="http://schemas.microsoft.com/office/drawing/2014/main" id="{AAA02CB2-E975-4DF8-962B-072626F583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/>
              <a:t>Надежность эксперта</a:t>
            </a:r>
          </a:p>
        </p:txBody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714D1DDA-C10B-43D6-A7AC-450D47B29C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b="1">
                <a:solidFill>
                  <a:srgbClr val="FF0000"/>
                </a:solidFill>
              </a:rPr>
              <a:t>Под степенью надежности эксперта понимается относительная частота случаев когда он приписывал более высокую вероятность тем событиям, которые впоследствии реализовывались</a:t>
            </a:r>
            <a:r>
              <a:rPr lang="ru-RU" altLang="ru-RU"/>
              <a:t>. </a:t>
            </a:r>
          </a:p>
          <a:p>
            <a:pPr>
              <a:lnSpc>
                <a:spcPct val="90000"/>
              </a:lnSpc>
            </a:pPr>
            <a:r>
              <a:rPr lang="ru-RU" altLang="ru-RU"/>
              <a:t>На этом основании считается, что чем чаще эксперт оказывался прав, тем выше его авторитет.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9411E-A2A7-48B4-92FD-1FF7F9D30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Подбор экспертов и формирование экспертных групп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4F4C69-2DE5-4E1C-8274-697EAE6D9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Нижняя оценка численности N </a:t>
            </a:r>
            <a:r>
              <a:rPr lang="ru-RU" dirty="0" err="1"/>
              <a:t>min</a:t>
            </a:r>
            <a:r>
              <a:rPr lang="ru-RU" dirty="0"/>
              <a:t>  ≥ m </a:t>
            </a:r>
            <a:r>
              <a:rPr lang="ru-RU" dirty="0" err="1"/>
              <a:t>min</a:t>
            </a:r>
            <a:r>
              <a:rPr lang="ru-RU" dirty="0"/>
              <a:t>.</a:t>
            </a:r>
          </a:p>
          <a:p>
            <a:r>
              <a:rPr lang="ru-RU" dirty="0"/>
              <a:t>Верхней границей численности экспертной группы является потенциально возможное число экспертов:</a:t>
            </a:r>
          </a:p>
          <a:p>
            <a:r>
              <a:rPr lang="ru-RU" dirty="0" err="1"/>
              <a:t>N</a:t>
            </a:r>
            <a:r>
              <a:rPr lang="ru-RU" baseline="-25000" dirty="0" err="1"/>
              <a:t>max</a:t>
            </a:r>
            <a:r>
              <a:rPr lang="ru-RU" dirty="0"/>
              <a:t> ≤ </a:t>
            </a:r>
            <a:r>
              <a:rPr lang="ru-RU" dirty="0" err="1"/>
              <a:t>N</a:t>
            </a:r>
            <a:r>
              <a:rPr lang="ru-RU" baseline="-25000" dirty="0" err="1"/>
              <a:t>n</a:t>
            </a:r>
            <a:endParaRPr lang="ru-RU" dirty="0"/>
          </a:p>
          <a:p>
            <a:r>
              <a:rPr lang="ru-RU" dirty="0"/>
              <a:t>откуда действительное значение численности группы N находится в пределах</a:t>
            </a:r>
          </a:p>
          <a:p>
            <a:r>
              <a:rPr lang="ru-RU" dirty="0"/>
              <a:t>m </a:t>
            </a:r>
            <a:r>
              <a:rPr lang="ru-RU" baseline="-25000" dirty="0" err="1"/>
              <a:t>max</a:t>
            </a:r>
            <a:r>
              <a:rPr lang="ru-RU" dirty="0"/>
              <a:t> ≤ N </a:t>
            </a:r>
            <a:r>
              <a:rPr lang="ru-RU" baseline="-25000" dirty="0" err="1"/>
              <a:t>min</a:t>
            </a:r>
            <a:r>
              <a:rPr lang="ru-RU" dirty="0"/>
              <a:t> ≤ N ≤ N </a:t>
            </a:r>
            <a:r>
              <a:rPr lang="ru-RU" baseline="-25000" dirty="0" err="1"/>
              <a:t>max</a:t>
            </a:r>
            <a:r>
              <a:rPr lang="ru-RU" dirty="0"/>
              <a:t> ≤ N </a:t>
            </a:r>
            <a:r>
              <a:rPr lang="ru-RU" baseline="-25000" dirty="0" err="1"/>
              <a:t>n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2243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>
            <a:extLst>
              <a:ext uri="{FF2B5EF4-FFF2-40B4-BE49-F238E27FC236}">
                <a16:creationId xmlns:a16="http://schemas.microsoft.com/office/drawing/2014/main" id="{3C5630F3-8CD4-4509-918B-2815676E0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400" b="1"/>
              <a:t>Структура и состав экспертной группы</a:t>
            </a:r>
            <a:r>
              <a:rPr lang="ru-RU" altLang="ru-RU" sz="3400"/>
              <a:t> </a:t>
            </a:r>
          </a:p>
        </p:txBody>
      </p:sp>
      <p:sp>
        <p:nvSpPr>
          <p:cNvPr id="425987" name="Rectangle 3">
            <a:extLst>
              <a:ext uri="{FF2B5EF4-FFF2-40B4-BE49-F238E27FC236}">
                <a16:creationId xmlns:a16="http://schemas.microsoft.com/office/drawing/2014/main" id="{A4ED23C8-56E8-4936-AEA1-B92DD0233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Для того, чтобы экспертная группа могла всесторонне произвести оценку событий, число экспертов </a:t>
            </a:r>
            <a:r>
              <a:rPr lang="ru-RU" altLang="ru-RU" dirty="0" err="1"/>
              <a:t>Nl</a:t>
            </a:r>
            <a:r>
              <a:rPr lang="ru-RU" altLang="ru-RU" dirty="0"/>
              <a:t> каждого </a:t>
            </a:r>
            <a:r>
              <a:rPr lang="ru-RU" altLang="ru-RU" i="1" dirty="0"/>
              <a:t>l-</a:t>
            </a:r>
            <a:r>
              <a:rPr lang="ru-RU" altLang="ru-RU" i="1" dirty="0" err="1"/>
              <a:t>го</a:t>
            </a:r>
            <a:r>
              <a:rPr lang="ru-RU" altLang="ru-RU" i="1" dirty="0"/>
              <a:t> </a:t>
            </a:r>
            <a:r>
              <a:rPr lang="ru-RU" altLang="ru-RU" dirty="0"/>
              <a:t>направления желательно выбрать одинаковым: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dirty="0"/>
          </a:p>
        </p:txBody>
      </p:sp>
      <p:sp>
        <p:nvSpPr>
          <p:cNvPr id="425988" name="Rectangle 4">
            <a:extLst>
              <a:ext uri="{FF2B5EF4-FFF2-40B4-BE49-F238E27FC236}">
                <a16:creationId xmlns:a16="http://schemas.microsoft.com/office/drawing/2014/main" id="{54EC8D1E-8CCA-4B4F-B443-D572C89D7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1884" y="5272032"/>
            <a:ext cx="4191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800" b="1" dirty="0"/>
              <a:t>r – число направлений</a:t>
            </a:r>
          </a:p>
        </p:txBody>
      </p:sp>
      <p:pic>
        <p:nvPicPr>
          <p:cNvPr id="425989" name="Picture 5">
            <a:extLst>
              <a:ext uri="{FF2B5EF4-FFF2-40B4-BE49-F238E27FC236}">
                <a16:creationId xmlns:a16="http://schemas.microsoft.com/office/drawing/2014/main" id="{F43176B3-1524-4C84-8ABA-AA6C327CE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1" y="4191000"/>
            <a:ext cx="2913063" cy="12334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5990" name="Picture 6">
            <a:extLst>
              <a:ext uri="{FF2B5EF4-FFF2-40B4-BE49-F238E27FC236}">
                <a16:creationId xmlns:a16="http://schemas.microsoft.com/office/drawing/2014/main" id="{2FC6570D-F59F-42EA-86E6-FCA469B4E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1" y="3962399"/>
            <a:ext cx="2913063" cy="122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Задачи аналитической группы: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разработка методов опроса;</a:t>
            </a:r>
          </a:p>
          <a:p>
            <a:pPr lvl="0"/>
            <a:r>
              <a:rPr lang="ru-RU" dirty="0"/>
              <a:t>отбор экспертов и формирование эксперт-группы;</a:t>
            </a:r>
          </a:p>
          <a:p>
            <a:pPr lvl="0"/>
            <a:r>
              <a:rPr lang="ru-RU" dirty="0"/>
              <a:t>проведение опроса экспертов;</a:t>
            </a:r>
          </a:p>
          <a:p>
            <a:pPr lvl="0"/>
            <a:r>
              <a:rPr lang="ru-RU" dirty="0"/>
              <a:t>анализ результатов опроса и их интерпретация.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0109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991544" y="692696"/>
          <a:ext cx="8280920" cy="53285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97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3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6894">
                <a:tc>
                  <a:txBody>
                    <a:bodyPr/>
                    <a:lstStyle/>
                    <a:p>
                      <a:pPr indent="-127000" algn="ctr"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spc="0" dirty="0">
                          <a:effectLst/>
                        </a:rPr>
                        <a:t>Субъекты процесса экспертного оценивания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27000" algn="ctr"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spc="0" dirty="0">
                          <a:effectLst/>
                        </a:rPr>
                        <a:t>Функциональные обязанности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0340">
                <a:tc>
                  <a:txBody>
                    <a:bodyPr/>
                    <a:lstStyle/>
                    <a:p>
                      <a:pPr indent="-127000" algn="l"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spc="0">
                          <a:effectLst/>
                        </a:rPr>
                        <a:t>субъект (лицо или группа лип), принимающий решение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27000" algn="l"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Определение целей и критериев, формулирование задач экспертного оценивания. Интерпретация полученных результатов и принятие решения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6894">
                <a:tc>
                  <a:txBody>
                    <a:bodyPr/>
                    <a:lstStyle/>
                    <a:p>
                      <a:pPr indent="-127000" algn="l"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spc="0">
                          <a:effectLst/>
                        </a:rPr>
                        <a:t>информаторы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27000" algn="l"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Обеспечение исходной информацией, требуемой для проведения оценки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446">
                <a:tc>
                  <a:txBody>
                    <a:bodyPr/>
                    <a:lstStyle/>
                    <a:p>
                      <a:pPr indent="-127000" algn="l"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spc="0">
                          <a:effectLst/>
                        </a:rPr>
                        <a:t>эксперты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27000" algn="l"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Генерация альтернатив, их фильтрация и оценка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7233">
                <a:tc>
                  <a:txBody>
                    <a:bodyPr/>
                    <a:lstStyle/>
                    <a:p>
                      <a:pPr indent="-127000" algn="l"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spc="0">
                          <a:effectLst/>
                        </a:rPr>
                        <a:t>консультанты по управлению</a:t>
                      </a:r>
                      <a:r>
                        <a:rPr lang="ru-RU" sz="1800">
                          <a:effectLst/>
                        </a:rPr>
                        <a:t>  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Организация процессов: определение целей, критериев, формулирование задач экспертного оценивания; сбор информации, ее структуризация; генерация альтернатив, их фильтрация и оценка (организация экспертизы)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3786">
                <a:tc>
                  <a:txBody>
                    <a:bodyPr/>
                    <a:lstStyle/>
                    <a:p>
                      <a:pPr indent="-127000" algn="l"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spc="0">
                          <a:effectLst/>
                        </a:rPr>
                        <a:t>аналитики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Разработка методов опроса, отбор экспертов, проведение опроса, анализ и обобщение информации, подготовка информации к интерпретации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166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Определение компетентности эксперта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i="1" dirty="0" err="1"/>
              <a:t>Кк</a:t>
            </a:r>
            <a:r>
              <a:rPr lang="ru-RU" i="1" dirty="0"/>
              <a:t> = 0,5(К</a:t>
            </a:r>
            <a:r>
              <a:rPr lang="ru-RU" i="1" baseline="-25000" dirty="0"/>
              <a:t>и</a:t>
            </a:r>
            <a:r>
              <a:rPr lang="ru-RU" i="1" dirty="0"/>
              <a:t> + К</a:t>
            </a:r>
            <a:r>
              <a:rPr lang="ru-RU" i="1" baseline="-25000" dirty="0"/>
              <a:t>а</a:t>
            </a:r>
            <a:r>
              <a:rPr lang="ru-RU" i="1" dirty="0"/>
              <a:t>),</a:t>
            </a:r>
          </a:p>
          <a:p>
            <a:pPr marL="0" indent="0">
              <a:buNone/>
            </a:pPr>
            <a:r>
              <a:rPr lang="ru-RU" dirty="0"/>
              <a:t>где </a:t>
            </a:r>
          </a:p>
          <a:p>
            <a:pPr marL="0" indent="0">
              <a:buNone/>
            </a:pPr>
            <a:r>
              <a:rPr lang="ru-RU" i="1" dirty="0" err="1"/>
              <a:t>Кк</a:t>
            </a:r>
            <a:r>
              <a:rPr lang="ru-RU" i="1" dirty="0"/>
              <a:t> – </a:t>
            </a:r>
            <a:r>
              <a:rPr lang="ru-RU" dirty="0"/>
              <a:t>коэффициент компетентности эксперта</a:t>
            </a:r>
          </a:p>
          <a:p>
            <a:pPr marL="0" indent="0">
              <a:buNone/>
            </a:pPr>
            <a:r>
              <a:rPr lang="ru-RU" i="1" dirty="0"/>
              <a:t>К</a:t>
            </a:r>
            <a:r>
              <a:rPr lang="ru-RU" i="1" baseline="-25000" dirty="0"/>
              <a:t>и</a:t>
            </a:r>
            <a:r>
              <a:rPr lang="ru-RU" dirty="0"/>
              <a:t> — коэффициент информированности, получаемый на основе само­оценки эксперта по 10-балльной шкале, умножаемый на 0,1; </a:t>
            </a:r>
          </a:p>
          <a:p>
            <a:pPr marL="0" indent="0">
              <a:buNone/>
            </a:pPr>
            <a:r>
              <a:rPr lang="ru-RU" i="1" dirty="0"/>
              <a:t>К</a:t>
            </a:r>
            <a:r>
              <a:rPr lang="ru-RU" i="1" baseline="-25000" dirty="0"/>
              <a:t>а</a:t>
            </a:r>
            <a:r>
              <a:rPr lang="ru-RU" i="1" dirty="0"/>
              <a:t> —</a:t>
            </a:r>
            <a:r>
              <a:rPr lang="ru-RU" dirty="0"/>
              <a:t> коэффициент аргументации, получаемый в результате сумми­рования баллов (см следующую таблицу)</a:t>
            </a:r>
          </a:p>
        </p:txBody>
      </p:sp>
    </p:spTree>
    <p:extLst>
      <p:ext uri="{BB962C8B-B14F-4D97-AF65-F5344CB8AC3E}">
        <p14:creationId xmlns:p14="http://schemas.microsoft.com/office/powerpoint/2010/main" val="4201330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548680"/>
            <a:ext cx="9601196" cy="1303867"/>
          </a:xfrm>
        </p:spPr>
        <p:txBody>
          <a:bodyPr>
            <a:normAutofit/>
          </a:bodyPr>
          <a:lstStyle/>
          <a:p>
            <a:r>
              <a:rPr lang="ru-RU" sz="3200" dirty="0"/>
              <a:t>Средневзвешенная экспертная оценка объекта по параметрам: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492188"/>
            <a:ext cx="10269069" cy="4213412"/>
          </a:xfrm>
        </p:spPr>
        <p:txBody>
          <a:bodyPr>
            <a:normAutofit/>
          </a:bodyPr>
          <a:lstStyle/>
          <a:p>
            <a:r>
              <a:rPr lang="ru-RU" dirty="0"/>
              <a:t>нормализуют оценки весов параметров отдельно по каждому эксперту</a:t>
            </a:r>
          </a:p>
          <a:p>
            <a:r>
              <a:rPr lang="ru-RU" dirty="0"/>
              <a:t>находят средние арифметические весов параметров </a:t>
            </a:r>
          </a:p>
          <a:p>
            <a:r>
              <a:rPr lang="ru-RU" dirty="0"/>
              <a:t>подсчитывают оценки объектов по параметрам, вычисляемым аналогично вычислению весов параметров</a:t>
            </a:r>
          </a:p>
          <a:p>
            <a:r>
              <a:rPr lang="ru-RU" dirty="0"/>
              <a:t>определяют суммарную средневзвешенную экспертную оценку параметров объекта</a:t>
            </a:r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1066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139449"/>
            <a:ext cx="9601196" cy="1303867"/>
          </a:xfrm>
        </p:spPr>
        <p:txBody>
          <a:bodyPr>
            <a:noAutofit/>
          </a:bodyPr>
          <a:lstStyle/>
          <a:p>
            <a:pPr lvl="0"/>
            <a:r>
              <a:rPr lang="ru-RU" sz="3200" dirty="0"/>
              <a:t>Вычисление усредненных весов параметров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2271670"/>
              </p:ext>
            </p:extLst>
          </p:nvPr>
        </p:nvGraphicFramePr>
        <p:xfrm>
          <a:off x="1057836" y="1124743"/>
          <a:ext cx="9838765" cy="46104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7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1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18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7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87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16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814">
                <a:tc rowSpan="2"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Номер</a:t>
                      </a:r>
                      <a:endParaRPr lang="ru-RU" sz="2800" dirty="0">
                        <a:effectLst/>
                      </a:endParaRPr>
                    </a:p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строки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 rowSpan="2"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Эксперт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 gridSpan="5"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400" spc="0">
                          <a:effectLst/>
                        </a:rPr>
                        <a:t>Параметр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8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en-US" sz="2800" spc="0" dirty="0">
                          <a:effectLst/>
                        </a:rPr>
                        <a:t>P</a:t>
                      </a:r>
                      <a:r>
                        <a:rPr lang="ru-RU" sz="2800" spc="0" dirty="0">
                          <a:effectLst/>
                        </a:rPr>
                        <a:t>1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Р2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Р3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-200" dirty="0">
                          <a:effectLst/>
                        </a:rPr>
                        <a:t>Р4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en-US" sz="2800" spc="0" dirty="0">
                          <a:effectLst/>
                        </a:rPr>
                        <a:t>P</a:t>
                      </a:r>
                      <a:r>
                        <a:rPr lang="ru-RU" sz="2800" spc="0" dirty="0">
                          <a:effectLst/>
                        </a:rPr>
                        <a:t>5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814"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1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Эксперт 1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5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6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2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8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3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628"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2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Нормальная оценка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0,21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0,25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0,08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0,33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0,125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814"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3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Эксперт 2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4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7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3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7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2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814"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4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Нормальная оценка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0,17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0,3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0,13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>
                          <a:effectLst/>
                        </a:rPr>
                        <a:t>0,3</a:t>
                      </a:r>
                      <a:endParaRPr lang="ru-RU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0,09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1254"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5</a:t>
                      </a:r>
                      <a:endParaRPr lang="ru-RU" sz="2800" dirty="0">
                        <a:effectLst/>
                      </a:endParaRPr>
                    </a:p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(стр. 2 +  стр. 4)/2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Средняя оценка (</a:t>
                      </a:r>
                      <a:r>
                        <a:rPr lang="en-US" sz="2800" spc="0" dirty="0" err="1">
                          <a:effectLst/>
                        </a:rPr>
                        <a:t>Kj</a:t>
                      </a:r>
                      <a:r>
                        <a:rPr lang="ru-RU" sz="2800" spc="0" dirty="0">
                          <a:effectLst/>
                        </a:rPr>
                        <a:t>,</a:t>
                      </a:r>
                      <a:r>
                        <a:rPr lang="en-US" sz="2800" spc="0" dirty="0">
                          <a:effectLst/>
                        </a:rPr>
                        <a:t> j</a:t>
                      </a:r>
                      <a:r>
                        <a:rPr lang="ru-RU" sz="2800" spc="0" dirty="0">
                          <a:effectLst/>
                        </a:rPr>
                        <a:t> = 1... </a:t>
                      </a:r>
                      <a:r>
                        <a:rPr lang="en-US" sz="2800" spc="0" dirty="0">
                          <a:effectLst/>
                        </a:rPr>
                        <a:t>m</a:t>
                      </a:r>
                      <a:r>
                        <a:rPr lang="ru-RU" sz="2800" spc="0" dirty="0">
                          <a:effectLst/>
                        </a:rPr>
                        <a:t>, где </a:t>
                      </a:r>
                      <a:r>
                        <a:rPr lang="en-US" sz="2800" spc="0" dirty="0">
                          <a:effectLst/>
                        </a:rPr>
                        <a:t>m</a:t>
                      </a:r>
                      <a:r>
                        <a:rPr lang="ru-RU" sz="2800" spc="0" dirty="0">
                          <a:effectLst/>
                        </a:rPr>
                        <a:t> — число параметров)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0,19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0,275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0,105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0,315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393700" algn="l">
                        <a:spcAft>
                          <a:spcPts val="0"/>
                        </a:spcAft>
                      </a:pPr>
                      <a:r>
                        <a:rPr lang="ru-RU" sz="2800" spc="0" dirty="0">
                          <a:effectLst/>
                        </a:rPr>
                        <a:t>0,107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2368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19366-F598-40C9-BAC1-038D54383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</a:t>
            </a:r>
            <a:r>
              <a:rPr lang="ru-RU" dirty="0" err="1"/>
              <a:t>Дельфи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380B0B-5E7F-43A1-8D4A-7F1867A44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поставленные вопросы должны допускать возможность выражения ответа в виде числа;</a:t>
            </a:r>
          </a:p>
          <a:p>
            <a:endParaRPr lang="ru-RU" dirty="0"/>
          </a:p>
          <a:p>
            <a:r>
              <a:rPr lang="ru-RU" dirty="0"/>
              <a:t>эксперты должны располагать достаточной информацией для того, чтобы дать оценку; </a:t>
            </a:r>
          </a:p>
          <a:p>
            <a:endParaRPr lang="ru-RU" dirty="0"/>
          </a:p>
          <a:p>
            <a:r>
              <a:rPr lang="ru-RU" dirty="0"/>
              <a:t>ответ на каждый из вопросов (оценка) должен быть обоснован экспертом.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644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>
            <a:extLst>
              <a:ext uri="{FF2B5EF4-FFF2-40B4-BE49-F238E27FC236}">
                <a16:creationId xmlns:a16="http://schemas.microsoft.com/office/drawing/2014/main" id="{B6446D13-20A7-44D8-BA62-37E9708DD9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Первый этап </a:t>
            </a:r>
            <a:r>
              <a:rPr lang="ru-RU" altLang="ru-RU" b="1" i="1"/>
              <a:t>Дельфи-метода</a:t>
            </a:r>
          </a:p>
        </p:txBody>
      </p:sp>
      <p:sp>
        <p:nvSpPr>
          <p:cNvPr id="399363" name="Rectangle 3">
            <a:extLst>
              <a:ext uri="{FF2B5EF4-FFF2-40B4-BE49-F238E27FC236}">
                <a16:creationId xmlns:a16="http://schemas.microsoft.com/office/drawing/2014/main" id="{E8068879-A73C-4443-810D-B5DAE79FD8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На первом этапе исследования каждый эксперт не должен знать об ответах других экспертов. </a:t>
            </a:r>
          </a:p>
          <a:p>
            <a:r>
              <a:rPr lang="ru-RU" altLang="ru-RU"/>
              <a:t>Чем меньше степень расхождений ответов экспертов, тем выше уровень согласованности экспертной оценки. </a:t>
            </a:r>
          </a:p>
          <a:p>
            <a:r>
              <a:rPr lang="ru-RU" altLang="ru-RU"/>
              <a:t>Затем проводится работа </a:t>
            </a:r>
            <a:r>
              <a:rPr lang="ru-RU" altLang="ru-RU">
                <a:solidFill>
                  <a:srgbClr val="FF0000"/>
                </a:solidFill>
              </a:rPr>
              <a:t>по сближению точек зрения экспертов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>
            <a:extLst>
              <a:ext uri="{FF2B5EF4-FFF2-40B4-BE49-F238E27FC236}">
                <a16:creationId xmlns:a16="http://schemas.microsoft.com/office/drawing/2014/main" id="{9CD1F256-9BD5-499A-BE4B-93BCD1CECD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Второй этап </a:t>
            </a:r>
            <a:r>
              <a:rPr lang="ru-RU" altLang="ru-RU" b="1" i="1"/>
              <a:t>Дельфи-метода</a:t>
            </a:r>
          </a:p>
        </p:txBody>
      </p:sp>
      <p:sp>
        <p:nvSpPr>
          <p:cNvPr id="400387" name="Rectangle 3">
            <a:extLst>
              <a:ext uri="{FF2B5EF4-FFF2-40B4-BE49-F238E27FC236}">
                <a16:creationId xmlns:a16="http://schemas.microsoft.com/office/drawing/2014/main" id="{9E4BF79C-1DAD-4591-BCFB-F6039B874F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ru-RU" altLang="ru-RU" sz="3600">
                <a:latin typeface="Times New Roman" panose="02020603050405020304" pitchFamily="18" charset="0"/>
              </a:rPr>
              <a:t>На втором этапе всех экспертов, оценки которых находятся в границах межквартильного расстояния, знакомят с обоснованиями причин расхождений мнений тех экспертов, оценки которых вышли за пределы межквартильного расстояния. </a:t>
            </a:r>
          </a:p>
          <a:p>
            <a:pPr>
              <a:lnSpc>
                <a:spcPct val="80000"/>
              </a:lnSpc>
            </a:pPr>
            <a:r>
              <a:rPr lang="ru-RU" altLang="ru-RU" sz="3600">
                <a:latin typeface="Times New Roman" panose="02020603050405020304" pitchFamily="18" charset="0"/>
              </a:rPr>
              <a:t>Каждому эксперту, оставшемуся в группе, предоставляется право изменить свою оценку.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>
            <a:extLst>
              <a:ext uri="{FF2B5EF4-FFF2-40B4-BE49-F238E27FC236}">
                <a16:creationId xmlns:a16="http://schemas.microsoft.com/office/drawing/2014/main" id="{AD5E9276-B40F-4D43-88CD-C36C707F51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Третий этап </a:t>
            </a:r>
            <a:r>
              <a:rPr lang="ru-RU" altLang="ru-RU" b="1" i="1"/>
              <a:t>Дельфи-метода</a:t>
            </a:r>
            <a:r>
              <a:rPr lang="ru-RU" altLang="ru-RU"/>
              <a:t> </a:t>
            </a:r>
          </a:p>
        </p:txBody>
      </p:sp>
      <p:sp>
        <p:nvSpPr>
          <p:cNvPr id="411651" name="Rectangle 3">
            <a:extLst>
              <a:ext uri="{FF2B5EF4-FFF2-40B4-BE49-F238E27FC236}">
                <a16:creationId xmlns:a16="http://schemas.microsoft.com/office/drawing/2014/main" id="{E72CB759-19F0-4B06-9C0D-DECBF43ED1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</a:rPr>
              <a:t>Вся процедура повторяется заново, в случае необходимости несколько раз, пока оценки не сблизятся до минимума.</a:t>
            </a:r>
            <a:endParaRPr lang="ru-RU" altLang="ru-RU" sz="2800"/>
          </a:p>
          <a:p>
            <a:pPr>
              <a:lnSpc>
                <a:spcPct val="90000"/>
              </a:lnSpc>
            </a:pPr>
            <a:r>
              <a:rPr lang="ru-RU" altLang="ru-RU" sz="2800"/>
              <a:t>В случае необходимости процедуру повторяют еще несколько раз, пока не добьются </a:t>
            </a:r>
            <a:r>
              <a:rPr lang="ru-RU" altLang="ru-RU" sz="2800" b="1"/>
              <a:t>высокого уровня сближения оценок</a:t>
            </a:r>
            <a:r>
              <a:rPr lang="ru-RU" altLang="ru-RU" sz="2800"/>
              <a:t>. </a:t>
            </a:r>
          </a:p>
          <a:p>
            <a:pPr>
              <a:lnSpc>
                <a:spcPct val="90000"/>
              </a:lnSpc>
            </a:pPr>
            <a:r>
              <a:rPr lang="ru-RU" altLang="ru-RU" sz="2800"/>
              <a:t>Только после этого исчисляется </a:t>
            </a:r>
            <a:r>
              <a:rPr lang="ru-RU" altLang="ru-RU" sz="2800" b="1">
                <a:solidFill>
                  <a:srgbClr val="FF0000"/>
                </a:solidFill>
              </a:rPr>
              <a:t>средняя величина оценок, которая и считается </a:t>
            </a:r>
            <a:r>
              <a:rPr lang="ru-RU" altLang="ru-RU" sz="2800" b="1" i="1">
                <a:solidFill>
                  <a:srgbClr val="FF0000"/>
                </a:solidFill>
              </a:rPr>
              <a:t>экспертной оценкой</a:t>
            </a:r>
            <a:r>
              <a:rPr lang="ru-RU" altLang="ru-RU" sz="2800"/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191000" y="4038600"/>
            <a:ext cx="6477000" cy="1828800"/>
          </a:xfrm>
        </p:spPr>
        <p:txBody>
          <a:bodyPr/>
          <a:lstStyle/>
          <a:p>
            <a:br>
              <a:rPr lang="ru-RU"/>
            </a:br>
            <a:endParaRPr lang="ru-RU"/>
          </a:p>
        </p:txBody>
      </p:sp>
      <p:sp>
        <p:nvSpPr>
          <p:cNvPr id="4302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962400" y="6049963"/>
            <a:ext cx="6705600" cy="685800"/>
          </a:xfrm>
        </p:spPr>
        <p:txBody>
          <a:bodyPr/>
          <a:lstStyle/>
          <a:p>
            <a:endParaRPr lang="ru-RU"/>
          </a:p>
          <a:p>
            <a:endParaRPr lang="ru-RU"/>
          </a:p>
        </p:txBody>
      </p:sp>
      <p:sp>
        <p:nvSpPr>
          <p:cNvPr id="43027" name="Text Box 4"/>
          <p:cNvSpPr txBox="1">
            <a:spLocks noChangeArrowheads="1"/>
          </p:cNvSpPr>
          <p:nvPr/>
        </p:nvSpPr>
        <p:spPr bwMode="auto">
          <a:xfrm>
            <a:off x="2063262" y="689185"/>
            <a:ext cx="774162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latin typeface="Arial Black" pitchFamily="34" charset="0"/>
              </a:rPr>
              <a:t>Процедура метода </a:t>
            </a:r>
            <a:r>
              <a:rPr lang="ru-RU" sz="2400" dirty="0" err="1">
                <a:latin typeface="Arial Black" pitchFamily="34" charset="0"/>
              </a:rPr>
              <a:t>Дельфи</a:t>
            </a:r>
            <a:r>
              <a:rPr lang="ru-RU" sz="2400" dirty="0">
                <a:latin typeface="Arial Black" pitchFamily="34" charset="0"/>
              </a:rPr>
              <a:t>  </a:t>
            </a:r>
          </a:p>
        </p:txBody>
      </p:sp>
      <p:grpSp>
        <p:nvGrpSpPr>
          <p:cNvPr id="2" name="Organization Chart 2"/>
          <p:cNvGrpSpPr>
            <a:grpSpLocks/>
          </p:cNvGrpSpPr>
          <p:nvPr/>
        </p:nvGrpSpPr>
        <p:grpSpPr bwMode="auto">
          <a:xfrm>
            <a:off x="2350477" y="1169988"/>
            <a:ext cx="7491046" cy="5688012"/>
            <a:chOff x="1134" y="1272"/>
            <a:chExt cx="2880" cy="720"/>
          </a:xfrm>
        </p:grpSpPr>
        <p:cxnSp>
          <p:nvCxnSpPr>
            <p:cNvPr id="43012" name="_s43012"/>
            <p:cNvCxnSpPr>
              <a:cxnSpLocks noChangeShapeType="1"/>
              <a:stCxn id="9" idx="0"/>
              <a:endCxn id="3" idx="2"/>
            </p:cNvCxnSpPr>
            <p:nvPr/>
          </p:nvCxnSpPr>
          <p:spPr bwMode="auto">
            <a:xfrm rot="16200000">
              <a:off x="2282" y="1577"/>
              <a:ext cx="541" cy="42"/>
            </a:xfrm>
            <a:prstGeom prst="bentConnector3">
              <a:avLst>
                <a:gd name="adj1" fmla="val 2676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cxnSp>
        <p:cxnSp>
          <p:nvCxnSpPr>
            <p:cNvPr id="43013" name="_s43013"/>
            <p:cNvCxnSpPr>
              <a:cxnSpLocks noChangeShapeType="1"/>
              <a:stCxn id="8" idx="0"/>
              <a:endCxn id="3" idx="2"/>
            </p:cNvCxnSpPr>
            <p:nvPr/>
          </p:nvCxnSpPr>
          <p:spPr bwMode="auto">
            <a:xfrm rot="16200000">
              <a:off x="2334" y="1554"/>
              <a:ext cx="468" cy="13"/>
            </a:xfrm>
            <a:prstGeom prst="bentConnector3">
              <a:avLst>
                <a:gd name="adj1" fmla="val 309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cxnSp>
        <p:cxnSp>
          <p:nvCxnSpPr>
            <p:cNvPr id="43014" name="_s43014"/>
            <p:cNvCxnSpPr>
              <a:cxnSpLocks noChangeShapeType="1"/>
              <a:stCxn id="7" idx="0"/>
              <a:endCxn id="3" idx="2"/>
            </p:cNvCxnSpPr>
            <p:nvPr/>
          </p:nvCxnSpPr>
          <p:spPr bwMode="auto">
            <a:xfrm rot="16200000">
              <a:off x="2399" y="1489"/>
              <a:ext cx="337" cy="13"/>
            </a:xfrm>
            <a:prstGeom prst="bentConnector3">
              <a:avLst>
                <a:gd name="adj1" fmla="val 4292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cxnSp>
        <p:cxnSp>
          <p:nvCxnSpPr>
            <p:cNvPr id="43015" name="_s43015"/>
            <p:cNvCxnSpPr>
              <a:cxnSpLocks noChangeShapeType="1"/>
              <a:stCxn id="6" idx="0"/>
              <a:endCxn id="3" idx="2"/>
            </p:cNvCxnSpPr>
            <p:nvPr/>
          </p:nvCxnSpPr>
          <p:spPr bwMode="auto">
            <a:xfrm rot="16200000">
              <a:off x="2454" y="1434"/>
              <a:ext cx="228" cy="13"/>
            </a:xfrm>
            <a:prstGeom prst="bentConnector3">
              <a:avLst>
                <a:gd name="adj1" fmla="val 634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cxnSp>
        <p:cxnSp>
          <p:nvCxnSpPr>
            <p:cNvPr id="43016" name="_s43016"/>
            <p:cNvCxnSpPr>
              <a:cxnSpLocks noChangeShapeType="1"/>
              <a:stCxn id="5" idx="0"/>
              <a:endCxn id="3" idx="2"/>
            </p:cNvCxnSpPr>
            <p:nvPr/>
          </p:nvCxnSpPr>
          <p:spPr bwMode="auto">
            <a:xfrm rot="16200000">
              <a:off x="2511" y="1390"/>
              <a:ext cx="127" cy="1"/>
            </a:xfrm>
            <a:prstGeom prst="straightConnector1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cxnSp>
        <p:cxnSp>
          <p:nvCxnSpPr>
            <p:cNvPr id="43017" name="_s43017"/>
            <p:cNvCxnSpPr>
              <a:cxnSpLocks noChangeShapeType="1"/>
              <a:stCxn id="3" idx="2"/>
            </p:cNvCxnSpPr>
            <p:nvPr/>
          </p:nvCxnSpPr>
          <p:spPr bwMode="auto">
            <a:xfrm rot="16200000" flipV="1">
              <a:off x="1826" y="580"/>
              <a:ext cx="55" cy="1440"/>
            </a:xfrm>
            <a:prstGeom prst="bentConnector4">
              <a:avLst>
                <a:gd name="adj1" fmla="val -26278"/>
                <a:gd name="adj2" fmla="val 87495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cxnSp>
        <p:sp>
          <p:nvSpPr>
            <p:cNvPr id="3" name="_s43018"/>
            <p:cNvSpPr>
              <a:spLocks noChangeArrowheads="1"/>
            </p:cNvSpPr>
            <p:nvPr/>
          </p:nvSpPr>
          <p:spPr bwMode="auto">
            <a:xfrm>
              <a:off x="1494" y="1272"/>
              <a:ext cx="2160" cy="55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500"/>
                <a:t>Координатор запрашивает прогнозы</a:t>
              </a:r>
            </a:p>
          </p:txBody>
        </p:sp>
        <p:sp>
          <p:nvSpPr>
            <p:cNvPr id="4" name="_s43019"/>
            <p:cNvSpPr>
              <a:spLocks noChangeArrowheads="1"/>
            </p:cNvSpPr>
            <p:nvPr/>
          </p:nvSpPr>
          <p:spPr bwMode="auto">
            <a:xfrm>
              <a:off x="1494" y="1354"/>
              <a:ext cx="2160" cy="64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500"/>
                <a:t>Координатор получает индивидуальные прогнозы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500"/>
                <a:t>от каждого эксперта</a:t>
              </a:r>
            </a:p>
          </p:txBody>
        </p:sp>
        <p:sp>
          <p:nvSpPr>
            <p:cNvPr id="5" name="_s43020"/>
            <p:cNvSpPr>
              <a:spLocks noChangeArrowheads="1"/>
            </p:cNvSpPr>
            <p:nvPr/>
          </p:nvSpPr>
          <p:spPr bwMode="auto">
            <a:xfrm>
              <a:off x="1467" y="1454"/>
              <a:ext cx="2214" cy="64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500"/>
                <a:t>Координатор определяет: средние прогнозы;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500"/>
                <a:t>50%-й интервал для среднего прогноза</a:t>
              </a:r>
            </a:p>
          </p:txBody>
        </p:sp>
        <p:sp>
          <p:nvSpPr>
            <p:cNvPr id="6" name="_s43021"/>
            <p:cNvSpPr>
              <a:spLocks noChangeArrowheads="1"/>
            </p:cNvSpPr>
            <p:nvPr/>
          </p:nvSpPr>
          <p:spPr bwMode="auto">
            <a:xfrm>
              <a:off x="1467" y="1555"/>
              <a:ext cx="2187" cy="73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500"/>
                <a:t>Координатор запрашивает объяснения экспертов,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500"/>
                <a:t>чей прогноз не попал в 50%-й интервал</a:t>
              </a:r>
            </a:p>
          </p:txBody>
        </p:sp>
        <p:sp>
          <p:nvSpPr>
            <p:cNvPr id="7" name="_s43022"/>
            <p:cNvSpPr>
              <a:spLocks noChangeArrowheads="1"/>
            </p:cNvSpPr>
            <p:nvPr/>
          </p:nvSpPr>
          <p:spPr bwMode="auto">
            <a:xfrm>
              <a:off x="1467" y="1664"/>
              <a:ext cx="2187" cy="94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/>
                <a:t>Координатор отправляет всем  экспертам: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/>
                <a:t>средний прогноз; 50-й интервал для среднего прогноза;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/>
                <a:t>объяснения</a:t>
              </a:r>
            </a:p>
          </p:txBody>
        </p:sp>
        <p:sp>
          <p:nvSpPr>
            <p:cNvPr id="8" name="_s43023"/>
            <p:cNvSpPr>
              <a:spLocks noChangeArrowheads="1"/>
            </p:cNvSpPr>
            <p:nvPr/>
          </p:nvSpPr>
          <p:spPr bwMode="auto">
            <a:xfrm>
              <a:off x="1467" y="1795"/>
              <a:ext cx="2186" cy="56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600"/>
                <a:t>Возврат к пункту 1(обычно до 3 проходов)</a:t>
              </a:r>
            </a:p>
          </p:txBody>
        </p:sp>
        <p:sp>
          <p:nvSpPr>
            <p:cNvPr id="9" name="_s43024"/>
            <p:cNvSpPr>
              <a:spLocks noChangeArrowheads="1"/>
            </p:cNvSpPr>
            <p:nvPr/>
          </p:nvSpPr>
          <p:spPr bwMode="auto">
            <a:xfrm>
              <a:off x="1439" y="1868"/>
              <a:ext cx="2186" cy="63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500"/>
                <a:t>Окончательная оценка точечного и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500"/>
                <a:t>интервального прогнозов</a:t>
              </a:r>
            </a:p>
          </p:txBody>
        </p:sp>
      </p:grpSp>
      <p:sp>
        <p:nvSpPr>
          <p:cNvPr id="43028" name="AutoShape 31"/>
          <p:cNvSpPr>
            <a:spLocks noChangeArrowheads="1"/>
          </p:cNvSpPr>
          <p:nvPr/>
        </p:nvSpPr>
        <p:spPr bwMode="auto">
          <a:xfrm>
            <a:off x="2063262" y="1341438"/>
            <a:ext cx="647700" cy="863600"/>
          </a:xfrm>
          <a:prstGeom prst="curvedRightArrow">
            <a:avLst>
              <a:gd name="adj1" fmla="val 26667"/>
              <a:gd name="adj2" fmla="val 53333"/>
              <a:gd name="adj3" fmla="val 33333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29" name="AutoShape 32"/>
          <p:cNvSpPr>
            <a:spLocks noChangeArrowheads="1"/>
          </p:cNvSpPr>
          <p:nvPr/>
        </p:nvSpPr>
        <p:spPr bwMode="auto">
          <a:xfrm>
            <a:off x="2063262" y="2205038"/>
            <a:ext cx="652097" cy="868362"/>
          </a:xfrm>
          <a:prstGeom prst="curvedRightArrow">
            <a:avLst>
              <a:gd name="adj1" fmla="val 26633"/>
              <a:gd name="adj2" fmla="val 53266"/>
              <a:gd name="adj3" fmla="val 33333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30" name="AutoShape 33"/>
          <p:cNvSpPr>
            <a:spLocks noChangeArrowheads="1"/>
          </p:cNvSpPr>
          <p:nvPr/>
        </p:nvSpPr>
        <p:spPr bwMode="auto">
          <a:xfrm>
            <a:off x="2063262" y="3068638"/>
            <a:ext cx="652097" cy="868362"/>
          </a:xfrm>
          <a:prstGeom prst="curvedRightArrow">
            <a:avLst>
              <a:gd name="adj1" fmla="val 26633"/>
              <a:gd name="adj2" fmla="val 53266"/>
              <a:gd name="adj3" fmla="val 33333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31" name="AutoShape 34"/>
          <p:cNvSpPr>
            <a:spLocks noChangeArrowheads="1"/>
          </p:cNvSpPr>
          <p:nvPr/>
        </p:nvSpPr>
        <p:spPr bwMode="auto">
          <a:xfrm>
            <a:off x="2063262" y="3933827"/>
            <a:ext cx="652097" cy="868363"/>
          </a:xfrm>
          <a:prstGeom prst="curvedRightArrow">
            <a:avLst>
              <a:gd name="adj1" fmla="val 26633"/>
              <a:gd name="adj2" fmla="val 53266"/>
              <a:gd name="adj3" fmla="val 33333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32" name="AutoShape 35"/>
          <p:cNvSpPr>
            <a:spLocks noChangeArrowheads="1"/>
          </p:cNvSpPr>
          <p:nvPr/>
        </p:nvSpPr>
        <p:spPr bwMode="auto">
          <a:xfrm>
            <a:off x="2063262" y="4797427"/>
            <a:ext cx="652097" cy="868363"/>
          </a:xfrm>
          <a:prstGeom prst="curvedRightArrow">
            <a:avLst>
              <a:gd name="adj1" fmla="val 26633"/>
              <a:gd name="adj2" fmla="val 53266"/>
              <a:gd name="adj3" fmla="val 33333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33" name="AutoShape 36"/>
          <p:cNvSpPr>
            <a:spLocks noChangeArrowheads="1"/>
          </p:cNvSpPr>
          <p:nvPr/>
        </p:nvSpPr>
        <p:spPr bwMode="auto">
          <a:xfrm>
            <a:off x="2063262" y="5589588"/>
            <a:ext cx="652097" cy="868362"/>
          </a:xfrm>
          <a:prstGeom prst="curvedRightArrow">
            <a:avLst>
              <a:gd name="adj1" fmla="val 26633"/>
              <a:gd name="adj2" fmla="val 53266"/>
              <a:gd name="adj3" fmla="val 33333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34" name="AutoShape 37"/>
          <p:cNvSpPr>
            <a:spLocks noChangeArrowheads="1"/>
          </p:cNvSpPr>
          <p:nvPr/>
        </p:nvSpPr>
        <p:spPr bwMode="auto">
          <a:xfrm rot="-5400000">
            <a:off x="7202610" y="2465023"/>
            <a:ext cx="5041900" cy="1496157"/>
          </a:xfrm>
          <a:prstGeom prst="curvedUpArrow">
            <a:avLst>
              <a:gd name="adj1" fmla="val 27780"/>
              <a:gd name="adj2" fmla="val 95178"/>
              <a:gd name="adj3" fmla="val 33329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3590193" y="4929198"/>
            <a:ext cx="4934699" cy="12858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5156" name="Text Box 4"/>
          <p:cNvSpPr txBox="1">
            <a:spLocks noChangeArrowheads="1"/>
          </p:cNvSpPr>
          <p:nvPr/>
        </p:nvSpPr>
        <p:spPr bwMode="auto">
          <a:xfrm>
            <a:off x="1900605" y="144463"/>
            <a:ext cx="84435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Метод 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Дельфи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graphicFrame>
        <p:nvGraphicFramePr>
          <p:cNvPr id="305270" name="Group 118"/>
          <p:cNvGraphicFramePr>
            <a:graphicFrameLocks noGrp="1"/>
          </p:cNvGraphicFramePr>
          <p:nvPr/>
        </p:nvGraphicFramePr>
        <p:xfrm>
          <a:off x="1919655" y="620715"/>
          <a:ext cx="7535862" cy="836613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Эксперт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3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5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7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10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Прогноз</a:t>
                      </a: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11,9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12,3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20,6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05309" name="Group 157"/>
          <p:cNvGraphicFramePr>
            <a:graphicFrameLocks noGrp="1"/>
          </p:cNvGraphicFramePr>
          <p:nvPr/>
        </p:nvGraphicFramePr>
        <p:xfrm>
          <a:off x="1919655" y="1844675"/>
          <a:ext cx="7535862" cy="431800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Прогноз</a:t>
                      </a: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11,9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12,3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20,6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7108" name="AutoShape 158"/>
          <p:cNvSpPr>
            <a:spLocks noChangeArrowheads="1"/>
          </p:cNvSpPr>
          <p:nvPr/>
        </p:nvSpPr>
        <p:spPr bwMode="auto">
          <a:xfrm rot="335184">
            <a:off x="9264161" y="1052513"/>
            <a:ext cx="1225062" cy="1008062"/>
          </a:xfrm>
          <a:custGeom>
            <a:avLst/>
            <a:gdLst>
              <a:gd name="T0" fmla="*/ 2147483647 w 21600"/>
              <a:gd name="T1" fmla="*/ 936892857 h 21600"/>
              <a:gd name="T2" fmla="*/ 2147483647 w 21600"/>
              <a:gd name="T3" fmla="*/ 277093089 h 21600"/>
              <a:gd name="T4" fmla="*/ 2147483647 w 21600"/>
              <a:gd name="T5" fmla="*/ 1016991941 h 21600"/>
              <a:gd name="T6" fmla="*/ 2147483647 w 21600"/>
              <a:gd name="T7" fmla="*/ 2147483647 h 21600"/>
              <a:gd name="T8" fmla="*/ 1641907605 w 21600"/>
              <a:gd name="T9" fmla="*/ 2012943023 h 21600"/>
              <a:gd name="T10" fmla="*/ 2147483647 w 21600"/>
              <a:gd name="T11" fmla="*/ 1369508855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1850" y="16122"/>
                </a:moveTo>
                <a:cubicBezTo>
                  <a:pt x="14392" y="15620"/>
                  <a:pt x="16225" y="13391"/>
                  <a:pt x="16225" y="10800"/>
                </a:cubicBezTo>
                <a:cubicBezTo>
                  <a:pt x="16225" y="7803"/>
                  <a:pt x="13796" y="5375"/>
                  <a:pt x="10800" y="5375"/>
                </a:cubicBezTo>
                <a:cubicBezTo>
                  <a:pt x="10620" y="5374"/>
                  <a:pt x="10441" y="5383"/>
                  <a:pt x="10263" y="5401"/>
                </a:cubicBezTo>
                <a:lnTo>
                  <a:pt x="9731" y="53"/>
                </a:lnTo>
                <a:cubicBezTo>
                  <a:pt x="10086" y="17"/>
                  <a:pt x="10443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5958"/>
                  <a:pt x="17952" y="20396"/>
                  <a:pt x="12892" y="21395"/>
                </a:cubicBezTo>
                <a:lnTo>
                  <a:pt x="13415" y="24044"/>
                </a:lnTo>
                <a:lnTo>
                  <a:pt x="7085" y="19803"/>
                </a:lnTo>
                <a:lnTo>
                  <a:pt x="11327" y="13473"/>
                </a:lnTo>
                <a:lnTo>
                  <a:pt x="11850" y="16122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7109" name="Text Box 160"/>
          <p:cNvSpPr txBox="1">
            <a:spLocks noChangeArrowheads="1"/>
          </p:cNvSpPr>
          <p:nvPr/>
        </p:nvSpPr>
        <p:spPr bwMode="auto">
          <a:xfrm>
            <a:off x="3722077" y="5643564"/>
            <a:ext cx="48365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latin typeface="Arial" charset="0"/>
              </a:rPr>
              <a:t>Me </a:t>
            </a:r>
            <a:r>
              <a:rPr lang="en-US" sz="2400" b="1"/>
              <a:t>=</a:t>
            </a:r>
            <a:r>
              <a:rPr lang="ru-RU" sz="2400">
                <a:latin typeface="Arial" charset="0"/>
              </a:rPr>
              <a:t>13,8 + </a:t>
            </a:r>
            <a:r>
              <a:rPr lang="en-US" sz="2400">
                <a:latin typeface="Arial" charset="0"/>
              </a:rPr>
              <a:t>(</a:t>
            </a:r>
            <a:r>
              <a:rPr lang="ru-RU" sz="2400">
                <a:latin typeface="Arial" charset="0"/>
              </a:rPr>
              <a:t>16,1</a:t>
            </a:r>
            <a:r>
              <a:rPr lang="en-US" sz="2400">
                <a:latin typeface="Arial" charset="0"/>
              </a:rPr>
              <a:t>-13</a:t>
            </a:r>
            <a:r>
              <a:rPr lang="ru-RU" sz="2400">
                <a:latin typeface="Arial" charset="0"/>
              </a:rPr>
              <a:t>,</a:t>
            </a:r>
            <a:r>
              <a:rPr lang="en-US" sz="2400">
                <a:latin typeface="Arial" charset="0"/>
              </a:rPr>
              <a:t>8)</a:t>
            </a:r>
            <a:r>
              <a:rPr lang="ru-RU" sz="2800">
                <a:latin typeface="Arial" charset="0"/>
              </a:rPr>
              <a:t>/</a:t>
            </a:r>
            <a:r>
              <a:rPr lang="ru-RU" sz="2400">
                <a:latin typeface="Arial" charset="0"/>
              </a:rPr>
              <a:t>2 = 14,95</a:t>
            </a:r>
          </a:p>
        </p:txBody>
      </p:sp>
      <p:sp>
        <p:nvSpPr>
          <p:cNvPr id="87110" name="Text Box 161"/>
          <p:cNvSpPr txBox="1">
            <a:spLocks noChangeArrowheads="1"/>
          </p:cNvSpPr>
          <p:nvPr/>
        </p:nvSpPr>
        <p:spPr bwMode="auto">
          <a:xfrm>
            <a:off x="4513384" y="5072064"/>
            <a:ext cx="25346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Arial" charset="0"/>
              </a:rPr>
              <a:t>N</a:t>
            </a:r>
            <a:r>
              <a:rPr lang="en-US" sz="2400">
                <a:latin typeface="Arial" charset="0"/>
              </a:rPr>
              <a:t>=(10+1)</a:t>
            </a:r>
            <a:r>
              <a:rPr lang="en-US" sz="2800">
                <a:latin typeface="Arial" charset="0"/>
              </a:rPr>
              <a:t>/</a:t>
            </a:r>
            <a:r>
              <a:rPr lang="en-US" sz="2400">
                <a:latin typeface="Arial" charset="0"/>
              </a:rPr>
              <a:t>2 = 5</a:t>
            </a:r>
            <a:r>
              <a:rPr lang="ru-RU" sz="2400">
                <a:latin typeface="Arial" charset="0"/>
              </a:rPr>
              <a:t>,</a:t>
            </a:r>
            <a:r>
              <a:rPr lang="en-US" sz="2400">
                <a:latin typeface="Arial" charset="0"/>
              </a:rPr>
              <a:t>5</a:t>
            </a:r>
            <a:endParaRPr lang="ru-RU" sz="2400">
              <a:latin typeface="Arial" charset="0"/>
            </a:endParaRPr>
          </a:p>
        </p:txBody>
      </p:sp>
      <p:sp>
        <p:nvSpPr>
          <p:cNvPr id="305320" name="Rectangle 168"/>
          <p:cNvSpPr>
            <a:spLocks noChangeArrowheads="1"/>
          </p:cNvSpPr>
          <p:nvPr/>
        </p:nvSpPr>
        <p:spPr bwMode="auto">
          <a:xfrm>
            <a:off x="2864827" y="2500314"/>
            <a:ext cx="633046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cs typeface="Arial" pitchFamily="34" charset="0"/>
              </a:rPr>
              <a:t>Точечный  прогноз: </a:t>
            </a:r>
          </a:p>
          <a:p>
            <a:pPr algn="just">
              <a:defRPr/>
            </a:pPr>
            <a:r>
              <a:rPr lang="ru-RU" sz="2800" b="1" dirty="0">
                <a:solidFill>
                  <a:srgbClr val="C00000"/>
                </a:solidFill>
                <a:cs typeface="Arial" pitchFamily="34" charset="0"/>
              </a:rPr>
              <a:t>медиана</a:t>
            </a:r>
            <a:r>
              <a:rPr lang="ru-RU" sz="2800" b="1" dirty="0">
                <a:cs typeface="Arial" pitchFamily="34" charset="0"/>
              </a:rPr>
              <a:t> </a:t>
            </a:r>
            <a:r>
              <a:rPr lang="en-US" sz="2800" b="1" dirty="0">
                <a:cs typeface="Arial" pitchFamily="34" charset="0"/>
              </a:rPr>
              <a:t>Me </a:t>
            </a:r>
            <a:r>
              <a:rPr lang="ru-RU" sz="2800" b="1" dirty="0">
                <a:cs typeface="Arial" pitchFamily="34" charset="0"/>
              </a:rPr>
              <a:t>- </a:t>
            </a:r>
            <a:r>
              <a:rPr lang="ru-RU" sz="2400" b="1" dirty="0">
                <a:cs typeface="Arial" pitchFamily="34" charset="0"/>
              </a:rPr>
              <a:t>это значение признака у средней единицы ранжированного ряда с номером</a:t>
            </a:r>
            <a:r>
              <a:rPr lang="en-US" sz="2400" b="1" dirty="0">
                <a:cs typeface="Arial" pitchFamily="34" charset="0"/>
              </a:rPr>
              <a:t>   </a:t>
            </a:r>
          </a:p>
          <a:p>
            <a:pPr algn="just">
              <a:defRPr/>
            </a:pPr>
            <a:r>
              <a:rPr lang="en-US" sz="2400" b="1" dirty="0">
                <a:cs typeface="Arial" pitchFamily="34" charset="0"/>
              </a:rPr>
              <a:t>                           N = (n+1)</a:t>
            </a:r>
            <a:r>
              <a:rPr lang="en-US" sz="2800" b="1" dirty="0">
                <a:cs typeface="Arial" pitchFamily="34" charset="0"/>
              </a:rPr>
              <a:t>/</a:t>
            </a:r>
            <a:r>
              <a:rPr lang="en-US" sz="2400" b="1" dirty="0">
                <a:cs typeface="Arial" pitchFamily="34" charset="0"/>
              </a:rPr>
              <a:t>2</a:t>
            </a:r>
            <a:r>
              <a:rPr lang="ru-RU" sz="2400" b="1" dirty="0">
                <a:cs typeface="Arial" pitchFamily="34" charset="0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9328" y="1428750"/>
            <a:ext cx="3033346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в порядке возрастания</a:t>
            </a:r>
          </a:p>
        </p:txBody>
      </p:sp>
      <p:sp>
        <p:nvSpPr>
          <p:cNvPr id="21" name="Стрелка вниз 20"/>
          <p:cNvSpPr/>
          <p:nvPr/>
        </p:nvSpPr>
        <p:spPr>
          <a:xfrm>
            <a:off x="2667001" y="1500190"/>
            <a:ext cx="263769" cy="357187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6046546" y="6143645"/>
            <a:ext cx="1835405" cy="4286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875694" y="5072063"/>
            <a:ext cx="4418135" cy="8572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941635" y="3500438"/>
            <a:ext cx="3890596" cy="8572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5156" name="Text Box 4"/>
          <p:cNvSpPr txBox="1">
            <a:spLocks noChangeArrowheads="1"/>
          </p:cNvSpPr>
          <p:nvPr/>
        </p:nvSpPr>
        <p:spPr bwMode="auto">
          <a:xfrm>
            <a:off x="1900605" y="144463"/>
            <a:ext cx="84435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Метод 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Дельфи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graphicFrame>
        <p:nvGraphicFramePr>
          <p:cNvPr id="305270" name="Group 118"/>
          <p:cNvGraphicFramePr>
            <a:graphicFrameLocks noGrp="1"/>
          </p:cNvGraphicFramePr>
          <p:nvPr/>
        </p:nvGraphicFramePr>
        <p:xfrm>
          <a:off x="1919655" y="620715"/>
          <a:ext cx="7535862" cy="836613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Эксперт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3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5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7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10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Прогноз</a:t>
                      </a: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11,9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12,3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20,6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05309" name="Group 157"/>
          <p:cNvGraphicFramePr>
            <a:graphicFrameLocks noGrp="1"/>
          </p:cNvGraphicFramePr>
          <p:nvPr/>
        </p:nvGraphicFramePr>
        <p:xfrm>
          <a:off x="1919655" y="1844675"/>
          <a:ext cx="7535862" cy="431800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Прогноз</a:t>
                      </a: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11,9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12,3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16,9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20,6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8134" name="AutoShape 158"/>
          <p:cNvSpPr>
            <a:spLocks noChangeArrowheads="1"/>
          </p:cNvSpPr>
          <p:nvPr/>
        </p:nvSpPr>
        <p:spPr bwMode="auto">
          <a:xfrm rot="335184">
            <a:off x="9264161" y="1052513"/>
            <a:ext cx="1225062" cy="1008062"/>
          </a:xfrm>
          <a:custGeom>
            <a:avLst/>
            <a:gdLst>
              <a:gd name="T0" fmla="*/ 2147483647 w 21600"/>
              <a:gd name="T1" fmla="*/ 936892857 h 21600"/>
              <a:gd name="T2" fmla="*/ 2147483647 w 21600"/>
              <a:gd name="T3" fmla="*/ 277093089 h 21600"/>
              <a:gd name="T4" fmla="*/ 2147483647 w 21600"/>
              <a:gd name="T5" fmla="*/ 1016991941 h 21600"/>
              <a:gd name="T6" fmla="*/ 2147483647 w 21600"/>
              <a:gd name="T7" fmla="*/ 2147483647 h 21600"/>
              <a:gd name="T8" fmla="*/ 1641907605 w 21600"/>
              <a:gd name="T9" fmla="*/ 2012943023 h 21600"/>
              <a:gd name="T10" fmla="*/ 2147483647 w 21600"/>
              <a:gd name="T11" fmla="*/ 1369508855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1850" y="16122"/>
                </a:moveTo>
                <a:cubicBezTo>
                  <a:pt x="14392" y="15620"/>
                  <a:pt x="16225" y="13391"/>
                  <a:pt x="16225" y="10800"/>
                </a:cubicBezTo>
                <a:cubicBezTo>
                  <a:pt x="16225" y="7803"/>
                  <a:pt x="13796" y="5375"/>
                  <a:pt x="10800" y="5375"/>
                </a:cubicBezTo>
                <a:cubicBezTo>
                  <a:pt x="10620" y="5374"/>
                  <a:pt x="10441" y="5383"/>
                  <a:pt x="10263" y="5401"/>
                </a:cubicBezTo>
                <a:lnTo>
                  <a:pt x="9731" y="53"/>
                </a:lnTo>
                <a:cubicBezTo>
                  <a:pt x="10086" y="17"/>
                  <a:pt x="10443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5958"/>
                  <a:pt x="17952" y="20396"/>
                  <a:pt x="12892" y="21395"/>
                </a:cubicBezTo>
                <a:lnTo>
                  <a:pt x="13415" y="24044"/>
                </a:lnTo>
                <a:lnTo>
                  <a:pt x="7085" y="19803"/>
                </a:lnTo>
                <a:lnTo>
                  <a:pt x="11327" y="13473"/>
                </a:lnTo>
                <a:lnTo>
                  <a:pt x="11850" y="16122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5324" name="Rectangle 172"/>
          <p:cNvSpPr>
            <a:spLocks noChangeArrowheads="1"/>
          </p:cNvSpPr>
          <p:nvPr/>
        </p:nvSpPr>
        <p:spPr bwMode="auto">
          <a:xfrm>
            <a:off x="1881158" y="6119836"/>
            <a:ext cx="7715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 err="1">
                <a:solidFill>
                  <a:srgbClr val="C00000"/>
                </a:solidFill>
                <a:latin typeface="+mj-lt"/>
                <a:cs typeface="Arial" pitchFamily="34" charset="0"/>
              </a:rPr>
              <a:t>Межквартильный</a:t>
            </a:r>
            <a:r>
              <a:rPr lang="ru-RU" sz="28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размах</a:t>
            </a:r>
            <a:r>
              <a:rPr lang="en-US" sz="2400" dirty="0">
                <a:latin typeface="Arial Black" pitchFamily="34" charset="0"/>
                <a:cs typeface="Arial" pitchFamily="34" charset="0"/>
              </a:rPr>
              <a:t>  Q3-Q1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=4,6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9328" y="1428750"/>
            <a:ext cx="3033346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в порядке возрастания</a:t>
            </a:r>
          </a:p>
        </p:txBody>
      </p:sp>
      <p:sp>
        <p:nvSpPr>
          <p:cNvPr id="21" name="Стрелка вниз 20"/>
          <p:cNvSpPr/>
          <p:nvPr/>
        </p:nvSpPr>
        <p:spPr>
          <a:xfrm>
            <a:off x="2667001" y="1500190"/>
            <a:ext cx="263769" cy="357187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Rectangle 168"/>
          <p:cNvSpPr>
            <a:spLocks noChangeArrowheads="1"/>
          </p:cNvSpPr>
          <p:nvPr/>
        </p:nvSpPr>
        <p:spPr bwMode="auto">
          <a:xfrm>
            <a:off x="1914117" y="2599293"/>
            <a:ext cx="7649332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cs typeface="Arial" pitchFamily="34" charset="0"/>
              </a:rPr>
              <a:t>Интервальный  прогноз</a:t>
            </a:r>
            <a:r>
              <a:rPr lang="ru-RU" sz="2800" b="1" dirty="0">
                <a:solidFill>
                  <a:srgbClr val="C00000"/>
                </a:solidFill>
                <a:cs typeface="Arial" pitchFamily="34" charset="0"/>
              </a:rPr>
              <a:t>  </a:t>
            </a:r>
            <a:r>
              <a:rPr lang="ru-RU" sz="2800" dirty="0">
                <a:latin typeface="Arial Black" pitchFamily="34" charset="0"/>
                <a:cs typeface="Arial" pitchFamily="34" charset="0"/>
              </a:rPr>
              <a:t>(</a:t>
            </a:r>
            <a:r>
              <a:rPr lang="en-US" sz="2800" dirty="0">
                <a:latin typeface="Arial Black" pitchFamily="34" charset="0"/>
                <a:cs typeface="Arial" pitchFamily="34" charset="0"/>
              </a:rPr>
              <a:t>Q</a:t>
            </a:r>
            <a:r>
              <a:rPr lang="en-US" sz="1600" dirty="0">
                <a:latin typeface="Arial Black" pitchFamily="34" charset="0"/>
                <a:cs typeface="Arial" pitchFamily="34" charset="0"/>
              </a:rPr>
              <a:t>1</a:t>
            </a:r>
            <a:r>
              <a:rPr lang="ru-RU" sz="1600" dirty="0">
                <a:latin typeface="Arial Black" pitchFamily="34" charset="0"/>
                <a:cs typeface="Arial" pitchFamily="34" charset="0"/>
              </a:rPr>
              <a:t>,</a:t>
            </a:r>
            <a:r>
              <a:rPr lang="en-US" sz="2800" dirty="0">
                <a:latin typeface="Arial Black" pitchFamily="34" charset="0"/>
                <a:cs typeface="Arial" pitchFamily="34" charset="0"/>
              </a:rPr>
              <a:t>Q</a:t>
            </a:r>
            <a:r>
              <a:rPr lang="en-US" sz="1600" dirty="0">
                <a:latin typeface="Arial Black" pitchFamily="34" charset="0"/>
                <a:cs typeface="Arial" pitchFamily="34" charset="0"/>
              </a:rPr>
              <a:t>3</a:t>
            </a:r>
            <a:r>
              <a:rPr lang="ru-RU" sz="2800" dirty="0">
                <a:latin typeface="Arial Black" pitchFamily="34" charset="0"/>
                <a:cs typeface="Arial" pitchFamily="34" charset="0"/>
              </a:rPr>
              <a:t>) </a:t>
            </a:r>
            <a:r>
              <a:rPr lang="ru-RU" sz="2800" b="1" dirty="0">
                <a:solidFill>
                  <a:srgbClr val="0070C0"/>
                </a:solidFill>
                <a:cs typeface="Arial" pitchFamily="34" charset="0"/>
              </a:rPr>
              <a:t>: </a:t>
            </a:r>
          </a:p>
          <a:p>
            <a:pPr algn="just">
              <a:defRPr/>
            </a:pPr>
            <a:r>
              <a:rPr lang="ru-RU" sz="2800" b="1" dirty="0">
                <a:solidFill>
                  <a:srgbClr val="C00000"/>
                </a:solidFill>
                <a:cs typeface="Arial" pitchFamily="34" charset="0"/>
              </a:rPr>
              <a:t>нижний квартиль  </a:t>
            </a:r>
            <a:r>
              <a:rPr lang="en-US" sz="28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800" dirty="0">
                <a:latin typeface="Arial Black" pitchFamily="34" charset="0"/>
                <a:cs typeface="Arial" pitchFamily="34" charset="0"/>
              </a:rPr>
              <a:t>Q</a:t>
            </a:r>
            <a:r>
              <a:rPr lang="en-US" sz="1600" dirty="0">
                <a:latin typeface="Arial Black" pitchFamily="34" charset="0"/>
                <a:cs typeface="Arial" pitchFamily="34" charset="0"/>
              </a:rPr>
              <a:t>1</a:t>
            </a:r>
            <a:r>
              <a:rPr lang="en-US" sz="2800" b="1" dirty="0">
                <a:solidFill>
                  <a:srgbClr val="C00000"/>
                </a:solidFill>
                <a:cs typeface="Arial" pitchFamily="34" charset="0"/>
              </a:rPr>
              <a:t>: 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N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2400" dirty="0">
                <a:latin typeface="Arial Black" pitchFamily="34" charset="0"/>
                <a:cs typeface="Arial" pitchFamily="34" charset="0"/>
              </a:rPr>
              <a:t>= </a:t>
            </a:r>
            <a:r>
              <a:rPr lang="ru-RU" sz="2400" dirty="0">
                <a:latin typeface="Arial Black" pitchFamily="34" charset="0"/>
                <a:cs typeface="Arial" pitchFamily="34" charset="0"/>
              </a:rPr>
              <a:t>(</a:t>
            </a:r>
            <a:r>
              <a:rPr lang="ru-RU" sz="2400" dirty="0" err="1">
                <a:latin typeface="Arial Black" pitchFamily="34" charset="0"/>
                <a:cs typeface="Arial" pitchFamily="34" charset="0"/>
              </a:rPr>
              <a:t>n</a:t>
            </a:r>
            <a:r>
              <a:rPr lang="ru-RU" sz="2400" dirty="0">
                <a:latin typeface="Arial Black" pitchFamily="34" charset="0"/>
                <a:cs typeface="Arial" pitchFamily="34" charset="0"/>
              </a:rPr>
              <a:t> + 1)</a:t>
            </a:r>
            <a:r>
              <a:rPr lang="ru-RU" sz="2800" dirty="0">
                <a:latin typeface="Arial Black" pitchFamily="34" charset="0"/>
                <a:cs typeface="Arial" pitchFamily="34" charset="0"/>
              </a:rPr>
              <a:t>/</a:t>
            </a:r>
            <a:r>
              <a:rPr lang="ru-RU" sz="2400" dirty="0">
                <a:latin typeface="Arial Black" pitchFamily="34" charset="0"/>
                <a:cs typeface="Arial" pitchFamily="34" charset="0"/>
              </a:rPr>
              <a:t>4 </a:t>
            </a:r>
            <a:endParaRPr lang="ru-RU" sz="2800" b="1" dirty="0">
              <a:solidFill>
                <a:srgbClr val="C00000"/>
              </a:solidFill>
              <a:cs typeface="Arial" pitchFamily="34" charset="0"/>
            </a:endParaRPr>
          </a:p>
          <a:p>
            <a:pPr algn="just"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N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(10+1)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/4= 2,75</a:t>
            </a:r>
            <a:endParaRPr lang="ru-RU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Q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12+0,75(12,3-12)=12,225</a:t>
            </a:r>
            <a:endParaRPr lang="ru-RU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ru-RU" sz="2800" b="1" dirty="0">
              <a:solidFill>
                <a:srgbClr val="C00000"/>
              </a:solidFill>
              <a:cs typeface="Arial" pitchFamily="34" charset="0"/>
            </a:endParaRPr>
          </a:p>
          <a:p>
            <a:pPr algn="just">
              <a:defRPr/>
            </a:pPr>
            <a:r>
              <a:rPr lang="ru-RU" sz="2800" b="1" dirty="0">
                <a:solidFill>
                  <a:srgbClr val="C00000"/>
                </a:solidFill>
                <a:cs typeface="Arial" pitchFamily="34" charset="0"/>
              </a:rPr>
              <a:t>верхний квартиль</a:t>
            </a:r>
            <a:r>
              <a:rPr lang="en-US" sz="2800" b="1" dirty="0">
                <a:solidFill>
                  <a:srgbClr val="C00000"/>
                </a:solidFill>
                <a:cs typeface="Arial" pitchFamily="34" charset="0"/>
              </a:rPr>
              <a:t>  </a:t>
            </a:r>
            <a:r>
              <a:rPr lang="en-US" sz="2800" dirty="0">
                <a:latin typeface="Arial Black" pitchFamily="34" charset="0"/>
                <a:cs typeface="Arial" pitchFamily="34" charset="0"/>
              </a:rPr>
              <a:t>Q</a:t>
            </a:r>
            <a:r>
              <a:rPr lang="en-US" sz="1600" dirty="0">
                <a:latin typeface="Arial Black" pitchFamily="34" charset="0"/>
                <a:cs typeface="Arial" pitchFamily="34" charset="0"/>
              </a:rPr>
              <a:t>3</a:t>
            </a:r>
            <a:r>
              <a:rPr lang="en-US" sz="2400" b="1" dirty="0">
                <a:solidFill>
                  <a:srgbClr val="C00000"/>
                </a:solidFill>
                <a:cs typeface="Arial" pitchFamily="34" charset="0"/>
              </a:rPr>
              <a:t>: 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N</a:t>
            </a:r>
            <a:r>
              <a:rPr lang="en-US" dirty="0">
                <a:latin typeface="Arial" pitchFamily="34" charset="0"/>
                <a:cs typeface="Arial" pitchFamily="34" charset="0"/>
              </a:rPr>
              <a:t>3</a:t>
            </a:r>
            <a:r>
              <a:rPr lang="en-US" sz="2400" dirty="0">
                <a:latin typeface="Arial Black" pitchFamily="34" charset="0"/>
                <a:cs typeface="Arial" pitchFamily="34" charset="0"/>
              </a:rPr>
              <a:t>= </a:t>
            </a:r>
            <a:r>
              <a:rPr lang="ru-RU" sz="2400" dirty="0">
                <a:latin typeface="Arial Black" pitchFamily="34" charset="0"/>
                <a:cs typeface="Arial" pitchFamily="34" charset="0"/>
              </a:rPr>
              <a:t>3(</a:t>
            </a:r>
            <a:r>
              <a:rPr lang="ru-RU" sz="2400" dirty="0" err="1">
                <a:latin typeface="Arial Black" pitchFamily="34" charset="0"/>
                <a:cs typeface="Arial" pitchFamily="34" charset="0"/>
              </a:rPr>
              <a:t>n</a:t>
            </a:r>
            <a:r>
              <a:rPr lang="ru-RU" sz="2400" dirty="0">
                <a:latin typeface="Arial Black" pitchFamily="34" charset="0"/>
                <a:cs typeface="Arial" pitchFamily="34" charset="0"/>
              </a:rPr>
              <a:t> + 1)</a:t>
            </a:r>
            <a:r>
              <a:rPr lang="ru-RU" sz="2800" dirty="0">
                <a:latin typeface="Arial Black" pitchFamily="34" charset="0"/>
                <a:cs typeface="Arial" pitchFamily="34" charset="0"/>
              </a:rPr>
              <a:t>/</a:t>
            </a:r>
            <a:r>
              <a:rPr lang="ru-RU" sz="2400" dirty="0">
                <a:latin typeface="Arial Black" pitchFamily="34" charset="0"/>
                <a:cs typeface="Arial" pitchFamily="34" charset="0"/>
              </a:rPr>
              <a:t>4</a:t>
            </a:r>
            <a:endParaRPr lang="en-US" sz="2400" dirty="0">
              <a:latin typeface="Arial Black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N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3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=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(10+1)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/4= 8,25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Q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3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16,8+0,25(16,9-16,8)=16,825</a:t>
            </a:r>
            <a:endParaRPr lang="ru-RU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sz="2800" dirty="0">
                <a:latin typeface="Arial Black" pitchFamily="34" charset="0"/>
                <a:cs typeface="Arial" pitchFamily="34" charset="0"/>
              </a:rPr>
              <a:t> </a:t>
            </a:r>
            <a:endParaRPr lang="ru-RU" sz="2800" b="1" dirty="0">
              <a:solidFill>
                <a:srgbClr val="C0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84F9E0-365A-4663-9092-DE952081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Технические недостатки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C5B40B-6838-4402-8429-197AF6B0F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время проведения зависит от средств коммуникации экспертов.</a:t>
            </a:r>
          </a:p>
          <a:p>
            <a:r>
              <a:rPr lang="ru-RU" dirty="0"/>
              <a:t>опрашиваемые должны уметь хорошо излагать свои мысли, так как данный метод основан на получении информации в письменной форме, в противном случае обработка затрудняется</a:t>
            </a:r>
          </a:p>
          <a:p>
            <a:r>
              <a:rPr lang="ru-RU" dirty="0"/>
              <a:t>анкетируемые должны обладать высоким уровнем мотивации, так как отсутствует поощрение за заполнение </a:t>
            </a:r>
          </a:p>
        </p:txBody>
      </p:sp>
    </p:spTree>
    <p:extLst>
      <p:ext uri="{BB962C8B-B14F-4D97-AF65-F5344CB8AC3E}">
        <p14:creationId xmlns:p14="http://schemas.microsoft.com/office/powerpoint/2010/main" val="2507295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>
            <a:extLst>
              <a:ext uri="{FF2B5EF4-FFF2-40B4-BE49-F238E27FC236}">
                <a16:creationId xmlns:a16="http://schemas.microsoft.com/office/drawing/2014/main" id="{34D1C130-A178-4F43-961D-46878C5A84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400" b="1" dirty="0"/>
              <a:t>Формирование групповых экспертных оценок</a:t>
            </a:r>
          </a:p>
        </p:txBody>
      </p:sp>
      <p:sp>
        <p:nvSpPr>
          <p:cNvPr id="419843" name="Rectangle 3">
            <a:extLst>
              <a:ext uri="{FF2B5EF4-FFF2-40B4-BE49-F238E27FC236}">
                <a16:creationId xmlns:a16="http://schemas.microsoft.com/office/drawing/2014/main" id="{EDFBE166-7030-4FA5-9C5A-5D187827F3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Следовательно, задание способа формирования групповых экспертных оценок состоит в определении этой функции. Причем необходимо, чтобы она была строго монотонно возрастающей по aij и hj. Обычно полагают, что данную функцию можно представить как:</a:t>
            </a:r>
          </a:p>
        </p:txBody>
      </p:sp>
      <p:pic>
        <p:nvPicPr>
          <p:cNvPr id="419845" name="Picture 5">
            <a:extLst>
              <a:ext uri="{FF2B5EF4-FFF2-40B4-BE49-F238E27FC236}">
                <a16:creationId xmlns:a16="http://schemas.microsoft.com/office/drawing/2014/main" id="{87A8A92F-ABCB-4483-AC7E-EC870EE31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4285129"/>
            <a:ext cx="3883025" cy="199343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>
            <a:extLst>
              <a:ext uri="{FF2B5EF4-FFF2-40B4-BE49-F238E27FC236}">
                <a16:creationId xmlns:a16="http://schemas.microsoft.com/office/drawing/2014/main" id="{B598C144-4D6C-4642-9C3E-0597004063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400" b="1"/>
              <a:t>Шкалы измерения экспертных оценок</a:t>
            </a:r>
          </a:p>
        </p:txBody>
      </p:sp>
      <p:sp>
        <p:nvSpPr>
          <p:cNvPr id="429061" name="Rectangle 5">
            <a:extLst>
              <a:ext uri="{FF2B5EF4-FFF2-40B4-BE49-F238E27FC236}">
                <a16:creationId xmlns:a16="http://schemas.microsoft.com/office/drawing/2014/main" id="{5A7D5642-B910-4576-9D11-D4C319AB9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 dirty="0"/>
              <a:t>В зависимости от специфики экспертного опроса, объекта исследования и используемой методики обработки экспертных данных оценки </a:t>
            </a:r>
            <a:r>
              <a:rPr lang="ru-RU" altLang="ru-RU" sz="2800" dirty="0" err="1"/>
              <a:t>aij</a:t>
            </a:r>
            <a:r>
              <a:rPr lang="ru-RU" altLang="ru-RU" sz="2800" dirty="0"/>
              <a:t> могут иметь </a:t>
            </a:r>
            <a:r>
              <a:rPr lang="ru-RU" altLang="ru-RU" sz="2800" b="1" dirty="0"/>
              <a:t>различную шкалу измерения: от 0 до 1, от 0 до 10 и от 0 до 100.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80" name="Text Box 4"/>
          <p:cNvSpPr txBox="1">
            <a:spLocks noChangeArrowheads="1"/>
          </p:cNvSpPr>
          <p:nvPr/>
        </p:nvSpPr>
        <p:spPr bwMode="auto">
          <a:xfrm>
            <a:off x="1847852" y="333376"/>
            <a:ext cx="85168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Метод статистической обработки</a:t>
            </a:r>
          </a:p>
        </p:txBody>
      </p:sp>
      <p:graphicFrame>
        <p:nvGraphicFramePr>
          <p:cNvPr id="306355" name="Group 179"/>
          <p:cNvGraphicFramePr>
            <a:graphicFrameLocks noGrp="1"/>
          </p:cNvGraphicFramePr>
          <p:nvPr>
            <p:ph sz="half" idx="4294967295"/>
          </p:nvPr>
        </p:nvGraphicFramePr>
        <p:xfrm>
          <a:off x="1524001" y="785813"/>
          <a:ext cx="4440115" cy="4525964"/>
        </p:xfrm>
        <a:graphic>
          <a:graphicData uri="http://schemas.openxmlformats.org/drawingml/2006/table">
            <a:tbl>
              <a:tblPr/>
              <a:tblGrid>
                <a:gridCol w="115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8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0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91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Эксперт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Прогноз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21,3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1,31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1,72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19,2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-0,79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0,62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17,9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-2,09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4,37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18,2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-1,79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3,20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20,9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0,91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0,83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-1,99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3,96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20,7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0,71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0,50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23,7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3,71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13,76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21,2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1,21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1,46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18,8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-1,19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1,42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Сумма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199,9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31,85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44034" name="Object 2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018943" y="857252"/>
          <a:ext cx="861646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825500" imgH="508000" progId="Equation.3">
                  <p:embed/>
                </p:oleObj>
              </mc:Choice>
              <mc:Fallback>
                <p:oleObj name="Формула" r:id="rId3" imgW="825500" imgH="508000" progId="Equation.3">
                  <p:embed/>
                  <p:pic>
                    <p:nvPicPr>
                      <p:cNvPr id="44034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8943" y="857252"/>
                        <a:ext cx="861646" cy="574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5" name="Object 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6456484" y="1346200"/>
          <a:ext cx="3686908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5" imgW="1942920" imgH="457200" progId="Equation.3">
                  <p:embed/>
                </p:oleObj>
              </mc:Choice>
              <mc:Fallback>
                <p:oleObj name="Формула" r:id="rId5" imgW="1942920" imgH="457200" progId="Equation.3">
                  <p:embed/>
                  <p:pic>
                    <p:nvPicPr>
                      <p:cNvPr id="44035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6484" y="1346200"/>
                        <a:ext cx="3686908" cy="9398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109" name="Rectangle 50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4036" name="Object 3"/>
          <p:cNvGraphicFramePr>
            <a:graphicFrameLocks noChangeAspect="1"/>
          </p:cNvGraphicFramePr>
          <p:nvPr/>
        </p:nvGraphicFramePr>
        <p:xfrm>
          <a:off x="4169021" y="973140"/>
          <a:ext cx="68726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7" imgW="507960" imgH="279360" progId="Equation.3">
                  <p:embed/>
                </p:oleObj>
              </mc:Choice>
              <mc:Fallback>
                <p:oleObj name="Формула" r:id="rId7" imgW="507960" imgH="279360" progId="Equation.3">
                  <p:embed/>
                  <p:pic>
                    <p:nvPicPr>
                      <p:cNvPr id="4403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9021" y="973140"/>
                        <a:ext cx="687265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110" name="Rectangle 51"/>
          <p:cNvSpPr>
            <a:spLocks noChangeArrowheads="1"/>
          </p:cNvSpPr>
          <p:nvPr/>
        </p:nvSpPr>
        <p:spPr bwMode="auto">
          <a:xfrm>
            <a:off x="1524001" y="32443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4111" name="TextBox 14"/>
          <p:cNvSpPr txBox="1">
            <a:spLocks noChangeArrowheads="1"/>
          </p:cNvSpPr>
          <p:nvPr/>
        </p:nvSpPr>
        <p:spPr bwMode="auto">
          <a:xfrm>
            <a:off x="6359771" y="785813"/>
            <a:ext cx="362682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70C0"/>
                </a:solidFill>
              </a:rPr>
              <a:t>Точечный  прогноз: </a:t>
            </a:r>
          </a:p>
          <a:p>
            <a:endParaRPr lang="ru-RU"/>
          </a:p>
        </p:txBody>
      </p:sp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6127931" y="3429000"/>
          <a:ext cx="4182912" cy="1928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Формула" r:id="rId9" imgW="1549080" imgH="1091880" progId="Equation.3">
                  <p:embed/>
                </p:oleObj>
              </mc:Choice>
              <mc:Fallback>
                <p:oleObj name="Формула" r:id="rId9" imgW="1549080" imgH="1091880" progId="Equation.3">
                  <p:embed/>
                  <p:pic>
                    <p:nvPicPr>
                      <p:cNvPr id="4403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931" y="3429000"/>
                        <a:ext cx="4182912" cy="1928826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112" name="TextBox 16"/>
          <p:cNvSpPr txBox="1">
            <a:spLocks noChangeArrowheads="1"/>
          </p:cNvSpPr>
          <p:nvPr/>
        </p:nvSpPr>
        <p:spPr bwMode="auto">
          <a:xfrm>
            <a:off x="6227885" y="2500314"/>
            <a:ext cx="44401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Интервальный  прогноз             :</a:t>
            </a:r>
            <a:endParaRPr lang="ru-RU" dirty="0"/>
          </a:p>
        </p:txBody>
      </p:sp>
      <p:graphicFrame>
        <p:nvGraphicFramePr>
          <p:cNvPr id="44038" name="Object 7"/>
          <p:cNvGraphicFramePr>
            <a:graphicFrameLocks noChangeAspect="1"/>
          </p:cNvGraphicFramePr>
          <p:nvPr/>
        </p:nvGraphicFramePr>
        <p:xfrm>
          <a:off x="9525002" y="2500315"/>
          <a:ext cx="65942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Формула" r:id="rId11" imgW="571252" imgH="342751" progId="Equation.3">
                  <p:embed/>
                </p:oleObj>
              </mc:Choice>
              <mc:Fallback>
                <p:oleObj name="Формула" r:id="rId11" imgW="571252" imgH="342751" progId="Equation.3">
                  <p:embed/>
                  <p:pic>
                    <p:nvPicPr>
                      <p:cNvPr id="4403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2" y="2500315"/>
                        <a:ext cx="659423" cy="42862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8"/>
          <p:cNvGraphicFramePr>
            <a:graphicFrameLocks noChangeAspect="1"/>
          </p:cNvGraphicFramePr>
          <p:nvPr/>
        </p:nvGraphicFramePr>
        <p:xfrm>
          <a:off x="6602662" y="5715016"/>
          <a:ext cx="3453754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Формула" r:id="rId13" imgW="1257120" imgH="241200" progId="Equation.3">
                  <p:embed/>
                </p:oleObj>
              </mc:Choice>
              <mc:Fallback>
                <p:oleObj name="Формула" r:id="rId13" imgW="1257120" imgH="241200" progId="Equation.3">
                  <p:embed/>
                  <p:pic>
                    <p:nvPicPr>
                      <p:cNvPr id="4403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2662" y="5715016"/>
                        <a:ext cx="3453754" cy="571504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967004"/>
              </p:ext>
            </p:extLst>
          </p:nvPr>
        </p:nvGraphicFramePr>
        <p:xfrm>
          <a:off x="1589431" y="5455515"/>
          <a:ext cx="4624355" cy="9529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Формула" r:id="rId15" imgW="2425680" imgH="660240" progId="Equation.3">
                  <p:embed/>
                </p:oleObj>
              </mc:Choice>
              <mc:Fallback>
                <p:oleObj name="Формула" r:id="rId15" imgW="2425680" imgH="660240" progId="Equation.3">
                  <p:embed/>
                  <p:pic>
                    <p:nvPicPr>
                      <p:cNvPr id="4404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431" y="5455515"/>
                        <a:ext cx="4624355" cy="9529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113" name="TextBox 21"/>
          <p:cNvSpPr txBox="1">
            <a:spLocks noChangeArrowheads="1"/>
          </p:cNvSpPr>
          <p:nvPr/>
        </p:nvSpPr>
        <p:spPr bwMode="auto">
          <a:xfrm>
            <a:off x="7348904" y="6286501"/>
            <a:ext cx="17804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</a:rPr>
              <a:t>(19,47;  20,51)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1295402" y="547233"/>
            <a:ext cx="9601196" cy="1198312"/>
          </a:xfr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0070C0"/>
                </a:solidFill>
              </a:rPr>
              <a:t>Установление степени согласованности мнения  экспертов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962400" y="6049963"/>
            <a:ext cx="6705600" cy="685800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312175"/>
              </p:ext>
            </p:extLst>
          </p:nvPr>
        </p:nvGraphicFramePr>
        <p:xfrm>
          <a:off x="1863057" y="2502707"/>
          <a:ext cx="4022480" cy="201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4" imgW="2247900" imgH="1498600" progId="Equation.3">
                  <p:embed/>
                </p:oleObj>
              </mc:Choice>
              <mc:Fallback>
                <p:oleObj name="Формула" r:id="rId4" imgW="2247900" imgH="1498600" progId="Equation.3">
                  <p:embed/>
                  <p:pic>
                    <p:nvPicPr>
                      <p:cNvPr id="4505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3057" y="2502707"/>
                        <a:ext cx="4022480" cy="2011362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2" name="Text Box 9"/>
          <p:cNvSpPr txBox="1">
            <a:spLocks noChangeArrowheads="1"/>
          </p:cNvSpPr>
          <p:nvPr/>
        </p:nvSpPr>
        <p:spPr bwMode="auto">
          <a:xfrm>
            <a:off x="2024034" y="1500175"/>
            <a:ext cx="80999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Arial" charset="0"/>
              </a:rPr>
              <a:t>Коэффициент ранговой корреляции </a:t>
            </a:r>
            <a:r>
              <a:rPr lang="ru-RU" sz="2400" b="1" dirty="0" err="1">
                <a:solidFill>
                  <a:srgbClr val="C00000"/>
                </a:solidFill>
                <a:latin typeface="Arial" charset="0"/>
              </a:rPr>
              <a:t>Спирмена</a:t>
            </a:r>
            <a:r>
              <a:rPr lang="ru-RU" sz="2400" b="1" dirty="0">
                <a:solidFill>
                  <a:srgbClr val="C00000"/>
                </a:solidFill>
                <a:latin typeface="Arial" charset="0"/>
              </a:rPr>
              <a:t>:</a:t>
            </a:r>
          </a:p>
        </p:txBody>
      </p:sp>
      <p:sp>
        <p:nvSpPr>
          <p:cNvPr id="45063" name="AutoShape 11"/>
          <p:cNvSpPr>
            <a:spLocks noChangeArrowheads="1"/>
          </p:cNvSpPr>
          <p:nvPr/>
        </p:nvSpPr>
        <p:spPr bwMode="auto">
          <a:xfrm>
            <a:off x="4605274" y="4463594"/>
            <a:ext cx="2447192" cy="503237"/>
          </a:xfrm>
          <a:prstGeom prst="leftRightArrow">
            <a:avLst>
              <a:gd name="adj1" fmla="val 50000"/>
              <a:gd name="adj2" fmla="val 97266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5064" name="Text Box 12"/>
          <p:cNvSpPr txBox="1">
            <a:spLocks noChangeArrowheads="1"/>
          </p:cNvSpPr>
          <p:nvPr/>
        </p:nvSpPr>
        <p:spPr bwMode="auto">
          <a:xfrm>
            <a:off x="4050261" y="4550606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Arial Black" pitchFamily="34" charset="0"/>
              </a:rPr>
              <a:t>-1</a:t>
            </a:r>
          </a:p>
        </p:txBody>
      </p:sp>
      <p:sp>
        <p:nvSpPr>
          <p:cNvPr id="45065" name="Text Box 13"/>
          <p:cNvSpPr txBox="1">
            <a:spLocks noChangeArrowheads="1"/>
          </p:cNvSpPr>
          <p:nvPr/>
        </p:nvSpPr>
        <p:spPr bwMode="auto">
          <a:xfrm>
            <a:off x="7145923" y="4579829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latin typeface="Arial Black" pitchFamily="34" charset="0"/>
              </a:rPr>
              <a:t>1</a:t>
            </a:r>
          </a:p>
        </p:txBody>
      </p:sp>
      <p:sp>
        <p:nvSpPr>
          <p:cNvPr id="45066" name="Text Box 14"/>
          <p:cNvSpPr txBox="1">
            <a:spLocks noChangeArrowheads="1"/>
          </p:cNvSpPr>
          <p:nvPr/>
        </p:nvSpPr>
        <p:spPr bwMode="auto">
          <a:xfrm>
            <a:off x="6738942" y="5214951"/>
            <a:ext cx="34641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Arial Black" pitchFamily="34" charset="0"/>
              </a:rPr>
              <a:t>«1» – мнения экспертов совпадают</a:t>
            </a:r>
          </a:p>
        </p:txBody>
      </p:sp>
      <p:sp>
        <p:nvSpPr>
          <p:cNvPr id="45067" name="Text Box 15"/>
          <p:cNvSpPr txBox="1">
            <a:spLocks noChangeArrowheads="1"/>
          </p:cNvSpPr>
          <p:nvPr/>
        </p:nvSpPr>
        <p:spPr bwMode="auto">
          <a:xfrm>
            <a:off x="1809720" y="5286388"/>
            <a:ext cx="39642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Arial Black" pitchFamily="34" charset="0"/>
              </a:rPr>
              <a:t>«-1» – мнения экспертов полностью </a:t>
            </a:r>
          </a:p>
          <a:p>
            <a:r>
              <a:rPr lang="ru-RU" dirty="0">
                <a:latin typeface="Arial Black" pitchFamily="34" charset="0"/>
              </a:rPr>
              <a:t>противоположны</a:t>
            </a:r>
          </a:p>
        </p:txBody>
      </p:sp>
      <p:sp>
        <p:nvSpPr>
          <p:cNvPr id="45068" name="TextBox 20"/>
          <p:cNvSpPr txBox="1">
            <a:spLocks noChangeArrowheads="1"/>
          </p:cNvSpPr>
          <p:nvPr/>
        </p:nvSpPr>
        <p:spPr bwMode="auto">
          <a:xfrm>
            <a:off x="6440550" y="2465593"/>
            <a:ext cx="406094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i="1" dirty="0"/>
              <a:t>m</a:t>
            </a:r>
            <a:r>
              <a:rPr lang="ru-RU" sz="2400" b="1" i="1" dirty="0"/>
              <a:t> </a:t>
            </a:r>
            <a:r>
              <a:rPr lang="en-US" sz="2400" dirty="0"/>
              <a:t>- </a:t>
            </a:r>
            <a:r>
              <a:rPr lang="ru-RU" sz="2400" dirty="0"/>
              <a:t>количество ранжируемых</a:t>
            </a:r>
          </a:p>
          <a:p>
            <a:r>
              <a:rPr lang="ru-RU" sz="2400" dirty="0"/>
              <a:t>      элементов;</a:t>
            </a:r>
          </a:p>
        </p:txBody>
      </p:sp>
      <p:graphicFrame>
        <p:nvGraphicFramePr>
          <p:cNvPr id="4505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0571884"/>
              </p:ext>
            </p:extLst>
          </p:nvPr>
        </p:nvGraphicFramePr>
        <p:xfrm>
          <a:off x="6154438" y="3232789"/>
          <a:ext cx="874835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6" imgW="698500" imgH="368300" progId="Equation.3">
                  <p:embed/>
                </p:oleObj>
              </mc:Choice>
              <mc:Fallback>
                <p:oleObj name="Формула" r:id="rId6" imgW="698500" imgH="368300" progId="Equation.3">
                  <p:embed/>
                  <p:pic>
                    <p:nvPicPr>
                      <p:cNvPr id="4505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4438" y="3232789"/>
                        <a:ext cx="874835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9" name="TextBox 22"/>
          <p:cNvSpPr txBox="1">
            <a:spLocks noChangeArrowheads="1"/>
          </p:cNvSpPr>
          <p:nvPr/>
        </p:nvSpPr>
        <p:spPr bwMode="auto">
          <a:xfrm>
            <a:off x="7182506" y="3257459"/>
            <a:ext cx="328062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/>
              <a:t> ранги </a:t>
            </a:r>
            <a:r>
              <a:rPr lang="en-US" sz="2400" b="1" i="1" dirty="0"/>
              <a:t>j</a:t>
            </a:r>
            <a:r>
              <a:rPr lang="en-US" sz="2400" dirty="0"/>
              <a:t>-</a:t>
            </a:r>
            <a:r>
              <a:rPr lang="ru-RU" sz="2400" dirty="0"/>
              <a:t>го элемента от</a:t>
            </a:r>
          </a:p>
          <a:p>
            <a:r>
              <a:rPr lang="ru-RU" sz="2400" dirty="0"/>
              <a:t> первого и второго </a:t>
            </a:r>
          </a:p>
          <a:p>
            <a:r>
              <a:rPr lang="ru-RU" sz="2400" dirty="0"/>
              <a:t> эксперта.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301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2738414" y="2000240"/>
          <a:ext cx="4064182" cy="2553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3" imgW="1498320" imgH="1015920" progId="Equation.3">
                  <p:embed/>
                </p:oleObj>
              </mc:Choice>
              <mc:Fallback>
                <p:oleObj name="Формула" r:id="rId3" imgW="1498320" imgH="1015920" progId="Equation.3">
                  <p:embed/>
                  <p:pic>
                    <p:nvPicPr>
                      <p:cNvPr id="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14" y="2000240"/>
                        <a:ext cx="4064182" cy="255344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809721" y="1285860"/>
            <a:ext cx="78962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b="1" dirty="0">
                <a:solidFill>
                  <a:srgbClr val="7030A0"/>
                </a:solidFill>
                <a:latin typeface="Arial" pitchFamily="34" charset="0"/>
              </a:rPr>
              <a:t>Коэффициент </a:t>
            </a:r>
            <a:r>
              <a:rPr lang="en-US" sz="2400" b="1" dirty="0">
                <a:solidFill>
                  <a:srgbClr val="7030A0"/>
                </a:solidFill>
                <a:latin typeface="Arial" pitchFamily="34" charset="0"/>
              </a:rPr>
              <a:t>  </a:t>
            </a:r>
            <a:r>
              <a:rPr lang="ru-RU" sz="2400" b="1" dirty="0" err="1">
                <a:solidFill>
                  <a:srgbClr val="7030A0"/>
                </a:solidFill>
                <a:latin typeface="Arial" pitchFamily="34" charset="0"/>
              </a:rPr>
              <a:t>конкордации</a:t>
            </a:r>
            <a:r>
              <a:rPr lang="en-US" sz="2400" b="1" dirty="0">
                <a:solidFill>
                  <a:srgbClr val="7030A0"/>
                </a:solidFill>
                <a:latin typeface="Arial" pitchFamily="34" charset="0"/>
              </a:rPr>
              <a:t>   </a:t>
            </a:r>
            <a:r>
              <a:rPr lang="ru-RU" sz="2400" b="1" dirty="0" err="1">
                <a:solidFill>
                  <a:srgbClr val="7030A0"/>
                </a:solidFill>
                <a:latin typeface="Arial" pitchFamily="34" charset="0"/>
              </a:rPr>
              <a:t>Кендалла</a:t>
            </a:r>
            <a:r>
              <a:rPr lang="ru-RU" sz="2400" b="1" dirty="0">
                <a:solidFill>
                  <a:srgbClr val="7030A0"/>
                </a:solidFill>
                <a:latin typeface="Arial" pitchFamily="34" charset="0"/>
              </a:rPr>
              <a:t>:</a:t>
            </a:r>
          </a:p>
        </p:txBody>
      </p:sp>
      <p:sp>
        <p:nvSpPr>
          <p:cNvPr id="4" name="AutoShape 16"/>
          <p:cNvSpPr>
            <a:spLocks noChangeArrowheads="1"/>
          </p:cNvSpPr>
          <p:nvPr/>
        </p:nvSpPr>
        <p:spPr bwMode="auto">
          <a:xfrm>
            <a:off x="4167175" y="4786322"/>
            <a:ext cx="2651125" cy="503238"/>
          </a:xfrm>
          <a:prstGeom prst="leftRightArrow">
            <a:avLst>
              <a:gd name="adj1" fmla="val 50000"/>
              <a:gd name="adj2" fmla="val 97265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2024035" y="5429265"/>
            <a:ext cx="273664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latin typeface="Arial Black" pitchFamily="34" charset="0"/>
              </a:rPr>
              <a:t>Полное отсутствие </a:t>
            </a:r>
          </a:p>
          <a:p>
            <a:r>
              <a:rPr lang="ru-RU" dirty="0">
                <a:latin typeface="Arial Black" pitchFamily="34" charset="0"/>
              </a:rPr>
              <a:t>  согласованности</a:t>
            </a: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6953257" y="4857760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latin typeface="Arial Black" pitchFamily="34" charset="0"/>
              </a:rPr>
              <a:t>«1»</a:t>
            </a:r>
          </a:p>
        </p:txBody>
      </p:sp>
      <p:sp>
        <p:nvSpPr>
          <p:cNvPr id="7" name="Заголовок 19"/>
          <p:cNvSpPr txBox="1">
            <a:spLocks/>
          </p:cNvSpPr>
          <p:nvPr/>
        </p:nvSpPr>
        <p:spPr>
          <a:xfrm>
            <a:off x="1809721" y="637719"/>
            <a:ext cx="8229600" cy="830997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b="1" i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Установление степени согласованности    нескольких экспертов</a:t>
            </a:r>
            <a:endParaRPr lang="ru-RU" sz="4400" i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81818" y="2071679"/>
            <a:ext cx="3786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400" dirty="0"/>
              <a:t>– </a:t>
            </a:r>
            <a:r>
              <a:rPr lang="ru-RU" sz="2400" dirty="0"/>
              <a:t>количество экспертов, </a:t>
            </a:r>
          </a:p>
          <a:p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/>
              <a:t> – </a:t>
            </a:r>
            <a:r>
              <a:rPr lang="ru-RU" sz="2400" dirty="0"/>
              <a:t>число рангов.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6100" y="3643315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/>
              <a:t>– </a:t>
            </a:r>
            <a:r>
              <a:rPr lang="ru-RU" sz="2400" dirty="0"/>
              <a:t>отклонение суммы рангов объекта от средней их суммы. </a:t>
            </a: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3452795" y="4857760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latin typeface="Arial Black" pitchFamily="34" charset="0"/>
              </a:rPr>
              <a:t>«0»</a:t>
            </a:r>
          </a:p>
        </p:txBody>
      </p:sp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6453190" y="5429265"/>
            <a:ext cx="25154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latin typeface="Arial Black" pitchFamily="34" charset="0"/>
              </a:rPr>
              <a:t>Совпадение всех </a:t>
            </a:r>
          </a:p>
          <a:p>
            <a:r>
              <a:rPr lang="ru-RU" dirty="0">
                <a:latin typeface="Arial Black" pitchFamily="34" charset="0"/>
              </a:rPr>
              <a:t>      </a:t>
            </a:r>
            <a:r>
              <a:rPr lang="ru-RU" dirty="0" err="1">
                <a:latin typeface="Arial Black" pitchFamily="34" charset="0"/>
              </a:rPr>
              <a:t>ранжировок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952596" y="3500438"/>
          <a:ext cx="5197772" cy="1524792"/>
        </p:xfrm>
        <a:graphic>
          <a:graphicData uri="http://schemas.openxmlformats.org/drawingml/2006/table">
            <a:tbl>
              <a:tblPr/>
              <a:tblGrid>
                <a:gridCol w="1166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4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2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20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19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1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-4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1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1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7106" name="Object 1"/>
          <p:cNvGraphicFramePr>
            <a:graphicFrameLocks noChangeAspect="1"/>
          </p:cNvGraphicFramePr>
          <p:nvPr/>
        </p:nvGraphicFramePr>
        <p:xfrm>
          <a:off x="2309787" y="3459494"/>
          <a:ext cx="565127" cy="469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3" imgW="330120" imgH="253800" progId="Equation.3">
                  <p:embed/>
                </p:oleObj>
              </mc:Choice>
              <mc:Fallback>
                <p:oleObj name="Формула" r:id="rId3" imgW="330120" imgH="253800" progId="Equation.3">
                  <p:embed/>
                  <p:pic>
                    <p:nvPicPr>
                      <p:cNvPr id="47106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9787" y="3459494"/>
                        <a:ext cx="565127" cy="4695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7" name="Object 2"/>
          <p:cNvGraphicFramePr>
            <a:graphicFrameLocks noChangeAspect="1"/>
          </p:cNvGraphicFramePr>
          <p:nvPr/>
        </p:nvGraphicFramePr>
        <p:xfrm>
          <a:off x="2239962" y="4624620"/>
          <a:ext cx="569890" cy="447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5" imgW="368280" imgH="266400" progId="Equation.3">
                  <p:embed/>
                </p:oleObj>
              </mc:Choice>
              <mc:Fallback>
                <p:oleObj name="Формула" r:id="rId5" imgW="368280" imgH="266400" progId="Equation.3">
                  <p:embed/>
                  <p:pic>
                    <p:nvPicPr>
                      <p:cNvPr id="4710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9962" y="4624620"/>
                        <a:ext cx="569890" cy="4474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8" name="Object 3"/>
          <p:cNvGraphicFramePr>
            <a:graphicFrameLocks noChangeAspect="1"/>
          </p:cNvGraphicFramePr>
          <p:nvPr/>
        </p:nvGraphicFramePr>
        <p:xfrm>
          <a:off x="2311400" y="3845154"/>
          <a:ext cx="355576" cy="512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7" imgW="190440" imgH="253800" progId="Equation.3">
                  <p:embed/>
                </p:oleObj>
              </mc:Choice>
              <mc:Fallback>
                <p:oleObj name="Формула" r:id="rId7" imgW="190440" imgH="253800" progId="Equation.3">
                  <p:embed/>
                  <p:pic>
                    <p:nvPicPr>
                      <p:cNvPr id="4710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1400" y="3845154"/>
                        <a:ext cx="355576" cy="5125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9" name="Object 4"/>
          <p:cNvGraphicFramePr>
            <a:graphicFrameLocks noChangeAspect="1"/>
          </p:cNvGraphicFramePr>
          <p:nvPr/>
        </p:nvGraphicFramePr>
        <p:xfrm>
          <a:off x="7524760" y="428604"/>
          <a:ext cx="2614628" cy="919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9" imgW="1485720" imgH="482400" progId="Equation.3">
                  <p:embed/>
                </p:oleObj>
              </mc:Choice>
              <mc:Fallback>
                <p:oleObj name="Формула" r:id="rId9" imgW="1485720" imgH="482400" progId="Equation.3">
                  <p:embed/>
                  <p:pic>
                    <p:nvPicPr>
                      <p:cNvPr id="4710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60" y="428604"/>
                        <a:ext cx="2614628" cy="919148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rgbClr val="0033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0" name="Object 84"/>
          <p:cNvGraphicFramePr>
            <a:graphicFrameLocks noChangeAspect="1"/>
          </p:cNvGraphicFramePr>
          <p:nvPr/>
        </p:nvGraphicFramePr>
        <p:xfrm>
          <a:off x="7282962" y="1714501"/>
          <a:ext cx="3215054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Формула" r:id="rId11" imgW="2971800" imgH="609600" progId="Equation.3">
                  <p:embed/>
                </p:oleObj>
              </mc:Choice>
              <mc:Fallback>
                <p:oleObj name="Формула" r:id="rId11" imgW="2971800" imgH="609600" progId="Equation.3">
                  <p:embed/>
                  <p:pic>
                    <p:nvPicPr>
                      <p:cNvPr id="4711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2962" y="1714501"/>
                        <a:ext cx="3215054" cy="7143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80008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1" name="Object 85"/>
          <p:cNvGraphicFramePr>
            <a:graphicFrameLocks noChangeAspect="1"/>
          </p:cNvGraphicFramePr>
          <p:nvPr/>
        </p:nvGraphicFramePr>
        <p:xfrm>
          <a:off x="8159750" y="2901950"/>
          <a:ext cx="1865340" cy="1008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Формула" r:id="rId13" imgW="965160" imgH="482400" progId="Equation.3">
                  <p:embed/>
                </p:oleObj>
              </mc:Choice>
              <mc:Fallback>
                <p:oleObj name="Формула" r:id="rId13" imgW="965160" imgH="482400" progId="Equation.3">
                  <p:embed/>
                  <p:pic>
                    <p:nvPicPr>
                      <p:cNvPr id="47111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9750" y="2901950"/>
                        <a:ext cx="1865340" cy="1008154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2" name="Object 86"/>
          <p:cNvGraphicFramePr>
            <a:graphicFrameLocks noChangeAspect="1"/>
          </p:cNvGraphicFramePr>
          <p:nvPr/>
        </p:nvGraphicFramePr>
        <p:xfrm>
          <a:off x="2309786" y="4144988"/>
          <a:ext cx="431776" cy="712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Формула" r:id="rId15" imgW="215640" imgH="330120" progId="Equation.3">
                  <p:embed/>
                </p:oleObj>
              </mc:Choice>
              <mc:Fallback>
                <p:oleObj name="Формула" r:id="rId15" imgW="215640" imgH="330120" progId="Equation.3">
                  <p:embed/>
                  <p:pic>
                    <p:nvPicPr>
                      <p:cNvPr id="47112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9786" y="4144988"/>
                        <a:ext cx="431776" cy="7127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Выноска со стрелкой вниз 9"/>
          <p:cNvSpPr/>
          <p:nvPr/>
        </p:nvSpPr>
        <p:spPr>
          <a:xfrm>
            <a:off x="8964518" y="428626"/>
            <a:ext cx="1203449" cy="1214424"/>
          </a:xfrm>
          <a:prstGeom prst="downArrowCallout">
            <a:avLst/>
          </a:prstGeom>
          <a:noFill/>
          <a:ln w="254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47113" name="Object 87"/>
          <p:cNvGraphicFramePr>
            <a:graphicFrameLocks noChangeAspect="1"/>
          </p:cNvGraphicFramePr>
          <p:nvPr/>
        </p:nvGraphicFramePr>
        <p:xfrm>
          <a:off x="2166911" y="5143512"/>
          <a:ext cx="4403385" cy="1082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Формула" r:id="rId17" imgW="2336760" imgH="507960" progId="Equation.3">
                  <p:embed/>
                </p:oleObj>
              </mc:Choice>
              <mc:Fallback>
                <p:oleObj name="Формула" r:id="rId17" imgW="2336760" imgH="507960" progId="Equation.3">
                  <p:embed/>
                  <p:pic>
                    <p:nvPicPr>
                      <p:cNvPr id="47113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11" y="5143512"/>
                        <a:ext cx="4403385" cy="1082654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95" name="TextBox 13"/>
          <p:cNvSpPr txBox="1">
            <a:spLocks noChangeArrowheads="1"/>
          </p:cNvSpPr>
          <p:nvPr/>
        </p:nvSpPr>
        <p:spPr bwMode="auto">
          <a:xfrm>
            <a:off x="1875694" y="6286502"/>
            <a:ext cx="743501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Вывод:</a:t>
            </a:r>
            <a:r>
              <a:rPr lang="ru-RU" dirty="0"/>
              <a:t> </a:t>
            </a:r>
            <a:r>
              <a:rPr lang="ru-RU" sz="2000" b="1" i="1" dirty="0">
                <a:solidFill>
                  <a:srgbClr val="0070C0"/>
                </a:solidFill>
              </a:rPr>
              <a:t>степень согласованности мнений экспертов мала.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95406" y="-24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Пример.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 </a:t>
            </a:r>
            <a:endParaRPr lang="ru-RU" sz="2400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952596" y="500042"/>
          <a:ext cx="5197772" cy="2975802"/>
        </p:xfrm>
        <a:graphic>
          <a:graphicData uri="http://schemas.openxmlformats.org/drawingml/2006/table">
            <a:tbl>
              <a:tblPr/>
              <a:tblGrid>
                <a:gridCol w="1166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4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2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20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43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     Показатели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3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Эксперт 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Х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Х</a:t>
                      </a: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Х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Х</a:t>
                      </a: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1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Э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1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Э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1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Э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1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Э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1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Э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1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Э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792" marR="8792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7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7195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674" name="Object 88"/>
          <p:cNvGraphicFramePr>
            <a:graphicFrameLocks noChangeAspect="1"/>
          </p:cNvGraphicFramePr>
          <p:nvPr/>
        </p:nvGraphicFramePr>
        <p:xfrm>
          <a:off x="4024299" y="2790294"/>
          <a:ext cx="3560763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3" imgW="3352800" imgH="368300" progId="Equation.3">
                  <p:embed/>
                </p:oleObj>
              </mc:Choice>
              <mc:Fallback>
                <p:oleObj name="Формула" r:id="rId3" imgW="3352800" imgH="368300" progId="Equation.3">
                  <p:embed/>
                  <p:pic>
                    <p:nvPicPr>
                      <p:cNvPr id="156674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299" y="2790294"/>
                        <a:ext cx="3560763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EAEAEA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75" name="Object 89"/>
          <p:cNvGraphicFramePr>
            <a:graphicFrameLocks noChangeAspect="1"/>
          </p:cNvGraphicFramePr>
          <p:nvPr/>
        </p:nvGraphicFramePr>
        <p:xfrm>
          <a:off x="4524364" y="3714756"/>
          <a:ext cx="2306638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5" imgW="1841500" imgH="368300" progId="Equation.3">
                  <p:embed/>
                </p:oleObj>
              </mc:Choice>
              <mc:Fallback>
                <p:oleObj name="Формула" r:id="rId5" imgW="1841500" imgH="368300" progId="Equation.3">
                  <p:embed/>
                  <p:pic>
                    <p:nvPicPr>
                      <p:cNvPr id="156675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64" y="3714756"/>
                        <a:ext cx="2306638" cy="500062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3333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09720" y="583481"/>
            <a:ext cx="828680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Оценка значимости коэффициента </a:t>
            </a:r>
            <a:r>
              <a:rPr lang="ru-RU" sz="2400" dirty="0" err="1">
                <a:solidFill>
                  <a:srgbClr val="0070C0"/>
                </a:solidFill>
              </a:rPr>
              <a:t>конкордации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Кендалла</a:t>
            </a:r>
            <a:r>
              <a:rPr lang="ru-RU" sz="2400" dirty="0">
                <a:solidFill>
                  <a:srgbClr val="0070C0"/>
                </a:solidFill>
              </a:rPr>
              <a:t>:</a:t>
            </a:r>
          </a:p>
          <a:p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/>
              <a:t>Если</a:t>
            </a:r>
            <a:r>
              <a:rPr lang="ru-RU" sz="2400" dirty="0">
                <a:solidFill>
                  <a:srgbClr val="0070C0"/>
                </a:solidFill>
              </a:rPr>
              <a:t>                                  </a:t>
            </a:r>
            <a:r>
              <a:rPr lang="ru-RU" sz="2400" dirty="0"/>
              <a:t>, то 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2400" dirty="0"/>
              <a:t>  значим на уровне       . </a:t>
            </a:r>
          </a:p>
        </p:txBody>
      </p:sp>
      <p:graphicFrame>
        <p:nvGraphicFramePr>
          <p:cNvPr id="156676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83543"/>
              </p:ext>
            </p:extLst>
          </p:nvPr>
        </p:nvGraphicFramePr>
        <p:xfrm>
          <a:off x="2917009" y="1401976"/>
          <a:ext cx="1928826" cy="396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7" imgW="1612800" imgH="304560" progId="Equation.3">
                  <p:embed/>
                </p:oleObj>
              </mc:Choice>
              <mc:Fallback>
                <p:oleObj name="Формула" r:id="rId7" imgW="1612800" imgH="304560" progId="Equation.3">
                  <p:embed/>
                  <p:pic>
                    <p:nvPicPr>
                      <p:cNvPr id="156676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7009" y="1401976"/>
                        <a:ext cx="1928826" cy="396303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3333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77" name="Object 89"/>
          <p:cNvGraphicFramePr>
            <a:graphicFrameLocks noChangeAspect="1"/>
          </p:cNvGraphicFramePr>
          <p:nvPr/>
        </p:nvGraphicFramePr>
        <p:xfrm>
          <a:off x="8310579" y="1285860"/>
          <a:ext cx="295605" cy="285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Формула" r:id="rId9" imgW="228600" imgH="203040" progId="Equation.3">
                  <p:embed/>
                </p:oleObj>
              </mc:Choice>
              <mc:Fallback>
                <p:oleObj name="Формула" r:id="rId9" imgW="228600" imgH="203040" progId="Equation.3">
                  <p:embed/>
                  <p:pic>
                    <p:nvPicPr>
                      <p:cNvPr id="156677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0579" y="1285860"/>
                        <a:ext cx="295605" cy="2857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EAEAEA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33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09720" y="2718856"/>
            <a:ext cx="82868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Пример.</a:t>
            </a:r>
          </a:p>
          <a:p>
            <a:r>
              <a:rPr lang="ru-RU" sz="2000" b="1" dirty="0"/>
              <a:t>(продолжение) </a:t>
            </a:r>
            <a:endParaRPr lang="ru-RU" sz="2000" dirty="0"/>
          </a:p>
          <a:p>
            <a:r>
              <a:rPr lang="ru-RU" sz="2400" b="1" dirty="0">
                <a:solidFill>
                  <a:srgbClr val="0070C0"/>
                </a:solidFill>
              </a:rPr>
              <a:t> </a:t>
            </a:r>
            <a:endParaRPr lang="ru-RU" sz="2400" dirty="0"/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1738283" y="4516948"/>
            <a:ext cx="743501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Вывод:</a:t>
            </a:r>
            <a:r>
              <a:rPr lang="ru-RU" dirty="0"/>
              <a:t> </a:t>
            </a:r>
            <a:r>
              <a:rPr lang="ru-RU" sz="2000" b="1" i="1" dirty="0">
                <a:solidFill>
                  <a:srgbClr val="0070C0"/>
                </a:solidFill>
              </a:rPr>
              <a:t>степень согласованности мнений экспертов мала и незначима.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13695-E5EF-44BA-8229-A9BC18C4B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Проблемы и ограничения при использовании экспертов в качестве источников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B9ED7D-C710-4BC4-B6E0-EF3ACDBA8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50565"/>
            <a:ext cx="10515600" cy="2726397"/>
          </a:xfrm>
        </p:spPr>
        <p:txBody>
          <a:bodyPr/>
          <a:lstStyle/>
          <a:p>
            <a:r>
              <a:rPr lang="ru-RU" dirty="0"/>
              <a:t>Если брать консультации у достаточного количества экспертов, можно подтвердить любую точку зрения.</a:t>
            </a:r>
          </a:p>
          <a:p>
            <a:pPr marL="0" indent="0" algn="r">
              <a:buNone/>
            </a:pPr>
            <a:r>
              <a:rPr lang="ru-RU" dirty="0"/>
              <a:t>Закон </a:t>
            </a:r>
            <a:r>
              <a:rPr lang="ru-RU" dirty="0" err="1"/>
              <a:t>Хирама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12908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0F4BB-C96D-4235-BCA7-263128A50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Факторы, влияющие на способность индивидуума выдавать полезную информацию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6CFAFB-75E0-4E33-A677-22F63BD24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внутренние (индивидуальные) </a:t>
            </a:r>
          </a:p>
          <a:p>
            <a:r>
              <a:rPr lang="ru-RU" dirty="0"/>
              <a:t>внешние (социальные)</a:t>
            </a:r>
          </a:p>
        </p:txBody>
      </p:sp>
    </p:spTree>
    <p:extLst>
      <p:ext uri="{BB962C8B-B14F-4D97-AF65-F5344CB8AC3E}">
        <p14:creationId xmlns:p14="http://schemas.microsoft.com/office/powerpoint/2010/main" val="18386372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B02547-C69E-40DC-AEA3-62C7FC6AB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ограничения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035450-14B7-4896-82C7-38F69090C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уровень доступной информации;</a:t>
            </a:r>
          </a:p>
          <a:p>
            <a:r>
              <a:rPr lang="ru-RU" dirty="0"/>
              <a:t>несовершенство информации;</a:t>
            </a:r>
          </a:p>
          <a:p>
            <a:r>
              <a:rPr lang="ru-RU" dirty="0"/>
              <a:t>двусмысленность вопросов;</a:t>
            </a:r>
          </a:p>
          <a:p>
            <a:r>
              <a:rPr lang="ru-RU"/>
              <a:t>несовершенство </a:t>
            </a:r>
            <a:r>
              <a:rPr lang="ru-RU" dirty="0"/>
              <a:t>модели;</a:t>
            </a:r>
          </a:p>
          <a:p>
            <a:r>
              <a:rPr lang="ru-RU"/>
              <a:t>прочие </a:t>
            </a:r>
            <a:r>
              <a:rPr lang="ru-RU" dirty="0"/>
              <a:t>погрешности.</a:t>
            </a:r>
          </a:p>
        </p:txBody>
      </p:sp>
    </p:spTree>
    <p:extLst>
      <p:ext uri="{BB962C8B-B14F-4D97-AF65-F5344CB8AC3E}">
        <p14:creationId xmlns:p14="http://schemas.microsoft.com/office/powerpoint/2010/main" val="21216152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82222c75899b776aa9c160d49b111718755e88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135</TotalTime>
  <Words>1517</Words>
  <Application>Microsoft Office PowerPoint</Application>
  <PresentationFormat>Широкоэкранный</PresentationFormat>
  <Paragraphs>395</Paragraphs>
  <Slides>33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2" baseType="lpstr">
      <vt:lpstr>Arial</vt:lpstr>
      <vt:lpstr>Arial Black</vt:lpstr>
      <vt:lpstr>Arial Unicode MS</vt:lpstr>
      <vt:lpstr>Calibri</vt:lpstr>
      <vt:lpstr>Garamond</vt:lpstr>
      <vt:lpstr>Times New Roman</vt:lpstr>
      <vt:lpstr>Wingdings</vt:lpstr>
      <vt:lpstr>Натуральные материалы</vt:lpstr>
      <vt:lpstr>Формула</vt:lpstr>
      <vt:lpstr>Тема</vt:lpstr>
      <vt:lpstr>Экспертные оценки</vt:lpstr>
      <vt:lpstr>Метод экспертного оценивания</vt:lpstr>
      <vt:lpstr>Типовые задачи, решаемые методом экспертного оценивания:</vt:lpstr>
      <vt:lpstr>Объектный состав экспертной информации</vt:lpstr>
      <vt:lpstr>Разновидности экспертных оценок</vt:lpstr>
      <vt:lpstr>Этапы экспертизы</vt:lpstr>
      <vt:lpstr>Надежность эксперта</vt:lpstr>
      <vt:lpstr>Подбор экспертов и формирование экспертных групп</vt:lpstr>
      <vt:lpstr>Структура и состав экспертной группы </vt:lpstr>
      <vt:lpstr>Задачи аналитической группы:</vt:lpstr>
      <vt:lpstr>Презентация PowerPoint</vt:lpstr>
      <vt:lpstr>Определение компетентности эксперта</vt:lpstr>
      <vt:lpstr>Средневзвешенная экспертная оценка объекта по параметрам:</vt:lpstr>
      <vt:lpstr>Вычисление усредненных весов параметров </vt:lpstr>
      <vt:lpstr>Метод Дельфи</vt:lpstr>
      <vt:lpstr>Первый этап Дельфи-метода</vt:lpstr>
      <vt:lpstr>Второй этап Дельфи-метода</vt:lpstr>
      <vt:lpstr>Третий этап Дельфи-метода </vt:lpstr>
      <vt:lpstr> </vt:lpstr>
      <vt:lpstr>Презентация PowerPoint</vt:lpstr>
      <vt:lpstr>Презентация PowerPoint</vt:lpstr>
      <vt:lpstr>Технические недостатки</vt:lpstr>
      <vt:lpstr>Формирование групповых экспертных оценок</vt:lpstr>
      <vt:lpstr>Шкалы измерения экспертных оценок</vt:lpstr>
      <vt:lpstr>Презентация PowerPoint</vt:lpstr>
      <vt:lpstr>Установление степени согласованности мнения  экспертов</vt:lpstr>
      <vt:lpstr>Презентация PowerPoint</vt:lpstr>
      <vt:lpstr>Презентация PowerPoint</vt:lpstr>
      <vt:lpstr>Презентация PowerPoint</vt:lpstr>
      <vt:lpstr>Проблемы и ограничения при использовании экспертов в качестве источников информации</vt:lpstr>
      <vt:lpstr>Факторы, влияющие на способность индивидуума выдавать полезную информацию</vt:lpstr>
      <vt:lpstr>Основные ограничения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чувствительности решения</dc:title>
  <dc:creator>Katerina Shumik</dc:creator>
  <cp:lastModifiedBy>Katerina Shumik</cp:lastModifiedBy>
  <cp:revision>17</cp:revision>
  <dcterms:created xsi:type="dcterms:W3CDTF">2017-11-04T02:11:30Z</dcterms:created>
  <dcterms:modified xsi:type="dcterms:W3CDTF">2019-11-11T13:34:48Z</dcterms:modified>
</cp:coreProperties>
</file>