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3" r:id="rId3"/>
    <p:sldId id="258" r:id="rId4"/>
    <p:sldId id="279" r:id="rId5"/>
    <p:sldId id="259" r:id="rId6"/>
    <p:sldId id="260" r:id="rId7"/>
    <p:sldId id="263" r:id="rId8"/>
    <p:sldId id="265" r:id="rId9"/>
    <p:sldId id="275" r:id="rId10"/>
    <p:sldId id="281" r:id="rId11"/>
    <p:sldId id="280" r:id="rId12"/>
    <p:sldId id="267" r:id="rId13"/>
    <p:sldId id="276" r:id="rId14"/>
    <p:sldId id="269" r:id="rId15"/>
    <p:sldId id="274" r:id="rId16"/>
  </p:sldIdLst>
  <p:sldSz cx="12192000" cy="6858000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551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F587"/>
    <a:srgbClr val="91E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>
        <p:scale>
          <a:sx n="75" d="100"/>
          <a:sy n="75" d="100"/>
        </p:scale>
        <p:origin x="-414" y="-96"/>
      </p:cViewPr>
      <p:guideLst>
        <p:guide orient="horz" pos="2160"/>
        <p:guide pos="5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505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132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553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94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86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5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35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353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733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393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938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12.11.2021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8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12.11.2021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10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12.11.2021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828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12.11.2021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74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12.11.2021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78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12.11.2021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605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12.11.2021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7833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12.11.2021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336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12.11.2021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730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12.11.2021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237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12.11.2021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779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7FDE4-BCAA-4CD8-9939-CCA6BC9B957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1988D-9C55-4498-8D89-23E7F5457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048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62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14752C2F-DA7C-4804-A569-62B0C6F5C893}"/>
              </a:ext>
            </a:extLst>
          </p:cNvPr>
          <p:cNvSpPr txBox="1">
            <a:spLocks/>
          </p:cNvSpPr>
          <p:nvPr/>
        </p:nvSpPr>
        <p:spPr>
          <a:xfrm>
            <a:off x="1293755" y="1541226"/>
            <a:ext cx="9761430" cy="2060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z="5400" dirty="0">
                <a:solidFill>
                  <a:prstClr val="black"/>
                </a:solidFill>
                <a:latin typeface="Arial Narrow" panose="020B0606020202030204" pitchFamily="34" charset="0"/>
              </a:rPr>
              <a:t>Среда принятия управленческих решений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89111" cy="1245915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xmlns="" id="{684561C4-AE2A-4DC3-A8C4-3FF6B1A13CE1}"/>
              </a:ext>
            </a:extLst>
          </p:cNvPr>
          <p:cNvSpPr txBox="1">
            <a:spLocks/>
          </p:cNvSpPr>
          <p:nvPr/>
        </p:nvSpPr>
        <p:spPr bwMode="auto">
          <a:xfrm>
            <a:off x="2402606" y="4306311"/>
            <a:ext cx="9649272" cy="206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</a:rPr>
              <a:t>Терентьева Татьяна Валерьевна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</a:rPr>
              <a:t>Доктор экономических наук, профессор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</a:rPr>
              <a:t>Ректор ВГУЭС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</a:rPr>
              <a:t>Пашук Наталья Руслановна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</a:rPr>
              <a:t>Кандидат экономических наук, старший преподаватель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cs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</a:rPr>
              <a:t> 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9185062" y="1277542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268391" y="1761270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594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117725"/>
            <a:ext cx="10515600" cy="4351338"/>
          </a:xfrm>
        </p:spPr>
        <p:txBody>
          <a:bodyPr/>
          <a:lstStyle/>
          <a:p>
            <a:pPr marL="358775" indent="-358775">
              <a:buNone/>
            </a:pPr>
            <a:r>
              <a:rPr lang="ru-RU" dirty="0" smtClean="0">
                <a:latin typeface="Arial Narrow" panose="020B0606020202030204" pitchFamily="34" charset="0"/>
              </a:rPr>
              <a:t>1. Влияние внешней и внутренней среды на приятия управленческих решений</a:t>
            </a:r>
          </a:p>
          <a:p>
            <a:pPr marL="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2. Методы анализа среды:</a:t>
            </a:r>
          </a:p>
          <a:p>
            <a:pPr marL="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     2.1 Матрица </a:t>
            </a:r>
            <a:r>
              <a:rPr lang="en-US" dirty="0" smtClean="0">
                <a:latin typeface="Arial Narrow" panose="020B0606020202030204" pitchFamily="34" charset="0"/>
              </a:rPr>
              <a:t>SWOT</a:t>
            </a:r>
          </a:p>
          <a:p>
            <a:pPr marL="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     </a:t>
            </a:r>
            <a:r>
              <a:rPr lang="en-US" dirty="0" smtClean="0">
                <a:latin typeface="Arial Narrow" panose="020B0606020202030204" pitchFamily="34" charset="0"/>
              </a:rPr>
              <a:t>2</a:t>
            </a:r>
            <a:r>
              <a:rPr lang="ru-RU" dirty="0" smtClean="0">
                <a:latin typeface="Arial Narrow" panose="020B0606020202030204" pitchFamily="34" charset="0"/>
              </a:rPr>
              <a:t>.2 Матрица возможностей и угроз</a:t>
            </a:r>
          </a:p>
          <a:p>
            <a:pPr marL="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     2.3 Метод составления профиля среды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dirty="0" smtClean="0">
                <a:latin typeface="Arial Narrow" panose="020B0606020202030204" pitchFamily="34" charset="0"/>
              </a:rPr>
              <a:t>План лекции</a:t>
            </a:r>
            <a:endParaRPr lang="ru-RU" sz="4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76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471" y="168571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800" b="1" dirty="0">
                <a:latin typeface="Arial Narrow" panose="020B0606020202030204" pitchFamily="34" charset="0"/>
              </a:rPr>
              <a:t>Среда организации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3418849" y="290814"/>
            <a:ext cx="825317" cy="1238955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115590" y="138774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305632" y="1494134"/>
            <a:ext cx="5495278" cy="530960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762833" y="2502511"/>
            <a:ext cx="4580876" cy="4301231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rgbClr val="91EC7C"/>
              </a:gs>
              <a:gs pos="100000">
                <a:srgbClr val="92D050"/>
              </a:gs>
            </a:gsLst>
            <a:lin ang="54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450985" y="3890211"/>
            <a:ext cx="3125212" cy="2913531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803963" y="1494134"/>
            <a:ext cx="24192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latin typeface="Arial Narrow" panose="020B0606020202030204" pitchFamily="34" charset="0"/>
              </a:rPr>
              <a:t>Дальнее окружение</a:t>
            </a:r>
            <a:endParaRPr lang="ru-RU" sz="3200" i="1" dirty="0"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87203" y="4428820"/>
            <a:ext cx="2652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latin typeface="Arial Narrow" panose="020B0606020202030204" pitchFamily="34" charset="0"/>
              </a:rPr>
              <a:t>Внутренняя среда</a:t>
            </a:r>
            <a:endParaRPr lang="ru-RU" sz="3200" i="1" dirty="0"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50986" y="2983760"/>
            <a:ext cx="3041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latin typeface="Arial Narrow" panose="020B0606020202030204" pitchFamily="34" charset="0"/>
              </a:rPr>
              <a:t>Непосредственное окружение</a:t>
            </a:r>
            <a:endParaRPr lang="ru-RU" sz="28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68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2271" y="360929"/>
            <a:ext cx="9544305" cy="131770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4200" b="1" dirty="0">
                <a:latin typeface="Arial Narrow" panose="020B0606020202030204" pitchFamily="34" charset="0"/>
              </a:rPr>
              <a:t>     Влияние внешней и внутренней среды </a:t>
            </a:r>
            <a:r>
              <a:rPr lang="ru-RU" sz="4200" b="1" dirty="0" smtClean="0">
                <a:latin typeface="Arial Narrow" panose="020B0606020202030204" pitchFamily="34" charset="0"/>
              </a:rPr>
              <a:t>на принятие </a:t>
            </a:r>
            <a:r>
              <a:rPr lang="ru-RU" sz="4200" b="1" dirty="0">
                <a:latin typeface="Arial Narrow" panose="020B0606020202030204" pitchFamily="34" charset="0"/>
              </a:rPr>
              <a:t>управленческих решений</a:t>
            </a:r>
            <a:br>
              <a:rPr lang="ru-RU" sz="4200" b="1" dirty="0">
                <a:latin typeface="Arial Narrow" panose="020B0606020202030204" pitchFamily="34" charset="0"/>
              </a:rPr>
            </a:br>
            <a:endParaRPr lang="ru-RU" sz="4200" b="1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5059" y="1960605"/>
            <a:ext cx="3319849" cy="914400"/>
          </a:xfrm>
          <a:prstGeom prst="rect">
            <a:avLst/>
          </a:prstGeom>
          <a:gradFill flip="none" rotWithShape="1">
            <a:gsLst>
              <a:gs pos="0">
                <a:srgbClr val="D5FDAD"/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Arial Narrow" pitchFamily="34" charset="0"/>
              </a:rPr>
              <a:t>Внутренняя среда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45059" y="3264247"/>
            <a:ext cx="3319849" cy="2677297"/>
          </a:xfrm>
          <a:prstGeom prst="rect">
            <a:avLst/>
          </a:prstGeom>
          <a:gradFill flip="none" rotWithShape="1">
            <a:gsLst>
              <a:gs pos="0">
                <a:srgbClr val="D5FDAD"/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Элементы: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Производство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Продажи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Учет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Контроль  (безопасность)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Менеджмент (управление</a:t>
            </a:r>
            <a:r>
              <a:rPr lang="ru-RU" sz="2000" dirty="0" smtClean="0">
                <a:solidFill>
                  <a:srgbClr val="000000"/>
                </a:solidFill>
                <a:latin typeface="Arial Narrow" pitchFamily="34" charset="0"/>
              </a:rPr>
              <a:t>)</a:t>
            </a:r>
            <a:endParaRPr lang="ru-RU" sz="2000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99123" y="1960605"/>
            <a:ext cx="3653281" cy="914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Arial Narrow" pitchFamily="34" charset="0"/>
              </a:rPr>
              <a:t>Внешняя среда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86979" y="3264246"/>
            <a:ext cx="3072713" cy="26772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Среда прямого воздействия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Конкуренты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Поставщики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Трудовые ресурсы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Законы и </a:t>
            </a:r>
            <a:r>
              <a:rPr lang="ru-RU" sz="2000" dirty="0" err="1">
                <a:solidFill>
                  <a:srgbClr val="000000"/>
                </a:solidFill>
                <a:latin typeface="Arial Narrow" pitchFamily="34" charset="0"/>
              </a:rPr>
              <a:t>гос</a:t>
            </a: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 организации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504221" y="3264247"/>
            <a:ext cx="3130378" cy="26772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Среда косвенного воздействия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500" b="1" dirty="0">
              <a:solidFill>
                <a:srgbClr val="000000"/>
              </a:solidFill>
              <a:latin typeface="Arial Narrow" pitchFamily="34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Экономическая среда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Политическая среда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Научно-техническая среда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Социокультурная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Природная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Международная</a:t>
            </a:r>
          </a:p>
        </p:txBody>
      </p:sp>
      <p:sp>
        <p:nvSpPr>
          <p:cNvPr id="11" name="Половина рамки 10"/>
          <p:cNvSpPr/>
          <p:nvPr/>
        </p:nvSpPr>
        <p:spPr>
          <a:xfrm rot="5400000">
            <a:off x="10463970" y="-10479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716017" y="455535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6" name="Прямая со стрелкой 5"/>
          <p:cNvCxnSpPr>
            <a:stCxn id="4" idx="2"/>
            <a:endCxn id="5" idx="0"/>
          </p:cNvCxnSpPr>
          <p:nvPr/>
        </p:nvCxnSpPr>
        <p:spPr>
          <a:xfrm>
            <a:off x="2804984" y="2875005"/>
            <a:ext cx="0" cy="3892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Соединительная линия уступом 13"/>
          <p:cNvCxnSpPr>
            <a:stCxn id="7" idx="2"/>
            <a:endCxn id="8" idx="0"/>
          </p:cNvCxnSpPr>
          <p:nvPr/>
        </p:nvCxnSpPr>
        <p:spPr>
          <a:xfrm rot="5400000">
            <a:off x="7229930" y="2168411"/>
            <a:ext cx="389241" cy="1802428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7" idx="2"/>
            <a:endCxn id="9" idx="0"/>
          </p:cNvCxnSpPr>
          <p:nvPr/>
        </p:nvCxnSpPr>
        <p:spPr>
          <a:xfrm rot="16200000" flipH="1">
            <a:off x="9002966" y="2197803"/>
            <a:ext cx="389242" cy="1743646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24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2" b="9400"/>
          <a:stretch/>
        </p:blipFill>
        <p:spPr>
          <a:xfrm>
            <a:off x="767885" y="1052052"/>
            <a:ext cx="10931531" cy="5805948"/>
          </a:xfrm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75303" y="309716"/>
            <a:ext cx="11916697" cy="86523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200" b="1" dirty="0">
                <a:latin typeface="Arial Narrow" panose="020B0606020202030204" pitchFamily="34" charset="0"/>
              </a:rPr>
              <a:t>     </a:t>
            </a:r>
            <a:r>
              <a:rPr lang="ru-RU" sz="3200" b="1" dirty="0" smtClean="0">
                <a:latin typeface="Arial Narrow" panose="020B0606020202030204" pitchFamily="34" charset="0"/>
              </a:rPr>
              <a:t>Система факторов, определяющих качество управленческого решения</a:t>
            </a:r>
            <a:r>
              <a:rPr lang="ru-RU" sz="3200" b="1" dirty="0">
                <a:latin typeface="Arial Narrow" panose="020B0606020202030204" pitchFamily="34" charset="0"/>
              </a:rPr>
              <a:t/>
            </a:r>
            <a:br>
              <a:rPr lang="ru-RU" sz="3200" b="1" dirty="0">
                <a:latin typeface="Arial Narrow" panose="020B0606020202030204" pitchFamily="34" charset="0"/>
              </a:rPr>
            </a:br>
            <a:endParaRPr lang="ru-RU" sz="3200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951631" y="10910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1044072" y="-183746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60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7307"/>
            <a:ext cx="10515600" cy="722270"/>
          </a:xfrm>
        </p:spPr>
        <p:txBody>
          <a:bodyPr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Методы анализа среды: матрица </a:t>
            </a:r>
            <a:r>
              <a:rPr lang="en-US" b="1" dirty="0" smtClean="0">
                <a:latin typeface="Arial Narrow" panose="020B0606020202030204" pitchFamily="34" charset="0"/>
              </a:rPr>
              <a:t>SWOT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78278"/>
            <a:ext cx="10515600" cy="5412258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S – </a:t>
            </a:r>
            <a:r>
              <a:rPr lang="ru-RU" dirty="0" err="1">
                <a:latin typeface="Arial Narrow" panose="020B0606020202030204" pitchFamily="34" charset="0"/>
              </a:rPr>
              <a:t>Strengths</a:t>
            </a:r>
            <a:r>
              <a:rPr lang="ru-RU" dirty="0">
                <a:latin typeface="Arial Narrow" panose="020B0606020202030204" pitchFamily="34" charset="0"/>
              </a:rPr>
              <a:t> – сильные стороны, достоинства, преимущества;</a:t>
            </a:r>
          </a:p>
          <a:p>
            <a:r>
              <a:rPr lang="ru-RU" dirty="0">
                <a:latin typeface="Arial Narrow" panose="020B0606020202030204" pitchFamily="34" charset="0"/>
              </a:rPr>
              <a:t>W – </a:t>
            </a:r>
            <a:r>
              <a:rPr lang="ru-RU" dirty="0" err="1">
                <a:latin typeface="Arial Narrow" panose="020B0606020202030204" pitchFamily="34" charset="0"/>
              </a:rPr>
              <a:t>Weaknesses</a:t>
            </a:r>
            <a:r>
              <a:rPr lang="ru-RU" dirty="0">
                <a:latin typeface="Arial Narrow" panose="020B0606020202030204" pitchFamily="34" charset="0"/>
              </a:rPr>
              <a:t> –слабые стороны, слабые места, недостатки;</a:t>
            </a:r>
          </a:p>
          <a:p>
            <a:r>
              <a:rPr lang="ru-RU" dirty="0">
                <a:latin typeface="Arial Narrow" panose="020B0606020202030204" pitchFamily="34" charset="0"/>
              </a:rPr>
              <a:t>O – </a:t>
            </a:r>
            <a:r>
              <a:rPr lang="ru-RU" dirty="0" err="1">
                <a:latin typeface="Arial Narrow" panose="020B0606020202030204" pitchFamily="34" charset="0"/>
              </a:rPr>
              <a:t>Opportunities</a:t>
            </a:r>
            <a:r>
              <a:rPr lang="ru-RU" dirty="0">
                <a:latin typeface="Arial Narrow" panose="020B0606020202030204" pitchFamily="34" charset="0"/>
              </a:rPr>
              <a:t> –возможности, шансы, перспективы;</a:t>
            </a:r>
          </a:p>
          <a:p>
            <a:r>
              <a:rPr lang="ru-RU" dirty="0">
                <a:latin typeface="Arial Narrow" panose="020B0606020202030204" pitchFamily="34" charset="0"/>
              </a:rPr>
              <a:t>T – </a:t>
            </a:r>
            <a:r>
              <a:rPr lang="ru-RU" dirty="0" err="1">
                <a:latin typeface="Arial Narrow" panose="020B0606020202030204" pitchFamily="34" charset="0"/>
              </a:rPr>
              <a:t>Threats</a:t>
            </a:r>
            <a:r>
              <a:rPr lang="ru-RU" dirty="0">
                <a:latin typeface="Arial Narrow" panose="020B0606020202030204" pitchFamily="34" charset="0"/>
              </a:rPr>
              <a:t> –угрозы, опасность, риски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  <a:endParaRPr lang="en-US" dirty="0" smtClean="0">
              <a:latin typeface="Arial Narrow" panose="020B0606020202030204" pitchFamily="34" charset="0"/>
            </a:endParaRPr>
          </a:p>
          <a:p>
            <a:endParaRPr lang="en-US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       </a:t>
            </a:r>
            <a:r>
              <a:rPr lang="ru-RU" dirty="0" smtClean="0">
                <a:latin typeface="Arial Narrow" panose="020B0606020202030204" pitchFamily="34" charset="0"/>
              </a:rPr>
              <a:t>Перекрёстная работа с пунктами дает стратегию поведения:</a:t>
            </a:r>
          </a:p>
          <a:p>
            <a:endParaRPr lang="ru-RU" dirty="0" smtClean="0">
              <a:latin typeface="Arial Narrow" panose="020B0606020202030204" pitchFamily="34" charset="0"/>
            </a:endParaRPr>
          </a:p>
          <a:p>
            <a:r>
              <a:rPr lang="ru-RU" dirty="0" smtClean="0">
                <a:latin typeface="Arial Narrow" panose="020B0606020202030204" pitchFamily="34" charset="0"/>
              </a:rPr>
              <a:t>    S и O (Стратегия прорыва)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    S и T (Стратегия переходного периода)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    W и O (Стратегия переходного периода)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    W и T (Стратегия выживания)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endParaRPr lang="ru-RU" dirty="0">
              <a:latin typeface="Arial Narrow" panose="020B0606020202030204" pitchFamily="34" charset="0"/>
            </a:endParaRPr>
          </a:p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16200000">
            <a:off x="1128612" y="144444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5400000">
            <a:off x="10090343" y="-113587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90703" y="4186549"/>
            <a:ext cx="2403987" cy="240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3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221"/>
          </a:xfrm>
        </p:spPr>
        <p:txBody>
          <a:bodyPr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Матрица </a:t>
            </a:r>
            <a:r>
              <a:rPr lang="en-US" b="1" dirty="0" smtClean="0">
                <a:latin typeface="Arial Narrow" panose="020B0606020202030204" pitchFamily="34" charset="0"/>
              </a:rPr>
              <a:t>SWOT</a:t>
            </a:r>
            <a:r>
              <a:rPr lang="ru-RU" b="1" dirty="0" smtClean="0">
                <a:latin typeface="Arial Narrow" panose="020B0606020202030204" pitchFamily="34" charset="0"/>
              </a:rPr>
              <a:t>-анализа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644963"/>
              </p:ext>
            </p:extLst>
          </p:nvPr>
        </p:nvGraphicFramePr>
        <p:xfrm>
          <a:off x="912340" y="1216025"/>
          <a:ext cx="10760676" cy="15544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766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933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1906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Внутренняя среда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S  — список сильных сторон,  преимуществ (+)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W – список слабых сторон,  недостатков (-)</a:t>
                      </a:r>
                    </a:p>
                    <a:p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Внешняя среда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O  — перечень возможностей, перспектив (+)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T  — перечень угроз и рисков (-) </a:t>
                      </a:r>
                    </a:p>
                    <a:p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5411682"/>
              </p:ext>
            </p:extLst>
          </p:nvPr>
        </p:nvGraphicFramePr>
        <p:xfrm>
          <a:off x="912340" y="3077496"/>
          <a:ext cx="10760676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01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3705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70257">
                <a:tc>
                  <a:txBody>
                    <a:bodyPr/>
                    <a:lstStyle/>
                    <a:p>
                      <a:r>
                        <a:rPr lang="ru-RU" sz="2000" b="1" u="sng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  — список сильных сторон,  преимуществ (+)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есть самого лучшего?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За что любят клиенты?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Почему предпочитают работать с нашей компанией?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качества, свойства выделяют среди конкурентов?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Чем можно гордиться?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преимущества есть у наших сотрудников, по сравнению с другими организациями?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Какой положительный опыт, ресурсы или активы есть у нашей компании? 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sng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 – список слабых сторон,  недостатков (-)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недостатки у нашего бизнеса?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На что больше всего жалуются наши потребители?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не устраивает больше всего наших сотрудников?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Каких источников для роста нам не хватает?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делают конкуренты лучше нашей компании?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не устраивает наших партнеров или контрагентов?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минусы видят в организации бизнес-процесса собственники или руководители?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Половина рамки 5"/>
          <p:cNvSpPr/>
          <p:nvPr/>
        </p:nvSpPr>
        <p:spPr>
          <a:xfrm rot="16200000">
            <a:off x="2672277" y="181379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8428691" y="8570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2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221"/>
          </a:xfrm>
        </p:spPr>
        <p:txBody>
          <a:bodyPr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Матрица </a:t>
            </a:r>
            <a:r>
              <a:rPr lang="en-US" b="1" dirty="0" smtClean="0">
                <a:latin typeface="Arial Narrow" panose="020B0606020202030204" pitchFamily="34" charset="0"/>
              </a:rPr>
              <a:t>SWOT</a:t>
            </a:r>
            <a:r>
              <a:rPr lang="ru-RU" b="1" dirty="0" smtClean="0">
                <a:latin typeface="Arial Narrow" panose="020B0606020202030204" pitchFamily="34" charset="0"/>
              </a:rPr>
              <a:t>-анализа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644963"/>
              </p:ext>
            </p:extLst>
          </p:nvPr>
        </p:nvGraphicFramePr>
        <p:xfrm>
          <a:off x="912340" y="1216025"/>
          <a:ext cx="10760676" cy="15544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766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933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1906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Внутренняя среда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S  — список сильных сторон,  преимуществ (+)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W – список слабых сторон,  недостатков (-)</a:t>
                      </a:r>
                    </a:p>
                    <a:p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Внешняя среда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O  — перечень возможностей, перспектив (+)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T  — перечень угроз и рисков (-) </a:t>
                      </a:r>
                    </a:p>
                    <a:p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Половина рамки 5"/>
          <p:cNvSpPr/>
          <p:nvPr/>
        </p:nvSpPr>
        <p:spPr>
          <a:xfrm rot="16200000">
            <a:off x="2672277" y="181379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8428691" y="8570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1160568"/>
              </p:ext>
            </p:extLst>
          </p:nvPr>
        </p:nvGraphicFramePr>
        <p:xfrm>
          <a:off x="912340" y="3064474"/>
          <a:ext cx="10760676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39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067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6928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sng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  — перечень возможностей, перспектив (+)</a:t>
                      </a:r>
                    </a:p>
                    <a:p>
                      <a:endParaRPr lang="ru-RU" sz="2000" b="0" u="sng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2000" b="0" u="none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условия будут более благоприятны для развития бизнеса?</a:t>
                      </a:r>
                    </a:p>
                    <a:p>
                      <a:r>
                        <a:rPr lang="ru-RU" sz="2000" b="0" u="none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может нам помочь в достижении цели?</a:t>
                      </a:r>
                    </a:p>
                    <a:p>
                      <a:r>
                        <a:rPr lang="ru-RU" sz="2000" b="0" u="none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Каких резервов не хватает и где их взять?</a:t>
                      </a:r>
                    </a:p>
                    <a:p>
                      <a:r>
                        <a:rPr lang="ru-RU" sz="2000" b="0" u="none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Возможно ли, найти информацию, которая будет полезна? Где?</a:t>
                      </a:r>
                    </a:p>
                    <a:p>
                      <a:r>
                        <a:rPr lang="ru-RU" sz="2000" b="0" u="none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изменения в бизнес-процессе могут улучшить результат?</a:t>
                      </a:r>
                    </a:p>
                    <a:p>
                      <a:r>
                        <a:rPr lang="ru-RU" sz="2000" b="0" u="none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Какой персонал нам может помочь в выполнении задачи?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sng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T  — перечень угроз и рисков (-)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Знаем ли мы конкурентов «в лицо»? Кто они?  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может заставить нас уйти с рынка?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поставщики часто нас подводят?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будет с бизнесом, если поток клиентов уменьшится?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Какое минимальное количество клиентов делает бизнес рентабельным?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На какую сумму нужно продать товаров или услуг, чтобы бизнес был рентабельным?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805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221"/>
          </a:xfrm>
        </p:spPr>
        <p:txBody>
          <a:bodyPr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Матрица </a:t>
            </a:r>
            <a:r>
              <a:rPr lang="en-US" b="1" dirty="0" smtClean="0">
                <a:latin typeface="Arial Narrow" panose="020B0606020202030204" pitchFamily="34" charset="0"/>
              </a:rPr>
              <a:t>SWOT</a:t>
            </a:r>
            <a:r>
              <a:rPr lang="ru-RU" b="1" dirty="0" smtClean="0">
                <a:latin typeface="Arial Narrow" panose="020B0606020202030204" pitchFamily="34" charset="0"/>
              </a:rPr>
              <a:t>-анализа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2672277" y="181379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8428691" y="8570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9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1407208"/>
              </p:ext>
            </p:extLst>
          </p:nvPr>
        </p:nvGraphicFramePr>
        <p:xfrm>
          <a:off x="381000" y="1369789"/>
          <a:ext cx="11290299" cy="514531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1788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144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692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67454">
                <a:tc>
                  <a:txBody>
                    <a:bodyPr/>
                    <a:lstStyle/>
                    <a:p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Narrow" pitchFamily="34" charset="0"/>
                        </a:rPr>
                        <a:t>Возможности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(О)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Narrow" pitchFamily="34" charset="0"/>
                        </a:rPr>
                        <a:t>Угрозы (Т)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3892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itchFamily="34" charset="0"/>
                        </a:rPr>
                        <a:t>Сильные стороны</a:t>
                      </a:r>
                      <a:r>
                        <a:rPr lang="ru-RU" sz="2400" b="1" baseline="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en-US" sz="2400" b="1" baseline="0" dirty="0" smtClean="0">
                          <a:latin typeface="Arial Narrow" pitchFamily="34" charset="0"/>
                        </a:rPr>
                        <a:t>(S)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SO</a:t>
                      </a:r>
                    </a:p>
                    <a:p>
                      <a:r>
                        <a:rPr lang="ru-RU" sz="2400" dirty="0" smtClean="0">
                          <a:latin typeface="Arial Narrow" pitchFamily="34" charset="0"/>
                        </a:rPr>
                        <a:t>Как использовать сильные стороны для максимизации возможностей?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ST</a:t>
                      </a:r>
                    </a:p>
                    <a:p>
                      <a:r>
                        <a:rPr lang="ru-RU" sz="2400" dirty="0" smtClean="0">
                          <a:latin typeface="Arial Narrow" pitchFamily="34" charset="0"/>
                        </a:rPr>
                        <a:t>Как использовать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сильные стороны для минимизации угроз (потерь)?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3892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itchFamily="34" charset="0"/>
                        </a:rPr>
                        <a:t>Слабые стороны (</a:t>
                      </a:r>
                      <a:r>
                        <a:rPr lang="en-US" sz="2400" b="1" dirty="0" smtClean="0">
                          <a:latin typeface="Arial Narrow" pitchFamily="34" charset="0"/>
                        </a:rPr>
                        <a:t>W)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WO</a:t>
                      </a:r>
                      <a:endParaRPr lang="ru-RU" sz="2400" b="1" dirty="0" smtClean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  <a:p>
                      <a:r>
                        <a:rPr lang="ru-RU" sz="2400" dirty="0" smtClean="0">
                          <a:latin typeface="Arial Narrow" pitchFamily="34" charset="0"/>
                        </a:rPr>
                        <a:t>Как минимизировать слабые стороны, используя возможности?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WT</a:t>
                      </a:r>
                      <a:endParaRPr lang="ru-RU" sz="2400" b="1" dirty="0" smtClean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  <a:p>
                      <a:r>
                        <a:rPr lang="ru-RU" sz="2400" dirty="0" smtClean="0">
                          <a:latin typeface="Arial Narrow" pitchFamily="34" charset="0"/>
                        </a:rPr>
                        <a:t>Как минимизировать слабости и избежать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угроз?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142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7307"/>
            <a:ext cx="10515600" cy="722270"/>
          </a:xfrm>
        </p:spPr>
        <p:txBody>
          <a:bodyPr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Методы анализа среды: матрица </a:t>
            </a:r>
            <a:r>
              <a:rPr lang="en-US" b="1" dirty="0" smtClean="0">
                <a:latin typeface="Arial Narrow" panose="020B0606020202030204" pitchFamily="34" charset="0"/>
              </a:rPr>
              <a:t>SWOT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16200000">
            <a:off x="1128612" y="144444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5400000">
            <a:off x="10090343" y="-113587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1250" y1="11910" x2="51250" y2="11910"/>
                        <a14:foregroundMark x1="48281" y1="3371" x2="48281" y2="3371"/>
                        <a14:foregroundMark x1="57656" y1="10787" x2="57656" y2="10787"/>
                        <a14:foregroundMark x1="59375" y1="12360" x2="59375" y2="12360"/>
                        <a14:foregroundMark x1="45156" y1="20449" x2="45156" y2="20449"/>
                        <a14:foregroundMark x1="44219" y1="18876" x2="44219" y2="18876"/>
                        <a14:foregroundMark x1="13125" y1="17753" x2="13125" y2="17753"/>
                        <a14:foregroundMark x1="8125" y1="20000" x2="8125" y2="20000"/>
                        <a14:foregroundMark x1="5000" y1="24494" x2="5000" y2="24494"/>
                        <a14:foregroundMark x1="5000" y1="49663" x2="5000" y2="49663"/>
                        <a14:foregroundMark x1="4531" y1="62022" x2="4531" y2="62022"/>
                        <a14:foregroundMark x1="4375" y1="35730" x2="4375" y2="35730"/>
                        <a14:foregroundMark x1="6875" y1="37978" x2="6875" y2="37978"/>
                        <a14:foregroundMark x1="2969" y1="40674" x2="2969" y2="40674"/>
                        <a14:foregroundMark x1="3281" y1="67191" x2="3281" y2="67191"/>
                        <a14:foregroundMark x1="5469" y1="73483" x2="5469" y2="73483"/>
                        <a14:foregroundMark x1="6406" y1="85169" x2="6406" y2="85169"/>
                        <a14:foregroundMark x1="49219" y1="81573" x2="49219" y2="81573"/>
                        <a14:foregroundMark x1="46094" y1="85169" x2="46094" y2="85169"/>
                        <a14:foregroundMark x1="48125" y1="52135" x2="48125" y2="52135"/>
                        <a14:foregroundMark x1="62500" y1="13483" x2="62500" y2="13483"/>
                        <a14:foregroundMark x1="39844" y1="88989" x2="39844" y2="88989"/>
                        <a14:foregroundMark x1="65469" y1="12809" x2="65469" y2="12809"/>
                        <a14:foregroundMark x1="67656" y1="13483" x2="67656" y2="13483"/>
                        <a14:foregroundMark x1="70625" y1="11910" x2="70625" y2="11910"/>
                        <a14:foregroundMark x1="72344" y1="11461" x2="72344" y2="11461"/>
                        <a14:foregroundMark x1="75156" y1="12360" x2="75156" y2="12360"/>
                        <a14:foregroundMark x1="76875" y1="12360" x2="76875" y2="12360"/>
                        <a14:foregroundMark x1="79375" y1="12584" x2="79375" y2="12584"/>
                        <a14:foregroundMark x1="43281" y1="77303" x2="43281" y2="77303"/>
                        <a14:foregroundMark x1="81875" y1="13258" x2="81875" y2="13258"/>
                        <a14:foregroundMark x1="84844" y1="13258" x2="84844" y2="13258"/>
                        <a14:foregroundMark x1="86719" y1="12360" x2="86719" y2="12360"/>
                        <a14:foregroundMark x1="89531" y1="11461" x2="89531" y2="11461"/>
                        <a14:foregroundMark x1="91406" y1="11461" x2="91406" y2="11461"/>
                        <a14:foregroundMark x1="92969" y1="11685" x2="92969" y2="11685"/>
                        <a14:foregroundMark x1="95156" y1="11910" x2="95156" y2="11910"/>
                        <a14:foregroundMark x1="5938" y1="41348" x2="5938" y2="41348"/>
                        <a14:foregroundMark x1="58438" y1="36629" x2="58438" y2="36629"/>
                        <a14:foregroundMark x1="60156" y1="37528" x2="60156" y2="37528"/>
                        <a14:foregroundMark x1="62969" y1="36629" x2="62969" y2="36629"/>
                        <a14:foregroundMark x1="65469" y1="36854" x2="65469" y2="36854"/>
                        <a14:foregroundMark x1="4844" y1="52809" x2="4844" y2="52809"/>
                        <a14:foregroundMark x1="3281" y1="81348" x2="3281" y2="81348"/>
                        <a14:foregroundMark x1="68594" y1="37303" x2="68594" y2="37303"/>
                        <a14:foregroundMark x1="59219" y1="60000" x2="59219" y2="60000"/>
                        <a14:foregroundMark x1="61563" y1="60899" x2="61563" y2="60899"/>
                        <a14:foregroundMark x1="63125" y1="61348" x2="63125" y2="61348"/>
                        <a14:foregroundMark x1="65469" y1="61798" x2="65469" y2="61798"/>
                        <a14:foregroundMark x1="67344" y1="61798" x2="67344" y2="61798"/>
                        <a14:foregroundMark x1="70469" y1="37978" x2="70469" y2="37978"/>
                        <a14:foregroundMark x1="73438" y1="37528" x2="73438" y2="37528"/>
                        <a14:foregroundMark x1="75313" y1="37528" x2="75313" y2="37528"/>
                        <a14:foregroundMark x1="79375" y1="37978" x2="79375" y2="37978"/>
                        <a14:foregroundMark x1="82500" y1="37303" x2="82500" y2="37303"/>
                        <a14:foregroundMark x1="70156" y1="63596" x2="70156" y2="63596"/>
                        <a14:foregroundMark x1="72344" y1="62022" x2="72344" y2="62022"/>
                        <a14:foregroundMark x1="75156" y1="62697" x2="75156" y2="62697"/>
                        <a14:foregroundMark x1="78125" y1="61798" x2="78125" y2="61798"/>
                        <a14:foregroundMark x1="79531" y1="61798" x2="79531" y2="61798"/>
                        <a14:foregroundMark x1="81406" y1="62247" x2="81406" y2="62247"/>
                        <a14:foregroundMark x1="84688" y1="62247" x2="84688" y2="62247"/>
                        <a14:foregroundMark x1="86094" y1="62247" x2="86094" y2="62247"/>
                        <a14:foregroundMark x1="88125" y1="63146" x2="88125" y2="63146"/>
                        <a14:foregroundMark x1="90469" y1="62022" x2="90469" y2="62022"/>
                        <a14:foregroundMark x1="92969" y1="62472" x2="92969" y2="62472"/>
                        <a14:foregroundMark x1="95781" y1="61124" x2="95781" y2="61124"/>
                        <a14:foregroundMark x1="97344" y1="62247" x2="97344" y2="62247"/>
                        <a14:foregroundMark x1="57500" y1="83371" x2="57500" y2="83371"/>
                        <a14:foregroundMark x1="62656" y1="82921" x2="62656" y2="82921"/>
                        <a14:foregroundMark x1="65313" y1="82472" x2="65313" y2="82472"/>
                        <a14:foregroundMark x1="67656" y1="83820" x2="67656" y2="83820"/>
                        <a14:foregroundMark x1="70156" y1="84719" x2="70156" y2="84719"/>
                        <a14:foregroundMark x1="71719" y1="83820" x2="71719" y2="83820"/>
                        <a14:foregroundMark x1="73438" y1="84045" x2="73438" y2="84045"/>
                        <a14:foregroundMark x1="76875" y1="82472" x2="76875" y2="82472"/>
                        <a14:foregroundMark x1="80156" y1="84944" x2="80156" y2="84944"/>
                        <a14:foregroundMark x1="77813" y1="90787" x2="77813" y2="90787"/>
                        <a14:foregroundMark x1="75156" y1="90562" x2="75156" y2="90562"/>
                        <a14:foregroundMark x1="73438" y1="91011" x2="73438" y2="91011"/>
                        <a14:foregroundMark x1="71250" y1="91011" x2="71250" y2="91011"/>
                        <a14:foregroundMark x1="68906" y1="91236" x2="68906" y2="91236"/>
                        <a14:foregroundMark x1="67656" y1="90112" x2="67656" y2="90112"/>
                        <a14:foregroundMark x1="65469" y1="90562" x2="65469" y2="90562"/>
                        <a14:foregroundMark x1="62969" y1="90112" x2="62969" y2="90112"/>
                        <a14:foregroundMark x1="60000" y1="90787" x2="60000" y2="90787"/>
                        <a14:foregroundMark x1="58281" y1="90112" x2="58281" y2="90112"/>
                        <a14:foregroundMark x1="44219" y1="76404" x2="44219" y2="76404"/>
                        <a14:foregroundMark x1="31250" y1="88315" x2="31250" y2="88315"/>
                        <a14:foregroundMark x1="24844" y1="87416" x2="24844" y2="87416"/>
                        <a14:foregroundMark x1="15937" y1="88539" x2="15937" y2="88539"/>
                        <a14:foregroundMark x1="4844" y1="66292" x2="4844" y2="66292"/>
                        <a14:foregroundMark x1="44219" y1="49663" x2="44219" y2="49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" y="1532988"/>
            <a:ext cx="6667500" cy="463599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286625" y="1693701"/>
            <a:ext cx="490537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– проведение анализа таким образом, чтобы все факторы были согласованы между собой. </a:t>
            </a:r>
          </a:p>
          <a:p>
            <a:endParaRPr lang="ru-RU" sz="2000" dirty="0" smtClean="0">
              <a:latin typeface="Arial Narrow" pitchFamily="34" charset="0"/>
            </a:endParaRPr>
          </a:p>
          <a:p>
            <a:r>
              <a:rPr lang="ru-RU" sz="2000" dirty="0" smtClean="0">
                <a:latin typeface="Arial Narrow" pitchFamily="34" charset="0"/>
              </a:rPr>
              <a:t>– </a:t>
            </a:r>
            <a:r>
              <a:rPr lang="ru-RU" sz="2000" dirty="0">
                <a:latin typeface="Arial Narrow" pitchFamily="34" charset="0"/>
              </a:rPr>
              <a:t>анализ </a:t>
            </a:r>
            <a:r>
              <a:rPr lang="ru-RU" sz="2000" dirty="0" smtClean="0">
                <a:latin typeface="Arial Narrow" pitchFamily="34" charset="0"/>
              </a:rPr>
              <a:t>проводится на </a:t>
            </a:r>
            <a:r>
              <a:rPr lang="ru-RU" sz="2000" dirty="0">
                <a:latin typeface="Arial Narrow" pitchFamily="34" charset="0"/>
              </a:rPr>
              <a:t>основе учета внутренних факторов и внешних условий </a:t>
            </a:r>
            <a:r>
              <a:rPr lang="ru-RU" sz="2000" dirty="0" smtClean="0">
                <a:latin typeface="Arial Narrow" pitchFamily="34" charset="0"/>
              </a:rPr>
              <a:t>хозяйствования.</a:t>
            </a:r>
          </a:p>
          <a:p>
            <a:endParaRPr lang="ru-RU" sz="2000" dirty="0" smtClean="0">
              <a:latin typeface="Arial Narrow" pitchFamily="34" charset="0"/>
            </a:endParaRPr>
          </a:p>
          <a:p>
            <a:r>
              <a:rPr lang="ru-RU" sz="2000" dirty="0" smtClean="0">
                <a:latin typeface="Arial Narrow" pitchFamily="34" charset="0"/>
              </a:rPr>
              <a:t>– анализ включает несколько этапов: </a:t>
            </a:r>
            <a:r>
              <a:rPr lang="ru-RU" dirty="0" smtClean="0">
                <a:latin typeface="Arial Narrow" pitchFamily="34" charset="0"/>
              </a:rPr>
              <a:t>формирование </a:t>
            </a:r>
            <a:r>
              <a:rPr lang="ru-RU" dirty="0">
                <a:latin typeface="Arial Narrow" pitchFamily="34" charset="0"/>
              </a:rPr>
              <a:t>перечня сильных и слабых сторон, оценка внешних возможностей и угроз для предприятия, сопоставление их между </a:t>
            </a:r>
            <a:r>
              <a:rPr lang="ru-RU" dirty="0" smtClean="0">
                <a:latin typeface="Arial Narrow" pitchFamily="34" charset="0"/>
              </a:rPr>
              <a:t>собой, по </a:t>
            </a:r>
            <a:r>
              <a:rPr lang="ru-RU" dirty="0">
                <a:latin typeface="Arial Narrow" pitchFamily="34" charset="0"/>
              </a:rPr>
              <a:t>итогам анализа формулируется вывод</a:t>
            </a:r>
            <a:r>
              <a:rPr lang="ru-RU" dirty="0" smtClean="0">
                <a:latin typeface="Arial Narrow" pitchFamily="34" charset="0"/>
              </a:rPr>
              <a:t>.</a:t>
            </a:r>
          </a:p>
          <a:p>
            <a:endParaRPr lang="ru-RU" sz="2000" dirty="0" smtClean="0">
              <a:latin typeface="Arial Narrow" pitchFamily="34" charset="0"/>
            </a:endParaRPr>
          </a:p>
          <a:p>
            <a:r>
              <a:rPr lang="ru-RU" sz="2000" dirty="0" smtClean="0">
                <a:latin typeface="Arial Narrow" pitchFamily="34" charset="0"/>
              </a:rPr>
              <a:t>– </a:t>
            </a:r>
            <a:r>
              <a:rPr lang="ru-RU" sz="2000" dirty="0">
                <a:latin typeface="Arial Narrow" pitchFamily="34" charset="0"/>
              </a:rPr>
              <a:t>результаты анализа представляются в виде информативной таблицы</a:t>
            </a:r>
            <a:r>
              <a:rPr lang="ru-RU" sz="2000" dirty="0" smtClean="0">
                <a:latin typeface="Arial Narrow" pitchFamily="34" charset="0"/>
              </a:rPr>
              <a:t>.</a:t>
            </a:r>
            <a:endParaRPr lang="ru-RU" sz="20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02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98157" y="1337187"/>
            <a:ext cx="10515599" cy="28484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Возможности: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Увеличение бюджетных мест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в университетах ДВФО</a:t>
            </a:r>
          </a:p>
          <a:p>
            <a:pPr marL="342900" indent="-342900" algn="just"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Открытий </a:t>
            </a: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новых направлений подготовки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, связанных с исследованиями космоса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Выделения бюджетных средств на капитальный ремонт 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образовательных организации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Проведение Чемпионатов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WorldSkills</a:t>
            </a: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 Хабаровске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Принятие Программы развития Дальнего Востока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Закрытие филиалов  ДВФУ 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городах Приморского края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Отказ ДВФУ от зданий в черте города 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Владивостока</a:t>
            </a: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168414"/>
              </p:ext>
            </p:extLst>
          </p:nvPr>
        </p:nvGraphicFramePr>
        <p:xfrm>
          <a:off x="698157" y="4321604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4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77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566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877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Вероятность использование возможности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Возможности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Сильное (С)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Умеренное (У)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Слабое (С)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Высокая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4, 6,  7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1, 2,  5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Средняя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3, 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низкая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698157" y="274810"/>
            <a:ext cx="10515600" cy="755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Матрица возможностей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8" name="Половина рамки 7"/>
          <p:cNvSpPr/>
          <p:nvPr/>
        </p:nvSpPr>
        <p:spPr>
          <a:xfrm rot="16200000">
            <a:off x="2927916" y="158965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Половина рамки 8"/>
          <p:cNvSpPr/>
          <p:nvPr/>
        </p:nvSpPr>
        <p:spPr>
          <a:xfrm rot="5400000">
            <a:off x="8291039" y="87079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565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98157" y="1337187"/>
            <a:ext cx="10515599" cy="28484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Угрозы: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1. Снижение государственного финансирования вузов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. Увеличение количества 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университетов 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в ДВФО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3. Снижение рождаемости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4. Ограничение внешнеэкономической деятельности (в связи с КОВИД)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5. Снижение платежеспособности населения региона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6. Увеличение стоимости обучения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7. Снижение интереса к получению высшего образования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8. Увеличение расходов на коммунальное обслуживание</a:t>
            </a: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98157" y="274810"/>
            <a:ext cx="10515600" cy="755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Матрица угроз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8" name="Половина рамки 7"/>
          <p:cNvSpPr/>
          <p:nvPr/>
        </p:nvSpPr>
        <p:spPr>
          <a:xfrm rot="16200000">
            <a:off x="2927916" y="158965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Половина рамки 8"/>
          <p:cNvSpPr/>
          <p:nvPr/>
        </p:nvSpPr>
        <p:spPr>
          <a:xfrm rot="5400000">
            <a:off x="8291039" y="87079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10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3399782"/>
              </p:ext>
            </p:extLst>
          </p:nvPr>
        </p:nvGraphicFramePr>
        <p:xfrm>
          <a:off x="698155" y="4420890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Вероятность реализации угрозы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Угрозы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Разрушительное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(Р)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Умеренное состояние (У)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«Легкий ушиб» (Л)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Высокая (В)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1, 4, 5, 6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Средняя (С)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Низкая (Н)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914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298" y="284740"/>
            <a:ext cx="10515600" cy="45865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Метод составления профиля среды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1662098"/>
              </p:ext>
            </p:extLst>
          </p:nvPr>
        </p:nvGraphicFramePr>
        <p:xfrm>
          <a:off x="708798" y="898344"/>
          <a:ext cx="10515600" cy="589932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5511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9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50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402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8007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Фактор среды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В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С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Д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Дальнее окружение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Снижение государственного финансирования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-9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Снижение рождаемости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Рост безработицы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Принятие программы развития ДВ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Ограничение ВЭД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- 4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Снижение интереса к получению высшего образования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- 4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Непосредственное окружение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8323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Увеличение бюджетных мест в университетах ДВФО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Открытий новых направлений подготовки  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Выделения бюджетных средств на капитальный ремонт образовательных организации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Проведение Чемпионатов </a:t>
                      </a:r>
                      <a:r>
                        <a:rPr lang="ru-RU" dirty="0" err="1" smtClean="0">
                          <a:latin typeface="Arial Narrow" panose="020B0606020202030204" pitchFamily="34" charset="0"/>
                        </a:rPr>
                        <a:t>Волд</a:t>
                      </a: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dirty="0" err="1" smtClean="0">
                          <a:latin typeface="Arial Narrow" panose="020B0606020202030204" pitchFamily="34" charset="0"/>
                        </a:rPr>
                        <a:t>Скилс</a:t>
                      </a: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 в Хабаровске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Закрытие филиалов  ДВФУ городах Приморского края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Отказ ДВФУ от зданий в черте города Владивостока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4" name="Половина рамки 3"/>
          <p:cNvSpPr/>
          <p:nvPr/>
        </p:nvSpPr>
        <p:spPr>
          <a:xfrm rot="16200000">
            <a:off x="1718548" y="-4928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549568" y="-16777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466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85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b9612e33841f1f3096f53c6daf9344b2cc529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1010</Words>
  <Application>Microsoft Office PowerPoint</Application>
  <PresentationFormat>Произвольный</PresentationFormat>
  <Paragraphs>259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Diseño predeterminado</vt:lpstr>
      <vt:lpstr>Презентация PowerPoint</vt:lpstr>
      <vt:lpstr>Презентация PowerPoint</vt:lpstr>
      <vt:lpstr>Среда организации</vt:lpstr>
      <vt:lpstr>     Влияние внешней и внутренней среды на принятие управленческих решений </vt:lpstr>
      <vt:lpstr>     Система факторов, определяющих качество управленческого решения </vt:lpstr>
      <vt:lpstr>Методы анализа среды: матрица SWOT</vt:lpstr>
      <vt:lpstr>Матрица SWOT-анализа</vt:lpstr>
      <vt:lpstr>Матрица SWOT-анализа</vt:lpstr>
      <vt:lpstr>Матрица SWOT-анализа</vt:lpstr>
      <vt:lpstr>Методы анализа среды: матрица SWOT</vt:lpstr>
      <vt:lpstr>Презентация PowerPoint</vt:lpstr>
      <vt:lpstr>Презентация PowerPoint</vt:lpstr>
      <vt:lpstr>Метод составления профиля среды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Терентьева Татьяна</dc:creator>
  <cp:lastModifiedBy>-</cp:lastModifiedBy>
  <cp:revision>41</cp:revision>
  <dcterms:created xsi:type="dcterms:W3CDTF">2021-09-07T05:15:40Z</dcterms:created>
  <dcterms:modified xsi:type="dcterms:W3CDTF">2021-11-12T05:53:41Z</dcterms:modified>
</cp:coreProperties>
</file>