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320" r:id="rId3"/>
    <p:sldId id="323" r:id="rId4"/>
    <p:sldId id="324" r:id="rId5"/>
    <p:sldId id="265" r:id="rId6"/>
    <p:sldId id="325" r:id="rId7"/>
    <p:sldId id="306" r:id="rId8"/>
    <p:sldId id="326" r:id="rId9"/>
    <p:sldId id="327" r:id="rId10"/>
    <p:sldId id="304" r:id="rId11"/>
    <p:sldId id="328" r:id="rId12"/>
    <p:sldId id="329" r:id="rId13"/>
    <p:sldId id="273" r:id="rId14"/>
    <p:sldId id="330" r:id="rId15"/>
    <p:sldId id="259" r:id="rId16"/>
    <p:sldId id="260" r:id="rId17"/>
    <p:sldId id="261" r:id="rId18"/>
    <p:sldId id="262" r:id="rId19"/>
    <p:sldId id="263" r:id="rId20"/>
    <p:sldId id="264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4" r:id="rId29"/>
    <p:sldId id="275" r:id="rId30"/>
    <p:sldId id="276" r:id="rId31"/>
    <p:sldId id="277" r:id="rId32"/>
    <p:sldId id="278" r:id="rId33"/>
  </p:sldIdLst>
  <p:sldSz cx="12192000" cy="6858000"/>
  <p:notesSz cx="6858000" cy="9144000"/>
  <p:custDataLst>
    <p:tags r:id="rId3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Дисперсия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Лист1!$A$2:$A$7</c:f>
              <c:numCache>
                <c:formatCode>General</c:formatCode>
                <c:ptCount val="6"/>
                <c:pt idx="0">
                  <c:v>58</c:v>
                </c:pt>
                <c:pt idx="1">
                  <c:v>58</c:v>
                </c:pt>
                <c:pt idx="2">
                  <c:v>57</c:v>
                </c:pt>
                <c:pt idx="3">
                  <c:v>56</c:v>
                </c:pt>
                <c:pt idx="4">
                  <c:v>55</c:v>
                </c:pt>
                <c:pt idx="5">
                  <c:v>62.5</c:v>
                </c:pt>
              </c:numCache>
            </c:numRef>
          </c:xVal>
          <c:yVal>
            <c:numRef>
              <c:f>Лист1!$B$2:$B$7</c:f>
              <c:numCache>
                <c:formatCode>General</c:formatCode>
                <c:ptCount val="6"/>
                <c:pt idx="0">
                  <c:v>14</c:v>
                </c:pt>
                <c:pt idx="1">
                  <c:v>18.3</c:v>
                </c:pt>
                <c:pt idx="2">
                  <c:v>7.8</c:v>
                </c:pt>
                <c:pt idx="3">
                  <c:v>9.1999999999999993</c:v>
                </c:pt>
                <c:pt idx="4">
                  <c:v>10</c:v>
                </c:pt>
                <c:pt idx="5">
                  <c:v>15.2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E8F-4AEF-9FD9-A3FDB821E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895104"/>
        <c:axId val="90897024"/>
      </c:scatterChart>
      <c:valAx>
        <c:axId val="90895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0897024"/>
        <c:crosses val="autoZero"/>
        <c:crossBetween val="midCat"/>
      </c:valAx>
      <c:valAx>
        <c:axId val="9089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08951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0.4728</cdr:x>
      <cdr:y>0.08155</cdr:y>
    </cdr:from>
    <cdr:to>
      <cdr:x>0.64404</cdr:x>
      <cdr:y>0.16238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69952EF-5D0D-4C2D-84B5-4E8BEFA399FD}"/>
            </a:ext>
          </a:extLst>
        </cdr:cNvPr>
        <cdr:cNvSpPr txBox="1"/>
      </cdr:nvSpPr>
      <cdr:spPr>
        <a:xfrm xmlns:a="http://schemas.openxmlformats.org/drawingml/2006/main">
          <a:off x="4971757" y="354867"/>
          <a:ext cx="1800665" cy="3516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C70F1-572E-4156-86CA-6C54031C0526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21CEE-AFFB-4689-B1A7-E726AD8EFD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998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21CEE-AFFB-4689-B1A7-E726AD8EFD69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622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C60A7C6-BEF9-40D1-9CC8-65AEA701C1C9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62D-A388-4A9F-8A9B-2EA4C1221E5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810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A7C6-BEF9-40D1-9CC8-65AEA701C1C9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62D-A388-4A9F-8A9B-2EA4C1221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759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A7C6-BEF9-40D1-9CC8-65AEA701C1C9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62D-A388-4A9F-8A9B-2EA4C1221E5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061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A7C6-BEF9-40D1-9CC8-65AEA701C1C9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62D-A388-4A9F-8A9B-2EA4C1221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888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A7C6-BEF9-40D1-9CC8-65AEA701C1C9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62D-A388-4A9F-8A9B-2EA4C1221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102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A7C6-BEF9-40D1-9CC8-65AEA701C1C9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62D-A388-4A9F-8A9B-2EA4C1221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709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A7C6-BEF9-40D1-9CC8-65AEA701C1C9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62D-A388-4A9F-8A9B-2EA4C1221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17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A7C6-BEF9-40D1-9CC8-65AEA701C1C9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62D-A388-4A9F-8A9B-2EA4C1221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537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A7C6-BEF9-40D1-9CC8-65AEA701C1C9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62D-A388-4A9F-8A9B-2EA4C1221E5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727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A7C6-BEF9-40D1-9CC8-65AEA701C1C9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62D-A388-4A9F-8A9B-2EA4C1221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916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A7C6-BEF9-40D1-9CC8-65AEA701C1C9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62D-A388-4A9F-8A9B-2EA4C1221E5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217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09600" y="1981200"/>
            <a:ext cx="109728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695859-B2BC-4DB1-8B9A-BAD7DFCE003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625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C60A7C6-BEF9-40D1-9CC8-65AEA701C1C9}" type="datetimeFigureOut">
              <a:rPr lang="ru-RU" smtClean="0"/>
              <a:t>28.10.2019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566262D-A388-4A9F-8A9B-2EA4C1221E5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3907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D0673D-E022-42FB-8B36-4D1849B6C7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Принятие решений в условиях риска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38C69E-E944-4690-BDD2-53C8BAE445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621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682ECA57-782A-40A1-9AB5-13F47BEB8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417D-39B6-41F9-B2CA-5CBADADC8AD1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525CC819-595A-4AC0-BE9C-82134A4F0A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24113" y="333375"/>
            <a:ext cx="7993062" cy="1066800"/>
          </a:xfrm>
        </p:spPr>
        <p:txBody>
          <a:bodyPr>
            <a:normAutofit fontScale="90000"/>
          </a:bodyPr>
          <a:lstStyle/>
          <a:p>
            <a:r>
              <a:rPr lang="ru-RU" altLang="ru-RU" sz="3200" b="1">
                <a:solidFill>
                  <a:schemeClr val="tx1"/>
                </a:solidFill>
                <a:latin typeface="Times New Roman" panose="02020603050405020304" pitchFamily="18" charset="0"/>
              </a:rPr>
              <a:t>Моделирование в условиях риска </a:t>
            </a:r>
            <a:br>
              <a:rPr lang="ru-RU" altLang="ru-RU" sz="3200" b="1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altLang="ru-RU" sz="3200" b="1">
                <a:solidFill>
                  <a:schemeClr val="tx1"/>
                </a:solidFill>
                <a:latin typeface="Times New Roman" panose="02020603050405020304" pitchFamily="18" charset="0"/>
              </a:rPr>
              <a:t>и неопределенности</a:t>
            </a:r>
          </a:p>
        </p:txBody>
      </p:sp>
      <p:graphicFrame>
        <p:nvGraphicFramePr>
          <p:cNvPr id="133123" name="Group 3">
            <a:extLst>
              <a:ext uri="{FF2B5EF4-FFF2-40B4-BE49-F238E27FC236}">
                <a16:creationId xmlns:a16="http://schemas.microsoft.com/office/drawing/2014/main" id="{FD00E905-ADEB-4D4E-89F3-23B889F0758F}"/>
              </a:ext>
            </a:extLst>
          </p:cNvPr>
          <p:cNvGraphicFramePr>
            <a:graphicFrameLocks noGrp="1"/>
          </p:cNvGraphicFramePr>
          <p:nvPr/>
        </p:nvGraphicFramePr>
        <p:xfrm>
          <a:off x="2279651" y="2060575"/>
          <a:ext cx="8208963" cy="4267200"/>
        </p:xfrm>
        <a:graphic>
          <a:graphicData uri="http://schemas.openxmlformats.org/drawingml/2006/table">
            <a:tbl>
              <a:tblPr/>
              <a:tblGrid>
                <a:gridCol w="8208963">
                  <a:extLst>
                    <a:ext uri="{9D8B030D-6E8A-4147-A177-3AD203B41FA5}">
                      <a16:colId xmlns:a16="http://schemas.microsoft.com/office/drawing/2014/main" val="4291838832"/>
                    </a:ext>
                  </a:extLst>
                </a:gridCol>
              </a:tblGrid>
              <a:tr h="426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1031875" indent="-4572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552575" indent="-381000"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2074863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597150" indent="-3429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500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30543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500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35115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500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9687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500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442595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500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Риски – это прогнозируемые отклонения от оптимальной траектории развития системы под объективным влиянием нестабильной среды функционирования. 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527365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3600">
                <a:solidFill>
                  <a:srgbClr val="003366"/>
                </a:solidFill>
              </a:rPr>
              <a:t>Признаками рисковых ситуаций являются: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209800"/>
            <a:ext cx="82296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3000" dirty="0"/>
              <a:t>отсутствие уверенности в достижении поставленной цели или запланированного показателя;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 dirty="0"/>
              <a:t>возможность определения величины потенциального ущерба или выигрыша;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 dirty="0"/>
              <a:t>альтернативность выбора;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 dirty="0"/>
              <a:t>возможность управления риском;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000" dirty="0"/>
              <a:t>ожидание благополучного результата.  </a:t>
            </a:r>
          </a:p>
          <a:p>
            <a:pPr eaLnBrk="1" hangingPunct="1">
              <a:lnSpc>
                <a:spcPct val="90000"/>
              </a:lnSpc>
            </a:pPr>
            <a:endParaRPr lang="ru-RU" altLang="ru-RU" sz="30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4000" b="1" i="1" dirty="0">
                <a:solidFill>
                  <a:srgbClr val="FF0000"/>
                </a:solidFill>
              </a:rPr>
              <a:t>2. </a:t>
            </a:r>
            <a:r>
              <a:rPr lang="ru-RU" altLang="ru-RU" sz="4000" b="1" i="1" dirty="0">
                <a:solidFill>
                  <a:srgbClr val="003366"/>
                </a:solidFill>
              </a:rPr>
              <a:t>Классификация рисков</a:t>
            </a:r>
            <a:r>
              <a:rPr lang="ru-RU" altLang="ru-RU" dirty="0"/>
              <a:t> </a:t>
            </a:r>
          </a:p>
        </p:txBody>
      </p:sp>
      <p:grpSp>
        <p:nvGrpSpPr>
          <p:cNvPr id="12291" name="Organization Chart 7"/>
          <p:cNvGrpSpPr>
            <a:grpSpLocks noChangeAspect="1"/>
          </p:cNvGrpSpPr>
          <p:nvPr/>
        </p:nvGrpSpPr>
        <p:grpSpPr bwMode="auto">
          <a:xfrm>
            <a:off x="1981200" y="1981200"/>
            <a:ext cx="8229600" cy="3886200"/>
            <a:chOff x="288" y="1248"/>
            <a:chExt cx="4895" cy="720"/>
          </a:xfrm>
        </p:grpSpPr>
        <p:cxnSp>
          <p:nvCxnSpPr>
            <p:cNvPr id="12292" name="_s1028"/>
            <p:cNvCxnSpPr>
              <a:cxnSpLocks noChangeShapeType="1"/>
              <a:stCxn id="12302" idx="0"/>
              <a:endCxn id="12297" idx="2"/>
            </p:cNvCxnSpPr>
            <p:nvPr/>
          </p:nvCxnSpPr>
          <p:spPr bwMode="auto">
            <a:xfrm rot="16200000" flipV="1">
              <a:off x="3681" y="610"/>
              <a:ext cx="144" cy="1996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93" name="_s1029"/>
            <p:cNvCxnSpPr>
              <a:cxnSpLocks noChangeShapeType="1"/>
              <a:stCxn id="12301" idx="0"/>
              <a:endCxn id="12297" idx="2"/>
            </p:cNvCxnSpPr>
            <p:nvPr/>
          </p:nvCxnSpPr>
          <p:spPr bwMode="auto">
            <a:xfrm rot="16200000" flipV="1">
              <a:off x="3194" y="1097"/>
              <a:ext cx="144" cy="1021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94" name="_s1030"/>
            <p:cNvCxnSpPr>
              <a:cxnSpLocks noChangeShapeType="1"/>
              <a:stCxn id="12300" idx="0"/>
              <a:endCxn id="12297" idx="2"/>
            </p:cNvCxnSpPr>
            <p:nvPr/>
          </p:nvCxnSpPr>
          <p:spPr bwMode="auto">
            <a:xfrm rot="5400000" flipH="1" flipV="1">
              <a:off x="2683" y="1608"/>
              <a:ext cx="144" cy="1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95" name="_s1031"/>
            <p:cNvCxnSpPr>
              <a:cxnSpLocks noChangeShapeType="1"/>
              <a:stCxn id="12299" idx="0"/>
              <a:endCxn id="12297" idx="2"/>
            </p:cNvCxnSpPr>
            <p:nvPr/>
          </p:nvCxnSpPr>
          <p:spPr bwMode="auto">
            <a:xfrm rot="5400000" flipH="1" flipV="1">
              <a:off x="2169" y="1094"/>
              <a:ext cx="144" cy="102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96" name="_s1032"/>
            <p:cNvCxnSpPr>
              <a:cxnSpLocks noChangeShapeType="1"/>
              <a:stCxn id="12298" idx="0"/>
              <a:endCxn id="12297" idx="2"/>
            </p:cNvCxnSpPr>
            <p:nvPr/>
          </p:nvCxnSpPr>
          <p:spPr bwMode="auto">
            <a:xfrm rot="5400000" flipH="1" flipV="1">
              <a:off x="1666" y="591"/>
              <a:ext cx="144" cy="2035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297" name="_s1033"/>
            <p:cNvSpPr>
              <a:spLocks noChangeArrowheads="1"/>
            </p:cNvSpPr>
            <p:nvPr/>
          </p:nvSpPr>
          <p:spPr bwMode="auto">
            <a:xfrm>
              <a:off x="2323" y="124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2200" b="1" dirty="0"/>
                <a:t>Критерии</a:t>
              </a:r>
            </a:p>
            <a:p>
              <a:pPr eaLnBrk="1" hangingPunct="1"/>
              <a:endParaRPr lang="ru-RU" altLang="ru-RU" sz="2000" b="1" dirty="0">
                <a:solidFill>
                  <a:srgbClr val="000066"/>
                </a:solidFill>
              </a:endParaRPr>
            </a:p>
          </p:txBody>
        </p:sp>
        <p:sp>
          <p:nvSpPr>
            <p:cNvPr id="12298" name="_s1034"/>
            <p:cNvSpPr>
              <a:spLocks noChangeArrowheads="1"/>
            </p:cNvSpPr>
            <p:nvPr/>
          </p:nvSpPr>
          <p:spPr bwMode="auto">
            <a:xfrm>
              <a:off x="288" y="168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2000" b="1">
                  <a:solidFill>
                    <a:srgbClr val="000066"/>
                  </a:solidFill>
                </a:rPr>
                <a:t>Результат </a:t>
              </a:r>
            </a:p>
          </p:txBody>
        </p:sp>
        <p:sp>
          <p:nvSpPr>
            <p:cNvPr id="12299" name="_s1035"/>
            <p:cNvSpPr>
              <a:spLocks noChangeArrowheads="1"/>
            </p:cNvSpPr>
            <p:nvPr/>
          </p:nvSpPr>
          <p:spPr bwMode="auto">
            <a:xfrm>
              <a:off x="1225" y="1680"/>
              <a:ext cx="1003" cy="28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2000" b="1" dirty="0">
                  <a:solidFill>
                    <a:srgbClr val="000066"/>
                  </a:solidFill>
                </a:rPr>
                <a:t>По сферам</a:t>
              </a:r>
            </a:p>
            <a:p>
              <a:pPr eaLnBrk="1" hangingPunct="1"/>
              <a:r>
                <a:rPr lang="ru-RU" altLang="ru-RU" sz="2000" b="1" dirty="0">
                  <a:solidFill>
                    <a:srgbClr val="000066"/>
                  </a:solidFill>
                </a:rPr>
                <a:t>проявления</a:t>
              </a:r>
            </a:p>
          </p:txBody>
        </p:sp>
        <p:sp>
          <p:nvSpPr>
            <p:cNvPr id="12300" name="_s1036"/>
            <p:cNvSpPr>
              <a:spLocks noChangeArrowheads="1"/>
            </p:cNvSpPr>
            <p:nvPr/>
          </p:nvSpPr>
          <p:spPr bwMode="auto">
            <a:xfrm>
              <a:off x="2270" y="1680"/>
              <a:ext cx="969" cy="28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2000" b="1" dirty="0">
                  <a:solidFill>
                    <a:srgbClr val="000066"/>
                  </a:solidFill>
                </a:rPr>
                <a:t>Размер </a:t>
              </a:r>
            </a:p>
            <a:p>
              <a:pPr eaLnBrk="1" hangingPunct="1"/>
              <a:r>
                <a:rPr lang="ru-RU" altLang="ru-RU" sz="2000" b="1" dirty="0">
                  <a:solidFill>
                    <a:srgbClr val="000066"/>
                  </a:solidFill>
                </a:rPr>
                <a:t>ожидаемых</a:t>
              </a:r>
            </a:p>
            <a:p>
              <a:pPr eaLnBrk="1" hangingPunct="1"/>
              <a:r>
                <a:rPr lang="ru-RU" altLang="ru-RU" sz="2000" b="1" dirty="0">
                  <a:solidFill>
                    <a:srgbClr val="000066"/>
                  </a:solidFill>
                </a:rPr>
                <a:t>потерь</a:t>
              </a:r>
            </a:p>
          </p:txBody>
        </p:sp>
        <p:sp>
          <p:nvSpPr>
            <p:cNvPr id="12301" name="_s1037"/>
            <p:cNvSpPr>
              <a:spLocks noChangeArrowheads="1"/>
            </p:cNvSpPr>
            <p:nvPr/>
          </p:nvSpPr>
          <p:spPr bwMode="auto">
            <a:xfrm>
              <a:off x="3309" y="1680"/>
              <a:ext cx="935" cy="28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2000" b="1" dirty="0">
                  <a:solidFill>
                    <a:srgbClr val="000066"/>
                  </a:solidFill>
                </a:rPr>
                <a:t>По </a:t>
              </a:r>
              <a:r>
                <a:rPr lang="ru-RU" altLang="ru-RU" sz="2000" b="1" dirty="0" err="1">
                  <a:solidFill>
                    <a:srgbClr val="000066"/>
                  </a:solidFill>
                </a:rPr>
                <a:t>возмож</a:t>
              </a:r>
              <a:endParaRPr lang="ru-RU" altLang="ru-RU" sz="2000" b="1" dirty="0">
                <a:solidFill>
                  <a:srgbClr val="000066"/>
                </a:solidFill>
              </a:endParaRPr>
            </a:p>
            <a:p>
              <a:pPr eaLnBrk="1" hangingPunct="1"/>
              <a:r>
                <a:rPr lang="ru-RU" altLang="ru-RU" sz="2000" b="1" dirty="0" err="1">
                  <a:solidFill>
                    <a:srgbClr val="000066"/>
                  </a:solidFill>
                </a:rPr>
                <a:t>ности</a:t>
              </a:r>
              <a:endParaRPr lang="ru-RU" altLang="ru-RU" sz="2000" b="1" dirty="0">
                <a:solidFill>
                  <a:srgbClr val="000066"/>
                </a:solidFill>
              </a:endParaRPr>
            </a:p>
            <a:p>
              <a:pPr eaLnBrk="1" hangingPunct="1"/>
              <a:r>
                <a:rPr lang="ru-RU" altLang="ru-RU" sz="2000" b="1" dirty="0" err="1">
                  <a:solidFill>
                    <a:srgbClr val="000066"/>
                  </a:solidFill>
                </a:rPr>
                <a:t>страхова</a:t>
              </a:r>
              <a:endParaRPr lang="ru-RU" altLang="ru-RU" sz="2000" b="1" dirty="0">
                <a:solidFill>
                  <a:srgbClr val="000066"/>
                </a:solidFill>
              </a:endParaRPr>
            </a:p>
            <a:p>
              <a:pPr eaLnBrk="1" hangingPunct="1"/>
              <a:r>
                <a:rPr lang="ru-RU" altLang="ru-RU" sz="2000" b="1" dirty="0" err="1">
                  <a:solidFill>
                    <a:srgbClr val="000066"/>
                  </a:solidFill>
                </a:rPr>
                <a:t>ния</a:t>
              </a:r>
              <a:endParaRPr lang="ru-RU" altLang="ru-RU" sz="2000" b="1" dirty="0">
                <a:solidFill>
                  <a:srgbClr val="000066"/>
                </a:solidFill>
              </a:endParaRPr>
            </a:p>
          </p:txBody>
        </p:sp>
        <p:sp>
          <p:nvSpPr>
            <p:cNvPr id="12302" name="_s1038"/>
            <p:cNvSpPr>
              <a:spLocks noChangeArrowheads="1"/>
            </p:cNvSpPr>
            <p:nvPr/>
          </p:nvSpPr>
          <p:spPr bwMode="auto">
            <a:xfrm>
              <a:off x="4320" y="1680"/>
              <a:ext cx="863" cy="28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2000" b="1">
                  <a:solidFill>
                    <a:srgbClr val="000066"/>
                  </a:solidFill>
                </a:rPr>
                <a:t>По времен</a:t>
              </a:r>
            </a:p>
            <a:p>
              <a:pPr eaLnBrk="1" hangingPunct="1"/>
              <a:r>
                <a:rPr lang="ru-RU" altLang="ru-RU" sz="2000" b="1">
                  <a:solidFill>
                    <a:srgbClr val="000066"/>
                  </a:solidFill>
                </a:rPr>
                <a:t>ному</a:t>
              </a:r>
            </a:p>
            <a:p>
              <a:pPr eaLnBrk="1" hangingPunct="1"/>
              <a:r>
                <a:rPr lang="ru-RU" altLang="ru-RU" sz="2000" b="1">
                  <a:solidFill>
                    <a:srgbClr val="000066"/>
                  </a:solidFill>
                </a:rPr>
                <a:t>фактору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000" b="1" i="1">
                <a:solidFill>
                  <a:srgbClr val="000066"/>
                </a:solidFill>
              </a:rPr>
              <a:t>В зависимости от</a:t>
            </a:r>
            <a:r>
              <a:rPr lang="ru-RU" altLang="ru-RU" sz="3000">
                <a:solidFill>
                  <a:srgbClr val="000066"/>
                </a:solidFill>
              </a:rPr>
              <a:t> </a:t>
            </a:r>
            <a:r>
              <a:rPr lang="ru-RU" altLang="ru-RU" sz="3000" b="1" i="1">
                <a:solidFill>
                  <a:srgbClr val="000066"/>
                </a:solidFill>
              </a:rPr>
              <a:t>возможного результата</a:t>
            </a:r>
            <a:r>
              <a:rPr lang="ru-RU" altLang="ru-RU" sz="3000">
                <a:solidFill>
                  <a:srgbClr val="000066"/>
                </a:solidFill>
              </a:rPr>
              <a:t> (рискового события) риски можно поделить на две большие группы:</a:t>
            </a:r>
            <a:r>
              <a:rPr lang="ru-RU" altLang="ru-RU" sz="4000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133600"/>
            <a:ext cx="8229600" cy="40386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200" b="1" dirty="0"/>
              <a:t>чистые риски</a:t>
            </a:r>
            <a:r>
              <a:rPr lang="ru-RU" altLang="ru-RU" sz="3200" dirty="0"/>
              <a:t>;</a:t>
            </a:r>
          </a:p>
          <a:p>
            <a:pPr eaLnBrk="1" hangingPunct="1"/>
            <a:r>
              <a:rPr lang="ru-RU" altLang="ru-RU" sz="3200" b="1" dirty="0"/>
              <a:t>спекулятивные риски</a:t>
            </a:r>
            <a:r>
              <a:rPr lang="ru-RU" altLang="ru-RU" sz="3200" dirty="0"/>
              <a:t>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000" b="1" i="1" dirty="0">
                <a:solidFill>
                  <a:schemeClr val="tx1"/>
                </a:solidFill>
              </a:rPr>
              <a:t>По сферам проявления </a:t>
            </a:r>
            <a:r>
              <a:rPr lang="ru-RU" altLang="ru-RU" sz="3000" dirty="0">
                <a:solidFill>
                  <a:schemeClr val="tx1"/>
                </a:solidFill>
              </a:rPr>
              <a:t>риски делятся на следующие категории:</a:t>
            </a:r>
            <a:r>
              <a:rPr lang="ru-RU" altLang="ru-RU" sz="4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847" y="3187082"/>
            <a:ext cx="9473953" cy="3289917"/>
          </a:xfrm>
        </p:spPr>
        <p:txBody>
          <a:bodyPr/>
          <a:lstStyle/>
          <a:p>
            <a:pPr eaLnBrk="1" hangingPunct="1"/>
            <a:r>
              <a:rPr lang="ru-RU" altLang="ru-RU" sz="4000" b="1" dirty="0"/>
              <a:t>природные риски</a:t>
            </a:r>
            <a:r>
              <a:rPr lang="ru-RU" altLang="ru-RU" sz="4000" dirty="0"/>
              <a:t>;</a:t>
            </a:r>
          </a:p>
          <a:p>
            <a:pPr eaLnBrk="1" hangingPunct="1"/>
            <a:r>
              <a:rPr lang="ru-RU" altLang="ru-RU" sz="4000" b="1" dirty="0"/>
              <a:t>экологические риски</a:t>
            </a:r>
            <a:r>
              <a:rPr lang="ru-RU" altLang="ru-RU" sz="4000" dirty="0"/>
              <a:t>;</a:t>
            </a:r>
          </a:p>
          <a:p>
            <a:pPr eaLnBrk="1" hangingPunct="1"/>
            <a:r>
              <a:rPr lang="ru-RU" altLang="ru-RU" sz="4000" b="1" dirty="0"/>
              <a:t>политические риски</a:t>
            </a:r>
            <a:r>
              <a:rPr lang="ru-RU" altLang="ru-RU" sz="4000" dirty="0"/>
              <a:t>;</a:t>
            </a:r>
          </a:p>
          <a:p>
            <a:pPr eaLnBrk="1" hangingPunct="1"/>
            <a:endParaRPr lang="ru-RU" altLang="ru-RU" dirty="0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8229600" cy="1295400"/>
          </a:xfrm>
        </p:spPr>
        <p:txBody>
          <a:bodyPr/>
          <a:lstStyle/>
          <a:p>
            <a:pPr eaLnBrk="1" hangingPunct="1"/>
            <a:r>
              <a:rPr lang="ru-RU" altLang="ru-RU" sz="3000" b="1" i="1" dirty="0">
                <a:solidFill>
                  <a:schemeClr val="tx1"/>
                </a:solidFill>
              </a:rPr>
              <a:t>По сферам проявления </a:t>
            </a:r>
            <a:r>
              <a:rPr lang="ru-RU" altLang="ru-RU" sz="3000" dirty="0">
                <a:solidFill>
                  <a:schemeClr val="tx1"/>
                </a:solidFill>
              </a:rPr>
              <a:t>риски делятся на следующие категории:</a:t>
            </a:r>
            <a:r>
              <a:rPr lang="ru-RU" altLang="ru-RU" sz="4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3302492"/>
            <a:ext cx="8229600" cy="3174507"/>
          </a:xfrm>
        </p:spPr>
        <p:txBody>
          <a:bodyPr/>
          <a:lstStyle/>
          <a:p>
            <a:pPr eaLnBrk="1" hangingPunct="1"/>
            <a:r>
              <a:rPr lang="ru-RU" altLang="ru-RU" sz="3600" b="1" dirty="0"/>
              <a:t>социальные риски</a:t>
            </a:r>
            <a:r>
              <a:rPr lang="ru-RU" altLang="ru-RU" sz="3600" dirty="0"/>
              <a:t>;</a:t>
            </a:r>
          </a:p>
          <a:p>
            <a:pPr eaLnBrk="1" hangingPunct="1"/>
            <a:r>
              <a:rPr lang="ru-RU" altLang="ru-RU" sz="3600" b="1" dirty="0"/>
              <a:t>профессиональные риски</a:t>
            </a:r>
            <a:r>
              <a:rPr lang="ru-RU" altLang="ru-RU" sz="3600" dirty="0"/>
              <a:t> ;</a:t>
            </a:r>
          </a:p>
          <a:p>
            <a:pPr eaLnBrk="1" hangingPunct="1"/>
            <a:r>
              <a:rPr lang="ru-RU" altLang="ru-RU" sz="3600" b="1" dirty="0"/>
              <a:t>коммерческие риски</a:t>
            </a:r>
            <a:r>
              <a:rPr lang="ru-RU" altLang="ru-RU" sz="3600" dirty="0"/>
              <a:t>.</a:t>
            </a:r>
          </a:p>
          <a:p>
            <a:pPr eaLnBrk="1" hangingPunct="1"/>
            <a:endParaRPr lang="ru-RU" altLang="ru-RU" dirty="0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85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000" b="1" i="1">
                <a:solidFill>
                  <a:srgbClr val="000066"/>
                </a:solidFill>
              </a:rPr>
              <a:t>В зависимости от размера ожидаемых потерь </a:t>
            </a:r>
            <a:r>
              <a:rPr lang="ru-RU" altLang="ru-RU" sz="3000">
                <a:solidFill>
                  <a:srgbClr val="000066"/>
                </a:solidFill>
              </a:rPr>
              <a:t>риски могут делиться на:</a:t>
            </a:r>
            <a:br>
              <a:rPr lang="ru-RU" altLang="ru-RU" sz="3000" b="1">
                <a:solidFill>
                  <a:srgbClr val="000066"/>
                </a:solidFill>
              </a:rPr>
            </a:br>
            <a:endParaRPr lang="ru-RU" altLang="ru-RU" sz="3000" b="1">
              <a:solidFill>
                <a:srgbClr val="000066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4128" y="3701988"/>
            <a:ext cx="9720073" cy="260737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3200" b="1" dirty="0"/>
              <a:t>допустимые;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200" b="1" dirty="0"/>
              <a:t>критические;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200" b="1" dirty="0"/>
              <a:t>катастрофические.</a:t>
            </a:r>
          </a:p>
          <a:p>
            <a:pPr eaLnBrk="1" hangingPunct="1">
              <a:lnSpc>
                <a:spcPct val="90000"/>
              </a:lnSpc>
            </a:pPr>
            <a:endParaRPr lang="ru-RU" altLang="ru-RU" sz="2800" dirty="0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09600"/>
            <a:ext cx="8229600" cy="1219200"/>
          </a:xfrm>
        </p:spPr>
        <p:txBody>
          <a:bodyPr/>
          <a:lstStyle/>
          <a:p>
            <a:pPr eaLnBrk="1" hangingPunct="1"/>
            <a:r>
              <a:rPr lang="ru-RU" altLang="ru-RU" sz="3000" b="1" i="1">
                <a:solidFill>
                  <a:srgbClr val="000066"/>
                </a:solidFill>
              </a:rPr>
              <a:t>По возможности страхования</a:t>
            </a:r>
            <a:br>
              <a:rPr lang="ru-RU" altLang="ru-RU" sz="3000" b="1" i="1">
                <a:solidFill>
                  <a:srgbClr val="000066"/>
                </a:solidFill>
              </a:rPr>
            </a:br>
            <a:r>
              <a:rPr lang="ru-RU" altLang="ru-RU" sz="3000">
                <a:solidFill>
                  <a:srgbClr val="000066"/>
                </a:solidFill>
              </a:rPr>
              <a:t>риски подразделяются на:</a:t>
            </a:r>
            <a:r>
              <a:rPr lang="ru-RU" altLang="ru-RU" sz="4000"/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3568824"/>
            <a:ext cx="8229600" cy="3060576"/>
          </a:xfrm>
        </p:spPr>
        <p:txBody>
          <a:bodyPr>
            <a:normAutofit/>
          </a:bodyPr>
          <a:lstStyle/>
          <a:p>
            <a:r>
              <a:rPr lang="ru-RU" altLang="ru-RU" sz="3200" b="1" dirty="0"/>
              <a:t>Страхуемые риски</a:t>
            </a:r>
            <a:r>
              <a:rPr lang="ru-RU" altLang="ru-RU" sz="3200" dirty="0"/>
              <a:t>.</a:t>
            </a:r>
          </a:p>
          <a:p>
            <a:r>
              <a:rPr lang="ru-RU" altLang="ru-RU" sz="3200" b="1" dirty="0" err="1"/>
              <a:t>Нестрахуемые</a:t>
            </a:r>
            <a:r>
              <a:rPr lang="ru-RU" altLang="ru-RU" sz="3200" b="1" dirty="0"/>
              <a:t> риски</a:t>
            </a:r>
            <a:r>
              <a:rPr lang="ru-RU" altLang="ru-RU" sz="3200"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09600"/>
            <a:ext cx="8229600" cy="1219200"/>
          </a:xfrm>
        </p:spPr>
        <p:txBody>
          <a:bodyPr/>
          <a:lstStyle/>
          <a:p>
            <a:pPr eaLnBrk="1" hangingPunct="1"/>
            <a:r>
              <a:rPr lang="ru-RU" altLang="ru-RU" sz="3200" b="1">
                <a:solidFill>
                  <a:srgbClr val="002060"/>
                </a:solidFill>
              </a:rPr>
              <a:t>Виды рисков по </a:t>
            </a:r>
            <a:r>
              <a:rPr lang="ru-RU" altLang="ru-RU" sz="3200" b="1" i="1">
                <a:solidFill>
                  <a:srgbClr val="002060"/>
                </a:solidFill>
              </a:rPr>
              <a:t>характеру проявления во времени:</a:t>
            </a:r>
            <a:endParaRPr lang="ru-RU" altLang="ru-RU" sz="4000" i="1">
              <a:solidFill>
                <a:srgbClr val="002060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3151572"/>
            <a:ext cx="8229600" cy="3477827"/>
          </a:xfrm>
        </p:spPr>
        <p:txBody>
          <a:bodyPr>
            <a:normAutofit/>
          </a:bodyPr>
          <a:lstStyle/>
          <a:p>
            <a:r>
              <a:rPr lang="ru-RU" altLang="ru-RU" sz="3600" b="1" dirty="0"/>
              <a:t>Постоянный риск</a:t>
            </a:r>
            <a:r>
              <a:rPr lang="ru-RU" altLang="ru-RU" sz="3600" dirty="0"/>
              <a:t> ;</a:t>
            </a:r>
          </a:p>
          <a:p>
            <a:r>
              <a:rPr lang="ru-RU" altLang="ru-RU" sz="3600" b="1" dirty="0"/>
              <a:t>Временный риск</a:t>
            </a:r>
            <a:r>
              <a:rPr lang="ru-RU" altLang="ru-RU" sz="3600"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8229600" cy="1600200"/>
          </a:xfrm>
        </p:spPr>
        <p:txBody>
          <a:bodyPr/>
          <a:lstStyle/>
          <a:p>
            <a:pPr eaLnBrk="1" hangingPunct="1"/>
            <a:r>
              <a:rPr lang="ru-RU" altLang="ru-RU" sz="3200" b="1" dirty="0">
                <a:solidFill>
                  <a:schemeClr val="tx1"/>
                </a:solidFill>
              </a:rPr>
              <a:t>3. Анализ риска целесообразно проводить в следующей последовательности:</a:t>
            </a:r>
            <a:r>
              <a:rPr lang="ru-RU" altLang="ru-RU" sz="40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286000"/>
            <a:ext cx="8229600" cy="4114800"/>
          </a:xfrm>
        </p:spPr>
        <p:txBody>
          <a:bodyPr/>
          <a:lstStyle/>
          <a:p>
            <a:pPr eaLnBrk="1" hangingPunct="1"/>
            <a:r>
              <a:rPr lang="ru-RU" altLang="ru-RU" sz="2800" dirty="0"/>
              <a:t>выявление объективных и субъективных факторов, влияющих на конкретный вид риска;</a:t>
            </a:r>
          </a:p>
          <a:p>
            <a:pPr eaLnBrk="1" hangingPunct="1"/>
            <a:r>
              <a:rPr lang="ru-RU" altLang="ru-RU" sz="2800" dirty="0"/>
              <a:t>анализ выявленных факторов; </a:t>
            </a:r>
          </a:p>
          <a:p>
            <a:pPr eaLnBrk="1" hangingPunct="1"/>
            <a:r>
              <a:rPr lang="ru-RU" altLang="ru-RU" sz="2800" dirty="0"/>
              <a:t>оценка конкретного вида риска с финансовых позиций, установление допустимого уровня риска;</a:t>
            </a:r>
          </a:p>
          <a:p>
            <a:pPr eaLnBrk="1" hangingPunct="1"/>
            <a:r>
              <a:rPr lang="ru-RU" altLang="ru-RU" sz="2800" dirty="0"/>
              <a:t>разработка мероприятий по снижению риска при принятии управленческого решения.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b="1">
                <a:solidFill>
                  <a:srgbClr val="003366"/>
                </a:solidFill>
              </a:rPr>
              <a:t>По технологии проведения различают два взаимно дополняющих друг друга вида анализа рисков:</a:t>
            </a:r>
            <a:r>
              <a:rPr lang="ru-RU" altLang="ru-RU" sz="4000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209800"/>
            <a:ext cx="8229600" cy="36576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2800" dirty="0"/>
              <a:t>качественный, главная задача которого состоит в определении факторов риска и обстоятельств, приводящих к рисковым ситуациям, </a:t>
            </a:r>
          </a:p>
          <a:p>
            <a:pPr eaLnBrk="1" hangingPunct="1"/>
            <a:r>
              <a:rPr lang="ru-RU" altLang="ru-RU" sz="2800" dirty="0"/>
              <a:t>количественный, позволяющий вычислить величину отдельных рисков и риска проекта в целом.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09600"/>
            <a:ext cx="8229600" cy="1371600"/>
          </a:xfrm>
        </p:spPr>
        <p:txBody>
          <a:bodyPr/>
          <a:lstStyle/>
          <a:p>
            <a:pPr eaLnBrk="1" hangingPunct="1"/>
            <a:r>
              <a:rPr lang="ru-RU" altLang="ru-RU" sz="3200" b="1">
                <a:solidFill>
                  <a:srgbClr val="000066"/>
                </a:solidFill>
              </a:rPr>
              <a:t>Для количественной оценки риска можно воспользоваться формулой:</a:t>
            </a:r>
            <a:br>
              <a:rPr lang="ru-RU" altLang="ru-RU" sz="3200" b="1"/>
            </a:br>
            <a:endParaRPr lang="ru-RU" altLang="ru-RU" sz="3200" b="1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362200"/>
            <a:ext cx="8229600" cy="3962400"/>
          </a:xfrm>
        </p:spPr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ru-RU" sz="2800" b="1" dirty="0"/>
              <a:t>R</a:t>
            </a:r>
            <a:r>
              <a:rPr lang="ru-RU" altLang="ru-RU" sz="2800" b="1" dirty="0"/>
              <a:t> =</a:t>
            </a:r>
            <a:r>
              <a:rPr lang="en-US" altLang="ru-RU" sz="2800" b="1" dirty="0"/>
              <a:t> Y * P</a:t>
            </a:r>
            <a:r>
              <a:rPr lang="ru-RU" altLang="ru-RU" sz="2800" b="1" dirty="0"/>
              <a:t>, </a:t>
            </a:r>
            <a:r>
              <a:rPr lang="ru-RU" altLang="ru-RU" sz="2800" dirty="0"/>
              <a:t>где</a:t>
            </a:r>
            <a:endParaRPr lang="ru-RU" altLang="ru-RU" sz="2800" b="1" dirty="0"/>
          </a:p>
          <a:p>
            <a:pPr eaLnBrk="1" hangingPunct="1"/>
            <a:r>
              <a:rPr lang="en-US" altLang="ru-RU" sz="2800" dirty="0"/>
              <a:t>R</a:t>
            </a:r>
            <a:r>
              <a:rPr lang="ru-RU" altLang="ru-RU" sz="2800" dirty="0"/>
              <a:t> – количественная оценка риска, </a:t>
            </a:r>
            <a:r>
              <a:rPr lang="ru-RU" altLang="ru-RU" sz="2800" dirty="0" err="1"/>
              <a:t>ден</a:t>
            </a:r>
            <a:r>
              <a:rPr lang="ru-RU" altLang="ru-RU" sz="2800" dirty="0"/>
              <a:t>. ед.;</a:t>
            </a:r>
            <a:endParaRPr lang="ru-RU" altLang="ru-RU" sz="2800" b="1" dirty="0"/>
          </a:p>
          <a:p>
            <a:pPr eaLnBrk="1" hangingPunct="1"/>
            <a:r>
              <a:rPr lang="en-US" altLang="ru-RU" sz="2800" dirty="0"/>
              <a:t>Y</a:t>
            </a:r>
            <a:r>
              <a:rPr lang="ru-RU" altLang="ru-RU" sz="2800" dirty="0"/>
              <a:t> – ущерб (прибыль) в результате наступления рискового события, </a:t>
            </a:r>
            <a:r>
              <a:rPr lang="ru-RU" altLang="ru-RU" sz="2800" dirty="0" err="1"/>
              <a:t>ден</a:t>
            </a:r>
            <a:r>
              <a:rPr lang="ru-RU" altLang="ru-RU" sz="2800" dirty="0"/>
              <a:t>. ед.;</a:t>
            </a:r>
            <a:endParaRPr lang="ru-RU" altLang="ru-RU" sz="2800" b="1" dirty="0"/>
          </a:p>
          <a:p>
            <a:pPr eaLnBrk="1" hangingPunct="1"/>
            <a:r>
              <a:rPr lang="ru-RU" altLang="ru-RU" sz="2800" dirty="0"/>
              <a:t>Р – вероятность наступления риска.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8229600" cy="1219200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chemeClr val="tx1"/>
                </a:solidFill>
              </a:rPr>
              <a:t>Наиболее распространенные приемы для снижения степени риска: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920752"/>
            <a:ext cx="8229600" cy="340384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400" b="1" dirty="0"/>
              <a:t>диверсификация;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b="1" dirty="0"/>
              <a:t>получение дополнительной информации о ситуации принятия решения;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b="1" dirty="0"/>
              <a:t>лимитирование за счет установления предельных сумм расходов, продажи, кредита;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b="1" dirty="0"/>
              <a:t>профилактика рисков;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b="1" dirty="0"/>
              <a:t>самострахование за счет создания натуральных и денежных резервных (страховых) фондов.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3A96D5-F87D-42E5-842E-0D7D71474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Правила принятия решений в условиях риска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DFBC68-BB7C-4B47-B3E0-F0696CE66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правило модального значения</a:t>
            </a:r>
          </a:p>
          <a:p>
            <a:r>
              <a:rPr lang="ru-RU" dirty="0" err="1"/>
              <a:t>Байесово</a:t>
            </a:r>
            <a:r>
              <a:rPr lang="ru-RU" dirty="0"/>
              <a:t> правило,  (правило ожидаемого значения);</a:t>
            </a:r>
          </a:p>
          <a:p>
            <a:r>
              <a:rPr lang="ru-RU" dirty="0"/>
              <a:t>правило Бернулли;</a:t>
            </a:r>
          </a:p>
          <a:p>
            <a:r>
              <a:rPr lang="ru-RU" dirty="0"/>
              <a:t>правило </a:t>
            </a:r>
            <a:r>
              <a:rPr lang="ru-RU" dirty="0" err="1"/>
              <a:t>Ферстнера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12698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041954-DB99-48EC-B7AC-8C5473970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Правило модального значения (аксиома рациональности)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BC70D6-685F-4A66-A60C-13DC5750F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учитываются только те результаты, вероятность появления которых максимальна.</a:t>
            </a:r>
          </a:p>
          <a:p>
            <a:pPr marL="0" indent="0">
              <a:buNone/>
            </a:pPr>
            <a:r>
              <a:rPr lang="ru-RU" dirty="0"/>
              <a:t>Трудности при использовании метода:</a:t>
            </a:r>
          </a:p>
          <a:p>
            <a:pPr>
              <a:buFontTx/>
              <a:buChar char="-"/>
            </a:pPr>
            <a:r>
              <a:rPr lang="ru-RU" dirty="0"/>
              <a:t>ряд состояний имеют равную вероятность появления; </a:t>
            </a:r>
          </a:p>
          <a:p>
            <a:pPr>
              <a:buFontTx/>
              <a:buChar char="-"/>
            </a:pPr>
            <a:r>
              <a:rPr lang="ru-RU" dirty="0"/>
              <a:t>максимальный результат дают несколько альтернатив; </a:t>
            </a:r>
          </a:p>
          <a:p>
            <a:pPr>
              <a:buFontTx/>
              <a:buChar char="-"/>
            </a:pPr>
            <a:r>
              <a:rPr lang="ru-RU" dirty="0"/>
              <a:t>вероятность появления модального значения при одном из состояний среды только незначительно выше, чем для других состояний среды, при этом другие альтернативы оказываются более оптимальными, иногда значительно.</a:t>
            </a:r>
          </a:p>
        </p:txBody>
      </p:sp>
    </p:spTree>
    <p:extLst>
      <p:ext uri="{BB962C8B-B14F-4D97-AF65-F5344CB8AC3E}">
        <p14:creationId xmlns:p14="http://schemas.microsoft.com/office/powerpoint/2010/main" val="4074213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EBE41-82AA-481D-A6CC-A5D1D1C6E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Правило модального значения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DE5BF3D-E071-4675-A5CE-66C494B6E9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0416006"/>
              </p:ext>
            </p:extLst>
          </p:nvPr>
        </p:nvGraphicFramePr>
        <p:xfrm>
          <a:off x="1023938" y="2286000"/>
          <a:ext cx="972027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965">
                  <a:extLst>
                    <a:ext uri="{9D8B030D-6E8A-4147-A177-3AD203B41FA5}">
                      <a16:colId xmlns:a16="http://schemas.microsoft.com/office/drawing/2014/main" val="1680962204"/>
                    </a:ext>
                  </a:extLst>
                </a:gridCol>
                <a:gridCol w="753863">
                  <a:extLst>
                    <a:ext uri="{9D8B030D-6E8A-4147-A177-3AD203B41FA5}">
                      <a16:colId xmlns:a16="http://schemas.microsoft.com/office/drawing/2014/main" val="544480200"/>
                    </a:ext>
                  </a:extLst>
                </a:gridCol>
                <a:gridCol w="730154">
                  <a:extLst>
                    <a:ext uri="{9D8B030D-6E8A-4147-A177-3AD203B41FA5}">
                      <a16:colId xmlns:a16="http://schemas.microsoft.com/office/drawing/2014/main" val="1761990341"/>
                    </a:ext>
                  </a:extLst>
                </a:gridCol>
                <a:gridCol w="883661">
                  <a:extLst>
                    <a:ext uri="{9D8B030D-6E8A-4147-A177-3AD203B41FA5}">
                      <a16:colId xmlns:a16="http://schemas.microsoft.com/office/drawing/2014/main" val="3527891494"/>
                    </a:ext>
                  </a:extLst>
                </a:gridCol>
                <a:gridCol w="883661">
                  <a:extLst>
                    <a:ext uri="{9D8B030D-6E8A-4147-A177-3AD203B41FA5}">
                      <a16:colId xmlns:a16="http://schemas.microsoft.com/office/drawing/2014/main" val="1595808394"/>
                    </a:ext>
                  </a:extLst>
                </a:gridCol>
                <a:gridCol w="883661">
                  <a:extLst>
                    <a:ext uri="{9D8B030D-6E8A-4147-A177-3AD203B41FA5}">
                      <a16:colId xmlns:a16="http://schemas.microsoft.com/office/drawing/2014/main" val="893082894"/>
                    </a:ext>
                  </a:extLst>
                </a:gridCol>
                <a:gridCol w="883661">
                  <a:extLst>
                    <a:ext uri="{9D8B030D-6E8A-4147-A177-3AD203B41FA5}">
                      <a16:colId xmlns:a16="http://schemas.microsoft.com/office/drawing/2014/main" val="3270162887"/>
                    </a:ext>
                  </a:extLst>
                </a:gridCol>
                <a:gridCol w="883661">
                  <a:extLst>
                    <a:ext uri="{9D8B030D-6E8A-4147-A177-3AD203B41FA5}">
                      <a16:colId xmlns:a16="http://schemas.microsoft.com/office/drawing/2014/main" val="2817984725"/>
                    </a:ext>
                  </a:extLst>
                </a:gridCol>
                <a:gridCol w="883661">
                  <a:extLst>
                    <a:ext uri="{9D8B030D-6E8A-4147-A177-3AD203B41FA5}">
                      <a16:colId xmlns:a16="http://schemas.microsoft.com/office/drawing/2014/main" val="3393252880"/>
                    </a:ext>
                  </a:extLst>
                </a:gridCol>
                <a:gridCol w="883661">
                  <a:extLst>
                    <a:ext uri="{9D8B030D-6E8A-4147-A177-3AD203B41FA5}">
                      <a16:colId xmlns:a16="http://schemas.microsoft.com/office/drawing/2014/main" val="1009443962"/>
                    </a:ext>
                  </a:extLst>
                </a:gridCol>
                <a:gridCol w="883661">
                  <a:extLst>
                    <a:ext uri="{9D8B030D-6E8A-4147-A177-3AD203B41FA5}">
                      <a16:colId xmlns:a16="http://schemas.microsoft.com/office/drawing/2014/main" val="2100309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Состояние среды </a:t>
                      </a: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Р1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Р2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Р3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Р4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Р5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Р6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Р7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Р8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Р9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Р10</a:t>
                      </a:r>
                    </a:p>
                  </a:txBody>
                  <a:tcPr marL="84524" marR="84524" anchor="ctr"/>
                </a:tc>
                <a:extLst>
                  <a:ext uri="{0D108BD9-81ED-4DB2-BD59-A6C34878D82A}">
                    <a16:rowId xmlns:a16="http://schemas.microsoft.com/office/drawing/2014/main" val="423843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Вероятность появления </a:t>
                      </a: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0,14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0,10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0,06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0,08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0,07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0,15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0,13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0,12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0,07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0,08</a:t>
                      </a:r>
                    </a:p>
                  </a:txBody>
                  <a:tcPr marL="84524" marR="84524" anchor="ctr"/>
                </a:tc>
                <a:extLst>
                  <a:ext uri="{0D108BD9-81ED-4DB2-BD59-A6C34878D82A}">
                    <a16:rowId xmlns:a16="http://schemas.microsoft.com/office/drawing/2014/main" val="109181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А1 </a:t>
                      </a: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6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8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6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10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</a:t>
                      </a:r>
                    </a:p>
                  </a:txBody>
                  <a:tcPr marL="84524" marR="84524" anchor="ctr"/>
                </a:tc>
                <a:extLst>
                  <a:ext uri="{0D108BD9-81ED-4DB2-BD59-A6C34878D82A}">
                    <a16:rowId xmlns:a16="http://schemas.microsoft.com/office/drawing/2014/main" val="219857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А2</a:t>
                      </a: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10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6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9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8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13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</a:t>
                      </a:r>
                    </a:p>
                  </a:txBody>
                  <a:tcPr marL="84524" marR="84524" anchor="ctr"/>
                </a:tc>
                <a:extLst>
                  <a:ext uri="{0D108BD9-81ED-4DB2-BD59-A6C34878D82A}">
                    <a16:rowId xmlns:a16="http://schemas.microsoft.com/office/drawing/2014/main" val="65988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А3</a:t>
                      </a: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11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12</a:t>
                      </a:r>
                    </a:p>
                  </a:txBody>
                  <a:tcPr marL="84524" marR="845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</a:t>
                      </a:r>
                    </a:p>
                  </a:txBody>
                  <a:tcPr marL="84524" marR="84524" anchor="ctr"/>
                </a:tc>
                <a:extLst>
                  <a:ext uri="{0D108BD9-81ED-4DB2-BD59-A6C34878D82A}">
                    <a16:rowId xmlns:a16="http://schemas.microsoft.com/office/drawing/2014/main" val="1950246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3116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34E18-0669-45C3-8138-8BB21BDA1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Байесово</a:t>
            </a:r>
            <a:r>
              <a:rPr lang="ru-RU" dirty="0"/>
              <a:t> правило (правило ожидаемого значения)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1AF3414-E29E-41AB-88BF-7A63D1BAE0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7601827"/>
              </p:ext>
            </p:extLst>
          </p:nvPr>
        </p:nvGraphicFramePr>
        <p:xfrm>
          <a:off x="420130" y="1825625"/>
          <a:ext cx="11294077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2917">
                  <a:extLst>
                    <a:ext uri="{9D8B030D-6E8A-4147-A177-3AD203B41FA5}">
                      <a16:colId xmlns:a16="http://schemas.microsoft.com/office/drawing/2014/main" val="1680962204"/>
                    </a:ext>
                  </a:extLst>
                </a:gridCol>
                <a:gridCol w="827258">
                  <a:extLst>
                    <a:ext uri="{9D8B030D-6E8A-4147-A177-3AD203B41FA5}">
                      <a16:colId xmlns:a16="http://schemas.microsoft.com/office/drawing/2014/main" val="544480200"/>
                    </a:ext>
                  </a:extLst>
                </a:gridCol>
                <a:gridCol w="753345">
                  <a:extLst>
                    <a:ext uri="{9D8B030D-6E8A-4147-A177-3AD203B41FA5}">
                      <a16:colId xmlns:a16="http://schemas.microsoft.com/office/drawing/2014/main" val="1761990341"/>
                    </a:ext>
                  </a:extLst>
                </a:gridCol>
                <a:gridCol w="941173">
                  <a:extLst>
                    <a:ext uri="{9D8B030D-6E8A-4147-A177-3AD203B41FA5}">
                      <a16:colId xmlns:a16="http://schemas.microsoft.com/office/drawing/2014/main" val="3527891494"/>
                    </a:ext>
                  </a:extLst>
                </a:gridCol>
                <a:gridCol w="941173">
                  <a:extLst>
                    <a:ext uri="{9D8B030D-6E8A-4147-A177-3AD203B41FA5}">
                      <a16:colId xmlns:a16="http://schemas.microsoft.com/office/drawing/2014/main" val="1595808394"/>
                    </a:ext>
                  </a:extLst>
                </a:gridCol>
                <a:gridCol w="941173">
                  <a:extLst>
                    <a:ext uri="{9D8B030D-6E8A-4147-A177-3AD203B41FA5}">
                      <a16:colId xmlns:a16="http://schemas.microsoft.com/office/drawing/2014/main" val="893082894"/>
                    </a:ext>
                  </a:extLst>
                </a:gridCol>
                <a:gridCol w="941173">
                  <a:extLst>
                    <a:ext uri="{9D8B030D-6E8A-4147-A177-3AD203B41FA5}">
                      <a16:colId xmlns:a16="http://schemas.microsoft.com/office/drawing/2014/main" val="3270162887"/>
                    </a:ext>
                  </a:extLst>
                </a:gridCol>
                <a:gridCol w="941173">
                  <a:extLst>
                    <a:ext uri="{9D8B030D-6E8A-4147-A177-3AD203B41FA5}">
                      <a16:colId xmlns:a16="http://schemas.microsoft.com/office/drawing/2014/main" val="2817984725"/>
                    </a:ext>
                  </a:extLst>
                </a:gridCol>
                <a:gridCol w="941173">
                  <a:extLst>
                    <a:ext uri="{9D8B030D-6E8A-4147-A177-3AD203B41FA5}">
                      <a16:colId xmlns:a16="http://schemas.microsoft.com/office/drawing/2014/main" val="3393252880"/>
                    </a:ext>
                  </a:extLst>
                </a:gridCol>
                <a:gridCol w="941173">
                  <a:extLst>
                    <a:ext uri="{9D8B030D-6E8A-4147-A177-3AD203B41FA5}">
                      <a16:colId xmlns:a16="http://schemas.microsoft.com/office/drawing/2014/main" val="1009443962"/>
                    </a:ext>
                  </a:extLst>
                </a:gridCol>
                <a:gridCol w="941173">
                  <a:extLst>
                    <a:ext uri="{9D8B030D-6E8A-4147-A177-3AD203B41FA5}">
                      <a16:colId xmlns:a16="http://schemas.microsoft.com/office/drawing/2014/main" val="2100309467"/>
                    </a:ext>
                  </a:extLst>
                </a:gridCol>
                <a:gridCol w="941173">
                  <a:extLst>
                    <a:ext uri="{9D8B030D-6E8A-4147-A177-3AD203B41FA5}">
                      <a16:colId xmlns:a16="http://schemas.microsoft.com/office/drawing/2014/main" val="3208241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Состояние среды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Р1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Сумма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43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Вероятность появления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181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А1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1,04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4,78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857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1,17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7,05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988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1,54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5,25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0246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8211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21747-314E-41B5-89B3-9D320E23D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Правило Бернулли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67B01F-288C-4A63-8392-01CB38206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Оно отличается от правила Байеса тем, что вводится индивидуальная функция полезности. При этом каждое значение в таблице вначале умножается на соответствующее значение функции полезности и уж затем на вероятность соответствующего состояния среды. Далее для каждой альтернативы производится суммирования по всем состояниям среды. Максимальная сумма определяет лучшую альтернативу. </a:t>
            </a:r>
          </a:p>
          <a:p>
            <a:r>
              <a:rPr lang="ru-RU" dirty="0"/>
              <a:t>Преимущество этого подхода заключается в учете индивидуальных предпочтений ЛПР.</a:t>
            </a:r>
          </a:p>
          <a:p>
            <a:r>
              <a:rPr lang="ru-RU" dirty="0"/>
              <a:t>Недостаток правила связан с тем, что функция полезности должна быть определена настолько точно, что она должна быть справедлива для ЛПР и в других ситуациях и должна быть стабильна во времени, т.е. должна быть применима для конкретных ситуаций и в другое время.</a:t>
            </a:r>
          </a:p>
        </p:txBody>
      </p:sp>
    </p:spTree>
    <p:extLst>
      <p:ext uri="{BB962C8B-B14F-4D97-AF65-F5344CB8AC3E}">
        <p14:creationId xmlns:p14="http://schemas.microsoft.com/office/powerpoint/2010/main" val="959346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A02A4F-571D-4E07-A97F-EE46750CC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Правило </a:t>
            </a:r>
            <a:r>
              <a:rPr lang="ru-RU" dirty="0" err="1"/>
              <a:t>Ферстнера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5D90A1-EAA7-4E79-A116-66FAF93F1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Правило </a:t>
            </a:r>
            <a:r>
              <a:rPr lang="ru-RU" dirty="0" err="1"/>
              <a:t>Ферстнера</a:t>
            </a:r>
            <a:r>
              <a:rPr lang="ru-RU" dirty="0"/>
              <a:t> направлено на компенсацию недостатков правила ожиданий. </a:t>
            </a:r>
          </a:p>
          <a:p>
            <a:r>
              <a:rPr lang="ru-RU" dirty="0"/>
              <a:t>Согласно правилу </a:t>
            </a:r>
            <a:r>
              <a:rPr lang="ru-RU" dirty="0" err="1"/>
              <a:t>Ферстнера</a:t>
            </a:r>
            <a:r>
              <a:rPr lang="ru-RU" dirty="0"/>
              <a:t>, значения ожиданий корректируются на некую взвешенную стандартную величину отклонений. </a:t>
            </a:r>
          </a:p>
          <a:p>
            <a:r>
              <a:rPr lang="ru-RU" dirty="0"/>
              <a:t>Эта поправка представляет собой субъективную оценку, учитывающую предпочтения ЛПР по отношению к риску. </a:t>
            </a:r>
          </a:p>
        </p:txBody>
      </p:sp>
    </p:spTree>
    <p:extLst>
      <p:ext uri="{BB962C8B-B14F-4D97-AF65-F5344CB8AC3E}">
        <p14:creationId xmlns:p14="http://schemas.microsoft.com/office/powerpoint/2010/main" val="1045092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C276B7-BD78-40F7-9924-0EC404956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Поправочный коэффициент по правилу </a:t>
            </a:r>
            <a:r>
              <a:rPr lang="ru-RU" dirty="0" err="1"/>
              <a:t>Ферстнера</a:t>
            </a:r>
            <a:r>
              <a:rPr lang="ru-RU" dirty="0"/>
              <a:t>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07E1D3F-F444-4F54-A5F6-A440907286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6679156"/>
              </p:ext>
            </p:extLst>
          </p:nvPr>
        </p:nvGraphicFramePr>
        <p:xfrm>
          <a:off x="1023938" y="2286000"/>
          <a:ext cx="9720263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846">
                  <a:extLst>
                    <a:ext uri="{9D8B030D-6E8A-4147-A177-3AD203B41FA5}">
                      <a16:colId xmlns:a16="http://schemas.microsoft.com/office/drawing/2014/main" val="3987689862"/>
                    </a:ext>
                  </a:extLst>
                </a:gridCol>
                <a:gridCol w="3518027">
                  <a:extLst>
                    <a:ext uri="{9D8B030D-6E8A-4147-A177-3AD203B41FA5}">
                      <a16:colId xmlns:a16="http://schemas.microsoft.com/office/drawing/2014/main" val="2686538719"/>
                    </a:ext>
                  </a:extLst>
                </a:gridCol>
                <a:gridCol w="3550390">
                  <a:extLst>
                    <a:ext uri="{9D8B030D-6E8A-4147-A177-3AD203B41FA5}">
                      <a16:colId xmlns:a16="http://schemas.microsoft.com/office/drawing/2014/main" val="690086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dirty="0"/>
                        <a:t>Поправочный коэффициент</a:t>
                      </a: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Для полезных результатов </a:t>
                      </a: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Для вредных результатов </a:t>
                      </a: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498918122"/>
                  </a:ext>
                </a:extLst>
              </a:tr>
              <a:tr h="52463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= 0</a:t>
                      </a: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ЛПР нейтрально относится  к риску </a:t>
                      </a: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/>
                        <a:t>ЛПР нейтрально относится  к риску </a:t>
                      </a: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474565385"/>
                  </a:ext>
                </a:extLst>
              </a:tr>
              <a:tr h="49977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&gt;0</a:t>
                      </a:r>
                      <a:endParaRPr lang="ru-RU" sz="3200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ЛПР боится рисковать</a:t>
                      </a: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ЛПР любит рисковать</a:t>
                      </a: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3569519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&lt;0</a:t>
                      </a:r>
                      <a:endParaRPr lang="ru-RU" sz="3200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ЛПР любит рисковать</a:t>
                      </a: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/>
                        <a:t>ЛПР боится рисковать</a:t>
                      </a: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val="3726825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244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2F6F2A-65C8-46BE-8B7E-655D686BB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Построение обобщенного критерия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743A9A-4F19-4548-87FE-016B39E70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l-GR" sz="4400" dirty="0"/>
              <a:t>q(M,σ) = M −λσ</a:t>
            </a:r>
            <a:endParaRPr lang="ru-RU" sz="4400" dirty="0"/>
          </a:p>
          <a:p>
            <a:pPr marL="0" indent="0" algn="ctr">
              <a:buNone/>
            </a:pPr>
            <a:endParaRPr lang="ru-RU" sz="4400" dirty="0"/>
          </a:p>
          <a:p>
            <a:pPr marL="0" indent="0">
              <a:buNone/>
            </a:pPr>
            <a:r>
              <a:rPr lang="ru-RU" sz="4400" dirty="0"/>
              <a:t>λ — некоторая постоянная (склонность к риску);</a:t>
            </a:r>
          </a:p>
          <a:p>
            <a:pPr marL="0" indent="0">
              <a:buNone/>
            </a:pPr>
            <a:r>
              <a:rPr lang="en-US" sz="4400" dirty="0"/>
              <a:t>M</a:t>
            </a:r>
            <a:r>
              <a:rPr lang="ru-RU" sz="4400" dirty="0"/>
              <a:t> </a:t>
            </a:r>
            <a:r>
              <a:rPr lang="en-US" sz="4400" dirty="0"/>
              <a:t>— </a:t>
            </a:r>
            <a:r>
              <a:rPr lang="ru-RU" sz="4400" dirty="0"/>
              <a:t>ожидаемый выигрыш;</a:t>
            </a:r>
          </a:p>
          <a:p>
            <a:pPr marL="0" indent="0">
              <a:buNone/>
            </a:pPr>
            <a:r>
              <a:rPr lang="el-GR" sz="4400" dirty="0"/>
              <a:t>σ</a:t>
            </a:r>
            <a:r>
              <a:rPr lang="ru-RU" sz="4400" dirty="0"/>
              <a:t> - показатель риска (среднеквадратичное отклонение)</a:t>
            </a:r>
          </a:p>
        </p:txBody>
      </p:sp>
    </p:spTree>
    <p:extLst>
      <p:ext uri="{BB962C8B-B14F-4D97-AF65-F5344CB8AC3E}">
        <p14:creationId xmlns:p14="http://schemas.microsoft.com/office/powerpoint/2010/main" val="699108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9C133-5EDB-41D5-AB54-F926DABF2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Задача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20AD69-08BD-4066-8596-948C61F19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Фирма может выпускать продукцию одного из следующих шести видов: зонтики (З), куртки (К), плащи (П), сумки (С), туфли (Т), шляпы (Ш). Глава фирмы должен принять решение — какой из этих видов продукции выпускать в течение предстоящего летнего сезона. Прибыль фирмы зависит от того, каким будет лето — дождливым, жарким или умеренным, и определяется таблицей представленной на следующем слайде. Выбор какого варианта производства будет оптимальным? </a:t>
            </a:r>
          </a:p>
        </p:txBody>
      </p:sp>
    </p:spTree>
    <p:extLst>
      <p:ext uri="{BB962C8B-B14F-4D97-AF65-F5344CB8AC3E}">
        <p14:creationId xmlns:p14="http://schemas.microsoft.com/office/powerpoint/2010/main" val="19379445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145ED-6B58-4344-B176-8CDF30B9B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Вероятность события и выигрыш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5845417-D292-45EC-A81C-8D624FCE0804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825625"/>
          <a:ext cx="5181600" cy="4351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620941518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655167248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9026084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720050103"/>
                    </a:ext>
                  </a:extLst>
                </a:gridCol>
              </a:tblGrid>
              <a:tr h="621620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993552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Зонтик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62740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Куртки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552553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плащи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907413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сумки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102888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туфли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131778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шляпы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509849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B307007-2884-4E28-AB5C-BE7B195D15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757256"/>
              </p:ext>
            </p:extLst>
          </p:nvPr>
        </p:nvGraphicFramePr>
        <p:xfrm>
          <a:off x="6172200" y="1825625"/>
          <a:ext cx="5181600" cy="4351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620941518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655167248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9026084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720050103"/>
                    </a:ext>
                  </a:extLst>
                </a:gridCol>
              </a:tblGrid>
              <a:tr h="621620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993552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Зонтик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62740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Куртки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552553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плащи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907413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сумки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102888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туфли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131778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шляпы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509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64232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8D5E9-791D-43A5-88B8-F34324478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374469"/>
            <a:ext cx="9720072" cy="1710363"/>
          </a:xfrm>
        </p:spPr>
        <p:txBody>
          <a:bodyPr>
            <a:normAutofit/>
          </a:bodyPr>
          <a:lstStyle/>
          <a:p>
            <a:r>
              <a:rPr lang="ru-RU" sz="4400" dirty="0"/>
              <a:t>Ожидаемые выигрыши, соответствующие альтернативам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1AD2703-AD90-4D12-AAA2-C10939EC0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148572"/>
              </p:ext>
            </p:extLst>
          </p:nvPr>
        </p:nvGraphicFramePr>
        <p:xfrm>
          <a:off x="838200" y="1825625"/>
          <a:ext cx="9739185" cy="4351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2449">
                  <a:extLst>
                    <a:ext uri="{9D8B030D-6E8A-4147-A177-3AD203B41FA5}">
                      <a16:colId xmlns:a16="http://schemas.microsoft.com/office/drawing/2014/main" val="1620941518"/>
                    </a:ext>
                  </a:extLst>
                </a:gridCol>
                <a:gridCol w="1285102">
                  <a:extLst>
                    <a:ext uri="{9D8B030D-6E8A-4147-A177-3AD203B41FA5}">
                      <a16:colId xmlns:a16="http://schemas.microsoft.com/office/drawing/2014/main" val="3655167248"/>
                    </a:ext>
                  </a:extLst>
                </a:gridCol>
                <a:gridCol w="1285103">
                  <a:extLst>
                    <a:ext uri="{9D8B030D-6E8A-4147-A177-3AD203B41FA5}">
                      <a16:colId xmlns:a16="http://schemas.microsoft.com/office/drawing/2014/main" val="2902608401"/>
                    </a:ext>
                  </a:extLst>
                </a:gridCol>
                <a:gridCol w="1136822">
                  <a:extLst>
                    <a:ext uri="{9D8B030D-6E8A-4147-A177-3AD203B41FA5}">
                      <a16:colId xmlns:a16="http://schemas.microsoft.com/office/drawing/2014/main" val="3720050103"/>
                    </a:ext>
                  </a:extLst>
                </a:gridCol>
                <a:gridCol w="4769709">
                  <a:extLst>
                    <a:ext uri="{9D8B030D-6E8A-4147-A177-3AD203B41FA5}">
                      <a16:colId xmlns:a16="http://schemas.microsoft.com/office/drawing/2014/main" val="173289578"/>
                    </a:ext>
                  </a:extLst>
                </a:gridCol>
              </a:tblGrid>
              <a:tr h="621620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Выигрыш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993552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Зонтик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80·0.2+60·0.5+40·0.3 = 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62740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Куртки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 70·0.2+40·0.5+80·0.3 = 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552553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плащи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 70·0.2+50·0.5+60·0.3 = 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907413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сумки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 50·0.2+50·0.5+70·0.3 = 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102888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туфли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75·0.2+50·0.5+50·0.3 = 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131778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шляпы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35·0.2+75·0.5+60·0.3 = 62.5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509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64861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D142F-758B-41D7-8C3B-A58AEA5F7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597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Определение дисперсии случайных величин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Таблица 3">
                <a:extLst>
                  <a:ext uri="{FF2B5EF4-FFF2-40B4-BE49-F238E27FC236}">
                    <a16:creationId xmlns:a16="http://schemas.microsoft.com/office/drawing/2014/main" id="{E26A6B8D-8F72-4527-BB75-A61A57D4310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9805833"/>
                  </p:ext>
                </p:extLst>
              </p:nvPr>
            </p:nvGraphicFramePr>
            <p:xfrm>
              <a:off x="838200" y="1825625"/>
              <a:ext cx="9739186" cy="43513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6016">
                      <a:extLst>
                        <a:ext uri="{9D8B030D-6E8A-4147-A177-3AD203B41FA5}">
                          <a16:colId xmlns:a16="http://schemas.microsoft.com/office/drawing/2014/main" val="1620941518"/>
                        </a:ext>
                      </a:extLst>
                    </a:gridCol>
                    <a:gridCol w="1235676">
                      <a:extLst>
                        <a:ext uri="{9D8B030D-6E8A-4147-A177-3AD203B41FA5}">
                          <a16:colId xmlns:a16="http://schemas.microsoft.com/office/drawing/2014/main" val="3655167248"/>
                        </a:ext>
                      </a:extLst>
                    </a:gridCol>
                    <a:gridCol w="716692">
                      <a:extLst>
                        <a:ext uri="{9D8B030D-6E8A-4147-A177-3AD203B41FA5}">
                          <a16:colId xmlns:a16="http://schemas.microsoft.com/office/drawing/2014/main" val="2902608401"/>
                        </a:ext>
                      </a:extLst>
                    </a:gridCol>
                    <a:gridCol w="1260389">
                      <a:extLst>
                        <a:ext uri="{9D8B030D-6E8A-4147-A177-3AD203B41FA5}">
                          <a16:colId xmlns:a16="http://schemas.microsoft.com/office/drawing/2014/main" val="3720050103"/>
                        </a:ext>
                      </a:extLst>
                    </a:gridCol>
                    <a:gridCol w="2848898">
                      <a:extLst>
                        <a:ext uri="{9D8B030D-6E8A-4147-A177-3AD203B41FA5}">
                          <a16:colId xmlns:a16="http://schemas.microsoft.com/office/drawing/2014/main" val="173289578"/>
                        </a:ext>
                      </a:extLst>
                    </a:gridCol>
                    <a:gridCol w="2291515">
                      <a:extLst>
                        <a:ext uri="{9D8B030D-6E8A-4147-A177-3AD203B41FA5}">
                          <a16:colId xmlns:a16="http://schemas.microsoft.com/office/drawing/2014/main" val="3924720756"/>
                        </a:ext>
                      </a:extLst>
                    </a:gridCol>
                  </a:tblGrid>
                  <a:tr h="621620">
                    <a:tc>
                      <a:txBody>
                        <a:bodyPr/>
                        <a:lstStyle/>
                        <a:p>
                          <a:pPr algn="ctr"/>
                          <a:endParaRPr lang="ru-RU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Д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Ж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У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ru-RU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ru-RU" sz="2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𝝈</m:t>
                                    </m:r>
                                  </m:e>
                                  <m:sup>
                                    <m:r>
                                      <a:rPr lang="ru-RU" sz="28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ru-RU" sz="2800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ru-RU" sz="2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p>
                                      <m:sSupPr>
                                        <m:ctrlPr>
                                          <a:rPr lang="ru-RU" sz="28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800" b="1" i="1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p>
                                        <m:r>
                                          <a:rPr lang="en-US" sz="2800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lang="en-US" sz="2800" b="1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US" sz="28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800" b="1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sz="2800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800" b="1" i="1" smtClean="0">
                                                <a:latin typeface="Cambria Math" panose="02040503050406030204" pitchFamily="18" charset="0"/>
                                              </a:rPr>
                                              <m:t>𝒙</m:t>
                                            </m:r>
                                          </m:e>
                                        </m:acc>
                                        <m:r>
                                          <a:rPr lang="en-US" sz="2800" b="1" i="1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US" sz="2800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</m:e>
                                </m:acc>
                              </m:oMath>
                            </m:oMathPara>
                          </a14:m>
                          <a:endParaRPr lang="ru-RU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𝝈</m:t>
                                </m:r>
                              </m:oMath>
                            </m:oMathPara>
                          </a14:m>
                          <a:endParaRPr lang="ru-RU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0993552"/>
                      </a:ext>
                    </a:extLst>
                  </a:tr>
                  <a:tr h="621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Зонтик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80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196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/>
                            <a:t>14</a:t>
                          </a:r>
                          <a:endParaRPr lang="ru-RU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31762740"/>
                      </a:ext>
                    </a:extLst>
                  </a:tr>
                  <a:tr h="621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Куртки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70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80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336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/>
                            <a:t>18,3</a:t>
                          </a:r>
                          <a:endParaRPr lang="ru-RU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86552553"/>
                      </a:ext>
                    </a:extLst>
                  </a:tr>
                  <a:tr h="621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ru-RU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плащи</a:t>
                          </a:r>
                          <a:endParaRPr lang="ru-RU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70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61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/>
                            <a:t>7,8</a:t>
                          </a:r>
                          <a:endParaRPr lang="ru-RU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35907413"/>
                      </a:ext>
                    </a:extLst>
                  </a:tr>
                  <a:tr h="621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ru-RU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сумки</a:t>
                          </a:r>
                          <a:endParaRPr lang="ru-RU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70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84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/>
                            <a:t>9,2</a:t>
                          </a:r>
                          <a:endParaRPr lang="ru-RU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5102888"/>
                      </a:ext>
                    </a:extLst>
                  </a:tr>
                  <a:tr h="621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ru-RU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туфли</a:t>
                          </a:r>
                          <a:endParaRPr lang="ru-RU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100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/>
                            <a:t>10</a:t>
                          </a:r>
                          <a:endParaRPr lang="ru-RU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8131778"/>
                      </a:ext>
                    </a:extLst>
                  </a:tr>
                  <a:tr h="621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ru-RU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шляпы </a:t>
                          </a:r>
                          <a:endParaRPr lang="ru-RU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35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231,5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/>
                            <a:t>15,2</a:t>
                          </a:r>
                          <a:endParaRPr lang="ru-RU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9350984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Таблица 3">
                <a:extLst>
                  <a:ext uri="{FF2B5EF4-FFF2-40B4-BE49-F238E27FC236}">
                    <a16:creationId xmlns:a16="http://schemas.microsoft.com/office/drawing/2014/main" id="{E26A6B8D-8F72-4527-BB75-A61A57D4310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9805833"/>
                  </p:ext>
                </p:extLst>
              </p:nvPr>
            </p:nvGraphicFramePr>
            <p:xfrm>
              <a:off x="838200" y="1825625"/>
              <a:ext cx="9739186" cy="43513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6016">
                      <a:extLst>
                        <a:ext uri="{9D8B030D-6E8A-4147-A177-3AD203B41FA5}">
                          <a16:colId xmlns:a16="http://schemas.microsoft.com/office/drawing/2014/main" val="1620941518"/>
                        </a:ext>
                      </a:extLst>
                    </a:gridCol>
                    <a:gridCol w="1235676">
                      <a:extLst>
                        <a:ext uri="{9D8B030D-6E8A-4147-A177-3AD203B41FA5}">
                          <a16:colId xmlns:a16="http://schemas.microsoft.com/office/drawing/2014/main" val="3655167248"/>
                        </a:ext>
                      </a:extLst>
                    </a:gridCol>
                    <a:gridCol w="716692">
                      <a:extLst>
                        <a:ext uri="{9D8B030D-6E8A-4147-A177-3AD203B41FA5}">
                          <a16:colId xmlns:a16="http://schemas.microsoft.com/office/drawing/2014/main" val="2902608401"/>
                        </a:ext>
                      </a:extLst>
                    </a:gridCol>
                    <a:gridCol w="1260389">
                      <a:extLst>
                        <a:ext uri="{9D8B030D-6E8A-4147-A177-3AD203B41FA5}">
                          <a16:colId xmlns:a16="http://schemas.microsoft.com/office/drawing/2014/main" val="3720050103"/>
                        </a:ext>
                      </a:extLst>
                    </a:gridCol>
                    <a:gridCol w="2848898">
                      <a:extLst>
                        <a:ext uri="{9D8B030D-6E8A-4147-A177-3AD203B41FA5}">
                          <a16:colId xmlns:a16="http://schemas.microsoft.com/office/drawing/2014/main" val="173289578"/>
                        </a:ext>
                      </a:extLst>
                    </a:gridCol>
                    <a:gridCol w="2291515">
                      <a:extLst>
                        <a:ext uri="{9D8B030D-6E8A-4147-A177-3AD203B41FA5}">
                          <a16:colId xmlns:a16="http://schemas.microsoft.com/office/drawing/2014/main" val="3924720756"/>
                        </a:ext>
                      </a:extLst>
                    </a:gridCol>
                  </a:tblGrid>
                  <a:tr h="621620">
                    <a:tc>
                      <a:txBody>
                        <a:bodyPr/>
                        <a:lstStyle/>
                        <a:p>
                          <a:pPr algn="ctr"/>
                          <a:endParaRPr lang="ru-RU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Д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Ж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У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61538" t="-8824" r="-81197" b="-61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325532" t="-8824" r="-1064" b="-611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0993552"/>
                      </a:ext>
                    </a:extLst>
                  </a:tr>
                  <a:tr h="621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Зонтик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80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196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/>
                            <a:t>14</a:t>
                          </a:r>
                          <a:endParaRPr lang="ru-RU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31762740"/>
                      </a:ext>
                    </a:extLst>
                  </a:tr>
                  <a:tr h="621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Куртки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70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80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336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/>
                            <a:t>18,3</a:t>
                          </a:r>
                          <a:endParaRPr lang="ru-RU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86552553"/>
                      </a:ext>
                    </a:extLst>
                  </a:tr>
                  <a:tr h="621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ru-RU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плащи</a:t>
                          </a:r>
                          <a:endParaRPr lang="ru-RU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70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61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/>
                            <a:t>7,8</a:t>
                          </a:r>
                          <a:endParaRPr lang="ru-RU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35907413"/>
                      </a:ext>
                    </a:extLst>
                  </a:tr>
                  <a:tr h="621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ru-RU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сумки</a:t>
                          </a:r>
                          <a:endParaRPr lang="ru-RU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70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84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/>
                            <a:t>9,2</a:t>
                          </a:r>
                          <a:endParaRPr lang="ru-RU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5102888"/>
                      </a:ext>
                    </a:extLst>
                  </a:tr>
                  <a:tr h="621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ru-RU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туфли</a:t>
                          </a:r>
                          <a:endParaRPr lang="ru-RU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100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/>
                            <a:t>10</a:t>
                          </a:r>
                          <a:endParaRPr lang="ru-RU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8131778"/>
                      </a:ext>
                    </a:extLst>
                  </a:tr>
                  <a:tr h="621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ru-RU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шляпы </a:t>
                          </a:r>
                          <a:endParaRPr lang="ru-RU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35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800" dirty="0"/>
                            <a:t>231,5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/>
                            <a:t>15,2</a:t>
                          </a:r>
                          <a:endParaRPr lang="ru-RU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9350984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48808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63EE23-AC52-46AC-91C8-81701FFD1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Рассматриваемые альтернативы: (Сужение Парето-оптимального множества) 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2C763CC-E791-429E-B8F9-BDE523C97A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0679820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 descr="Костюм">
            <a:extLst>
              <a:ext uri="{FF2B5EF4-FFF2-40B4-BE49-F238E27FC236}">
                <a16:creationId xmlns:a16="http://schemas.microsoft.com/office/drawing/2014/main" id="{66CA707A-5DD7-4686-819C-222FF019C7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5256" y="2351372"/>
            <a:ext cx="772297" cy="772297"/>
          </a:xfrm>
          <a:prstGeom prst="rect">
            <a:avLst/>
          </a:prstGeom>
        </p:spPr>
      </p:pic>
      <p:pic>
        <p:nvPicPr>
          <p:cNvPr id="11" name="Рисунок 10" descr="Туфли на высоком каблуке">
            <a:extLst>
              <a:ext uri="{FF2B5EF4-FFF2-40B4-BE49-F238E27FC236}">
                <a16:creationId xmlns:a16="http://schemas.microsoft.com/office/drawing/2014/main" id="{2CD6B537-8242-4E2E-8213-D8FCFD5C74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55383" y="3736434"/>
            <a:ext cx="760928" cy="760928"/>
          </a:xfrm>
          <a:prstGeom prst="rect">
            <a:avLst/>
          </a:prstGeom>
        </p:spPr>
      </p:pic>
      <p:pic>
        <p:nvPicPr>
          <p:cNvPr id="13" name="Рисунок 12" descr="Чемодан">
            <a:extLst>
              <a:ext uri="{FF2B5EF4-FFF2-40B4-BE49-F238E27FC236}">
                <a16:creationId xmlns:a16="http://schemas.microsoft.com/office/drawing/2014/main" id="{30E589AE-63AC-4751-9CBF-54C2513BA8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7075" y="3971055"/>
            <a:ext cx="652613" cy="652613"/>
          </a:xfrm>
          <a:prstGeom prst="rect">
            <a:avLst/>
          </a:prstGeom>
        </p:spPr>
      </p:pic>
      <p:pic>
        <p:nvPicPr>
          <p:cNvPr id="15" name="Рисунок 14" descr="Зимняя шапка">
            <a:extLst>
              <a:ext uri="{FF2B5EF4-FFF2-40B4-BE49-F238E27FC236}">
                <a16:creationId xmlns:a16="http://schemas.microsoft.com/office/drawing/2014/main" id="{B3EF419A-94F4-4262-94BE-0634AFFD0F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26983" y="2792486"/>
            <a:ext cx="735227" cy="735227"/>
          </a:xfrm>
          <a:prstGeom prst="rect">
            <a:avLst/>
          </a:prstGeom>
        </p:spPr>
      </p:pic>
      <p:pic>
        <p:nvPicPr>
          <p:cNvPr id="17" name="Рисунок 16" descr="Пляжный зонт">
            <a:extLst>
              <a:ext uri="{FF2B5EF4-FFF2-40B4-BE49-F238E27FC236}">
                <a16:creationId xmlns:a16="http://schemas.microsoft.com/office/drawing/2014/main" id="{EECF45CF-8E1F-4950-A2A4-C7099052629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61788" y="3224253"/>
            <a:ext cx="622281" cy="622281"/>
          </a:xfrm>
          <a:prstGeom prst="rect">
            <a:avLst/>
          </a:prstGeom>
        </p:spPr>
      </p:pic>
      <p:pic>
        <p:nvPicPr>
          <p:cNvPr id="19" name="Рисунок 18" descr="Рубашка с длинными рукавами">
            <a:extLst>
              <a:ext uri="{FF2B5EF4-FFF2-40B4-BE49-F238E27FC236}">
                <a16:creationId xmlns:a16="http://schemas.microsoft.com/office/drawing/2014/main" id="{EEF60390-4227-4A69-8546-A64A7EDDCF6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30452" y="4226998"/>
            <a:ext cx="598288" cy="59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4849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D78000-34DE-48F3-B97D-47BF59C0A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Расчет верхней и нижней границы меры несклонности к риску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C8C7604C-3FEE-49FD-9934-3F8A784728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723456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4400" b="0" i="1" smtClean="0">
                            <a:latin typeface="Cambria Math" panose="02040503050406030204" pitchFamily="18" charset="0"/>
                          </a:rPr>
                          <m:t>Мз−Мп</m:t>
                        </m:r>
                      </m:num>
                      <m:den>
                        <m:r>
                          <a:rPr lang="en-US" sz="4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ru-RU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з−</m:t>
                        </m:r>
                        <m:r>
                          <a:rPr lang="ru-RU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ru-RU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п</m:t>
                        </m:r>
                      </m:den>
                    </m:f>
                    <m:r>
                      <a:rPr lang="ru-RU" sz="4400" b="0" i="1" smtClean="0">
                        <a:latin typeface="Cambria Math" panose="02040503050406030204" pitchFamily="18" charset="0"/>
                      </a:rPr>
                      <m:t>=0,16</m:t>
                    </m:r>
                  </m:oMath>
                </a14:m>
                <a:endParaRPr lang="ru-RU" sz="4400" b="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4400" i="1">
                            <a:latin typeface="Cambria Math" panose="02040503050406030204" pitchFamily="18" charset="0"/>
                          </a:rPr>
                          <m:t>М</m:t>
                        </m:r>
                        <m:r>
                          <a:rPr lang="ru-RU" sz="4400" b="0" i="1" smtClean="0">
                            <a:latin typeface="Cambria Math" panose="02040503050406030204" pitchFamily="18" charset="0"/>
                          </a:rPr>
                          <m:t>ш</m:t>
                        </m:r>
                        <m:r>
                          <a:rPr lang="ru-RU" sz="4400" i="1">
                            <a:latin typeface="Cambria Math" panose="02040503050406030204" pitchFamily="18" charset="0"/>
                          </a:rPr>
                          <m:t>−М</m:t>
                        </m:r>
                        <m:r>
                          <a:rPr lang="ru-RU" sz="4400" b="0" i="1" smtClean="0">
                            <a:latin typeface="Cambria Math" panose="02040503050406030204" pitchFamily="18" charset="0"/>
                          </a:rPr>
                          <m:t>з</m:t>
                        </m:r>
                      </m:num>
                      <m:den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ru-RU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ш</m:t>
                        </m:r>
                        <m:r>
                          <a:rPr lang="ru-RU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ru-RU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ru-RU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з</m:t>
                        </m:r>
                      </m:den>
                    </m:f>
                    <m:r>
                      <a:rPr lang="ru-RU" sz="4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4400" b="0" i="1" smtClean="0">
                        <a:latin typeface="Cambria Math" panose="02040503050406030204" pitchFamily="18" charset="0"/>
                      </a:rPr>
                      <m:t>3,8</m:t>
                    </m:r>
                  </m:oMath>
                </a14:m>
                <a:endParaRPr lang="ru-RU" sz="4400" b="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4400" i="1">
                            <a:latin typeface="Cambria Math" panose="02040503050406030204" pitchFamily="18" charset="0"/>
                          </a:rPr>
                          <m:t>М</m:t>
                        </m:r>
                        <m:r>
                          <a:rPr lang="ru-RU" sz="4400" b="0" i="1" smtClean="0">
                            <a:latin typeface="Cambria Math" panose="02040503050406030204" pitchFamily="18" charset="0"/>
                          </a:rPr>
                          <m:t>ш</m:t>
                        </m:r>
                        <m:r>
                          <a:rPr lang="ru-RU" sz="4400" i="1">
                            <a:latin typeface="Cambria Math" panose="02040503050406030204" pitchFamily="18" charset="0"/>
                          </a:rPr>
                          <m:t>−Мп</m:t>
                        </m:r>
                      </m:num>
                      <m:den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ru-RU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ш</m:t>
                        </m:r>
                        <m:r>
                          <a:rPr lang="ru-RU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ru-RU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ru-RU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п</m:t>
                        </m:r>
                      </m:den>
                    </m:f>
                    <m:r>
                      <a:rPr lang="ru-RU" sz="4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4400" b="0" i="1" smtClean="0">
                        <a:latin typeface="Cambria Math" panose="02040503050406030204" pitchFamily="18" charset="0"/>
                      </a:rPr>
                      <m:t>0,74</m:t>
                    </m:r>
                  </m:oMath>
                </a14:m>
                <a:endParaRPr lang="ru-RU" sz="4400" b="0" dirty="0"/>
              </a:p>
              <a:p>
                <a:endParaRPr lang="ru-RU" dirty="0"/>
              </a:p>
              <a:p>
                <a:pPr marL="0" indent="0">
                  <a:buNone/>
                </a:pPr>
                <a:r>
                  <a:rPr lang="el-GR" sz="3600" b="1" dirty="0"/>
                  <a:t>λ0 = </a:t>
                </a:r>
                <a:r>
                  <a:rPr lang="en-US" sz="3600" b="1" dirty="0"/>
                  <a:t>min(0.16;3.8;0.74) = 0.16</a:t>
                </a:r>
                <a:endParaRPr lang="ru-RU" sz="3600" b="1" dirty="0"/>
              </a:p>
              <a:p>
                <a:pPr marL="0" indent="0">
                  <a:buNone/>
                </a:pPr>
                <a:r>
                  <a:rPr lang="el-GR" sz="3600" b="1" dirty="0"/>
                  <a:t>λ* = </a:t>
                </a:r>
                <a:r>
                  <a:rPr lang="en-US" sz="3600" b="1" dirty="0"/>
                  <a:t>max(0.16;3.8;0.74) = 3.8</a:t>
                </a:r>
                <a:endParaRPr lang="ru-RU" sz="3500" b="1" dirty="0"/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8C7604C-3FEE-49FD-9934-3F8A784728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723456"/>
              </a:xfrm>
              <a:blipFill rotWithShape="0">
                <a:blip r:embed="rId2"/>
                <a:stretch>
                  <a:fillRect l="-2029" b="-18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8995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6584EC-770E-4A19-A0CD-3CFAC970E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Зоны риска (Поправочный коэффициент):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3C5CFA-3314-4165-ABB5-1CE02AAE9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(0; 0.16) — зона малой несклонности к риску (зона малой осторожности);</a:t>
            </a:r>
          </a:p>
          <a:p>
            <a:r>
              <a:rPr lang="ru-RU" sz="3600" dirty="0"/>
              <a:t>[0.16; 3.8] — зона неопределённости;</a:t>
            </a:r>
          </a:p>
          <a:p>
            <a:r>
              <a:rPr lang="ru-RU" sz="3600" dirty="0"/>
              <a:t>(3.8; +) — зона большой несклонности к риску (зона большой осторожности).</a:t>
            </a:r>
          </a:p>
        </p:txBody>
      </p:sp>
    </p:spTree>
    <p:extLst>
      <p:ext uri="{BB962C8B-B14F-4D97-AF65-F5344CB8AC3E}">
        <p14:creationId xmlns:p14="http://schemas.microsoft.com/office/powerpoint/2010/main" val="23051894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Зимняя шапка">
            <a:extLst>
              <a:ext uri="{FF2B5EF4-FFF2-40B4-BE49-F238E27FC236}">
                <a16:creationId xmlns:a16="http://schemas.microsoft.com/office/drawing/2014/main" id="{35F351B1-C142-47AA-9C18-D497DF0269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04DD94-CB55-42A2-8B80-6C60D0B8A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 fontScale="90000"/>
          </a:bodyPr>
          <a:lstStyle/>
          <a:p>
            <a:r>
              <a:rPr lang="ru-RU"/>
              <a:t>ЛПР выберет λ в пределах 0 ≤ λ ≤ 0.16 (0,05)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9997C6-38EA-4A49-BB6E-AA30217D5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/>
              <a:t>q</a:t>
            </a:r>
            <a:r>
              <a:rPr lang="ru-RU" sz="2400" baseline="-25000"/>
              <a:t>З</a:t>
            </a:r>
            <a:r>
              <a:rPr lang="ru-RU" sz="2400"/>
              <a:t> = 58 – 14*0.05 = 58 – 0.7 = 57.3</a:t>
            </a:r>
          </a:p>
          <a:p>
            <a:pPr marL="0" indent="0">
              <a:buNone/>
            </a:pPr>
            <a:r>
              <a:rPr lang="en-US" sz="2400"/>
              <a:t>q</a:t>
            </a:r>
            <a:r>
              <a:rPr lang="ru-RU" sz="2400" baseline="-25000"/>
              <a:t>П</a:t>
            </a:r>
            <a:r>
              <a:rPr lang="ru-RU" sz="2400"/>
              <a:t> = 57 - 7.8*0.05 = 57 – 0.39 = 56.61</a:t>
            </a:r>
          </a:p>
          <a:p>
            <a:pPr marL="0" indent="0">
              <a:buNone/>
            </a:pPr>
            <a:r>
              <a:rPr lang="en-US" sz="2400"/>
              <a:t>q</a:t>
            </a:r>
            <a:r>
              <a:rPr lang="ru-RU" sz="2400" baseline="-25000"/>
              <a:t>Ш</a:t>
            </a:r>
            <a:r>
              <a:rPr lang="ru-RU" sz="2400"/>
              <a:t> = 62.5 – 15.2*0.05 = 62.5 – 0.76 = 61.74</a:t>
            </a:r>
          </a:p>
          <a:p>
            <a:pPr marL="0" indent="0">
              <a:buNone/>
            </a:pPr>
            <a:r>
              <a:rPr lang="ru-RU" sz="2400">
                <a:highlight>
                  <a:srgbClr val="FFFF00"/>
                </a:highlight>
              </a:rPr>
              <a:t>Ш </a:t>
            </a:r>
            <a:r>
              <a:rPr lang="ru-RU" sz="2400"/>
              <a:t>&gt; З &gt; П</a:t>
            </a:r>
          </a:p>
          <a:p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7233367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Рубашка с длинными рукавами">
            <a:extLst>
              <a:ext uri="{FF2B5EF4-FFF2-40B4-BE49-F238E27FC236}">
                <a16:creationId xmlns:a16="http://schemas.microsoft.com/office/drawing/2014/main" id="{4B2015E3-D69B-42B8-BBEE-DFE44BF193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9A57E0-E02A-4CD8-8B92-803F2FEFB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ЛПР выберет λ в пределах 3,8  ≤ λ  (4)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0ED6DD-CA08-4400-8AF9-0A0AE96CB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/>
              <a:t>q</a:t>
            </a:r>
            <a:r>
              <a:rPr lang="ru-RU" sz="2400" baseline="-25000"/>
              <a:t>З</a:t>
            </a:r>
            <a:r>
              <a:rPr lang="ru-RU" sz="2400"/>
              <a:t> = 58 – 14*4 = 58 – 56 = 2</a:t>
            </a:r>
          </a:p>
          <a:p>
            <a:pPr marL="0" indent="0">
              <a:buNone/>
            </a:pPr>
            <a:r>
              <a:rPr lang="en-US" sz="2400"/>
              <a:t>q</a:t>
            </a:r>
            <a:r>
              <a:rPr lang="ru-RU" sz="2400" baseline="-25000"/>
              <a:t>П</a:t>
            </a:r>
            <a:r>
              <a:rPr lang="ru-RU" sz="2400"/>
              <a:t> = 57 - 7.8*4 = 57 – 31.2 = 25.8</a:t>
            </a:r>
          </a:p>
          <a:p>
            <a:pPr marL="0" indent="0">
              <a:buNone/>
            </a:pPr>
            <a:r>
              <a:rPr lang="en-US" sz="2400"/>
              <a:t>q</a:t>
            </a:r>
            <a:r>
              <a:rPr lang="ru-RU" sz="2400" baseline="-25000"/>
              <a:t>Ш</a:t>
            </a:r>
            <a:r>
              <a:rPr lang="ru-RU" sz="2400"/>
              <a:t> = 62.5 – 15.2*4 = 62.5 – 60.8 = 1.7</a:t>
            </a:r>
          </a:p>
          <a:p>
            <a:pPr marL="0" indent="0">
              <a:buNone/>
            </a:pPr>
            <a:r>
              <a:rPr lang="ru-RU" sz="2400">
                <a:highlight>
                  <a:srgbClr val="FFFF00"/>
                </a:highlight>
              </a:rPr>
              <a:t>П</a:t>
            </a:r>
            <a:r>
              <a:rPr lang="ru-RU" sz="2400"/>
              <a:t> &gt; З &gt; Ш</a:t>
            </a:r>
          </a:p>
          <a:p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12647343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 descr="Рубашка с длинными рукавами">
            <a:extLst>
              <a:ext uri="{FF2B5EF4-FFF2-40B4-BE49-F238E27FC236}">
                <a16:creationId xmlns:a16="http://schemas.microsoft.com/office/drawing/2014/main" id="{A41EE722-DB4D-4946-A19B-6B6F12FED5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FA98D8-82FC-4DD0-8007-3EB60B9CD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ЛПР выберет λ в пределах 0,16 ≤ λ ≤ 3.8 (2)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58F441-5A8C-4504-AB16-CB948587B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dirty="0" err="1"/>
              <a:t>qЗ</a:t>
            </a:r>
            <a:r>
              <a:rPr lang="ru-RU" dirty="0"/>
              <a:t> = 58 – 14*2 = 58 – 28 = 30</a:t>
            </a:r>
          </a:p>
          <a:p>
            <a:pPr marL="0" indent="0">
              <a:buNone/>
            </a:pPr>
            <a:r>
              <a:rPr lang="ru-RU" dirty="0" err="1"/>
              <a:t>qП</a:t>
            </a:r>
            <a:r>
              <a:rPr lang="ru-RU" dirty="0"/>
              <a:t> = 57 - 7.8*2 = 57 – 15.6 = 41.4</a:t>
            </a:r>
          </a:p>
          <a:p>
            <a:pPr marL="0" indent="0">
              <a:buNone/>
            </a:pPr>
            <a:r>
              <a:rPr lang="ru-RU" dirty="0" err="1"/>
              <a:t>qШ</a:t>
            </a:r>
            <a:r>
              <a:rPr lang="ru-RU" dirty="0"/>
              <a:t> = 62.5 – 15.2*2 = 62.5 – 30.4 = 32.1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П &gt;Ш &gt; З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653579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83928be13e351d6717e12565fdfb89c3c6592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464</TotalTime>
  <Words>1293</Words>
  <Application>Microsoft Office PowerPoint</Application>
  <PresentationFormat>Широкоэкранный</PresentationFormat>
  <Paragraphs>382</Paragraphs>
  <Slides>32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1" baseType="lpstr">
      <vt:lpstr>Arial</vt:lpstr>
      <vt:lpstr>Calibri</vt:lpstr>
      <vt:lpstr>Cambria Math</vt:lpstr>
      <vt:lpstr>Times New Roman</vt:lpstr>
      <vt:lpstr>Tw Cen MT</vt:lpstr>
      <vt:lpstr>Tw Cen MT Condensed</vt:lpstr>
      <vt:lpstr>Wingdings</vt:lpstr>
      <vt:lpstr>Wingdings 3</vt:lpstr>
      <vt:lpstr>Интеграл</vt:lpstr>
      <vt:lpstr>Принятие решений в условиях риска </vt:lpstr>
      <vt:lpstr>Моделирование в условиях риска  и неопределенности</vt:lpstr>
      <vt:lpstr>Признаками рисковых ситуаций являются:</vt:lpstr>
      <vt:lpstr>2. Классификация рисков </vt:lpstr>
      <vt:lpstr>В зависимости от возможного результата (рискового события) риски можно поделить на две большие группы: </vt:lpstr>
      <vt:lpstr>По сферам проявления риски делятся на следующие категории: </vt:lpstr>
      <vt:lpstr>По сферам проявления риски делятся на следующие категории: </vt:lpstr>
      <vt:lpstr>В зависимости от размера ожидаемых потерь риски могут делиться на: </vt:lpstr>
      <vt:lpstr>По возможности страхования риски подразделяются на: </vt:lpstr>
      <vt:lpstr>Виды рисков по характеру проявления во времени:</vt:lpstr>
      <vt:lpstr>3. Анализ риска целесообразно проводить в следующей последовательности: </vt:lpstr>
      <vt:lpstr>По технологии проведения различают два взаимно дополняющих друг друга вида анализа рисков: </vt:lpstr>
      <vt:lpstr>Для количественной оценки риска можно воспользоваться формулой: </vt:lpstr>
      <vt:lpstr>Наиболее распространенные приемы для снижения степени риска: </vt:lpstr>
      <vt:lpstr>Правила принятия решений в условиях риска </vt:lpstr>
      <vt:lpstr>Правило модального значения (аксиома рациональности) </vt:lpstr>
      <vt:lpstr>Правило модального значения</vt:lpstr>
      <vt:lpstr>Байесово правило (правило ожидаемого значения)</vt:lpstr>
      <vt:lpstr>Правило Бернулли</vt:lpstr>
      <vt:lpstr>Правило Ферстнера</vt:lpstr>
      <vt:lpstr>Поправочный коэффициент по правилу Ферстнера </vt:lpstr>
      <vt:lpstr>Построение обобщенного критерия</vt:lpstr>
      <vt:lpstr>Задача</vt:lpstr>
      <vt:lpstr>Вероятность события и выигрыш</vt:lpstr>
      <vt:lpstr>Ожидаемые выигрыши, соответствующие альтернативам </vt:lpstr>
      <vt:lpstr>Определение дисперсии случайных величин </vt:lpstr>
      <vt:lpstr>Рассматриваемые альтернативы: (Сужение Парето-оптимального множества) </vt:lpstr>
      <vt:lpstr>Расчет верхней и нижней границы меры несклонности к риску</vt:lpstr>
      <vt:lpstr>Зоны риска (Поправочный коэффициент):</vt:lpstr>
      <vt:lpstr>ЛПР выберет λ в пределах 0 ≤ λ ≤ 0.16 (0,05)</vt:lpstr>
      <vt:lpstr>ЛПР выберет λ в пределах 3,8  ≤ λ  (4)</vt:lpstr>
      <vt:lpstr>ЛПР выберет λ в пределах 0,16 ≤ λ ≤ 3.8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Принятие решений в условиях риска</dc:title>
  <dc:creator>Татьяна</dc:creator>
  <cp:lastModifiedBy>Katerina Shumik</cp:lastModifiedBy>
  <cp:revision>26</cp:revision>
  <dcterms:created xsi:type="dcterms:W3CDTF">2017-10-27T10:40:19Z</dcterms:created>
  <dcterms:modified xsi:type="dcterms:W3CDTF">2019-10-28T08:01:05Z</dcterms:modified>
</cp:coreProperties>
</file>