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323" r:id="rId3"/>
    <p:sldId id="324" r:id="rId4"/>
    <p:sldId id="327" r:id="rId5"/>
    <p:sldId id="328" r:id="rId6"/>
    <p:sldId id="329" r:id="rId7"/>
    <p:sldId id="330" r:id="rId8"/>
    <p:sldId id="331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7" r:id="rId17"/>
    <p:sldId id="298" r:id="rId18"/>
    <p:sldId id="299" r:id="rId19"/>
    <p:sldId id="300" r:id="rId20"/>
    <p:sldId id="301" r:id="rId21"/>
    <p:sldId id="302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9" r:id="rId32"/>
    <p:sldId id="318" r:id="rId33"/>
    <p:sldId id="320" r:id="rId34"/>
    <p:sldId id="321" r:id="rId35"/>
    <p:sldId id="322" r:id="rId36"/>
    <p:sldId id="325" r:id="rId37"/>
    <p:sldId id="285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604161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0D311-12C1-46E9-A766-D99D2F3235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8425F-7601-41E1-A414-E9C683DC11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11E86-DB2D-44E9-A72C-9797EA6CE1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4FBE0-7C17-42CC-9BF3-1BE402C7E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D7F2F-32D2-4FF9-A6DB-C4528778A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8CE2-B1E6-49D5-BFE1-77D6695C6D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7901C-8039-45D9-A64A-AAA3507C57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505D1-9BF3-48AA-9137-504EB060C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0B712-C517-49F9-B381-AEB9D33FDE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584A5-22F0-4777-B6BD-A2D6E0788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BD549-F7FC-4925-B662-86DC05D78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592906DB-C062-4A47-A4C2-74A3EBEC8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4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7675" y="2433638"/>
            <a:ext cx="5888038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Тема 6.</a:t>
            </a:r>
            <a:br>
              <a:rPr lang="ru-RU" smtClean="0"/>
            </a:br>
            <a:r>
              <a:rPr lang="ru-RU" smtClean="0"/>
              <a:t>Россия и мир в </a:t>
            </a:r>
            <a:r>
              <a:rPr lang="en-US" smtClean="0"/>
              <a:t>XVIII</a:t>
            </a:r>
            <a:r>
              <a:rPr lang="ru-RU" smtClean="0"/>
              <a:t> в.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2138" y="990600"/>
            <a:ext cx="57610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XVIII </a:t>
            </a:r>
            <a:r>
              <a:rPr lang="ru-RU" smtClean="0"/>
              <a:t> век в истории</a:t>
            </a:r>
          </a:p>
        </p:txBody>
      </p:sp>
      <p:sp>
        <p:nvSpPr>
          <p:cNvPr id="556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130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Становление в полной мере характерных черт эпохи Нового времени. Этот цивилизационный сдвиг полу-чил название </a:t>
            </a:r>
            <a:r>
              <a:rPr lang="ru-RU" b="1" i="1" smtClean="0"/>
              <a:t>модернизации</a:t>
            </a:r>
            <a:r>
              <a:rPr lang="ru-RU" smtClean="0"/>
              <a:t>. 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Модернизация тесно связана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 индустриализацией,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 урбанизацией,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 демократизацией,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 секуляризацией.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Идейная основа модернизации – </a:t>
            </a:r>
            <a:r>
              <a:rPr lang="ru-RU" b="1" i="1" smtClean="0"/>
              <a:t>рационализм</a:t>
            </a:r>
            <a:r>
              <a:rPr lang="ru-RU" smtClean="0"/>
              <a:t>,</a:t>
            </a:r>
            <a:r>
              <a:rPr lang="ru-RU" b="1" i="1" smtClean="0"/>
              <a:t> идеология Просвещения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en-US" smtClean="0"/>
              <a:t>XVIII</a:t>
            </a:r>
            <a:r>
              <a:rPr lang="ru-RU" smtClean="0"/>
              <a:t> век – век </a:t>
            </a:r>
            <a:r>
              <a:rPr lang="ru-RU" b="1" i="1" smtClean="0"/>
              <a:t>просвещённого абсолютизма</a:t>
            </a:r>
            <a:r>
              <a:rPr lang="ru-RU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Просвещённый абсолютизм</a:t>
            </a:r>
          </a:p>
        </p:txBody>
      </p:sp>
      <p:sp>
        <p:nvSpPr>
          <p:cNvPr id="557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6196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b="1" i="1" smtClean="0"/>
              <a:t>Просвещённый абсолютизм</a:t>
            </a:r>
            <a:r>
              <a:rPr lang="ru-RU" smtClean="0"/>
              <a:t> – политика, прово-дившаяся во второй половине XVIII в. рядом монар-хических стран Европы и направленная на устране-ние остатков средневекового строя в пользу капита-листических отношений.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Процесс охватил все страны Европы, кроме Англии, Польши и Франции.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Общая черта, отличающая представителей просве-щённого абсолютизма – деспотизм в проведении своих реформ и часто непоследовательность.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Просвещённый абсолютизм</a:t>
            </a:r>
          </a:p>
        </p:txBody>
      </p:sp>
      <p:sp>
        <p:nvSpPr>
          <p:cNvPr id="558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534987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b="1" i="1" smtClean="0"/>
              <a:t>В области администрации</a:t>
            </a:r>
            <a:r>
              <a:rPr lang="ru-RU" smtClean="0"/>
              <a:t> 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враждебность к народному представительству;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стремление к бюрократической централизации, к вытеснению чиновничеством общественных сил;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подавление интересов дворянства.</a:t>
            </a:r>
          </a:p>
          <a:p>
            <a:pPr eaLnBrk="1" hangingPunct="1">
              <a:lnSpc>
                <a:spcPct val="110000"/>
              </a:lnSpc>
            </a:pPr>
            <a:r>
              <a:rPr lang="ru-RU" b="1" i="1" smtClean="0"/>
              <a:t>В области экономики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меркантилистская политика, стремление к удержа-нию в стране золота и серебра;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покровительство и первоочередное внимание разви-тию промышленности и торговли;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пополнение государственных доходов и упорядоче-ние государственных расходов.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Просвещённый абсолютизм</a:t>
            </a:r>
          </a:p>
        </p:txBody>
      </p:sp>
      <p:sp>
        <p:nvSpPr>
          <p:cNvPr id="559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48387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b="1" i="1" smtClean="0"/>
              <a:t>Судебное устройство и законодательство</a:t>
            </a:r>
            <a:r>
              <a:rPr lang="ru-RU" smtClean="0"/>
              <a:t> 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провозглашение гражданского равенства;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уничтожение пыток, ограничение смертной казни и улучшение правосудия;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отделение суда от администрации и независимость судей;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попытка составления свода законов, отличавшегося простотой, ясностью и краткостью.</a:t>
            </a:r>
          </a:p>
          <a:p>
            <a:pPr eaLnBrk="1" hangingPunct="1">
              <a:lnSpc>
                <a:spcPct val="110000"/>
              </a:lnSpc>
            </a:pPr>
            <a:r>
              <a:rPr lang="ru-RU" b="1" i="1" smtClean="0"/>
              <a:t>В области просвещения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распространение образования;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дарование большей свободы печати.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Просвещённый абсолютизм</a:t>
            </a:r>
          </a:p>
        </p:txBody>
      </p:sp>
      <p:sp>
        <p:nvSpPr>
          <p:cNvPr id="5601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5021262"/>
          </a:xfrm>
        </p:spPr>
        <p:txBody>
          <a:bodyPr/>
          <a:lstStyle/>
          <a:p>
            <a:pPr algn="l" eaLnBrk="1" hangingPunct="1">
              <a:lnSpc>
                <a:spcPct val="110000"/>
              </a:lnSpc>
            </a:pPr>
            <a:r>
              <a:rPr lang="ru-RU" b="1" i="1" smtClean="0"/>
              <a:t>Антагонизм между светской и духовной властью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защита прав светского государства от клерикальной опеки;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отрицательное отношение к традициям католицизма;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подчинение клира светским судам;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закрытие инквизиционных судилищ;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уничтожение множества монастырей и секуляриза-ция монастырских земель;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обложение духовенства податями;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гонения на иезуитов.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Просвещённый абсолютизм</a:t>
            </a:r>
          </a:p>
        </p:txBody>
      </p:sp>
      <p:sp>
        <p:nvSpPr>
          <p:cNvPr id="561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184467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b="1" i="1" smtClean="0"/>
              <a:t>В области сословных отношений</a:t>
            </a:r>
            <a:r>
              <a:rPr lang="ru-RU" smtClean="0"/>
              <a:t> 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борьба с остатками феодализма;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сокращение аристократических привилегий и ограни-чение прав дворянства и духовенства.</a:t>
            </a:r>
          </a:p>
        </p:txBody>
      </p:sp>
      <p:sp>
        <p:nvSpPr>
          <p:cNvPr id="561155" name="Rectangle 4"/>
          <p:cNvSpPr>
            <a:spLocks noChangeArrowheads="1"/>
          </p:cNvSpPr>
          <p:nvPr/>
        </p:nvSpPr>
        <p:spPr bwMode="auto">
          <a:xfrm>
            <a:off x="455613" y="3024188"/>
            <a:ext cx="82296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 i="1">
                <a:solidFill>
                  <a:srgbClr val="000066"/>
                </a:solidFill>
              </a:rPr>
              <a:t>Впервые был поставлен крестьянский вопрос</a:t>
            </a:r>
            <a:endParaRPr lang="ru-RU" sz="2400">
              <a:solidFill>
                <a:srgbClr val="000066"/>
              </a:solidFill>
            </a:endParaRP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обращено внимание на положение крестьянской массы, улучшение быта крестьян;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покровительство крестьянскому труду;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в ряде стран отменено крепостное состояние (в Австрии, Савойе).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28775"/>
            <a:ext cx="8229600" cy="1771650"/>
          </a:xfrm>
        </p:spPr>
        <p:txBody>
          <a:bodyPr lIns="0" rIns="0"/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	</a:t>
            </a:r>
            <a:r>
              <a:rPr lang="ru-RU" b="1" i="1" smtClean="0"/>
              <a:t>Модернизация:</a:t>
            </a:r>
          </a:p>
          <a:p>
            <a:pPr eaLnBrk="1" hangingPunct="1"/>
            <a:r>
              <a:rPr lang="ru-RU" smtClean="0"/>
              <a:t>посредством реформ «сверху»</a:t>
            </a:r>
          </a:p>
          <a:p>
            <a:pPr eaLnBrk="1" hangingPunct="1"/>
            <a:r>
              <a:rPr lang="ru-RU" smtClean="0"/>
              <a:t>на основе западноевропейского опыта (европеизация)</a:t>
            </a:r>
          </a:p>
          <a:p>
            <a:pPr eaLnBrk="1" hangingPunct="1"/>
            <a:r>
              <a:rPr lang="ru-RU" smtClean="0"/>
              <a:t>с учётом тенденций развития России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562178" name="Rectangle 5"/>
          <p:cNvSpPr>
            <a:spLocks noChangeArrowheads="1"/>
          </p:cNvSpPr>
          <p:nvPr/>
        </p:nvSpPr>
        <p:spPr bwMode="auto">
          <a:xfrm>
            <a:off x="455613" y="3540125"/>
            <a:ext cx="8229600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None/>
            </a:pPr>
            <a:r>
              <a:rPr lang="ru-RU" sz="2400" b="1" i="1">
                <a:solidFill>
                  <a:srgbClr val="000066"/>
                </a:solidFill>
              </a:rPr>
              <a:t>	По сравнению с допетровской эпохой преобразо-вания первой четверти </a:t>
            </a:r>
            <a:r>
              <a:rPr lang="en-US" sz="2400" b="1" i="1">
                <a:solidFill>
                  <a:srgbClr val="000066"/>
                </a:solidFill>
              </a:rPr>
              <a:t>XVIII</a:t>
            </a:r>
            <a:r>
              <a:rPr lang="ru-RU" sz="2400" b="1" i="1">
                <a:solidFill>
                  <a:srgbClr val="000066"/>
                </a:solidFill>
              </a:rPr>
              <a:t> века: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принудительные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масштабные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ускоренные</a:t>
            </a: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57200" y="4572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ker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Модернизация России </a:t>
            </a:r>
            <a:br>
              <a:rPr lang="ru-RU" sz="3200" b="1" ker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ker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 эпоху Петра </a:t>
            </a:r>
            <a:r>
              <a:rPr lang="en-US" sz="3200" b="1" ker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I</a:t>
            </a:r>
            <a:r>
              <a:rPr lang="ru-RU" sz="3200" b="1" ker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(1689 – 1725)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Модернизация России </a:t>
            </a:r>
            <a:br>
              <a:rPr lang="ru-RU" smtClean="0"/>
            </a:br>
            <a:r>
              <a:rPr lang="ru-RU" smtClean="0"/>
              <a:t>в эпоху Петра </a:t>
            </a:r>
            <a:r>
              <a:rPr lang="en-US" smtClean="0"/>
              <a:t>I</a:t>
            </a:r>
            <a:r>
              <a:rPr lang="ru-RU" smtClean="0"/>
              <a:t> (1689 – 1725)</a:t>
            </a:r>
          </a:p>
        </p:txBody>
      </p:sp>
      <p:sp>
        <p:nvSpPr>
          <p:cNvPr id="563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353425" cy="4400550"/>
          </a:xfrm>
        </p:spPr>
        <p:txBody>
          <a:bodyPr lIns="0" rIns="0"/>
          <a:lstStyle/>
          <a:p>
            <a:pPr eaLnBrk="1" hangingPunct="1"/>
            <a:r>
              <a:rPr lang="ru-RU" smtClean="0"/>
              <a:t>В основу были положены принципы </a:t>
            </a:r>
            <a:r>
              <a:rPr lang="ru-RU" b="1" i="1" smtClean="0"/>
              <a:t>камерализма</a:t>
            </a:r>
            <a:r>
              <a:rPr lang="ru-RU" smtClean="0"/>
              <a:t>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регламентация бюрократической деятельности;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разграничение управления по отраслям;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коллегиальность управления.</a:t>
            </a:r>
          </a:p>
          <a:p>
            <a:pPr eaLnBrk="1" hangingPunct="1"/>
            <a:r>
              <a:rPr lang="ru-RU" b="1" smtClean="0"/>
              <a:t>1708 – 1710 гг.</a:t>
            </a:r>
            <a:r>
              <a:rPr lang="ru-RU" smtClean="0"/>
              <a:t> – областная реформа.</a:t>
            </a:r>
          </a:p>
          <a:p>
            <a:pPr eaLnBrk="1" hangingPunct="1"/>
            <a:r>
              <a:rPr lang="ru-RU" b="1" smtClean="0"/>
              <a:t>1711 г.</a:t>
            </a:r>
            <a:r>
              <a:rPr lang="ru-RU" smtClean="0"/>
              <a:t> – сенатская реформа.</a:t>
            </a:r>
          </a:p>
          <a:p>
            <a:pPr eaLnBrk="1" hangingPunct="1"/>
            <a:r>
              <a:rPr lang="ru-RU" b="1" smtClean="0"/>
              <a:t>1717 – 1722 гг.</a:t>
            </a:r>
            <a:r>
              <a:rPr lang="ru-RU" smtClean="0"/>
              <a:t> – коллежская реформа.</a:t>
            </a:r>
          </a:p>
          <a:p>
            <a:pPr eaLnBrk="1" hangingPunct="1"/>
            <a:r>
              <a:rPr lang="ru-RU" b="1" smtClean="0"/>
              <a:t>1719 г.</a:t>
            </a:r>
            <a:r>
              <a:rPr lang="ru-RU" smtClean="0"/>
              <a:t> – губернская реформа.</a:t>
            </a:r>
          </a:p>
          <a:p>
            <a:pPr eaLnBrk="1" hangingPunct="1"/>
            <a:r>
              <a:rPr lang="ru-RU" b="1" smtClean="0"/>
              <a:t>1721 г.</a:t>
            </a:r>
            <a:r>
              <a:rPr lang="ru-RU" smtClean="0"/>
              <a:t> – учреждение прокуратуры, церковная реформа</a:t>
            </a:r>
          </a:p>
          <a:p>
            <a:pPr eaLnBrk="1" hangingPunct="1"/>
            <a:r>
              <a:rPr lang="ru-RU" b="1" smtClean="0"/>
              <a:t>1722 г.</a:t>
            </a:r>
            <a:r>
              <a:rPr lang="ru-RU" smtClean="0"/>
              <a:t> – принятие «Табели о рангах».</a:t>
            </a: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455613" y="15700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Административные преобразования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Модернизация России </a:t>
            </a:r>
            <a:br>
              <a:rPr lang="ru-RU" smtClean="0"/>
            </a:br>
            <a:r>
              <a:rPr lang="ru-RU" smtClean="0"/>
              <a:t>в эпоху Петра </a:t>
            </a:r>
            <a:r>
              <a:rPr lang="en-US" smtClean="0"/>
              <a:t>I</a:t>
            </a:r>
            <a:r>
              <a:rPr lang="ru-RU" smtClean="0"/>
              <a:t> (1689 – 1725)</a:t>
            </a:r>
          </a:p>
        </p:txBody>
      </p:sp>
      <p:sp>
        <p:nvSpPr>
          <p:cNvPr id="564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40055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Основу экономической политики составляли принципы </a:t>
            </a:r>
            <a:r>
              <a:rPr lang="ru-RU" b="1" i="1" smtClean="0"/>
              <a:t>меркантилизма</a:t>
            </a:r>
            <a:r>
              <a:rPr lang="ru-RU" smtClean="0"/>
              <a:t> и </a:t>
            </a:r>
            <a:r>
              <a:rPr lang="ru-RU" b="1" i="1" smtClean="0"/>
              <a:t>протекционизма</a:t>
            </a:r>
            <a:r>
              <a:rPr lang="ru-RU" smtClean="0"/>
              <a:t>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 целях поощрения промышленного производства и привлечения в него купеческих капиталов: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купцам передавались на льготных условиях казённые заводы и мануфактуры;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промышленникам было предоставлено право не возвращать беглых, овладевших мастерством;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купечеству было разрешено покупать к предприятиям крепостных.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455613" y="15700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Экономические преобразования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Модернизация России </a:t>
            </a:r>
            <a:br>
              <a:rPr lang="ru-RU" smtClean="0"/>
            </a:br>
            <a:r>
              <a:rPr lang="ru-RU" smtClean="0"/>
              <a:t>в эпоху Петра </a:t>
            </a:r>
            <a:r>
              <a:rPr lang="en-US" smtClean="0"/>
              <a:t>I</a:t>
            </a:r>
            <a:r>
              <a:rPr lang="ru-RU" smtClean="0"/>
              <a:t> (1689 – 1725)</a:t>
            </a:r>
          </a:p>
        </p:txBody>
      </p:sp>
      <p:sp>
        <p:nvSpPr>
          <p:cNvPr id="565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8913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Указ о берг-привилегии </a:t>
            </a:r>
            <a:r>
              <a:rPr lang="ru-RU" b="1" smtClean="0"/>
              <a:t>1719 г.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объявлял недра собственностью государя;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разрешал всем, независимо от чина и достоинства, искать и добывать полезные ископаемые;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предоставлял промышленникам податные и финан-совые льготы, ограждал от вмешательства местных властей в рудокопные дела;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закреплял за государством преимущественное право на приобретение горнорудной продукции.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455613" y="15700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Экономические преобразования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Модернизация России </a:t>
            </a:r>
            <a:br>
              <a:rPr lang="ru-RU" smtClean="0"/>
            </a:br>
            <a:r>
              <a:rPr lang="ru-RU" smtClean="0"/>
              <a:t>в эпоху Петра </a:t>
            </a:r>
            <a:r>
              <a:rPr lang="en-US" smtClean="0"/>
              <a:t>I</a:t>
            </a:r>
            <a:r>
              <a:rPr lang="ru-RU" smtClean="0"/>
              <a:t> (1689 – 1725)</a:t>
            </a:r>
          </a:p>
        </p:txBody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670300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Податная реформа </a:t>
            </a:r>
            <a:r>
              <a:rPr lang="ru-RU" b="1" smtClean="0"/>
              <a:t>1722 – 1724 гг.</a:t>
            </a:r>
            <a:r>
              <a:rPr lang="ru-RU" smtClean="0"/>
              <a:t> установила подуш-ное налогообложение, что вкупе с увеличением ста-рых и введением новых налогов увеличило поступле-ния в казну.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Протекционистский Таможенный устав </a:t>
            </a:r>
            <a:r>
              <a:rPr lang="ru-RU" b="1" smtClean="0"/>
              <a:t>1724 г.</a:t>
            </a:r>
            <a:r>
              <a:rPr lang="ru-RU" smtClean="0"/>
              <a:t> опреде-лял размер ввозной пошлины пропорционально спо-собности отечественной промышленности удовлетво-рить потребности внутреннего рынка. 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455613" y="15700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Экономические преобразования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Модернизация России </a:t>
            </a:r>
            <a:br>
              <a:rPr lang="ru-RU" smtClean="0"/>
            </a:br>
            <a:r>
              <a:rPr lang="ru-RU" smtClean="0"/>
              <a:t>в эпоху Петра </a:t>
            </a:r>
            <a:r>
              <a:rPr lang="en-US" smtClean="0"/>
              <a:t>I</a:t>
            </a:r>
            <a:r>
              <a:rPr lang="ru-RU" smtClean="0"/>
              <a:t> (1689 – 1725)</a:t>
            </a:r>
          </a:p>
        </p:txBody>
      </p:sp>
      <p:sp>
        <p:nvSpPr>
          <p:cNvPr id="567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1917700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Европеизация русской культуры, затронувшая преиму-щественно высшие слои населения России.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Усиление социокультурного раскола в российском обществе и процессов обмирщения русской культуры. 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455613" y="15700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Культурные преобразования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46088" y="4133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Церковная реформа 1721 г.</a:t>
            </a:r>
          </a:p>
        </p:txBody>
      </p:sp>
      <p:sp>
        <p:nvSpPr>
          <p:cNvPr id="567301" name="Rectangle 3"/>
          <p:cNvSpPr>
            <a:spLocks noChangeArrowheads="1"/>
          </p:cNvSpPr>
          <p:nvPr/>
        </p:nvSpPr>
        <p:spPr bwMode="auto">
          <a:xfrm>
            <a:off x="446088" y="4724400"/>
            <a:ext cx="8229600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Упразднение патриаршества и учреждение Синода.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Утверждение власти монарха над церковью.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Усиление процессов обмирщения культуры.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Модернизация России </a:t>
            </a:r>
            <a:br>
              <a:rPr lang="ru-RU" smtClean="0"/>
            </a:br>
            <a:r>
              <a:rPr lang="ru-RU" smtClean="0"/>
              <a:t>в эпоху Петра </a:t>
            </a:r>
            <a:r>
              <a:rPr lang="en-US" smtClean="0"/>
              <a:t>I</a:t>
            </a:r>
            <a:r>
              <a:rPr lang="ru-RU" smtClean="0"/>
              <a:t> (1689 – 1725)</a:t>
            </a:r>
          </a:p>
        </p:txBody>
      </p:sp>
      <p:sp>
        <p:nvSpPr>
          <p:cNvPr id="568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743325"/>
          </a:xfrm>
        </p:spPr>
        <p:txBody>
          <a:bodyPr lIns="0" rIns="0"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Реформирование осуществлялось по западноевро-пейскому образцу.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Создание регулярной армии и военно-морского флота, комплектуемых на основе рекрутской повинности.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Организация вооружённых сил, основные вопросы обучения, способы ведения военных действий были законодательно закреплены в Уставе воинском (1716), Книге-уставе морском (1720) и других законах.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5613" y="15700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Военные реформы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Модернизация России </a:t>
            </a:r>
            <a:br>
              <a:rPr lang="ru-RU" smtClean="0"/>
            </a:br>
            <a:r>
              <a:rPr lang="ru-RU" smtClean="0"/>
              <a:t>в эпоху Петра </a:t>
            </a:r>
            <a:r>
              <a:rPr lang="en-US" smtClean="0"/>
              <a:t>I</a:t>
            </a:r>
            <a:r>
              <a:rPr lang="ru-RU" smtClean="0"/>
              <a:t> (1689 – 1725)</a:t>
            </a:r>
          </a:p>
        </p:txBody>
      </p:sp>
      <p:sp>
        <p:nvSpPr>
          <p:cNvPr id="569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25450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Артиллерия окончательно превратилась в самостоя-тельный род войск. Были созданы инженерные войска (в составе артиллерии).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Для управления вооружёнными силами взамен прика-зов учреждены Военная и Адмиралтейская коллегии; введена должность главнокомандующего (на военное время), при котором предусматривался штаб.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Для подготовки офицерских кадров служили Преобра-женский и Семёновский полки, а также ряд открытых специальных школ и Морская академия.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455613" y="157003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Военные реформы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Россия в эпоху дворцовых переворотов (1725 – 1801)</a:t>
            </a:r>
          </a:p>
        </p:txBody>
      </p:sp>
      <p:sp>
        <p:nvSpPr>
          <p:cNvPr id="570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6196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Основная причина дворцовых переворотов в России в </a:t>
            </a:r>
            <a:r>
              <a:rPr lang="en-US" smtClean="0"/>
              <a:t>XVIII</a:t>
            </a:r>
            <a:r>
              <a:rPr lang="ru-RU" smtClean="0"/>
              <a:t> в. – несовпадение интересов абсолютной монархии, дворянства и бюрократии.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Осуществление дворцовых переворотов облегчалось порядком престолонаследия, установленным Пет-ром Великим: монарх был волен назначать преем-ника по своему выбору; в случае отсутствия заве-щания судьбу престола решали сановники (Сенат).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Дворцовые перевороты осуществлялись, как прави-ло, при помощи гвардейских полков.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6561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Управление государством было сосредоточено в руках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Верховного тайного совета</a:t>
            </a:r>
            <a:r>
              <a:rPr lang="ru-RU" smtClean="0"/>
              <a:t>, учреждённого в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1726 г.</a:t>
            </a:r>
            <a:r>
              <a:rPr lang="ru-RU" smtClean="0"/>
              <a:t> Фактическим правителем стал А.Д. Меншиков.</a:t>
            </a:r>
          </a:p>
          <a:p>
            <a:pPr eaLnBrk="1" hangingPunct="1">
              <a:defRPr/>
            </a:pPr>
            <a:r>
              <a:rPr lang="ru-RU" smtClean="0"/>
              <a:t>Пересмотр политики Петра </a:t>
            </a:r>
            <a:r>
              <a:rPr lang="en-US" smtClean="0"/>
              <a:t>I</a:t>
            </a:r>
            <a:endParaRPr lang="ru-RU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сокращение государственных расходов;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облегчение податных тягот;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отказ от амбициозных планов по реализации импер-ской политики;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облегчение службы дворян;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подчинение городского самоуправления губернато-рам и воеводам.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(1725 – 1727)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33782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1727 г.</a:t>
            </a:r>
            <a:r>
              <a:rPr lang="ru-RU" smtClean="0"/>
              <a:t> был смещён А. Д. Меншиков.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Верховном тайном совете преобладание получили представители родовитой знати.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Управление государством было сосредоточено в руках князей Долгоруковых.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Политика верховников ограничивалась личными и фамильными интересами. 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Петра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27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– 1730)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140652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Попытка ограничения монаршей власти</a:t>
            </a:r>
            <a:r>
              <a:rPr lang="ru-RU" smtClean="0"/>
              <a:t> в пользу Верховного тайного совета посредством «Кондиций», согласно которым монарх обязывался: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Анны Иоанновны (1730 – 1740)</a:t>
            </a:r>
          </a:p>
        </p:txBody>
      </p:sp>
      <p:sp>
        <p:nvSpPr>
          <p:cNvPr id="573444" name="Rectangle 6"/>
          <p:cNvSpPr>
            <a:spLocks noChangeArrowheads="1"/>
          </p:cNvSpPr>
          <p:nvPr/>
        </p:nvSpPr>
        <p:spPr bwMode="auto">
          <a:xfrm>
            <a:off x="455613" y="3082925"/>
            <a:ext cx="82296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не объявлять войны и не заключать мира;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не жаловать никого чином выше полковничьего ранга, а лиц, имеющих чин рангом ниже, к знатным делам не определять;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в придворные чины, как русских, так и иноземцев, без ведома Верховного тайного совета не производить;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140652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Попытка ограничения монаршей власти</a:t>
            </a:r>
            <a:r>
              <a:rPr lang="ru-RU" smtClean="0"/>
              <a:t> в пользу Верховного тайного совета посредством «Кондиций», согласно которым монарх обязывался: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Анны Иоанновны (1730 – 1740)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455613" y="3082925"/>
            <a:ext cx="822960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передать командование гвардией и прочими полками Верховному тайному совету;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вотчины и деревни не жаловать; у дворянства жизни, имения и чести без суда не отнимать;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подданных никакими новыми податями не отягощать;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государственные доходы в расход не употреблять.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875212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Упразднение Верховного тайного совета.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Сохранение самодержавия</a:t>
            </a:r>
            <a:r>
              <a:rPr lang="ru-RU" smtClean="0"/>
              <a:t> при опоре на дворянство и гвардию.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Проведение продворянской политики: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запись дворян в полки до совершеннолетия и ограни-чение обязательной службы дворян 25 годами;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освобождение от службы одного из сыновей дворян-ской семьи для управления имением;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восстановление права дворян дробить имение между наследниками (отмена указа 1714 г. о единонаследии);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избавление дворян от тягот солдатской службы с учреждением в 1732 г. Кадетского корпуса.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Анны Иоанновны (1730 – 1740)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3597275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Проведение продворянской политики: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учреждение Дворянского банка для экономической поддержки дворянства;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передача помещикам сбора государственных податей с крестьян;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предоставление помещикам права ссылать крестьян в Сибирь; 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дарование дворянству монополии на винокурение.</a:t>
            </a: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Елизаветы Петровны (1741 – 1761)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071937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Содействие торгово-промышленному развитию: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отмена внутренних таможен и таможенных мелочных сборов;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учреждение банка для экономической поддержки купечества.</a:t>
            </a:r>
          </a:p>
          <a:p>
            <a:pPr marL="457200" indent="-457200"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Содействие просвещению и развитию науки: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поддержка научной деятельности М. В. Ломоносова;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открытие Московского университета (</a:t>
            </a:r>
            <a:r>
              <a:rPr lang="ru-RU" b="1" smtClean="0"/>
              <a:t>1755</a:t>
            </a:r>
            <a:r>
              <a:rPr lang="ru-RU" smtClean="0"/>
              <a:t>) и Акаде-мии художеств (</a:t>
            </a:r>
            <a:r>
              <a:rPr lang="ru-RU" b="1" smtClean="0"/>
              <a:t>1757</a:t>
            </a:r>
            <a:r>
              <a:rPr lang="ru-RU" smtClean="0"/>
              <a:t>). 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Елизаветы Петровны (1741 – 1761)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578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2246312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</a:pPr>
            <a:r>
              <a:rPr lang="ru-RU" smtClean="0"/>
              <a:t>Манифестом </a:t>
            </a:r>
            <a:r>
              <a:rPr lang="ru-RU" b="1" smtClean="0"/>
              <a:t>1762 г.</a:t>
            </a:r>
            <a:r>
              <a:rPr lang="ru-RU" smtClean="0"/>
              <a:t> даровал дворянству: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освобождение от обязательной службы;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освобождение от телесных наказаний;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право свободного выезда за границу и поступления на иноземную службу.</a:t>
            </a: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Петра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 – 176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579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802187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</a:pPr>
            <a:r>
              <a:rPr lang="ru-RU" smtClean="0"/>
              <a:t>Настроил против себя русское общество и армию тем, что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заключил мир с Пруссией, отказавшись от завоеваний России в Семилетней войне (1756 – 1762);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вступил в союз с Пруссией, намереваясь воевать с Данией за чуждые России интересы;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затеял секуляризацию церковных земель и планиро-вал реформировать Русскую православную церковь по типу протестантской.</a:t>
            </a:r>
          </a:p>
          <a:p>
            <a:pPr marL="457200" indent="-457200" eaLnBrk="1" hangingPunct="1">
              <a:lnSpc>
                <a:spcPct val="110000"/>
              </a:lnSpc>
            </a:pPr>
            <a:r>
              <a:rPr lang="ru-RU" smtClean="0"/>
              <a:t>Свергнут в результате дворцового переворота и впоследствии убит. </a:t>
            </a: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Петра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 – 176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4364038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Модернизация</a:t>
            </a:r>
            <a:r>
              <a:rPr lang="ru-RU" smtClean="0"/>
              <a:t> России в целях укрепления абсолют-ной монархии посредством реформ «сверху» на осно-ве идей эпохи Просвещения.</a:t>
            </a:r>
          </a:p>
          <a:p>
            <a:pPr marL="457200" indent="-457200" eaLnBrk="1" hangingPunct="1"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Попытка выработки нового свода законов:</a:t>
            </a:r>
            <a:r>
              <a:rPr lang="ru-RU" smtClean="0"/>
              <a:t> созыв сословно-представительного органа (Уложéнной ко-миссии) и составление «Наказа» для депутатов.</a:t>
            </a:r>
          </a:p>
          <a:p>
            <a:pPr marL="457200" indent="-457200" eaLnBrk="1" hangingPunct="1">
              <a:defRPr/>
            </a:pPr>
            <a:r>
              <a:rPr lang="ru-RU" smtClean="0"/>
              <a:t>Деятельность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Уложéнной комиссии</a:t>
            </a:r>
            <a:r>
              <a:rPr lang="ru-RU" smtClean="0"/>
              <a:t> (</a:t>
            </a:r>
            <a:r>
              <a:rPr lang="ru-RU" b="1" smtClean="0"/>
              <a:t>1767 – 1768</a:t>
            </a:r>
            <a:r>
              <a:rPr lang="ru-RU" smtClean="0"/>
              <a:t>) привела Екатерину </a:t>
            </a:r>
            <a:r>
              <a:rPr lang="en-US" smtClean="0"/>
              <a:t>II</a:t>
            </a:r>
            <a:r>
              <a:rPr lang="ru-RU" smtClean="0"/>
              <a:t> к выводу о невозможности согласования интересов различных сословий, а также смягчения крепостнических порядков без риска потерять престол. </a:t>
            </a: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581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3013075"/>
          </a:xfrm>
        </p:spPr>
        <p:txBody>
          <a:bodyPr lIns="0" rIns="0"/>
          <a:lstStyle/>
          <a:p>
            <a:pPr marL="457200" indent="-457200" eaLnBrk="1" hangingPunct="1"/>
            <a:r>
              <a:rPr lang="ru-RU" smtClean="0"/>
              <a:t>Екатерина </a:t>
            </a:r>
            <a:r>
              <a:rPr lang="en-US" smtClean="0"/>
              <a:t>II</a:t>
            </a:r>
            <a:r>
              <a:rPr lang="ru-RU" smtClean="0"/>
              <a:t> полагала, что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России необходимо самодержавное правление;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государь должен печься о благе своих подданных;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законы должны создаваться для воспитания граждан;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все граждане должны быть равны перед законом;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для успешного проведения реформ необходимо предоставить подданным гражданские права.</a:t>
            </a: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3998913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Усиление абсолютизма: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реорганизация Сената в </a:t>
            </a:r>
            <a:r>
              <a:rPr lang="ru-RU" b="1" smtClean="0"/>
              <a:t>1763 г.</a:t>
            </a:r>
            <a:r>
              <a:rPr lang="ru-RU" smtClean="0"/>
              <a:t> привела к сосре-доточению всей законодательной власти в руках монарха;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секуляризация церковных земель в </a:t>
            </a:r>
            <a:r>
              <a:rPr lang="ru-RU" b="1" smtClean="0"/>
              <a:t>1764 г.</a:t>
            </a:r>
            <a:r>
              <a:rPr lang="ru-RU" smtClean="0"/>
              <a:t> усилила власть монарха над церковью;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 </a:t>
            </a:r>
            <a:r>
              <a:rPr lang="ru-RU" b="1" smtClean="0"/>
              <a:t>1764 г.</a:t>
            </a:r>
            <a:r>
              <a:rPr lang="ru-RU" smtClean="0"/>
              <a:t> на Украине было упразднено гетманство;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учреждение генерал-губернаторств в </a:t>
            </a:r>
            <a:r>
              <a:rPr lang="ru-RU" b="1" smtClean="0"/>
              <a:t>1775 г.</a:t>
            </a:r>
            <a:r>
              <a:rPr lang="ru-RU" smtClean="0"/>
              <a:t> усилило вертикаль исполнительной власти. 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4546600"/>
          </a:xfrm>
        </p:spPr>
        <p:txBody>
          <a:bodyPr lIns="0" rIns="0"/>
          <a:lstStyle/>
          <a:p>
            <a:pPr marL="457200" indent="-457200" eaLnBrk="1" hangingPunct="1"/>
            <a:r>
              <a:rPr lang="ru-RU" smtClean="0"/>
              <a:t>В ходе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губернской реформы</a:t>
            </a:r>
            <a:r>
              <a:rPr lang="ru-RU" smtClean="0"/>
              <a:t> </a:t>
            </a:r>
            <a:r>
              <a:rPr lang="ru-RU" b="1" smtClean="0"/>
              <a:t>1775 г.</a:t>
            </a:r>
            <a:r>
              <a:rPr lang="ru-RU" smtClean="0"/>
              <a:t> (была реакцией на восстание под руководством Е. Пугачёва)</a:t>
            </a:r>
            <a:endParaRPr lang="ru-RU" b="1" smtClean="0"/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произведено разукрупнение губерний;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расширены полномочия местных властей;</a:t>
            </a:r>
          </a:p>
          <a:p>
            <a:pPr marL="457200" indent="-457200" algn="l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введена система местного прокурорского надзора.</a:t>
            </a:r>
          </a:p>
          <a:p>
            <a:pPr marL="457200" indent="-457200" eaLnBrk="1" hangingPunct="1">
              <a:lnSpc>
                <a:spcPct val="12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Экономическая политика: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постепенное установление свободы торговой и про-мышленной деятельности (фритредерство);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отмена откупов и торговых монополий;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протекционизм;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развитие сельского хозяйства как основы экономики. 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4108450"/>
          </a:xfrm>
        </p:spPr>
        <p:txBody>
          <a:bodyPr lIns="0" rIns="0"/>
          <a:lstStyle/>
          <a:p>
            <a:pPr marL="457200" indent="-457200" eaLnBrk="1" hangingPunct="1">
              <a:defRPr/>
            </a:pPr>
            <a:r>
              <a:rPr lang="ru-RU" smtClean="0"/>
              <a:t>Дальнейшее расширение прав дворянства. 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ru-RU" smtClean="0"/>
              <a:t>	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Жалованная грамота </a:t>
            </a:r>
            <a:r>
              <a:rPr lang="ru-RU" b="1" smtClean="0"/>
              <a:t>1785 г.</a:t>
            </a:r>
            <a:r>
              <a:rPr lang="ru-RU" smtClean="0"/>
              <a:t> закрепляла за дворян-ством следующие права: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освобождение от подушной подати, рекрутской и иных казённых повинностей;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право приобретать земли с крестьянами;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освобождение от телесных наказаний и обязательной службы;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право на сословный суд и сословное самоуправление (впервые) и др.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3670300"/>
          </a:xfrm>
        </p:spPr>
        <p:txBody>
          <a:bodyPr lIns="0" rIns="0"/>
          <a:lstStyle/>
          <a:p>
            <a:pPr marL="457200" indent="-457200" eaLnBrk="1" hangingPunct="1">
              <a:defRPr/>
            </a:pPr>
            <a:r>
              <a:rPr lang="ru-RU" smtClean="0"/>
              <a:t>Сближение статусов купечества и дворянства. 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ru-RU" smtClean="0"/>
              <a:t>	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Жалованная грамота </a:t>
            </a:r>
            <a:r>
              <a:rPr lang="ru-RU" b="1" smtClean="0"/>
              <a:t>1785 г.</a:t>
            </a:r>
            <a:r>
              <a:rPr lang="ru-RU" smtClean="0"/>
              <a:t> закрепляла за купече-ством следующие права: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освобождение от телесных наказаний, подушной подати и иных казённых повинностей;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замена рекрутской повинности уплатой денежного взноса;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право на суд равных и сословное самоуправление и др.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4144963"/>
          </a:xfrm>
        </p:spPr>
        <p:txBody>
          <a:bodyPr lIns="0" rIns="0"/>
          <a:lstStyle/>
          <a:p>
            <a:pPr marL="457200" indent="-457200" eaLnBrk="1" hangingPunct="1">
              <a:defRPr/>
            </a:pPr>
            <a:r>
              <a:rPr lang="ru-RU" smtClean="0"/>
              <a:t>Осуществление некоторых мер по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смягчению кре-постнических порядков: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облегчение положения монастырских крестьян;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запрещение промышленникам покупать крепостных к заводам;</a:t>
            </a:r>
          </a:p>
          <a:p>
            <a:pPr marL="457200" indent="-457200" eaLnBrk="1" hangingPunct="1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повышение вдвое оплаты труда приписных крестьян на заводах;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популяризация вольнонаёмного труда и рациональ-ного хозяйствования через деятельность Вольного экономического общества (учреждено в 1765 г.).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8200"/>
            <a:ext cx="8229600" cy="3998913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Усиление крепостничества: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издание закона, возлагавшего на крестьян расходы по содержанию воинских команд, посылаемых на подавление крестьянских выступлений (</a:t>
            </a:r>
            <a:r>
              <a:rPr lang="ru-RU" b="1" smtClean="0"/>
              <a:t>1763</a:t>
            </a:r>
            <a:r>
              <a:rPr lang="ru-RU" smtClean="0"/>
              <a:t>); 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указ о праве помещиков отправлять своих крестьян на каторгу (</a:t>
            </a:r>
            <a:r>
              <a:rPr lang="ru-RU" b="1" smtClean="0"/>
              <a:t>1765</a:t>
            </a:r>
            <a:r>
              <a:rPr lang="ru-RU" smtClean="0"/>
              <a:t>);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запрещение крепостным подавать жалобы на своих помещиков (</a:t>
            </a:r>
            <a:r>
              <a:rPr lang="ru-RU" b="1" smtClean="0"/>
              <a:t>1767</a:t>
            </a:r>
            <a:r>
              <a:rPr lang="ru-RU" smtClean="0"/>
              <a:t>);</a:t>
            </a:r>
          </a:p>
          <a:p>
            <a:pPr marL="457200" indent="-457200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введение крепостного права в Малороссии (</a:t>
            </a:r>
            <a:r>
              <a:rPr lang="ru-RU" b="1" smtClean="0"/>
              <a:t>1783</a:t>
            </a:r>
            <a:r>
              <a:rPr lang="ru-RU" smtClean="0"/>
              <a:t>).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Просвещённый абсолютизм Екатерины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6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 – 1796)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400550"/>
          </a:xfrm>
        </p:spPr>
        <p:txBody>
          <a:bodyPr lIns="0" rIns="0"/>
          <a:lstStyle/>
          <a:p>
            <a:pPr marL="457200" indent="-457200" eaLnBrk="1" hangingPunct="1">
              <a:lnSpc>
                <a:spcPct val="12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Восстановление</a:t>
            </a:r>
            <a:r>
              <a:rPr lang="ru-RU" smtClean="0"/>
              <a:t>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прежнего порядка престолонасле-дия</a:t>
            </a:r>
            <a:r>
              <a:rPr lang="ru-RU" smtClean="0"/>
              <a:t> – по мужской линии, от отца к сыну (</a:t>
            </a:r>
            <a:r>
              <a:rPr lang="ru-RU" b="1" smtClean="0"/>
              <a:t>1797</a:t>
            </a:r>
            <a:r>
              <a:rPr lang="ru-RU" smtClean="0"/>
              <a:t>).</a:t>
            </a:r>
          </a:p>
          <a:p>
            <a:pPr marL="457200" indent="-457200" eaLnBrk="1" hangingPunct="1">
              <a:lnSpc>
                <a:spcPct val="120000"/>
              </a:lnSpc>
            </a:pPr>
            <a:r>
              <a:rPr lang="ru-RU" smtClean="0"/>
              <a:t>Ужесточение цензуры, усиление регламентации.</a:t>
            </a:r>
          </a:p>
          <a:p>
            <a:pPr marL="457200" indent="-457200" eaLnBrk="1" hangingPunct="1">
              <a:lnSpc>
                <a:spcPct val="120000"/>
              </a:lnSpc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Ограничение прав дворянства:</a:t>
            </a:r>
          </a:p>
          <a:p>
            <a:pPr marL="457200" indent="-457200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отмена дворянских собраний;</a:t>
            </a:r>
          </a:p>
          <a:p>
            <a:pPr marL="457200" indent="-457200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запрещение подавать императору коллективные про-шения от дворянства;</a:t>
            </a:r>
          </a:p>
          <a:p>
            <a:pPr marL="457200" indent="-457200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восстановление обязательной службы и телесных наказаний для дворян.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Павла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(1796 – 1801)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93712"/>
          </a:xfrm>
        </p:spPr>
        <p:txBody>
          <a:bodyPr lIns="0" rIns="0"/>
          <a:lstStyle/>
          <a:p>
            <a:pPr marL="457200" indent="-457200" eaLnBrk="1" hangingPunct="1">
              <a:lnSpc>
                <a:spcPct val="110000"/>
              </a:lnSpc>
              <a:defRPr/>
            </a:pPr>
            <a:r>
              <a:rPr lang="ru-RU" smtClean="0"/>
              <a:t>Противоречивая политика по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крестьянскому вопросу: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Павла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(1796 – 1801)</a:t>
            </a:r>
          </a:p>
        </p:txBody>
      </p:sp>
      <p:sp>
        <p:nvSpPr>
          <p:cNvPr id="589828" name="Rectangle 5"/>
          <p:cNvSpPr>
            <a:spLocks noChangeArrowheads="1"/>
          </p:cNvSpPr>
          <p:nvPr/>
        </p:nvSpPr>
        <p:spPr bwMode="auto">
          <a:xfrm>
            <a:off x="457200" y="2276475"/>
            <a:ext cx="4038600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указ о трёхдневной бар-щине (</a:t>
            </a:r>
            <a:r>
              <a:rPr lang="ru-RU" sz="2400" b="1"/>
              <a:t>1797</a:t>
            </a:r>
            <a:r>
              <a:rPr lang="ru-RU" sz="2400"/>
              <a:t>);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запрет на продажу дво-ровых и безземельных крестьян (</a:t>
            </a:r>
            <a:r>
              <a:rPr lang="ru-RU" sz="2400" b="1"/>
              <a:t>1797</a:t>
            </a:r>
            <a:r>
              <a:rPr lang="ru-RU" sz="2400"/>
              <a:t>);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запрет разделять семьи при продаже (</a:t>
            </a:r>
            <a:r>
              <a:rPr lang="ru-RU" sz="2400" b="1"/>
              <a:t>1797</a:t>
            </a:r>
            <a:r>
              <a:rPr lang="ru-RU" sz="2400"/>
              <a:t>).</a:t>
            </a:r>
          </a:p>
        </p:txBody>
      </p:sp>
      <p:sp>
        <p:nvSpPr>
          <p:cNvPr id="589829" name="Rectangle 6"/>
          <p:cNvSpPr>
            <a:spLocks noChangeArrowheads="1"/>
          </p:cNvSpPr>
          <p:nvPr/>
        </p:nvSpPr>
        <p:spPr bwMode="auto">
          <a:xfrm>
            <a:off x="4648200" y="2276475"/>
            <a:ext cx="4038600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восстановление права промышленников приме-нять труд крепостных;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массовые раздачи госу-дарственных крестьян (600 тыс. д.м.п.).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Эпоха дворцовых переворотов</a:t>
            </a:r>
          </a:p>
        </p:txBody>
      </p:sp>
      <p:sp>
        <p:nvSpPr>
          <p:cNvPr id="590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2355850"/>
          </a:xfrm>
        </p:spPr>
        <p:txBody>
          <a:bodyPr lIns="0" rIns="0"/>
          <a:lstStyle/>
          <a:p>
            <a:pPr marL="457200" indent="-457200" eaLnBrk="1" hangingPunct="1">
              <a:lnSpc>
                <a:spcPct val="120000"/>
              </a:lnSpc>
            </a:pPr>
            <a:r>
              <a:rPr lang="ru-RU" smtClean="0"/>
              <a:t>Недовольство дворянства политикой Павла</a:t>
            </a:r>
            <a:r>
              <a:rPr lang="en-US" smtClean="0"/>
              <a:t> I</a:t>
            </a:r>
            <a:r>
              <a:rPr lang="ru-RU" smtClean="0"/>
              <a:t> (осо-бенно разрывом с Англией, что ощутимо ударило по экономическим интересам дворянства) стало одной из причин дворцового переворота </a:t>
            </a:r>
            <a:r>
              <a:rPr lang="ru-RU" b="1" smtClean="0"/>
              <a:t>1801 г</a:t>
            </a:r>
            <a:r>
              <a:rPr lang="ru-RU" smtClean="0"/>
              <a:t>.</a:t>
            </a:r>
          </a:p>
          <a:p>
            <a:pPr marL="457200" indent="-457200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ru-RU" smtClean="0"/>
              <a:t>	Павел </a:t>
            </a:r>
            <a:r>
              <a:rPr lang="en-US" smtClean="0"/>
              <a:t>I</a:t>
            </a:r>
            <a:r>
              <a:rPr lang="ru-RU" smtClean="0"/>
              <a:t> был убит заговорщиками.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455613" y="1109663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Правление Павла </a:t>
            </a:r>
            <a:r>
              <a:rPr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(1796 – 1801)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3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1783</TotalTime>
  <Words>1902</Words>
  <Application>Microsoft Office PowerPoint</Application>
  <PresentationFormat>Экран (4:3)</PresentationFormat>
  <Paragraphs>264</Paragraphs>
  <Slides>37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6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6. Россия и мир в XVIII в.</vt:lpstr>
      <vt:lpstr>XVIII  век в истории</vt:lpstr>
      <vt:lpstr>Просвещённый абсолютизм</vt:lpstr>
      <vt:lpstr>Просвещённый абсолютизм</vt:lpstr>
      <vt:lpstr>Просвещённый абсолютизм</vt:lpstr>
      <vt:lpstr>Просвещённый абсолютизм</vt:lpstr>
      <vt:lpstr>Просвещённый абсолютизм</vt:lpstr>
      <vt:lpstr>Слайд 8</vt:lpstr>
      <vt:lpstr>Модернизация России  в эпоху Петра I (1689 – 1725)</vt:lpstr>
      <vt:lpstr>Модернизация России  в эпоху Петра I (1689 – 1725)</vt:lpstr>
      <vt:lpstr>Модернизация России  в эпоху Петра I (1689 – 1725)</vt:lpstr>
      <vt:lpstr>Модернизация России  в эпоху Петра I (1689 – 1725)</vt:lpstr>
      <vt:lpstr>Модернизация России  в эпоху Петра I (1689 – 1725)</vt:lpstr>
      <vt:lpstr>Модернизация России  в эпоху Петра I (1689 – 1725)</vt:lpstr>
      <vt:lpstr>Модернизация России  в эпоху Петра I (1689 – 1725)</vt:lpstr>
      <vt:lpstr>Россия в эпоху дворцовых переворотов (1725 – 1801)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Эпоха дворцовых переворотов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86</cp:revision>
  <dcterms:created xsi:type="dcterms:W3CDTF">2007-01-04T06:45:40Z</dcterms:created>
  <dcterms:modified xsi:type="dcterms:W3CDTF">2021-06-16T13:04:50Z</dcterms:modified>
</cp:coreProperties>
</file>