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1" r:id="rId2"/>
    <p:sldId id="263" r:id="rId3"/>
    <p:sldId id="264" r:id="rId4"/>
    <p:sldId id="266" r:id="rId5"/>
    <p:sldId id="265" r:id="rId6"/>
    <p:sldId id="267" r:id="rId7"/>
    <p:sldId id="268" r:id="rId8"/>
    <p:sldId id="269" r:id="rId9"/>
    <p:sldId id="271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9" r:id="rId18"/>
    <p:sldId id="27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0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39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95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43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21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4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17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51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70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6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2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1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EE21BA26-D245-4C1D-88A2-614BD5F3C6E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8B0E12E-DE22-4009-A26D-848E6AC25BC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025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223778" cy="657227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ru-RU" sz="3200" dirty="0">
                <a:solidFill>
                  <a:srgbClr val="C00000"/>
                </a:solidFill>
                <a:latin typeface="Impact" panose="020B0806030902050204" pitchFamily="34" charset="0"/>
                <a:ea typeface="+mj-ea"/>
                <a:cs typeface="Calibri" panose="020F0502020204030204" pitchFamily="34" charset="0"/>
              </a:rPr>
              <a:t>Оценка результатов исследования: виды, критерии, новизна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2CB0ACE-6B29-4CAF-B5C3-CA37B9E4C0C9}"/>
              </a:ext>
            </a:extLst>
          </p:cNvPr>
          <p:cNvSpPr txBox="1">
            <a:spLocks/>
          </p:cNvSpPr>
          <p:nvPr/>
        </p:nvSpPr>
        <p:spPr>
          <a:xfrm>
            <a:off x="907262" y="5023085"/>
            <a:ext cx="7883706" cy="11262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cap="none" dirty="0">
                <a:solidFill>
                  <a:schemeClr val="bg2"/>
                </a:solidFill>
                <a:latin typeface="Bahnschrift" panose="020B0502040204020203" pitchFamily="34" charset="0"/>
                <a:cs typeface="Aharoni" panose="02010803020104030203" pitchFamily="2" charset="-79"/>
              </a:rPr>
              <a:t>Шеломенцев Андрей Геннадьевич</a:t>
            </a:r>
          </a:p>
          <a:p>
            <a:r>
              <a:rPr lang="en-US" sz="1800" cap="none" dirty="0">
                <a:solidFill>
                  <a:schemeClr val="bg2"/>
                </a:solidFill>
                <a:cs typeface="Aharoni" panose="02010803020104030203" pitchFamily="2" charset="-79"/>
              </a:rPr>
              <a:t>a.shelom@gmail.com</a:t>
            </a:r>
            <a:endParaRPr lang="ru-RU" sz="1800" cap="none" dirty="0">
              <a:solidFill>
                <a:schemeClr val="bg2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6555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Критерии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самостоятельных </a:t>
            </a:r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научных исследований</a:t>
            </a:r>
            <a:endParaRPr lang="ru-RU" sz="2800" b="1" cap="none" dirty="0">
              <a:solidFill>
                <a:srgbClr val="002060"/>
              </a:solidFill>
              <a:effectLst/>
              <a:latin typeface="Bahnschrift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70856" y="3101870"/>
            <a:ext cx="8784045" cy="2961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постановка актуальной проблемы,  формулировка темы исследования, его цели и задач, их согласованность с объектом, предметом и логикой выполненного исследования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личное участие автора в получении результатов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достоверность результатов проведенных исследований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новизна результатов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научная ценность и практическая значимость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соответствие направлению, в рамках которого выполнено исследование</a:t>
            </a:r>
          </a:p>
        </p:txBody>
      </p:sp>
    </p:spTree>
    <p:extLst>
      <p:ext uri="{BB962C8B-B14F-4D97-AF65-F5344CB8AC3E}">
        <p14:creationId xmlns:p14="http://schemas.microsoft.com/office/powerpoint/2010/main" val="274780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Постановка исследования как основа оценки его результатов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771944" y="2468918"/>
            <a:ext cx="10105499" cy="3565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Calibri" panose="020F0502020204030204" pitchFamily="34" charset="0"/>
              </a:rPr>
              <a:t>Формулировка актуальной проблемы и оценка состояния ее изученности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Формулировка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цели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и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задач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объекта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и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предмета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теории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и методологического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подхода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Выбор и обоснование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методов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исследования проблемы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информационной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и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эмпирической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базы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нормативно-правовой базы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Формулировка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ожидаемых результатов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исследования и  оценка их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значимости</a:t>
            </a:r>
          </a:p>
        </p:txBody>
      </p:sp>
    </p:spTree>
    <p:extLst>
      <p:ext uri="{BB962C8B-B14F-4D97-AF65-F5344CB8AC3E}">
        <p14:creationId xmlns:p14="http://schemas.microsoft.com/office/powerpoint/2010/main" val="3162142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931" y="942657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Объект оценки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895036" y="3363619"/>
            <a:ext cx="10105499" cy="2368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accent1">
                  <a:lumMod val="10000"/>
                  <a:lumOff val="90000"/>
                </a:schemeClr>
              </a:solidFill>
              <a:latin typeface="Bahnschrift" panose="020B0502040204020203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Новизна, содержание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характер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результатов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Достоверность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полученных результатов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Содержание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личного вклада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автора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Наличие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научной ценности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результатов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Наличие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практической значимости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2101176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Критерии оценки результатов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851359" y="3132033"/>
            <a:ext cx="10105499" cy="226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Обоснованность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 методических подходов, применяемых методов и инструментария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Аргументированность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выводов и теоретических положений, выявленных закономерностей, зависимостей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Оригинальность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суждений, гипотез, подходов  и концепций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Убедительность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 выбора и  дальнейшего развития методологического подхода и положений</a:t>
            </a:r>
          </a:p>
        </p:txBody>
      </p:sp>
    </p:spTree>
    <p:extLst>
      <p:ext uri="{BB962C8B-B14F-4D97-AF65-F5344CB8AC3E}">
        <p14:creationId xmlns:p14="http://schemas.microsoft.com/office/powerpoint/2010/main" val="412595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Виды результатов 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834199" y="3130023"/>
            <a:ext cx="10315581" cy="257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Теоретические положения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:  закономерности, зависимости, концепции, тенденции, классификации,  трактовки, определение процессов и т.п.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Методологические положения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:  подход,  принципы,  типологии,  факторы и условия и т.п.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Методы и методический инструментарий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: модели и алгоритмы, методические принципы, методический подход, показатели и т.п.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Аналитические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: зависимости факторов, прогнозы развития, оценка состояния объекта и т.п.</a:t>
            </a:r>
          </a:p>
        </p:txBody>
      </p:sp>
    </p:spTree>
    <p:extLst>
      <p:ext uri="{BB962C8B-B14F-4D97-AF65-F5344CB8AC3E}">
        <p14:creationId xmlns:p14="http://schemas.microsoft.com/office/powerpoint/2010/main" val="302193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Структура представления результатов 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907941" y="3071030"/>
            <a:ext cx="9137349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Характер результата: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разработано, дополнено, развито, уточнено, расширено, раскрыто, определено и т.п.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Содержание результата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:  трактовки, положения, подход, методика, классификация, типология, модели, показатели и т.п.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Отличие от уже известных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, раскрывающее авторский вклад, приращение знаний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Значимость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результатов для науки и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314908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Пример формулировок результатов 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587222" y="1992075"/>
            <a:ext cx="9137349" cy="3929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 </a:t>
            </a:r>
            <a:r>
              <a:rPr lang="ru-RU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организационный механизм мониторинга динамической эффективности</a:t>
            </a:r>
            <a:r>
              <a:rPr lang="ru-RU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развития предпринимательства на региональном и межрегиональном уровне</a:t>
            </a:r>
            <a:r>
              <a:rPr lang="ru-RU" dirty="0">
                <a:solidFill>
                  <a:schemeClr val="accent1">
                    <a:lumMod val="50000"/>
                    <a:lumOff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  <a:lumOff val="5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содержащий: 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принципы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, учитывающие информационную открытость, сопоставимость оценок, территориальные особенности; 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алгоритм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мониторинга, основными элементами которого являются учет организационных условий, социально-экономическая оценка динамической эффективности и разработка мер ее  повышения; критерии оценки, отражающие уровень и характер изменений эффективности развития.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Предлагаемый механизм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позволяет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своевременно выявлять проблемные зоны развития предпринимательства в регионах. </a:t>
            </a:r>
          </a:p>
        </p:txBody>
      </p:sp>
    </p:spTree>
    <p:extLst>
      <p:ext uri="{BB962C8B-B14F-4D97-AF65-F5344CB8AC3E}">
        <p14:creationId xmlns:p14="http://schemas.microsoft.com/office/powerpoint/2010/main" val="3692398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Пример формулировок результатов 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587222" y="2165295"/>
            <a:ext cx="9398607" cy="403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 </a:t>
            </a:r>
            <a:r>
              <a:rPr lang="ru-RU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методический инструментарий </a:t>
            </a:r>
            <a:r>
              <a:rPr lang="ru-RU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конкурентного финансирования программ в системе стратегического планирования муниципальных образований,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включающий: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методику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конкурентной оценки бюджетного программирования …,; систему критериев, отражающих …;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алгоритм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конкурентной оценки на этапах …; процедуру оценки, обеспечивающую …;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методику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конкурентного распределения …,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отличающийся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разделением административной и инициативной оценок, включением оценки общественного контроля и </a:t>
            </a:r>
            <a:r>
              <a:rPr lang="ru-RU" dirty="0" err="1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квазиконкуренцией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муниципальных программ за привлечение дополнительных финансовых ресурсов.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Методический инструментарий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направлен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на стимулирование конкурентной борьбы между исполнителями муниципальных программ за достижение наилучших результатов бюджетного программирования муниципальных образований. </a:t>
            </a:r>
          </a:p>
        </p:txBody>
      </p:sp>
    </p:spTree>
    <p:extLst>
      <p:ext uri="{BB962C8B-B14F-4D97-AF65-F5344CB8AC3E}">
        <p14:creationId xmlns:p14="http://schemas.microsoft.com/office/powerpoint/2010/main" val="236527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Элементы теоретических результатов 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950080" y="3429000"/>
            <a:ext cx="10693279" cy="238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Сформулированы теоретические положения … </a:t>
            </a: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Отличие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 известных … Это позволяет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Обоснованы закономерности (тенденции)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Дополнена классификация (типология)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Выделены этапы (стадии)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 механизм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Раскрыты  противоречия …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819150" y="1469572"/>
            <a:ext cx="3200400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Характер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Обоснованы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Разработана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Дополнена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Уточнен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бъект 3">
            <a:extLst>
              <a:ext uri="{FF2B5EF4-FFF2-40B4-BE49-F238E27FC236}">
                <a16:creationId xmlns="" xmlns:a16="http://schemas.microsoft.com/office/drawing/2014/main" id="{5B30737C-0A7A-47AF-8746-2435C7D279DF}"/>
              </a:ext>
            </a:extLst>
          </p:cNvPr>
          <p:cNvSpPr txBox="1">
            <a:spLocks/>
          </p:cNvSpPr>
          <p:nvPr/>
        </p:nvSpPr>
        <p:spPr bwMode="auto">
          <a:xfrm>
            <a:off x="5891893" y="1469571"/>
            <a:ext cx="3200400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Содержание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положения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классификация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закономерности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механизм  </a:t>
            </a: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067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Элементы </a:t>
            </a:r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методологических результатов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950080" y="3429000"/>
            <a:ext cx="10693279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 программный подход к  …    </a:t>
            </a:r>
            <a:r>
              <a:rPr lang="ru-RU" dirty="0" smtClean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Отличие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 известных … Это позволяет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Выявлен комплекс факторов 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Дополнена классификация </a:t>
            </a: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процессов 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Выделены этапы </a:t>
            </a: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эволюции  </a:t>
            </a:r>
            <a:r>
              <a:rPr lang="ru-RU" dirty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Дополнены критерии оценки …</a:t>
            </a:r>
            <a:endParaRPr lang="ru-RU" dirty="0">
              <a:solidFill>
                <a:schemeClr val="accent1">
                  <a:lumMod val="25000"/>
                  <a:lumOff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819150" y="1469572"/>
            <a:ext cx="3200400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Характер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Определены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Дополнены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Уточнен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бъект 3">
            <a:extLst>
              <a:ext uri="{FF2B5EF4-FFF2-40B4-BE49-F238E27FC236}">
                <a16:creationId xmlns="" xmlns:a16="http://schemas.microsoft.com/office/drawing/2014/main" id="{5B30737C-0A7A-47AF-8746-2435C7D279DF}"/>
              </a:ext>
            </a:extLst>
          </p:cNvPr>
          <p:cNvSpPr txBox="1">
            <a:spLocks/>
          </p:cNvSpPr>
          <p:nvPr/>
        </p:nvSpPr>
        <p:spPr bwMode="auto">
          <a:xfrm>
            <a:off x="5891893" y="1469571"/>
            <a:ext cx="3200400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Содержание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подход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факторы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критерии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механизм  </a:t>
            </a: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43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Элементы </a:t>
            </a:r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методических результатов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819150" y="3734256"/>
            <a:ext cx="10693279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 методический инструментарий  …    </a:t>
            </a:r>
            <a:r>
              <a:rPr lang="ru-RU" dirty="0" smtClean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Отличие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 известных … Это позволяет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Предложена система показателей …</a:t>
            </a:r>
            <a:endParaRPr lang="ru-RU" dirty="0">
              <a:solidFill>
                <a:schemeClr val="accent1">
                  <a:lumMod val="25000"/>
                  <a:lumOff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Усовершенствована модель развития …</a:t>
            </a:r>
            <a:endParaRPr lang="ru-RU" dirty="0">
              <a:solidFill>
                <a:schemeClr val="accent1">
                  <a:lumMod val="25000"/>
                  <a:lumOff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 алгоритм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 метод измерения …</a:t>
            </a:r>
            <a:endParaRPr lang="ru-RU" dirty="0">
              <a:solidFill>
                <a:schemeClr val="accent1">
                  <a:lumMod val="25000"/>
                  <a:lumOff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819150" y="1469572"/>
            <a:ext cx="3200400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Характер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Разработана 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Предложен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Дополнены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Уточнен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бъект 3">
            <a:extLst>
              <a:ext uri="{FF2B5EF4-FFF2-40B4-BE49-F238E27FC236}">
                <a16:creationId xmlns="" xmlns:a16="http://schemas.microsoft.com/office/drawing/2014/main" id="{5B30737C-0A7A-47AF-8746-2435C7D279DF}"/>
              </a:ext>
            </a:extLst>
          </p:cNvPr>
          <p:cNvSpPr txBox="1">
            <a:spLocks/>
          </p:cNvSpPr>
          <p:nvPr/>
        </p:nvSpPr>
        <p:spPr bwMode="auto">
          <a:xfrm>
            <a:off x="5891892" y="1469571"/>
            <a:ext cx="5004707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Содержание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Методика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Модель функционирования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Система показателей 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Алгоритм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897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Элементы </a:t>
            </a:r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аналитических результатов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исследования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1B34248-62FC-41DD-BA8A-A8DAEEF94600}"/>
              </a:ext>
            </a:extLst>
          </p:cNvPr>
          <p:cNvSpPr/>
          <p:nvPr/>
        </p:nvSpPr>
        <p:spPr>
          <a:xfrm>
            <a:off x="819150" y="3734256"/>
            <a:ext cx="10693279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Выявлена взаимосвязь факторов …    </a:t>
            </a:r>
            <a:r>
              <a:rPr lang="ru-RU" dirty="0" smtClean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Отличие </a:t>
            </a:r>
            <a:r>
              <a:rPr lang="ru-RU" dirty="0">
                <a:solidFill>
                  <a:schemeClr val="accent1">
                    <a:lumMod val="10000"/>
                    <a:lumOff val="9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от известных … Это позволяет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Предложена прогноз развития …</a:t>
            </a:r>
            <a:endParaRPr lang="ru-RU" dirty="0">
              <a:solidFill>
                <a:schemeClr val="accent1">
                  <a:lumMod val="25000"/>
                  <a:lumOff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Оценена эффективность института …</a:t>
            </a:r>
            <a:endParaRPr lang="ru-RU" dirty="0">
              <a:solidFill>
                <a:schemeClr val="accent1">
                  <a:lumMod val="25000"/>
                  <a:lumOff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Обоснована зависимость миграции от …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25000"/>
                    <a:lumOff val="7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Разработан прогноз динамики …</a:t>
            </a:r>
            <a:endParaRPr lang="ru-RU" dirty="0">
              <a:solidFill>
                <a:schemeClr val="accent1">
                  <a:lumMod val="25000"/>
                  <a:lumOff val="7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819150" y="1469572"/>
            <a:ext cx="3200400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Характер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Выявлена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Обоснована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Оценена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Предложен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бъект 3">
            <a:extLst>
              <a:ext uri="{FF2B5EF4-FFF2-40B4-BE49-F238E27FC236}">
                <a16:creationId xmlns="" xmlns:a16="http://schemas.microsoft.com/office/drawing/2014/main" id="{5B30737C-0A7A-47AF-8746-2435C7D279DF}"/>
              </a:ext>
            </a:extLst>
          </p:cNvPr>
          <p:cNvSpPr txBox="1">
            <a:spLocks/>
          </p:cNvSpPr>
          <p:nvPr/>
        </p:nvSpPr>
        <p:spPr bwMode="auto">
          <a:xfrm>
            <a:off x="5891892" y="1469571"/>
            <a:ext cx="5004707" cy="16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Содержание результатов: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взаимосвязь факторов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зависимость между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тенденции 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прогноз 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932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Научная ценность результатов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исследования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726045" y="1469571"/>
            <a:ext cx="10443210" cy="285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Arial" panose="020B0604020202020204" pitchFamily="34" charset="0"/>
              <a:buChar char="•"/>
            </a:pPr>
            <a:r>
              <a:rPr lang="ru-RU" altLang="ru-RU" sz="1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Теоретических результатов  </a:t>
            </a:r>
            <a:r>
              <a:rPr lang="ru-RU" altLang="ru-RU" sz="1800" b="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- </a:t>
            </a:r>
            <a:r>
              <a:rPr lang="ru-RU" sz="1800" b="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 расширение представлений о происходящих в природе и обществе явлениях и процессах, а также в углубление знаний о </a:t>
            </a:r>
            <a:r>
              <a:rPr lang="ru-RU" sz="18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них</a:t>
            </a:r>
          </a:p>
          <a:p>
            <a:pPr lvl="0">
              <a:buFont typeface="Arial" panose="020B0604020202020204" pitchFamily="34" charset="0"/>
              <a:buChar char="•"/>
            </a:pPr>
            <a:endParaRPr lang="ru-RU" sz="1000" b="0" dirty="0">
              <a:solidFill>
                <a:schemeClr val="accent3">
                  <a:lumMod val="60000"/>
                  <a:lumOff val="4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Методологических результатов </a:t>
            </a:r>
            <a:r>
              <a:rPr lang="ru-RU" altLang="ru-RU" sz="1800" b="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- в разработке и </a:t>
            </a:r>
            <a:r>
              <a:rPr lang="ru-RU" sz="1800" b="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применении авторского подхода или развитии положений известных </a:t>
            </a:r>
            <a:r>
              <a:rPr lang="ru-RU" sz="18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подходов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000" dirty="0">
              <a:solidFill>
                <a:schemeClr val="accent3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1800" dirty="0" smtClean="0">
              <a:solidFill>
                <a:schemeClr val="bg1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bg1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Методических </a:t>
            </a:r>
            <a:r>
              <a:rPr lang="ru-RU" sz="1800" dirty="0">
                <a:solidFill>
                  <a:schemeClr val="bg1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результатов </a:t>
            </a:r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–  </a:t>
            </a:r>
            <a:r>
              <a:rPr lang="ru-RU" sz="18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 применении новых методов , а также совершенствовании</a:t>
            </a:r>
            <a:br>
              <a:rPr lang="ru-RU" sz="18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существующего </a:t>
            </a:r>
            <a:r>
              <a:rPr lang="ru-RU" sz="18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инструментария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000" dirty="0" smtClean="0">
              <a:solidFill>
                <a:schemeClr val="accent3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bg1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Аналитических </a:t>
            </a:r>
            <a:r>
              <a:rPr lang="ru-RU" sz="1800" dirty="0">
                <a:solidFill>
                  <a:schemeClr val="bg1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результатов </a:t>
            </a:r>
            <a:r>
              <a:rPr lang="ru-RU" sz="18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– в получении новых знаний о процессах и явлениях, а также взаимосвязях между ними на конкретном объекту (регионе, отрасти и т.п.)</a:t>
            </a:r>
            <a:endParaRPr lang="ru-RU" sz="1800" b="0" dirty="0" smtClean="0">
              <a:latin typeface="Calibri" pitchFamily="34" charset="0"/>
              <a:cs typeface="Calibri" pitchFamily="34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217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Практическая значимость результатов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исследования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893685" y="1469571"/>
            <a:ext cx="1044321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Arial" panose="020B0604020202020204" pitchFamily="34" charset="0"/>
              <a:buChar char="•"/>
            </a:pPr>
            <a:r>
              <a:rPr lang="ru-RU" altLang="ru-RU" sz="1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Для </a:t>
            </a:r>
            <a:r>
              <a:rPr lang="ru-RU" alt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бизнеса – </a:t>
            </a:r>
            <a:r>
              <a:rPr lang="ru-RU" sz="18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 повышении эффективности, расширении,  увеличении объемов, </a:t>
            </a:r>
            <a:r>
              <a:rPr lang="ru-RU" sz="1800" b="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устойчивости </a:t>
            </a:r>
            <a:r>
              <a:rPr lang="ru-RU" sz="18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развития, конкурентоспособности предприятия, работы персонала, взаимодействия с партнерами</a:t>
            </a:r>
          </a:p>
          <a:p>
            <a:pPr lvl="0">
              <a:buFont typeface="Arial" panose="020B0604020202020204" pitchFamily="34" charset="0"/>
              <a:buChar char="•"/>
            </a:pPr>
            <a:endParaRPr lang="ru-RU" sz="1000" b="0" dirty="0">
              <a:solidFill>
                <a:schemeClr val="accent3">
                  <a:lumMod val="60000"/>
                  <a:lumOff val="4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Для органов власти </a:t>
            </a:r>
            <a:r>
              <a:rPr lang="ru-RU" altLang="ru-RU" sz="18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- </a:t>
            </a:r>
            <a:r>
              <a:rPr lang="ru-RU" altLang="ru-RU" sz="1800" b="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 </a:t>
            </a:r>
            <a:r>
              <a:rPr lang="ru-RU" altLang="ru-RU" sz="18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повышении результативность деятельности органов власти, повышения собираемости налогов, увеличения доходов в бюджет, снижении негативных последствий, …</a:t>
            </a:r>
            <a:endParaRPr lang="ru-RU" sz="1800" b="0" dirty="0">
              <a:solidFill>
                <a:schemeClr val="accent3">
                  <a:lumMod val="60000"/>
                  <a:lumOff val="4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1800" dirty="0" smtClean="0">
              <a:solidFill>
                <a:schemeClr val="bg1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bg1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Для университетов </a:t>
            </a:r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–  </a:t>
            </a:r>
            <a:r>
              <a:rPr lang="ru-RU" sz="18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 подготовке новых учебных программ или включение результатов курсы лекций,  повышении качества образования, …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000" dirty="0" smtClean="0">
              <a:solidFill>
                <a:schemeClr val="accent3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bg1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Для населения </a:t>
            </a:r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– </a:t>
            </a:r>
            <a:r>
              <a:rPr lang="ru-RU" sz="18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повышении качества жизни,  создании новых рабочих мест, сокращении безработицы, развитии социальной инфраструктуры, снижении оттока населения, …</a:t>
            </a:r>
            <a:endParaRPr lang="ru-RU" altLang="ru-RU" sz="1800" b="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898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Оценка достоверности результатов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исследования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893685" y="2582091"/>
            <a:ext cx="10443210" cy="36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1800"/>
              </a:spcBef>
            </a:pPr>
            <a:r>
              <a:rPr lang="ru-RU" alt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Оценка достоверности результатов исследования определяется:</a:t>
            </a:r>
          </a:p>
          <a:p>
            <a:pPr marL="0" lvl="0" indent="0">
              <a:spcBef>
                <a:spcPts val="1800"/>
              </a:spcBef>
            </a:pPr>
            <a:endParaRPr lang="ru-RU" altLang="ru-RU" sz="1800" b="0" dirty="0" smtClean="0">
              <a:solidFill>
                <a:schemeClr val="tx2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Объективностью и корректностью использования  </a:t>
            </a:r>
            <a:r>
              <a:rPr lang="ru-RU" altLang="ru-RU" sz="1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исходных данных </a:t>
            </a:r>
            <a:r>
              <a:rPr lang="ru-RU" alt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 их актуальностью</a:t>
            </a:r>
            <a:endParaRPr lang="ru-RU" sz="1800" b="0" dirty="0">
              <a:solidFill>
                <a:schemeClr val="tx2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alt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Выводами </a:t>
            </a:r>
            <a:r>
              <a:rPr lang="ru-RU" alt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alt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предложениями опирающимися на </a:t>
            </a:r>
            <a:r>
              <a:rPr lang="ru-RU" alt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анализ </a:t>
            </a:r>
            <a:r>
              <a:rPr lang="ru-RU" alt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alt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обобщение </a:t>
            </a:r>
            <a:r>
              <a:rPr lang="ru-RU" altLang="ru-RU" sz="1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практики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Использованием обоснованных </a:t>
            </a:r>
            <a:r>
              <a:rPr lang="ru-RU" sz="1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подходов и методов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Сравнением </a:t>
            </a:r>
            <a:r>
              <a:rPr 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полученных результатов с ранее полученными </a:t>
            </a:r>
            <a:r>
              <a:rPr lang="ru-RU" sz="1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другими </a:t>
            </a:r>
            <a:r>
              <a:rPr lang="ru-RU" sz="1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исследователями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ru-RU" altLang="ru-RU" sz="1800" b="0" dirty="0">
              <a:solidFill>
                <a:schemeClr val="tx2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650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2800" b="1" cap="none" dirty="0" smtClean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Оценка личного вклада в получение результатов </a:t>
            </a:r>
            <a:r>
              <a:rPr lang="ru-RU" sz="2800" b="1" cap="none" dirty="0">
                <a:solidFill>
                  <a:srgbClr val="002060"/>
                </a:solidFill>
                <a:effectLst/>
                <a:latin typeface="Bahnschrift" panose="020B0502040204020203" pitchFamily="34" charset="0"/>
                <a:cs typeface="Calibri" panose="020F0502020204030204" pitchFamily="34" charset="0"/>
              </a:rPr>
              <a:t>исследования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23DC3C-F4A1-4D99-B268-B6684619F7D8}"/>
              </a:ext>
            </a:extLst>
          </p:cNvPr>
          <p:cNvSpPr txBox="1">
            <a:spLocks/>
          </p:cNvSpPr>
          <p:nvPr/>
        </p:nvSpPr>
        <p:spPr bwMode="auto">
          <a:xfrm>
            <a:off x="1200149" y="3252651"/>
            <a:ext cx="10443210" cy="177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0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16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indent="-16351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8838" indent="-17303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сбор, анализ </a:t>
            </a:r>
            <a:r>
              <a:rPr 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обобщение </a:t>
            </a:r>
            <a:r>
              <a:rPr 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исходных </a:t>
            </a: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данных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обобщение состояния изученности проблемы и обоснование подхода к выполнению исследования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обоснование методического инструментария</a:t>
            </a:r>
            <a:endParaRPr lang="ru-RU" sz="1800" b="0" dirty="0">
              <a:solidFill>
                <a:schemeClr val="tx2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выполнение </a:t>
            </a:r>
            <a:r>
              <a:rPr 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расчетов, </a:t>
            </a: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анализ и интерпретация </a:t>
            </a:r>
            <a:r>
              <a:rPr lang="ru-RU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их </a:t>
            </a: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результатов </a:t>
            </a:r>
            <a:endParaRPr lang="ru-RU" sz="1800" b="0" dirty="0">
              <a:solidFill>
                <a:schemeClr val="tx2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подготовка публикаций по результатам исследования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внедрение результатов исследования в </a:t>
            </a:r>
            <a:r>
              <a:rPr 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практику</a:t>
            </a:r>
            <a:r>
              <a:rPr lang="ru-RU" altLang="ru-RU" sz="1800" b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endParaRPr lang="ru-RU" altLang="ru-RU" sz="1800" b="0" dirty="0">
              <a:solidFill>
                <a:schemeClr val="tx2">
                  <a:lumMod val="20000"/>
                  <a:lumOff val="8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18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422" y="1437184"/>
            <a:ext cx="11056137" cy="657227"/>
          </a:xfrm>
        </p:spPr>
        <p:txBody>
          <a:bodyPr>
            <a:noAutofit/>
          </a:bodyPr>
          <a:lstStyle/>
          <a:p>
            <a:pPr algn="l"/>
            <a:r>
              <a:rPr lang="ru-RU" sz="3600" cap="none" dirty="0" smtClean="0">
                <a:solidFill>
                  <a:srgbClr val="002060"/>
                </a:solidFill>
                <a:effectLst/>
                <a:latin typeface="Mistral" panose="03090702030407020403" pitchFamily="66" charset="0"/>
                <a:cs typeface="Calibri" panose="020F0502020204030204" pitchFamily="34" charset="0"/>
              </a:rPr>
              <a:t>Спасибо за внимание!</a:t>
            </a:r>
            <a:endParaRPr lang="ru-RU" sz="3600" cap="none" dirty="0">
              <a:solidFill>
                <a:srgbClr val="002060"/>
              </a:solidFill>
              <a:effectLst/>
              <a:latin typeface="Mistral" panose="03090702030407020403" pitchFamily="66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16604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ругая 9">
      <a:dk1>
        <a:srgbClr val="D45B9F"/>
      </a:dk1>
      <a:lt1>
        <a:srgbClr val="E4E8DC"/>
      </a:lt1>
      <a:dk2>
        <a:srgbClr val="852538"/>
      </a:dk2>
      <a:lt2>
        <a:srgbClr val="EBEBEB"/>
      </a:lt2>
      <a:accent1>
        <a:srgbClr val="511A37"/>
      </a:accent1>
      <a:accent2>
        <a:srgbClr val="903163"/>
      </a:accent2>
      <a:accent3>
        <a:srgbClr val="511A37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243</TotalTime>
  <Words>906</Words>
  <Application>Microsoft Office PowerPoint</Application>
  <PresentationFormat>Широкоэкранный</PresentationFormat>
  <Paragraphs>153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Aharoni</vt:lpstr>
      <vt:lpstr>Arial</vt:lpstr>
      <vt:lpstr>Bahnschrift</vt:lpstr>
      <vt:lpstr>Calibri</vt:lpstr>
      <vt:lpstr>Corbel</vt:lpstr>
      <vt:lpstr>Gill Sans MT</vt:lpstr>
      <vt:lpstr>Impact</vt:lpstr>
      <vt:lpstr>Mistral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Andey</dc:creator>
  <cp:lastModifiedBy>Science</cp:lastModifiedBy>
  <cp:revision>42</cp:revision>
  <dcterms:created xsi:type="dcterms:W3CDTF">2019-09-16T01:46:07Z</dcterms:created>
  <dcterms:modified xsi:type="dcterms:W3CDTF">2019-09-18T11:28:34Z</dcterms:modified>
</cp:coreProperties>
</file>