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911" autoAdjust="0"/>
  </p:normalViewPr>
  <p:slideViewPr>
    <p:cSldViewPr snapToGrid="0">
      <p:cViewPr varScale="1">
        <p:scale>
          <a:sx n="114" d="100"/>
          <a:sy n="114" d="100"/>
        </p:scale>
        <p:origin x="43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CF27523-483E-4A83-802B-63E5BBF24C23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8D548BF-FED3-4ECA-B003-235AD22946D7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592135" y="2887530"/>
            <a:ext cx="9038813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77788" y="1387737"/>
            <a:ext cx="9036424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767862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27523-483E-4A83-802B-63E5BBF24C23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548BF-FED3-4ECA-B003-235AD22946D7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563446" y="1392217"/>
            <a:ext cx="9038813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563446" y="2887579"/>
            <a:ext cx="9038813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54" y="1204857"/>
            <a:ext cx="10339617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2331" y="3767317"/>
            <a:ext cx="10312996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27523-483E-4A83-802B-63E5BBF24C23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548BF-FED3-4ECA-B003-235AD22946D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27523-483E-4A83-802B-63E5BBF24C23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548BF-FED3-4ECA-B003-235AD22946D7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563446" y="1392217"/>
            <a:ext cx="9038813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240280"/>
            <a:ext cx="5071872" cy="38770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6193535" y="2240280"/>
            <a:ext cx="5071872" cy="38770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2080" y="2240280"/>
            <a:ext cx="458992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7984" y="2947595"/>
            <a:ext cx="5071872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9741" y="2240280"/>
            <a:ext cx="4596384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944368"/>
            <a:ext cx="50663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27523-483E-4A83-802B-63E5BBF24C23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548BF-FED3-4ECA-B003-235AD22946D7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563446" y="1392217"/>
            <a:ext cx="9038813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27523-483E-4A83-802B-63E5BBF24C23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548BF-FED3-4ECA-B003-235AD22946D7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563446" y="1392217"/>
            <a:ext cx="9038813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27523-483E-4A83-802B-63E5BBF24C23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548BF-FED3-4ECA-B003-235AD22946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2773" y="1678196"/>
            <a:ext cx="4563311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2669" y="559399"/>
            <a:ext cx="5488889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12773" y="3603813"/>
            <a:ext cx="4548967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27523-483E-4A83-802B-63E5BBF24C23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548BF-FED3-4ECA-B003-235AD22946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642" y="4668819"/>
            <a:ext cx="10356028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911723" y="666965"/>
            <a:ext cx="6362875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986" y="5324306"/>
            <a:ext cx="10341685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27523-483E-4A83-802B-63E5BBF24C23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548BF-FED3-4ECA-B003-235AD22946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27523-483E-4A83-802B-63E5BBF24C23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548BF-FED3-4ECA-B003-235AD22946D7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563446" y="1392217"/>
            <a:ext cx="9038813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22081" y="559399"/>
            <a:ext cx="2237591" cy="556676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7985" y="849855"/>
            <a:ext cx="7343889" cy="502382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27523-483E-4A83-802B-63E5BBF24C23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548BF-FED3-4ECA-B003-235AD22946D7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6125426" y="2880824"/>
            <a:ext cx="5480154" cy="923330"/>
            <a:chOff x="1815339" y="1496875"/>
            <a:chExt cx="5480154" cy="692497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496875"/>
              <a:ext cx="877163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7987" y="570156"/>
            <a:ext cx="10341684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2330" y="2248348"/>
            <a:ext cx="10327340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0504" y="616144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CF27523-483E-4A83-802B-63E5BBF24C23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16144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2352" y="616144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58D548BF-FED3-4ECA-B003-235AD22946D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FD9BD7-BE87-4257-940A-A4989DE7D4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Принятие решений в условиях неопределенности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94C5AC0-BED6-4A17-83C6-10DE6C12B8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849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12" name="Flowchart: Document 11">
            <a:extLst>
              <a:ext uri="{FF2B5EF4-FFF2-40B4-BE49-F238E27FC236}">
                <a16:creationId xmlns:a16="http://schemas.microsoft.com/office/drawing/2014/main" id="{D12DDE76-C203-4047-9998-63900085B5E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753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64D6287-0E6D-4945-A3B3-779A7A22BA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7933" y="1126915"/>
            <a:ext cx="7347537" cy="460514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497AE-5516-49B0-9300-2E8C72A7C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5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Среда неопределенности</a:t>
            </a:r>
          </a:p>
        </p:txBody>
      </p:sp>
    </p:spTree>
    <p:extLst>
      <p:ext uri="{BB962C8B-B14F-4D97-AF65-F5344CB8AC3E}">
        <p14:creationId xmlns:p14="http://schemas.microsoft.com/office/powerpoint/2010/main" val="2630599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F508C01-8F76-4D22-8A66-1B96C376A7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Альтернатива А1- за счет нового продукта</a:t>
            </a:r>
          </a:p>
          <a:p>
            <a:r>
              <a:rPr lang="ru-RU" dirty="0"/>
              <a:t>Альтернатива А2- за счет завоевания нового рынка</a:t>
            </a:r>
          </a:p>
          <a:p>
            <a:r>
              <a:rPr lang="ru-RU" dirty="0"/>
              <a:t>Альтернатива А1- за счет кооперации с другими фирмами </a:t>
            </a:r>
          </a:p>
          <a:p>
            <a:r>
              <a:rPr lang="ru-RU" dirty="0"/>
              <a:t>Альтернатива А1-  за счет увеличения активности на существующих рынках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5D40F7-35E0-41E8-947E-ACADC8193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Целью является увеличение прибыли фирмы:</a:t>
            </a:r>
          </a:p>
        </p:txBody>
      </p:sp>
    </p:spTree>
    <p:extLst>
      <p:ext uri="{BB962C8B-B14F-4D97-AF65-F5344CB8AC3E}">
        <p14:creationId xmlns:p14="http://schemas.microsoft.com/office/powerpoint/2010/main" val="3299040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7EDD5E4C-5080-4CBC-9377-BCBFE28F22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6431355"/>
              </p:ext>
            </p:extLst>
          </p:nvPr>
        </p:nvGraphicFramePr>
        <p:xfrm>
          <a:off x="931863" y="2247900"/>
          <a:ext cx="10328274" cy="3850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7586">
                  <a:extLst>
                    <a:ext uri="{9D8B030D-6E8A-4147-A177-3AD203B41FA5}">
                      <a16:colId xmlns:a16="http://schemas.microsoft.com/office/drawing/2014/main" val="569543494"/>
                    </a:ext>
                  </a:extLst>
                </a:gridCol>
                <a:gridCol w="1147586">
                  <a:extLst>
                    <a:ext uri="{9D8B030D-6E8A-4147-A177-3AD203B41FA5}">
                      <a16:colId xmlns:a16="http://schemas.microsoft.com/office/drawing/2014/main" val="1911641944"/>
                    </a:ext>
                  </a:extLst>
                </a:gridCol>
                <a:gridCol w="1147586">
                  <a:extLst>
                    <a:ext uri="{9D8B030D-6E8A-4147-A177-3AD203B41FA5}">
                      <a16:colId xmlns:a16="http://schemas.microsoft.com/office/drawing/2014/main" val="1879074421"/>
                    </a:ext>
                  </a:extLst>
                </a:gridCol>
                <a:gridCol w="1147586">
                  <a:extLst>
                    <a:ext uri="{9D8B030D-6E8A-4147-A177-3AD203B41FA5}">
                      <a16:colId xmlns:a16="http://schemas.microsoft.com/office/drawing/2014/main" val="4210967246"/>
                    </a:ext>
                  </a:extLst>
                </a:gridCol>
                <a:gridCol w="1147586">
                  <a:extLst>
                    <a:ext uri="{9D8B030D-6E8A-4147-A177-3AD203B41FA5}">
                      <a16:colId xmlns:a16="http://schemas.microsoft.com/office/drawing/2014/main" val="3199648583"/>
                    </a:ext>
                  </a:extLst>
                </a:gridCol>
                <a:gridCol w="1147586">
                  <a:extLst>
                    <a:ext uri="{9D8B030D-6E8A-4147-A177-3AD203B41FA5}">
                      <a16:colId xmlns:a16="http://schemas.microsoft.com/office/drawing/2014/main" val="3506610739"/>
                    </a:ext>
                  </a:extLst>
                </a:gridCol>
                <a:gridCol w="1147586">
                  <a:extLst>
                    <a:ext uri="{9D8B030D-6E8A-4147-A177-3AD203B41FA5}">
                      <a16:colId xmlns:a16="http://schemas.microsoft.com/office/drawing/2014/main" val="2564733445"/>
                    </a:ext>
                  </a:extLst>
                </a:gridCol>
                <a:gridCol w="1147586">
                  <a:extLst>
                    <a:ext uri="{9D8B030D-6E8A-4147-A177-3AD203B41FA5}">
                      <a16:colId xmlns:a16="http://schemas.microsoft.com/office/drawing/2014/main" val="81051527"/>
                    </a:ext>
                  </a:extLst>
                </a:gridCol>
                <a:gridCol w="1147586">
                  <a:extLst>
                    <a:ext uri="{9D8B030D-6E8A-4147-A177-3AD203B41FA5}">
                      <a16:colId xmlns:a16="http://schemas.microsoft.com/office/drawing/2014/main" val="3258327725"/>
                    </a:ext>
                  </a:extLst>
                </a:gridCol>
              </a:tblGrid>
              <a:tr h="824581">
                <a:tc>
                  <a:txBody>
                    <a:bodyPr/>
                    <a:lstStyle/>
                    <a:p>
                      <a:r>
                        <a:rPr lang="ru-RU" sz="3200" dirty="0"/>
                        <a:t>А1</a:t>
                      </a:r>
                    </a:p>
                  </a:txBody>
                  <a:tcPr marL="89811" marR="89811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92</a:t>
                      </a:r>
                    </a:p>
                  </a:txBody>
                  <a:tcPr marL="89811" marR="89811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160</a:t>
                      </a:r>
                    </a:p>
                  </a:txBody>
                  <a:tcPr marL="89811" marR="89811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40</a:t>
                      </a:r>
                    </a:p>
                  </a:txBody>
                  <a:tcPr marL="89811" marR="89811"/>
                </a:tc>
                <a:tc rowSpan="5">
                  <a:txBody>
                    <a:bodyPr/>
                    <a:lstStyle/>
                    <a:p>
                      <a:endParaRPr lang="ru-RU" sz="3200" dirty="0"/>
                    </a:p>
                  </a:txBody>
                  <a:tcPr marL="89811" marR="89811"/>
                </a:tc>
                <a:tc rowSpan="2">
                  <a:txBody>
                    <a:bodyPr/>
                    <a:lstStyle/>
                    <a:p>
                      <a:endParaRPr lang="ru-RU" sz="3200" dirty="0"/>
                    </a:p>
                  </a:txBody>
                  <a:tcPr marL="89811" marR="89811"/>
                </a:tc>
                <a:tc rowSpan="2">
                  <a:txBody>
                    <a:bodyPr/>
                    <a:lstStyle/>
                    <a:p>
                      <a:r>
                        <a:rPr lang="ru-RU" sz="3200" dirty="0"/>
                        <a:t>Р1</a:t>
                      </a:r>
                    </a:p>
                  </a:txBody>
                  <a:tcPr marL="89811" marR="89811"/>
                </a:tc>
                <a:tc rowSpan="2">
                  <a:txBody>
                    <a:bodyPr/>
                    <a:lstStyle/>
                    <a:p>
                      <a:r>
                        <a:rPr lang="ru-RU" sz="3200" dirty="0"/>
                        <a:t>Р2</a:t>
                      </a:r>
                    </a:p>
                  </a:txBody>
                  <a:tcPr marL="89811" marR="89811"/>
                </a:tc>
                <a:tc rowSpan="2">
                  <a:txBody>
                    <a:bodyPr/>
                    <a:lstStyle/>
                    <a:p>
                      <a:r>
                        <a:rPr lang="ru-RU" sz="3200" dirty="0"/>
                        <a:t>Р3</a:t>
                      </a:r>
                    </a:p>
                  </a:txBody>
                  <a:tcPr marL="89811" marR="89811"/>
                </a:tc>
                <a:extLst>
                  <a:ext uri="{0D108BD9-81ED-4DB2-BD59-A6C34878D82A}">
                    <a16:rowId xmlns:a16="http://schemas.microsoft.com/office/drawing/2014/main" val="3531292506"/>
                  </a:ext>
                </a:extLst>
              </a:tr>
              <a:tr h="563529">
                <a:tc rowSpan="2">
                  <a:txBody>
                    <a:bodyPr/>
                    <a:lstStyle/>
                    <a:p>
                      <a:r>
                        <a:rPr lang="ru-RU" sz="3200" dirty="0"/>
                        <a:t>А2</a:t>
                      </a:r>
                    </a:p>
                  </a:txBody>
                  <a:tcPr marL="89811" marR="89811"/>
                </a:tc>
                <a:tc rowSpan="2">
                  <a:txBody>
                    <a:bodyPr/>
                    <a:lstStyle/>
                    <a:p>
                      <a:r>
                        <a:rPr lang="ru-RU" sz="3200" dirty="0"/>
                        <a:t>100</a:t>
                      </a:r>
                    </a:p>
                  </a:txBody>
                  <a:tcPr marL="89811" marR="89811"/>
                </a:tc>
                <a:tc rowSpan="2">
                  <a:txBody>
                    <a:bodyPr/>
                    <a:lstStyle/>
                    <a:p>
                      <a:r>
                        <a:rPr lang="ru-RU" sz="3200" dirty="0"/>
                        <a:t>76</a:t>
                      </a:r>
                    </a:p>
                  </a:txBody>
                  <a:tcPr marL="89811" marR="89811"/>
                </a:tc>
                <a:tc rowSpan="2">
                  <a:txBody>
                    <a:bodyPr/>
                    <a:lstStyle/>
                    <a:p>
                      <a:r>
                        <a:rPr lang="ru-RU" sz="3200" dirty="0"/>
                        <a:t>120</a:t>
                      </a:r>
                    </a:p>
                  </a:txBody>
                  <a:tcPr marL="89811" marR="89811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ru-RU" dirty="0"/>
                        <a:t>А1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26183"/>
                  </a:ext>
                </a:extLst>
              </a:tr>
              <a:tr h="81328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А1</a:t>
                      </a:r>
                    </a:p>
                  </a:txBody>
                  <a:tcPr marL="89811" marR="89811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92</a:t>
                      </a:r>
                    </a:p>
                  </a:txBody>
                  <a:tcPr marL="89811" marR="89811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160</a:t>
                      </a:r>
                    </a:p>
                  </a:txBody>
                  <a:tcPr marL="89811" marR="89811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40</a:t>
                      </a:r>
                    </a:p>
                  </a:txBody>
                  <a:tcPr marL="89811" marR="89811"/>
                </a:tc>
                <a:extLst>
                  <a:ext uri="{0D108BD9-81ED-4DB2-BD59-A6C34878D82A}">
                    <a16:rowId xmlns:a16="http://schemas.microsoft.com/office/drawing/2014/main" val="3519670634"/>
                  </a:ext>
                </a:extLst>
              </a:tr>
              <a:tr h="824581">
                <a:tc>
                  <a:txBody>
                    <a:bodyPr/>
                    <a:lstStyle/>
                    <a:p>
                      <a:r>
                        <a:rPr lang="ru-RU" sz="3200" dirty="0"/>
                        <a:t>А3</a:t>
                      </a:r>
                    </a:p>
                  </a:txBody>
                  <a:tcPr marL="89811" marR="89811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68</a:t>
                      </a:r>
                    </a:p>
                  </a:txBody>
                  <a:tcPr marL="89811" marR="89811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80</a:t>
                      </a:r>
                    </a:p>
                  </a:txBody>
                  <a:tcPr marL="89811" marR="89811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140</a:t>
                      </a:r>
                    </a:p>
                  </a:txBody>
                  <a:tcPr marL="89811" marR="89811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А2</a:t>
                      </a:r>
                    </a:p>
                  </a:txBody>
                  <a:tcPr marL="89811" marR="89811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100</a:t>
                      </a:r>
                    </a:p>
                  </a:txBody>
                  <a:tcPr marL="89811" marR="89811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76</a:t>
                      </a:r>
                    </a:p>
                  </a:txBody>
                  <a:tcPr marL="89811" marR="89811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120</a:t>
                      </a:r>
                    </a:p>
                  </a:txBody>
                  <a:tcPr marL="89811" marR="89811"/>
                </a:tc>
                <a:extLst>
                  <a:ext uri="{0D108BD9-81ED-4DB2-BD59-A6C34878D82A}">
                    <a16:rowId xmlns:a16="http://schemas.microsoft.com/office/drawing/2014/main" val="3466461608"/>
                  </a:ext>
                </a:extLst>
              </a:tr>
              <a:tr h="824581">
                <a:tc>
                  <a:txBody>
                    <a:bodyPr/>
                    <a:lstStyle/>
                    <a:p>
                      <a:r>
                        <a:rPr lang="ru-RU" sz="3200" dirty="0"/>
                        <a:t>А4</a:t>
                      </a:r>
                    </a:p>
                  </a:txBody>
                  <a:tcPr marL="89811" marR="89811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62</a:t>
                      </a:r>
                    </a:p>
                  </a:txBody>
                  <a:tcPr marL="89811" marR="89811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74</a:t>
                      </a:r>
                    </a:p>
                  </a:txBody>
                  <a:tcPr marL="89811" marR="89811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105</a:t>
                      </a:r>
                    </a:p>
                  </a:txBody>
                  <a:tcPr marL="89811" marR="89811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А3</a:t>
                      </a:r>
                    </a:p>
                  </a:txBody>
                  <a:tcPr marL="89811" marR="89811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68</a:t>
                      </a:r>
                    </a:p>
                  </a:txBody>
                  <a:tcPr marL="89811" marR="89811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80</a:t>
                      </a:r>
                    </a:p>
                  </a:txBody>
                  <a:tcPr marL="89811" marR="89811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140</a:t>
                      </a:r>
                    </a:p>
                  </a:txBody>
                  <a:tcPr marL="89811" marR="89811"/>
                </a:tc>
                <a:extLst>
                  <a:ext uri="{0D108BD9-81ED-4DB2-BD59-A6C34878D82A}">
                    <a16:rowId xmlns:a16="http://schemas.microsoft.com/office/drawing/2014/main" val="2702874359"/>
                  </a:ext>
                </a:extLst>
              </a:tr>
            </a:tbl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192B63-B354-4D91-B955-2D0BC859D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Матрица решений </a:t>
            </a:r>
          </a:p>
        </p:txBody>
      </p:sp>
    </p:spTree>
    <p:extLst>
      <p:ext uri="{BB962C8B-B14F-4D97-AF65-F5344CB8AC3E}">
        <p14:creationId xmlns:p14="http://schemas.microsoft.com/office/powerpoint/2010/main" val="1147504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F58FD30-FDA0-4AA4-AE89-11F621AB1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600" dirty="0"/>
              <a:t> правило Вальда;</a:t>
            </a:r>
          </a:p>
          <a:p>
            <a:r>
              <a:rPr lang="ru-RU" sz="3600" dirty="0"/>
              <a:t> </a:t>
            </a:r>
            <a:r>
              <a:rPr lang="ru-RU" sz="3600" dirty="0" err="1"/>
              <a:t>Максимакс</a:t>
            </a:r>
            <a:r>
              <a:rPr lang="ru-RU" sz="3600" dirty="0"/>
              <a:t>-правило;</a:t>
            </a:r>
          </a:p>
          <a:p>
            <a:r>
              <a:rPr lang="ru-RU" sz="3600" dirty="0"/>
              <a:t> правило Гурвича;</a:t>
            </a:r>
          </a:p>
          <a:p>
            <a:r>
              <a:rPr lang="ru-RU" sz="3600" dirty="0"/>
              <a:t> правило </a:t>
            </a:r>
            <a:r>
              <a:rPr lang="ru-RU" sz="3600" dirty="0" err="1"/>
              <a:t>Сэвиджа</a:t>
            </a:r>
            <a:r>
              <a:rPr lang="ru-RU" sz="3600" dirty="0"/>
              <a:t>–</a:t>
            </a:r>
            <a:r>
              <a:rPr lang="ru-RU" sz="3600" dirty="0" err="1"/>
              <a:t>Нигана</a:t>
            </a:r>
            <a:r>
              <a:rPr lang="ru-RU" sz="3600" dirty="0"/>
              <a:t>;</a:t>
            </a:r>
          </a:p>
          <a:p>
            <a:r>
              <a:rPr lang="ru-RU" sz="3600" dirty="0"/>
              <a:t> правило Лапласа;</a:t>
            </a:r>
          </a:p>
          <a:p>
            <a:r>
              <a:rPr lang="ru-RU" sz="3600" dirty="0"/>
              <a:t> правило </a:t>
            </a:r>
            <a:r>
              <a:rPr lang="ru-RU" sz="3600" dirty="0" err="1"/>
              <a:t>Крелле</a:t>
            </a:r>
            <a:r>
              <a:rPr lang="ru-RU" sz="3600" dirty="0"/>
              <a:t>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D862C0-534D-4F91-8579-ADAAAF362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Стратегии принятия альтернатив в условиях неопределенности</a:t>
            </a:r>
          </a:p>
        </p:txBody>
      </p:sp>
    </p:spTree>
    <p:extLst>
      <p:ext uri="{BB962C8B-B14F-4D97-AF65-F5344CB8AC3E}">
        <p14:creationId xmlns:p14="http://schemas.microsoft.com/office/powerpoint/2010/main" val="2378049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0C1E7DD-0FC2-4878-AC47-2EFC47C7C3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fontAlgn="t">
              <a:spcBef>
                <a:spcPts val="0"/>
              </a:spcBef>
            </a:pPr>
            <a:endParaRPr lang="ru-RU" sz="1600" dirty="0">
              <a:latin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3F8EA5-1FE2-4819-BA59-F16DFBFC7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Правило Вальда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908CE128-69A5-408E-B9A5-4212EEB223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9578679"/>
              </p:ext>
            </p:extLst>
          </p:nvPr>
        </p:nvGraphicFramePr>
        <p:xfrm>
          <a:off x="838198" y="1825625"/>
          <a:ext cx="10876475" cy="40219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5295">
                  <a:extLst>
                    <a:ext uri="{9D8B030D-6E8A-4147-A177-3AD203B41FA5}">
                      <a16:colId xmlns:a16="http://schemas.microsoft.com/office/drawing/2014/main" val="3506610739"/>
                    </a:ext>
                  </a:extLst>
                </a:gridCol>
                <a:gridCol w="2175295">
                  <a:extLst>
                    <a:ext uri="{9D8B030D-6E8A-4147-A177-3AD203B41FA5}">
                      <a16:colId xmlns:a16="http://schemas.microsoft.com/office/drawing/2014/main" val="2564733445"/>
                    </a:ext>
                  </a:extLst>
                </a:gridCol>
                <a:gridCol w="2175295">
                  <a:extLst>
                    <a:ext uri="{9D8B030D-6E8A-4147-A177-3AD203B41FA5}">
                      <a16:colId xmlns:a16="http://schemas.microsoft.com/office/drawing/2014/main" val="81051527"/>
                    </a:ext>
                  </a:extLst>
                </a:gridCol>
                <a:gridCol w="2175295">
                  <a:extLst>
                    <a:ext uri="{9D8B030D-6E8A-4147-A177-3AD203B41FA5}">
                      <a16:colId xmlns:a16="http://schemas.microsoft.com/office/drawing/2014/main" val="3258327725"/>
                    </a:ext>
                  </a:extLst>
                </a:gridCol>
                <a:gridCol w="2175295">
                  <a:extLst>
                    <a:ext uri="{9D8B030D-6E8A-4147-A177-3AD203B41FA5}">
                      <a16:colId xmlns:a16="http://schemas.microsoft.com/office/drawing/2014/main" val="3476121818"/>
                    </a:ext>
                  </a:extLst>
                </a:gridCol>
              </a:tblGrid>
              <a:tr h="1390967"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Р1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Р2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Р3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Правило минимакса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292506"/>
                  </a:ext>
                </a:extLst>
              </a:tr>
              <a:tr h="814959">
                <a:tc>
                  <a:txBody>
                    <a:bodyPr/>
                    <a:lstStyle/>
                    <a:p>
                      <a:r>
                        <a:rPr lang="ru-RU" sz="3200" dirty="0"/>
                        <a:t>А1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highlight>
                            <a:srgbClr val="FFFF00"/>
                          </a:highlight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670634"/>
                  </a:ext>
                </a:extLst>
              </a:tr>
              <a:tr h="826278">
                <a:tc>
                  <a:txBody>
                    <a:bodyPr/>
                    <a:lstStyle/>
                    <a:p>
                      <a:r>
                        <a:rPr lang="ru-RU" sz="3200" dirty="0"/>
                        <a:t>А2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highlight>
                            <a:srgbClr val="FFFF00"/>
                          </a:highlight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highlight>
                            <a:srgbClr val="00FFFF"/>
                          </a:highlight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461608"/>
                  </a:ext>
                </a:extLst>
              </a:tr>
              <a:tr h="826278">
                <a:tc>
                  <a:txBody>
                    <a:bodyPr/>
                    <a:lstStyle/>
                    <a:p>
                      <a:r>
                        <a:rPr lang="ru-RU" sz="3200" dirty="0"/>
                        <a:t>А3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highlight>
                            <a:srgbClr val="FFFF00"/>
                          </a:highlight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874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9275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E846A1-B17B-44B4-8874-A822A278C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Объект 3">
            <a:extLst>
              <a:ext uri="{FF2B5EF4-FFF2-40B4-BE49-F238E27FC236}">
                <a16:creationId xmlns:a16="http://schemas.microsoft.com/office/drawing/2014/main" id="{71D9C472-5D00-4EF6-B59A-CA03FCEEC9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3027503"/>
              </p:ext>
            </p:extLst>
          </p:nvPr>
        </p:nvGraphicFramePr>
        <p:xfrm>
          <a:off x="838198" y="1825625"/>
          <a:ext cx="10807460" cy="3533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1492">
                  <a:extLst>
                    <a:ext uri="{9D8B030D-6E8A-4147-A177-3AD203B41FA5}">
                      <a16:colId xmlns:a16="http://schemas.microsoft.com/office/drawing/2014/main" val="3506610739"/>
                    </a:ext>
                  </a:extLst>
                </a:gridCol>
                <a:gridCol w="2161492">
                  <a:extLst>
                    <a:ext uri="{9D8B030D-6E8A-4147-A177-3AD203B41FA5}">
                      <a16:colId xmlns:a16="http://schemas.microsoft.com/office/drawing/2014/main" val="2564733445"/>
                    </a:ext>
                  </a:extLst>
                </a:gridCol>
                <a:gridCol w="2161492">
                  <a:extLst>
                    <a:ext uri="{9D8B030D-6E8A-4147-A177-3AD203B41FA5}">
                      <a16:colId xmlns:a16="http://schemas.microsoft.com/office/drawing/2014/main" val="81051527"/>
                    </a:ext>
                  </a:extLst>
                </a:gridCol>
                <a:gridCol w="1804073">
                  <a:extLst>
                    <a:ext uri="{9D8B030D-6E8A-4147-A177-3AD203B41FA5}">
                      <a16:colId xmlns:a16="http://schemas.microsoft.com/office/drawing/2014/main" val="3258327725"/>
                    </a:ext>
                  </a:extLst>
                </a:gridCol>
                <a:gridCol w="2518911">
                  <a:extLst>
                    <a:ext uri="{9D8B030D-6E8A-4147-A177-3AD203B41FA5}">
                      <a16:colId xmlns:a16="http://schemas.microsoft.com/office/drawing/2014/main" val="3476121818"/>
                    </a:ext>
                  </a:extLst>
                </a:gridCol>
              </a:tblGrid>
              <a:tr h="1124609"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Р1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Р2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Р3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Правило максимина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292506"/>
                  </a:ext>
                </a:extLst>
              </a:tr>
              <a:tr h="600112">
                <a:tc>
                  <a:txBody>
                    <a:bodyPr/>
                    <a:lstStyle/>
                    <a:p>
                      <a:r>
                        <a:rPr lang="ru-RU" sz="3200" dirty="0"/>
                        <a:t>А1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highlight>
                            <a:srgbClr val="FFFF00"/>
                          </a:highlight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highlight>
                            <a:srgbClr val="00FF00"/>
                          </a:highlight>
                        </a:rPr>
                        <a:t>160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670634"/>
                  </a:ext>
                </a:extLst>
              </a:tr>
              <a:tr h="904383">
                <a:tc>
                  <a:txBody>
                    <a:bodyPr/>
                    <a:lstStyle/>
                    <a:p>
                      <a:r>
                        <a:rPr lang="ru-RU" sz="3200" dirty="0"/>
                        <a:t>А2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highlight>
                            <a:srgbClr val="FFFF00"/>
                          </a:highlight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461608"/>
                  </a:ext>
                </a:extLst>
              </a:tr>
              <a:tr h="904383">
                <a:tc>
                  <a:txBody>
                    <a:bodyPr/>
                    <a:lstStyle/>
                    <a:p>
                      <a:r>
                        <a:rPr lang="ru-RU" sz="3200" dirty="0"/>
                        <a:t>А3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highlight>
                            <a:srgbClr val="FFFF00"/>
                          </a:highlight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874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7005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1270E5-D0B0-4C81-8DD1-D8347A615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Правило Гурвича</a:t>
            </a:r>
          </a:p>
        </p:txBody>
      </p:sp>
      <p:graphicFrame>
        <p:nvGraphicFramePr>
          <p:cNvPr id="3" name="Объект 3">
            <a:extLst>
              <a:ext uri="{FF2B5EF4-FFF2-40B4-BE49-F238E27FC236}">
                <a16:creationId xmlns:a16="http://schemas.microsoft.com/office/drawing/2014/main" id="{3357559E-1F48-4EDC-9FE2-6E4FCECE81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0494124"/>
              </p:ext>
            </p:extLst>
          </p:nvPr>
        </p:nvGraphicFramePr>
        <p:xfrm>
          <a:off x="838199" y="1825625"/>
          <a:ext cx="10515600" cy="4092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3506610739"/>
                    </a:ext>
                  </a:extLst>
                </a:gridCol>
                <a:gridCol w="1136411">
                  <a:extLst>
                    <a:ext uri="{9D8B030D-6E8A-4147-A177-3AD203B41FA5}">
                      <a16:colId xmlns:a16="http://schemas.microsoft.com/office/drawing/2014/main" val="2564733445"/>
                    </a:ext>
                  </a:extLst>
                </a:gridCol>
                <a:gridCol w="1556951">
                  <a:extLst>
                    <a:ext uri="{9D8B030D-6E8A-4147-A177-3AD203B41FA5}">
                      <a16:colId xmlns:a16="http://schemas.microsoft.com/office/drawing/2014/main" val="81051527"/>
                    </a:ext>
                  </a:extLst>
                </a:gridCol>
                <a:gridCol w="1729946">
                  <a:extLst>
                    <a:ext uri="{9D8B030D-6E8A-4147-A177-3AD203B41FA5}">
                      <a16:colId xmlns:a16="http://schemas.microsoft.com/office/drawing/2014/main" val="3258327725"/>
                    </a:ext>
                  </a:extLst>
                </a:gridCol>
                <a:gridCol w="3989172">
                  <a:extLst>
                    <a:ext uri="{9D8B030D-6E8A-4147-A177-3AD203B41FA5}">
                      <a16:colId xmlns:a16="http://schemas.microsoft.com/office/drawing/2014/main" val="3476121818"/>
                    </a:ext>
                  </a:extLst>
                </a:gridCol>
              </a:tblGrid>
              <a:tr h="1683694"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Р1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Р2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Р3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292506"/>
                  </a:ext>
                </a:extLst>
              </a:tr>
              <a:tr h="600112">
                <a:tc>
                  <a:txBody>
                    <a:bodyPr/>
                    <a:lstStyle/>
                    <a:p>
                      <a:r>
                        <a:rPr lang="ru-RU" sz="3200" dirty="0"/>
                        <a:t>А1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160*0,3+40*0,7= 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670634"/>
                  </a:ext>
                </a:extLst>
              </a:tr>
              <a:tr h="904383">
                <a:tc>
                  <a:txBody>
                    <a:bodyPr/>
                    <a:lstStyle/>
                    <a:p>
                      <a:r>
                        <a:rPr lang="ru-RU" sz="3200" dirty="0"/>
                        <a:t>А2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120*0,3+76*0,3=89,2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461608"/>
                  </a:ext>
                </a:extLst>
              </a:tr>
              <a:tr h="904383">
                <a:tc>
                  <a:txBody>
                    <a:bodyPr/>
                    <a:lstStyle/>
                    <a:p>
                      <a:r>
                        <a:rPr lang="ru-RU" sz="3200" dirty="0"/>
                        <a:t>А3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140*0,3+68*0,7=89,6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874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01301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AE7F9B-5529-4EEB-8778-624276E97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стратегии </a:t>
            </a:r>
            <a:r>
              <a:rPr lang="ru-RU" dirty="0" err="1"/>
              <a:t>Сэвиджа</a:t>
            </a:r>
            <a:r>
              <a:rPr lang="ru-RU" dirty="0"/>
              <a:t>–</a:t>
            </a:r>
            <a:r>
              <a:rPr lang="ru-RU" dirty="0" err="1"/>
              <a:t>Нигана</a:t>
            </a:r>
            <a:r>
              <a:rPr lang="ru-RU" dirty="0"/>
              <a:t> ЛПР 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FA1B50AF-35A2-4288-85DC-D6103D0DFB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2925559"/>
              </p:ext>
            </p:extLst>
          </p:nvPr>
        </p:nvGraphicFramePr>
        <p:xfrm>
          <a:off x="838197" y="1326561"/>
          <a:ext cx="10515603" cy="4888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3653">
                  <a:extLst>
                    <a:ext uri="{9D8B030D-6E8A-4147-A177-3AD203B41FA5}">
                      <a16:colId xmlns:a16="http://schemas.microsoft.com/office/drawing/2014/main" val="3506610739"/>
                    </a:ext>
                  </a:extLst>
                </a:gridCol>
                <a:gridCol w="1465045">
                  <a:extLst>
                    <a:ext uri="{9D8B030D-6E8A-4147-A177-3AD203B41FA5}">
                      <a16:colId xmlns:a16="http://schemas.microsoft.com/office/drawing/2014/main" val="2564733445"/>
                    </a:ext>
                  </a:extLst>
                </a:gridCol>
                <a:gridCol w="1062681">
                  <a:extLst>
                    <a:ext uri="{9D8B030D-6E8A-4147-A177-3AD203B41FA5}">
                      <a16:colId xmlns:a16="http://schemas.microsoft.com/office/drawing/2014/main" val="81051527"/>
                    </a:ext>
                  </a:extLst>
                </a:gridCol>
                <a:gridCol w="1334530">
                  <a:extLst>
                    <a:ext uri="{9D8B030D-6E8A-4147-A177-3AD203B41FA5}">
                      <a16:colId xmlns:a16="http://schemas.microsoft.com/office/drawing/2014/main" val="3258327725"/>
                    </a:ext>
                  </a:extLst>
                </a:gridCol>
                <a:gridCol w="1186249">
                  <a:extLst>
                    <a:ext uri="{9D8B030D-6E8A-4147-A177-3AD203B41FA5}">
                      <a16:colId xmlns:a16="http://schemas.microsoft.com/office/drawing/2014/main" val="3476121818"/>
                    </a:ext>
                  </a:extLst>
                </a:gridCol>
                <a:gridCol w="1260389">
                  <a:extLst>
                    <a:ext uri="{9D8B030D-6E8A-4147-A177-3AD203B41FA5}">
                      <a16:colId xmlns:a16="http://schemas.microsoft.com/office/drawing/2014/main" val="677511152"/>
                    </a:ext>
                  </a:extLst>
                </a:gridCol>
                <a:gridCol w="1037968">
                  <a:extLst>
                    <a:ext uri="{9D8B030D-6E8A-4147-A177-3AD203B41FA5}">
                      <a16:colId xmlns:a16="http://schemas.microsoft.com/office/drawing/2014/main" val="203006680"/>
                    </a:ext>
                  </a:extLst>
                </a:gridCol>
                <a:gridCol w="2185088">
                  <a:extLst>
                    <a:ext uri="{9D8B030D-6E8A-4147-A177-3AD203B41FA5}">
                      <a16:colId xmlns:a16="http://schemas.microsoft.com/office/drawing/2014/main" val="1989713728"/>
                    </a:ext>
                  </a:extLst>
                </a:gridCol>
              </a:tblGrid>
              <a:tr h="1977187"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3200" dirty="0"/>
                        <a:t>Состояние внешней среды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3200" dirty="0"/>
                        <a:t>Матрица сожаления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Правило минимального сожаления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046466"/>
                  </a:ext>
                </a:extLst>
              </a:tr>
              <a:tr h="452706"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Р1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Р2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Р3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Р1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Р2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Р3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292506"/>
                  </a:ext>
                </a:extLst>
              </a:tr>
              <a:tr h="581019">
                <a:tc>
                  <a:txBody>
                    <a:bodyPr/>
                    <a:lstStyle/>
                    <a:p>
                      <a:r>
                        <a:rPr lang="ru-RU" sz="3200" dirty="0"/>
                        <a:t>А1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670634"/>
                  </a:ext>
                </a:extLst>
              </a:tr>
              <a:tr h="875609">
                <a:tc>
                  <a:txBody>
                    <a:bodyPr/>
                    <a:lstStyle/>
                    <a:p>
                      <a:r>
                        <a:rPr lang="ru-RU" sz="3200" dirty="0"/>
                        <a:t>А2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/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461608"/>
                  </a:ext>
                </a:extLst>
              </a:tr>
              <a:tr h="875609">
                <a:tc>
                  <a:txBody>
                    <a:bodyPr/>
                    <a:lstStyle/>
                    <a:p>
                      <a:r>
                        <a:rPr lang="ru-RU" sz="3200" dirty="0"/>
                        <a:t>А3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>
                          <a:highlight>
                            <a:srgbClr val="FFFF00"/>
                          </a:highlight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874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28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FA8201-9484-4946-8A93-341B65CFD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Правило Лапласа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09480A44-DE00-41E7-A8EE-3A20B5C6E9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3410978"/>
              </p:ext>
            </p:extLst>
          </p:nvPr>
        </p:nvGraphicFramePr>
        <p:xfrm>
          <a:off x="838199" y="1825625"/>
          <a:ext cx="10515600" cy="47216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9585">
                  <a:extLst>
                    <a:ext uri="{9D8B030D-6E8A-4147-A177-3AD203B41FA5}">
                      <a16:colId xmlns:a16="http://schemas.microsoft.com/office/drawing/2014/main" val="3506610739"/>
                    </a:ext>
                  </a:extLst>
                </a:gridCol>
                <a:gridCol w="1161535">
                  <a:extLst>
                    <a:ext uri="{9D8B030D-6E8A-4147-A177-3AD203B41FA5}">
                      <a16:colId xmlns:a16="http://schemas.microsoft.com/office/drawing/2014/main" val="2564733445"/>
                    </a:ext>
                  </a:extLst>
                </a:gridCol>
                <a:gridCol w="1260389">
                  <a:extLst>
                    <a:ext uri="{9D8B030D-6E8A-4147-A177-3AD203B41FA5}">
                      <a16:colId xmlns:a16="http://schemas.microsoft.com/office/drawing/2014/main" val="81051527"/>
                    </a:ext>
                  </a:extLst>
                </a:gridCol>
                <a:gridCol w="1087395">
                  <a:extLst>
                    <a:ext uri="{9D8B030D-6E8A-4147-A177-3AD203B41FA5}">
                      <a16:colId xmlns:a16="http://schemas.microsoft.com/office/drawing/2014/main" val="3258327725"/>
                    </a:ext>
                  </a:extLst>
                </a:gridCol>
                <a:gridCol w="5496696">
                  <a:extLst>
                    <a:ext uri="{9D8B030D-6E8A-4147-A177-3AD203B41FA5}">
                      <a16:colId xmlns:a16="http://schemas.microsoft.com/office/drawing/2014/main" val="3476121818"/>
                    </a:ext>
                  </a:extLst>
                </a:gridCol>
              </a:tblGrid>
              <a:tr h="1683694"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Р1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Р2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Р3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292506"/>
                  </a:ext>
                </a:extLst>
              </a:tr>
              <a:tr h="600112">
                <a:tc>
                  <a:txBody>
                    <a:bodyPr/>
                    <a:lstStyle/>
                    <a:p>
                      <a:r>
                        <a:rPr lang="ru-RU" sz="3200" dirty="0"/>
                        <a:t>А1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92*0,33+160*0,33+40*0,33= 97,33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670634"/>
                  </a:ext>
                </a:extLst>
              </a:tr>
              <a:tr h="904383">
                <a:tc>
                  <a:txBody>
                    <a:bodyPr/>
                    <a:lstStyle/>
                    <a:p>
                      <a:r>
                        <a:rPr lang="ru-RU" sz="3200" dirty="0"/>
                        <a:t>А2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100*0,33+120*0,33+76*0,33=98,67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461608"/>
                  </a:ext>
                </a:extLst>
              </a:tr>
              <a:tr h="904383">
                <a:tc>
                  <a:txBody>
                    <a:bodyPr/>
                    <a:lstStyle/>
                    <a:p>
                      <a:r>
                        <a:rPr lang="ru-RU" sz="3200" dirty="0"/>
                        <a:t>А3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80*0,33+140*0,33+68*0,33=96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874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00465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885A50-D8F8-4D66-A9D0-02F9AC444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Сопоставление решений, полученных с использованием разных правил 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266C79EF-FC39-4C55-BE9A-6FCAD76252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6051522"/>
              </p:ext>
            </p:extLst>
          </p:nvPr>
        </p:nvGraphicFramePr>
        <p:xfrm>
          <a:off x="838197" y="1690688"/>
          <a:ext cx="10515604" cy="38867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421">
                  <a:extLst>
                    <a:ext uri="{9D8B030D-6E8A-4147-A177-3AD203B41FA5}">
                      <a16:colId xmlns:a16="http://schemas.microsoft.com/office/drawing/2014/main" val="3506610739"/>
                    </a:ext>
                  </a:extLst>
                </a:gridCol>
                <a:gridCol w="1212992">
                  <a:extLst>
                    <a:ext uri="{9D8B030D-6E8A-4147-A177-3AD203B41FA5}">
                      <a16:colId xmlns:a16="http://schemas.microsoft.com/office/drawing/2014/main" val="2564733445"/>
                    </a:ext>
                  </a:extLst>
                </a:gridCol>
                <a:gridCol w="879852">
                  <a:extLst>
                    <a:ext uri="{9D8B030D-6E8A-4147-A177-3AD203B41FA5}">
                      <a16:colId xmlns:a16="http://schemas.microsoft.com/office/drawing/2014/main" val="81051527"/>
                    </a:ext>
                  </a:extLst>
                </a:gridCol>
                <a:gridCol w="861044">
                  <a:extLst>
                    <a:ext uri="{9D8B030D-6E8A-4147-A177-3AD203B41FA5}">
                      <a16:colId xmlns:a16="http://schemas.microsoft.com/office/drawing/2014/main" val="3258327725"/>
                    </a:ext>
                  </a:extLst>
                </a:gridCol>
                <a:gridCol w="1069675">
                  <a:extLst>
                    <a:ext uri="{9D8B030D-6E8A-4147-A177-3AD203B41FA5}">
                      <a16:colId xmlns:a16="http://schemas.microsoft.com/office/drawing/2014/main" val="3476121818"/>
                    </a:ext>
                  </a:extLst>
                </a:gridCol>
                <a:gridCol w="1199919">
                  <a:extLst>
                    <a:ext uri="{9D8B030D-6E8A-4147-A177-3AD203B41FA5}">
                      <a16:colId xmlns:a16="http://schemas.microsoft.com/office/drawing/2014/main" val="677511152"/>
                    </a:ext>
                  </a:extLst>
                </a:gridCol>
                <a:gridCol w="859391">
                  <a:extLst>
                    <a:ext uri="{9D8B030D-6E8A-4147-A177-3AD203B41FA5}">
                      <a16:colId xmlns:a16="http://schemas.microsoft.com/office/drawing/2014/main" val="203006680"/>
                    </a:ext>
                  </a:extLst>
                </a:gridCol>
                <a:gridCol w="1809155">
                  <a:extLst>
                    <a:ext uri="{9D8B030D-6E8A-4147-A177-3AD203B41FA5}">
                      <a16:colId xmlns:a16="http://schemas.microsoft.com/office/drawing/2014/main" val="1989713728"/>
                    </a:ext>
                  </a:extLst>
                </a:gridCol>
                <a:gridCol w="1809155">
                  <a:extLst>
                    <a:ext uri="{9D8B030D-6E8A-4147-A177-3AD203B41FA5}">
                      <a16:colId xmlns:a16="http://schemas.microsoft.com/office/drawing/2014/main" val="3696342086"/>
                    </a:ext>
                  </a:extLst>
                </a:gridCol>
              </a:tblGrid>
              <a:tr h="452706"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Р1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Р2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Р3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Правило минимакса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Правило </a:t>
                      </a:r>
                      <a:r>
                        <a:rPr lang="ru-RU" sz="2400" dirty="0" err="1"/>
                        <a:t>максимакса</a:t>
                      </a:r>
                      <a:r>
                        <a:rPr lang="ru-RU" sz="24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Правило Гурвича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Правило </a:t>
                      </a:r>
                      <a:r>
                        <a:rPr lang="ru-RU" sz="2400" dirty="0" err="1"/>
                        <a:t>Сэвиджа</a:t>
                      </a:r>
                      <a:r>
                        <a:rPr lang="ru-RU" sz="24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Правило Лапласа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292506"/>
                  </a:ext>
                </a:extLst>
              </a:tr>
              <a:tr h="581019">
                <a:tc>
                  <a:txBody>
                    <a:bodyPr/>
                    <a:lstStyle/>
                    <a:p>
                      <a:r>
                        <a:rPr lang="ru-RU" sz="2400" dirty="0"/>
                        <a:t>А1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96,3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670634"/>
                  </a:ext>
                </a:extLst>
              </a:tr>
              <a:tr h="875609">
                <a:tc>
                  <a:txBody>
                    <a:bodyPr/>
                    <a:lstStyle/>
                    <a:p>
                      <a:r>
                        <a:rPr lang="ru-RU" sz="2400" dirty="0"/>
                        <a:t>А2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89,2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98,7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461608"/>
                  </a:ext>
                </a:extLst>
              </a:tr>
              <a:tr h="875609">
                <a:tc>
                  <a:txBody>
                    <a:bodyPr/>
                    <a:lstStyle/>
                    <a:p>
                      <a:r>
                        <a:rPr lang="ru-RU" sz="2400" dirty="0"/>
                        <a:t>А3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89,6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874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6636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279BB87-DCB3-4613-8BDD-37CA9B3016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Минимальный гарантированно устойчивый спрос на продукцию предприятия составляет </a:t>
            </a:r>
            <a:r>
              <a:rPr lang="ru-RU" b="1" dirty="0"/>
              <a:t>100 шт</a:t>
            </a:r>
            <a:r>
              <a:rPr lang="ru-RU" dirty="0"/>
              <a:t>. Устойчивый сбыт на конкретный год составляет </a:t>
            </a:r>
            <a:r>
              <a:rPr lang="ru-RU" b="1" dirty="0"/>
              <a:t>200 шт</a:t>
            </a:r>
            <a:r>
              <a:rPr lang="ru-RU" dirty="0"/>
              <a:t>. Возможная сверх устойчивого спроса реализация составляет </a:t>
            </a:r>
            <a:r>
              <a:rPr lang="ru-RU" b="1" dirty="0"/>
              <a:t>300 шт</a:t>
            </a:r>
            <a:r>
              <a:rPr lang="ru-RU" dirty="0"/>
              <a:t>. Маловероятный, но потенциально возможный спрос составляет </a:t>
            </a:r>
            <a:r>
              <a:rPr lang="ru-RU" b="1" dirty="0"/>
              <a:t>400 шт</a:t>
            </a:r>
            <a:r>
              <a:rPr lang="ru-RU" dirty="0"/>
              <a:t>. Цена реализации продукции составляет (P) </a:t>
            </a:r>
            <a:r>
              <a:rPr lang="ru-RU" b="1" dirty="0"/>
              <a:t>5 тыс. руб.</a:t>
            </a:r>
            <a:r>
              <a:rPr lang="ru-RU" dirty="0"/>
              <a:t> Постоянные расходы (FC) равны </a:t>
            </a:r>
            <a:r>
              <a:rPr lang="ru-RU" b="1" dirty="0"/>
              <a:t>тыс. руб.</a:t>
            </a:r>
            <a:r>
              <a:rPr lang="ru-RU" dirty="0"/>
              <a:t>, переменные расходы на </a:t>
            </a:r>
            <a:r>
              <a:rPr lang="ru-RU" dirty="0" err="1"/>
              <a:t>ед.продукции</a:t>
            </a:r>
            <a:r>
              <a:rPr lang="ru-RU" dirty="0"/>
              <a:t> (</a:t>
            </a:r>
            <a:r>
              <a:rPr lang="ru-RU" dirty="0" err="1"/>
              <a:t>vc</a:t>
            </a:r>
            <a:r>
              <a:rPr lang="ru-RU" dirty="0"/>
              <a:t>) </a:t>
            </a:r>
            <a:r>
              <a:rPr lang="ru-RU" b="1" dirty="0"/>
              <a:t>– 1 тыс. руб.</a:t>
            </a:r>
            <a:r>
              <a:rPr lang="ru-RU" dirty="0"/>
              <a:t>. Руководство предприятия планирует три стратегии производства продукции:</a:t>
            </a:r>
          </a:p>
          <a:p>
            <a:r>
              <a:rPr lang="ru-RU" dirty="0"/>
              <a:t>Q1=</a:t>
            </a:r>
            <a:r>
              <a:rPr lang="ru-RU" b="1" dirty="0"/>
              <a:t>200 шт</a:t>
            </a:r>
            <a:r>
              <a:rPr lang="ru-RU" dirty="0"/>
              <a:t>., Q2=</a:t>
            </a:r>
            <a:r>
              <a:rPr lang="ru-RU" b="1" dirty="0"/>
              <a:t>300 шт</a:t>
            </a:r>
            <a:r>
              <a:rPr lang="ru-RU" dirty="0"/>
              <a:t>., Q3=</a:t>
            </a:r>
            <a:r>
              <a:rPr lang="ru-RU" b="1" dirty="0"/>
              <a:t>400 шт</a:t>
            </a:r>
            <a:r>
              <a:rPr lang="ru-RU" dirty="0"/>
              <a:t>.</a:t>
            </a:r>
          </a:p>
          <a:p>
            <a:r>
              <a:rPr lang="ru-RU" dirty="0"/>
              <a:t>Определите оптимальную стратегию для данного предприятия на основе критерия Вальда, </a:t>
            </a:r>
            <a:r>
              <a:rPr lang="ru-RU" dirty="0" err="1"/>
              <a:t>Сэвиджа</a:t>
            </a:r>
            <a:r>
              <a:rPr lang="ru-RU" dirty="0"/>
              <a:t> и Гурвица. </a:t>
            </a:r>
          </a:p>
          <a:p>
            <a:r>
              <a:rPr lang="ru-RU" dirty="0"/>
              <a:t>Выберите показатель Гурвица, близкий к </a:t>
            </a:r>
            <a:r>
              <a:rPr lang="ru-RU" b="1" dirty="0"/>
              <a:t>оптимистическому</a:t>
            </a:r>
            <a:r>
              <a:rPr lang="ru-RU" dirty="0"/>
              <a:t> сценарию.</a:t>
            </a:r>
          </a:p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54A99F-698B-4DE0-BCD3-D039C88F1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</a:t>
            </a:r>
          </a:p>
        </p:txBody>
      </p:sp>
    </p:spTree>
    <p:extLst>
      <p:ext uri="{BB962C8B-B14F-4D97-AF65-F5344CB8AC3E}">
        <p14:creationId xmlns:p14="http://schemas.microsoft.com/office/powerpoint/2010/main" val="19252348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0EBA92-DC4A-45D2-8D00-BA0560023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/>
              <a:t>Значения прибыли при различных вариантах объема производства и спроса на продукцию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E05BE1AD-9F72-4AB4-855B-8EBDA1C858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5091649"/>
              </p:ext>
            </p:extLst>
          </p:nvPr>
        </p:nvGraphicFramePr>
        <p:xfrm>
          <a:off x="838201" y="2173857"/>
          <a:ext cx="10393391" cy="37438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51959">
                  <a:extLst>
                    <a:ext uri="{9D8B030D-6E8A-4147-A177-3AD203B41FA5}">
                      <a16:colId xmlns:a16="http://schemas.microsoft.com/office/drawing/2014/main" val="3713076633"/>
                    </a:ext>
                  </a:extLst>
                </a:gridCol>
                <a:gridCol w="1745990">
                  <a:extLst>
                    <a:ext uri="{9D8B030D-6E8A-4147-A177-3AD203B41FA5}">
                      <a16:colId xmlns:a16="http://schemas.microsoft.com/office/drawing/2014/main" val="2399778995"/>
                    </a:ext>
                  </a:extLst>
                </a:gridCol>
                <a:gridCol w="2197721">
                  <a:extLst>
                    <a:ext uri="{9D8B030D-6E8A-4147-A177-3AD203B41FA5}">
                      <a16:colId xmlns:a16="http://schemas.microsoft.com/office/drawing/2014/main" val="3308850539"/>
                    </a:ext>
                  </a:extLst>
                </a:gridCol>
                <a:gridCol w="2197721">
                  <a:extLst>
                    <a:ext uri="{9D8B030D-6E8A-4147-A177-3AD203B41FA5}">
                      <a16:colId xmlns:a16="http://schemas.microsoft.com/office/drawing/2014/main" val="1243206903"/>
                    </a:ext>
                  </a:extLst>
                </a:gridCol>
              </a:tblGrid>
              <a:tr h="748773">
                <a:tc>
                  <a:txBody>
                    <a:bodyPr/>
                    <a:lstStyle/>
                    <a:p>
                      <a:pPr algn="l" fontAlgn="b"/>
                      <a:r>
                        <a:rPr lang="ru-RU" sz="3600" u="none" strike="noStrike">
                          <a:effectLst/>
                        </a:rPr>
                        <a:t>Спрос\производство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3600" u="none" strike="noStrike" dirty="0">
                          <a:effectLst/>
                        </a:rPr>
                        <a:t>200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3600" u="none" strike="noStrike" dirty="0">
                          <a:effectLst/>
                        </a:rPr>
                        <a:t>300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3600" u="none" strike="noStrike">
                          <a:effectLst/>
                        </a:rPr>
                        <a:t>400</a:t>
                      </a:r>
                      <a:endParaRPr lang="ru-RU" sz="3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52212436"/>
                  </a:ext>
                </a:extLst>
              </a:tr>
              <a:tr h="748773"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u="none" strike="noStrike" dirty="0">
                          <a:effectLst/>
                        </a:rPr>
                        <a:t>100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3600" u="none" strike="noStrike" dirty="0">
                          <a:effectLst/>
                        </a:rPr>
                        <a:t>50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3600" u="none" strike="noStrike" dirty="0">
                          <a:effectLst/>
                        </a:rPr>
                        <a:t>-50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3600" u="none" strike="noStrike">
                          <a:effectLst/>
                        </a:rPr>
                        <a:t>-150</a:t>
                      </a:r>
                      <a:endParaRPr lang="ru-RU" sz="3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36402864"/>
                  </a:ext>
                </a:extLst>
              </a:tr>
              <a:tr h="748773"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u="none" strike="noStrike" dirty="0">
                          <a:effectLst/>
                        </a:rPr>
                        <a:t>200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3600" u="none" strike="noStrike" dirty="0">
                          <a:effectLst/>
                        </a:rPr>
                        <a:t>550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3600" u="none" strike="noStrike" dirty="0">
                          <a:effectLst/>
                        </a:rPr>
                        <a:t>450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3600" u="none" strike="noStrike">
                          <a:effectLst/>
                        </a:rPr>
                        <a:t>350</a:t>
                      </a:r>
                      <a:endParaRPr lang="ru-RU" sz="3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71831036"/>
                  </a:ext>
                </a:extLst>
              </a:tr>
              <a:tr h="748773"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u="none" strike="noStrike" dirty="0">
                          <a:effectLst/>
                        </a:rPr>
                        <a:t>300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3600" u="none" strike="noStrike" dirty="0">
                          <a:effectLst/>
                        </a:rPr>
                        <a:t>550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3600" u="none" strike="noStrike" dirty="0">
                          <a:effectLst/>
                        </a:rPr>
                        <a:t>950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3600" u="none" strike="noStrike" dirty="0">
                          <a:effectLst/>
                        </a:rPr>
                        <a:t>850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54800109"/>
                  </a:ext>
                </a:extLst>
              </a:tr>
              <a:tr h="748773"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u="none" strike="noStrike" dirty="0">
                          <a:effectLst/>
                        </a:rPr>
                        <a:t>400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3600" u="none" strike="noStrike" dirty="0">
                          <a:effectLst/>
                        </a:rPr>
                        <a:t>550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3600" u="none" strike="noStrike" dirty="0">
                          <a:effectLst/>
                        </a:rPr>
                        <a:t>950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3600" u="none" strike="noStrike" dirty="0">
                          <a:effectLst/>
                        </a:rPr>
                        <a:t>1350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748760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0215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02DB052-85A9-4752-8944-6F78D7F225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ru-RU" sz="3600" dirty="0"/>
              <a:t>Какая стратегия оправдана?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28BAA5-5714-40E6-82CF-9CDE7B917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Выбор оптимальной стратегии по критерию Вальда.</a:t>
            </a:r>
          </a:p>
        </p:txBody>
      </p:sp>
    </p:spTree>
    <p:extLst>
      <p:ext uri="{BB962C8B-B14F-4D97-AF65-F5344CB8AC3E}">
        <p14:creationId xmlns:p14="http://schemas.microsoft.com/office/powerpoint/2010/main" val="35460495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02DB052-85A9-4752-8944-6F78D7F225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ru-RU" sz="3600" dirty="0"/>
              <a:t>Какая стратегия оправдана?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28BAA5-5714-40E6-82CF-9CDE7B917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Выбор оптимальной стратегии по критерию Вальда.</a:t>
            </a:r>
          </a:p>
        </p:txBody>
      </p:sp>
    </p:spTree>
    <p:extLst>
      <p:ext uri="{BB962C8B-B14F-4D97-AF65-F5344CB8AC3E}">
        <p14:creationId xmlns:p14="http://schemas.microsoft.com/office/powerpoint/2010/main" val="31749167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02DB052-85A9-4752-8944-6F78D7F225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ru-RU" sz="3600" dirty="0"/>
              <a:t>Какая стратегия оправдана?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28BAA5-5714-40E6-82CF-9CDE7B917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Ваш выбор по критерию </a:t>
            </a:r>
            <a:r>
              <a:rPr lang="ru-RU" dirty="0" err="1"/>
              <a:t>Сэвиджа</a:t>
            </a:r>
            <a:r>
              <a:rPr lang="ru-RU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335252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9E616A1-FF8A-4BEE-9773-2374599124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sz="3200" dirty="0"/>
              <a:t>Какая стратегия оправдана?</a:t>
            </a:r>
          </a:p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5D1944-98BA-406C-87EF-211677218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Выбор оптимальной стратегии по критерию Гурвица</a:t>
            </a:r>
          </a:p>
        </p:txBody>
      </p:sp>
    </p:spTree>
    <p:extLst>
      <p:ext uri="{BB962C8B-B14F-4D97-AF65-F5344CB8AC3E}">
        <p14:creationId xmlns:p14="http://schemas.microsoft.com/office/powerpoint/2010/main" val="25027494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688</TotalTime>
  <Words>479</Words>
  <Application>Microsoft Office PowerPoint</Application>
  <PresentationFormat>Широкоэкранный</PresentationFormat>
  <Paragraphs>236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Book Antiqua</vt:lpstr>
      <vt:lpstr>Calibri</vt:lpstr>
      <vt:lpstr>Times New Roman</vt:lpstr>
      <vt:lpstr>Wingdings</vt:lpstr>
      <vt:lpstr>Твердый переплет</vt:lpstr>
      <vt:lpstr>Принятие решений в условиях неопределенности </vt:lpstr>
      <vt:lpstr>Среда неопределенности</vt:lpstr>
      <vt:lpstr>Целью является увеличение прибыли фирмы:</vt:lpstr>
      <vt:lpstr>Матрица решений </vt:lpstr>
      <vt:lpstr>Стратегии принятия альтернатив в условиях неопределенности</vt:lpstr>
      <vt:lpstr>Правило Вальда</vt:lpstr>
      <vt:lpstr>Презентация PowerPoint</vt:lpstr>
      <vt:lpstr>Правило Гурвича</vt:lpstr>
      <vt:lpstr>стратегии Сэвиджа–Нигана ЛПР </vt:lpstr>
      <vt:lpstr>Правило Лапласа</vt:lpstr>
      <vt:lpstr>Сопоставление решений, полученных с использованием разных правил </vt:lpstr>
      <vt:lpstr>Пример</vt:lpstr>
      <vt:lpstr>Значения прибыли при различных вариантах объема производства и спроса на продукцию</vt:lpstr>
      <vt:lpstr>Выбор оптимальной стратегии по критерию Вальда.</vt:lpstr>
      <vt:lpstr>Выбор оптимальной стратегии по критерию Вальда.</vt:lpstr>
      <vt:lpstr>Ваш выбор по критерию Сэвиджа?</vt:lpstr>
      <vt:lpstr>Выбор оптимальной стратегии по критерию Гурвица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Принятие решений в условиях неопределенности</dc:title>
  <dc:creator>Katerina Shumik</dc:creator>
  <cp:lastModifiedBy>Katerina Shumik</cp:lastModifiedBy>
  <cp:revision>17</cp:revision>
  <dcterms:created xsi:type="dcterms:W3CDTF">2017-10-18T11:16:57Z</dcterms:created>
  <dcterms:modified xsi:type="dcterms:W3CDTF">2018-06-27T22:54:39Z</dcterms:modified>
</cp:coreProperties>
</file>