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2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7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404813"/>
            <a:ext cx="7772400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b="1" i="1" smtClean="0"/>
              <a:t>Тема 3.</a:t>
            </a:r>
            <a:r>
              <a:rPr lang="ru-RU" sz="4000" i="1" smtClean="0"/>
              <a:t> </a:t>
            </a:r>
            <a:r>
              <a:rPr lang="ru-RU" i="1" smtClean="0"/>
              <a:t>Предпринимательская идея</a:t>
            </a:r>
            <a:r>
              <a:rPr lang="ru-RU" smtClean="0"/>
              <a:t> 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755650" y="2276475"/>
            <a:ext cx="7416800" cy="39608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3600" smtClean="0"/>
              <a:t>Содержание: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3.1 </a:t>
            </a:r>
            <a:r>
              <a:rPr lang="ru-RU" sz="3600" smtClean="0"/>
              <a:t>Понятие, сущность предпринимательской идеи. </a:t>
            </a:r>
            <a:endParaRPr lang="ru-RU" smtClean="0"/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3.2 Источники формирования 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3.3 Создание банка идей. 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3.4 Процесс создания предпринимательской идеи.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900113" y="260350"/>
            <a:ext cx="7797800" cy="504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600" smtClean="0"/>
              <a:t>3.1 Понятие, сущность предпринимательской идеи</a:t>
            </a:r>
            <a:r>
              <a:rPr lang="ru-RU" sz="4000" smtClean="0"/>
              <a:t>.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1116013" y="1557338"/>
            <a:ext cx="7570787" cy="4568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2800" b="1" smtClean="0">
                <a:hlinkClick r:id="rId2" tooltip="Предпринимательская деятельность"/>
              </a:rPr>
              <a:t>Предпринимательская идея - это отражение в сознании предпринимателя присущего потребителю желания (осознанного или нет) иметь тот товар, который будет произведен предпринимателем</a:t>
            </a:r>
            <a:r>
              <a:rPr lang="ru-RU" sz="2800" smtClean="0">
                <a:hlinkClick r:id="rId2" tooltip="Предпринимательская деятельность"/>
              </a:rPr>
              <a:t>. Это четкое представление о том, </a:t>
            </a:r>
            <a:r>
              <a:rPr lang="ru-RU" sz="2800" b="1" smtClean="0">
                <a:hlinkClick r:id="rId2" tooltip="Предпринимательская деятельность"/>
              </a:rPr>
              <a:t>как</a:t>
            </a:r>
            <a:r>
              <a:rPr lang="ru-RU" sz="2800" smtClean="0">
                <a:hlinkClick r:id="rId2" tooltip="Предпринимательская деятельность"/>
              </a:rPr>
              <a:t> потребность потенциального покупателя может быть удовлетворена, путем</a:t>
            </a:r>
            <a:r>
              <a:rPr lang="ru-RU" sz="2800" b="1" smtClean="0">
                <a:hlinkClick r:id="rId2" tooltip="Предпринимательская деятельность"/>
              </a:rPr>
              <a:t> каких</a:t>
            </a:r>
            <a:r>
              <a:rPr lang="ru-RU" sz="2800" smtClean="0">
                <a:hlinkClick r:id="rId2" tooltip="Предпринимательская деятельность"/>
              </a:rPr>
              <a:t> конкретных действий предпринимателя.</a:t>
            </a:r>
            <a:br>
              <a:rPr lang="ru-RU" sz="2800" smtClean="0">
                <a:hlinkClick r:id="rId2" tooltip="Предпринимательская деятельность"/>
              </a:rPr>
            </a:br>
            <a:r>
              <a:rPr lang="ru-RU" smtClean="0">
                <a:hlinkClick r:id="rId2" tooltip="Предпринимательская деятельность"/>
              </a:rPr>
              <a:t/>
            </a:r>
            <a:br>
              <a:rPr lang="ru-RU" smtClean="0">
                <a:hlinkClick r:id="rId2" tooltip="Предпринимательская деятельность"/>
              </a:rPr>
            </a:br>
            <a:endParaRPr lang="ru-RU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260350"/>
            <a:ext cx="7797800" cy="504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3.1 Понятие, сущность предпринимательской идеи</a:t>
            </a:r>
            <a:r>
              <a:rPr lang="ru-RU" sz="4000" smtClean="0"/>
              <a:t>.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1116013" y="1844675"/>
            <a:ext cx="7570787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ru-RU" sz="2800" smtClean="0">
                <a:hlinkClick r:id="rId2" tooltip="Предпринимательская деятельность"/>
              </a:rPr>
              <a:t>Предпринимательская идея - это выявленная предпринимателем потребность рынка (многих потребителей) в конкретных товарах, работах, услугах и выработанное им представление о том, как эту потребность удовлетворить с наиболее приемлемым для себя результатом (например, прибылью).</a:t>
            </a:r>
            <a:br>
              <a:rPr lang="ru-RU" sz="2800" smtClean="0">
                <a:hlinkClick r:id="rId2" tooltip="Предпринимательская деятельность"/>
              </a:rPr>
            </a:br>
            <a:endParaRPr lang="ru-RU" sz="2800" smtClean="0">
              <a:hlinkClick r:id="rId2" tooltip="Предпринимательская деятельность"/>
            </a:endParaRPr>
          </a:p>
          <a:p>
            <a:pPr marL="609600" indent="-609600">
              <a:buFontTx/>
              <a:buNone/>
            </a:pPr>
            <a:endParaRPr lang="ru-RU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3.2 Источники формирования.</a:t>
            </a:r>
            <a:r>
              <a:rPr lang="ru-RU" sz="3600" smtClean="0">
                <a:hlinkClick r:id="rId2" tooltip="Предпринимательская деятельность"/>
              </a:rPr>
              <a:t/>
            </a:r>
            <a:br>
              <a:rPr lang="ru-RU" sz="3600" smtClean="0">
                <a:hlinkClick r:id="rId2" tooltip="Предпринимательская деятельность"/>
              </a:rPr>
            </a:br>
            <a:endParaRPr lang="ru-RU" sz="4000" smtClean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xfrm>
            <a:off x="539750" y="908050"/>
            <a:ext cx="8147050" cy="52181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b="1" smtClean="0">
                <a:hlinkClick r:id="rId2" tooltip="Предпринимательская деятельность"/>
              </a:rPr>
              <a:t>Источниками формирования идеи</a:t>
            </a:r>
            <a:r>
              <a:rPr lang="ru-RU" smtClean="0">
                <a:hlinkClick r:id="rId2" tooltip="Предпринимательская деятельность"/>
              </a:rPr>
              <a:t>, </a:t>
            </a:r>
            <a:r>
              <a:rPr lang="ru-RU" b="1" smtClean="0">
                <a:hlinkClick r:id="rId2" tooltip="Предпринимательская деятельность"/>
              </a:rPr>
              <a:t>информационной базой</a:t>
            </a:r>
            <a:r>
              <a:rPr lang="ru-RU" smtClean="0">
                <a:hlinkClick r:id="rId2" tooltip="Предпринимательская деятельность"/>
              </a:rPr>
              <a:t> ее возникновения должны служить материалы научно-экономических исследований:</a:t>
            </a:r>
            <a:br>
              <a:rPr lang="ru-RU" smtClean="0">
                <a:hlinkClick r:id="rId2" tooltip="Предпринимательская деятельность"/>
              </a:rPr>
            </a:br>
            <a:r>
              <a:rPr lang="ru-RU" smtClean="0">
                <a:hlinkClick r:id="rId2" tooltip="Предпринимательская деятельность"/>
              </a:rPr>
              <a:t>- товарного рынка (для выявления дефицита);</a:t>
            </a:r>
            <a:br>
              <a:rPr lang="ru-RU" smtClean="0">
                <a:hlinkClick r:id="rId2" tooltip="Предпринимательская деятельность"/>
              </a:rPr>
            </a:br>
            <a:r>
              <a:rPr lang="ru-RU" smtClean="0">
                <a:hlinkClick r:id="rId2" tooltip="Предпринимательская деятельность"/>
              </a:rPr>
              <a:t>- географического или структурного “разрыва” в системе общественного производства;</a:t>
            </a:r>
            <a:br>
              <a:rPr lang="ru-RU" smtClean="0">
                <a:hlinkClick r:id="rId2" tooltip="Предпринимательская деятельность"/>
              </a:rPr>
            </a:br>
            <a:endParaRPr lang="ru-RU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3.2 Источники формирования.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125538"/>
            <a:ext cx="8013700" cy="57324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r>
              <a:rPr lang="ru-RU" smtClean="0">
                <a:hlinkClick r:id="rId2" tooltip="Предпринимательская деятельность"/>
              </a:rPr>
              <a:t>достижений науки и техники;</a:t>
            </a:r>
          </a:p>
          <a:p>
            <a:pPr>
              <a:buFontTx/>
              <a:buChar char="-"/>
            </a:pPr>
            <a:r>
              <a:rPr lang="ru-RU" smtClean="0">
                <a:hlinkClick r:id="rId2" tooltip="Предпринимательская деятельность"/>
              </a:rPr>
              <a:t>возможностей применения уже производимого товара или продукта в новом качестве;</a:t>
            </a:r>
            <a:br>
              <a:rPr lang="ru-RU" smtClean="0">
                <a:hlinkClick r:id="rId2" tooltip="Предпринимательская деятельность"/>
              </a:rPr>
            </a:br>
            <a:r>
              <a:rPr lang="ru-RU" smtClean="0">
                <a:hlinkClick r:id="rId2" tooltip="Предпринимательская деятельность"/>
              </a:rPr>
              <a:t>- не осознанных потребителем или пока не удовлетворяемых потребительских запросов, угадываемых предпринимателем.</a:t>
            </a:r>
            <a:br>
              <a:rPr lang="ru-RU" smtClean="0">
                <a:hlinkClick r:id="rId2" tooltip="Предпринимательская деятельность"/>
              </a:rPr>
            </a:br>
            <a:endParaRPr lang="ru-RU" smtClean="0">
              <a:hlinkClick r:id="rId2" tooltip="Предпринимательская деятельность"/>
            </a:endParaRPr>
          </a:p>
          <a:p>
            <a:pPr>
              <a:buFontTx/>
              <a:buNone/>
            </a:pPr>
            <a:endParaRPr lang="ru-RU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3.3 Создание банка идей.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052513"/>
            <a:ext cx="7993062" cy="5040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u="sng" smtClean="0">
                <a:hlinkClick r:id="rId2" tooltip="Предпринимательская деятельность"/>
              </a:rPr>
              <a:t>Поскольку предприниматель всегда стоит перед проблемой выбора, необходимо прежде всего уяснить те критерии, по которым следует отбирать идеи. Причем необходимо рассматривать и анализировать комплекс экономических, технических и социальных показателей, исходя из следующих критериев,</a:t>
            </a:r>
            <a:r>
              <a:rPr lang="ru-RU" smtClean="0">
                <a:hlinkClick r:id="rId2" tooltip="Предпринимательская деятельность"/>
              </a:rPr>
              <a:t>  которые формирует банк идей: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3.3 Создание банка идей.</a:t>
            </a:r>
            <a:r>
              <a:rPr lang="ru-RU" sz="4000" smtClean="0"/>
              <a:t> 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611188" y="1052513"/>
            <a:ext cx="8075612" cy="50736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/>
            <a:r>
              <a:rPr lang="ru-RU" sz="3000" smtClean="0">
                <a:hlinkClick r:id="rId2" tooltip="Предпринимательская деятельность"/>
              </a:rPr>
              <a:t>эффективность идеи (размер возможной прибыли);</a:t>
            </a:r>
          </a:p>
          <a:p>
            <a:pPr marL="609600" indent="-609600"/>
            <a:r>
              <a:rPr lang="ru-RU" sz="3000" smtClean="0">
                <a:hlinkClick r:id="rId2" tooltip="Предпринимательская деятельность"/>
              </a:rPr>
              <a:t>перспектива завоевания прочного положения на рынке;</a:t>
            </a:r>
          </a:p>
          <a:p>
            <a:pPr marL="609600" indent="-609600"/>
            <a:r>
              <a:rPr lang="ru-RU" sz="3000" smtClean="0">
                <a:hlinkClick r:id="rId2" tooltip="Предпринимательская деятельность"/>
              </a:rPr>
              <a:t>длительность подготовительного периода, т.е. время от начала реализации идеи до передачи потребителю товара;</a:t>
            </a:r>
          </a:p>
          <a:p>
            <a:pPr marL="609600" indent="-609600"/>
            <a:r>
              <a:rPr lang="ru-RU" sz="3000" smtClean="0">
                <a:hlinkClick r:id="rId2" tooltip="Предпринимательская деятельность"/>
              </a:rPr>
              <a:t>размер необходимого капитала и возможности его инвестирования(с выбором источников капитала);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3.3 Создание банка идей.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1196975"/>
            <a:ext cx="8013700" cy="46799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hlinkClick r:id="rId2" tooltip="Предпринимательская деятельность"/>
              </a:rPr>
              <a:t>степень доступности оборудования, требуемого для организации производства;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доступность требуемого сырья в необходимом количестве;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наличие рабочей силы требуемого профиля и достаточного уровня квалификации.</a:t>
            </a:r>
          </a:p>
          <a:p>
            <a:pPr>
              <a:buFontTx/>
              <a:buNone/>
            </a:pPr>
            <a:endParaRPr lang="ru-RU" sz="2200" smtClean="0"/>
          </a:p>
          <a:p>
            <a:pPr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r>
              <a:rPr lang="ru-RU" sz="1600" smtClean="0"/>
              <a:t> </a:t>
            </a:r>
          </a:p>
          <a:p>
            <a:pPr eaLnBrk="1" hangingPunct="1">
              <a:buFontTx/>
              <a:buNone/>
            </a:pPr>
            <a:endParaRPr lang="ru-RU" sz="27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smtClean="0"/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buFontTx/>
              <a:buNone/>
            </a:pPr>
            <a:endParaRPr lang="ru-RU" sz="2200" smtClean="0"/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3.4 Процесс создания предпринимательской идеи.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 bwMode="auto">
          <a:xfrm>
            <a:off x="900113" y="1484313"/>
            <a:ext cx="7786687" cy="464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000" smtClean="0"/>
              <a:t>1 этап. Зарождение предпринимательской идеи; </a:t>
            </a:r>
          </a:p>
          <a:p>
            <a:r>
              <a:rPr lang="ru-RU" sz="3000" smtClean="0"/>
              <a:t>2 этап. Первая экспертная оценка идеи; </a:t>
            </a:r>
          </a:p>
          <a:p>
            <a:r>
              <a:rPr lang="ru-RU" sz="3000" smtClean="0"/>
              <a:t>3 этап. Получение рыночной информации (выявление соотношения между спросом и предложением, определение цены); </a:t>
            </a:r>
          </a:p>
          <a:p>
            <a:r>
              <a:rPr lang="ru-RU" sz="3000" smtClean="0"/>
              <a:t>4 этап. Расчёты затрат на осуществление идеи.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133600"/>
            <a:ext cx="7931150" cy="403225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smtClean="0"/>
              <a:t>5 этап. Экспертная оценка 3 и 4 этапов; </a:t>
            </a:r>
          </a:p>
          <a:p>
            <a:pPr>
              <a:lnSpc>
                <a:spcPct val="80000"/>
              </a:lnSpc>
            </a:pPr>
            <a:r>
              <a:rPr lang="ru-RU" smtClean="0"/>
              <a:t>6 этап. Принятие предпринимательского решения. Подготовка к практической реализации идеи.</a:t>
            </a:r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611188" y="476250"/>
            <a:ext cx="809466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>
                <a:solidFill>
                  <a:schemeClr val="tx2"/>
                </a:solidFill>
              </a:rPr>
              <a:t>3.4 Процесс создания предпринимательской идеи.</a:t>
            </a:r>
            <a:endParaRPr lang="ru-RU" sz="4000">
              <a:solidFill>
                <a:schemeClr val="accent2"/>
              </a:solidFill>
            </a:endParaRPr>
          </a:p>
          <a:p>
            <a:pPr algn="ctr"/>
            <a:endParaRPr lang="ru-RU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255</TotalTime>
  <Words>321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Тема1</vt:lpstr>
      <vt:lpstr>Тема 3. Предпринимательская идея </vt:lpstr>
      <vt:lpstr>3.1 Понятие, сущность предпринимательской идеи.</vt:lpstr>
      <vt:lpstr>3.1 Понятие, сущность предпринимательской идеи.</vt:lpstr>
      <vt:lpstr>3.2 Источники формирования. </vt:lpstr>
      <vt:lpstr>3.2 Источники формирования.</vt:lpstr>
      <vt:lpstr>3.3 Создание банка идей.</vt:lpstr>
      <vt:lpstr>3.3 Создание банка идей.  </vt:lpstr>
      <vt:lpstr>3.3 Создание банка идей.</vt:lpstr>
      <vt:lpstr>3.4 Процесс создания предпринимательской идеи.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1</cp:lastModifiedBy>
  <cp:revision>28</cp:revision>
  <dcterms:created xsi:type="dcterms:W3CDTF">2013-05-26T11:37:02Z</dcterms:created>
  <dcterms:modified xsi:type="dcterms:W3CDTF">2013-09-07T08:01:26Z</dcterms:modified>
</cp:coreProperties>
</file>