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embeddings/oleObject12.bin" ContentType="application/vnd.openxmlformats-officedocument.oleObject"/>
  <Override PartName="/ppt/embeddings/oleObject30.bin" ContentType="application/vnd.openxmlformats-officedocument.oleObject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embeddings/oleObject8.bin" ContentType="application/vnd.openxmlformats-officedocument.oleObjec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embeddings/oleObject6.bin" ContentType="application/vnd.openxmlformats-officedocument.oleObject"/>
  <Override PartName="/ppt/embeddings/oleObject39.bin" ContentType="application/vnd.openxmlformats-officedocument.oleObject"/>
  <Override PartName="/ppt/embeddings/oleObject4.bin" ContentType="application/vnd.openxmlformats-officedocument.oleObject"/>
  <Override PartName="/ppt/embeddings/oleObject19.bin" ContentType="application/vnd.openxmlformats-officedocument.oleObject"/>
  <Override PartName="/ppt/embeddings/oleObject28.bin" ContentType="application/vnd.openxmlformats-officedocument.oleObject"/>
  <Override PartName="/ppt/embeddings/oleObject37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embeddings/oleObject26.bin" ContentType="application/vnd.openxmlformats-officedocument.oleObject"/>
  <Override PartName="/ppt/embeddings/oleObject35.bin" ContentType="application/vnd.openxmlformats-officedocument.oleObjec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embeddings/oleObject15.bin" ContentType="application/vnd.openxmlformats-officedocument.oleObject"/>
  <Override PartName="/ppt/embeddings/oleObject24.bin" ContentType="application/vnd.openxmlformats-officedocument.oleObject"/>
  <Override PartName="/ppt/embeddings/oleObject33.bin" ContentType="application/vnd.openxmlformats-officedocument.oleObject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  <Override PartName="/ppt/embeddings/oleObject11.bin" ContentType="application/vnd.openxmlformats-officedocument.oleObject"/>
  <Override PartName="/ppt/embeddings/oleObject13.bin" ContentType="application/vnd.openxmlformats-officedocument.oleObject"/>
  <Override PartName="/ppt/embeddings/oleObject22.bin" ContentType="application/vnd.openxmlformats-officedocument.oleObject"/>
  <Override PartName="/ppt/embeddings/oleObject31.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embeddings/oleObject20.bin" ContentType="application/vnd.openxmlformats-officedocument.oleObject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9.bin" ContentType="application/vnd.openxmlformats-officedocument.oleObject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embeddings/oleObject7.bin" ContentType="application/vnd.openxmlformats-officedocument.oleObject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embeddings/oleObject5.bin" ContentType="application/vnd.openxmlformats-officedocument.oleObject"/>
  <Override PartName="/ppt/embeddings/oleObject29.bin" ContentType="application/vnd.openxmlformats-officedocument.oleObject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embeddings/oleObject27.bin" ContentType="application/vnd.openxmlformats-officedocument.oleObject"/>
  <Override PartName="/ppt/embeddings/oleObject3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Override PartName="/ppt/embeddings/oleObject25.bin" ContentType="application/vnd.openxmlformats-officedocument.oleObject"/>
  <Override PartName="/ppt/embeddings/oleObject34.bin" ContentType="application/vnd.openxmlformats-officedocument.oleObject"/>
  <Override PartName="/ppt/embeddings/oleObject36.bin" ContentType="application/vnd.openxmlformats-officedocument.oleObject"/>
  <Override PartName="/ppt/legacyDocTextInfo.bin" ContentType="application/vnd.ms-office.legacyDocTextInfo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embeddings/oleObject14.bin" ContentType="application/vnd.openxmlformats-officedocument.oleObject"/>
  <Override PartName="/ppt/embeddings/oleObject23.bin" ContentType="application/vnd.openxmlformats-officedocument.oleObject"/>
  <Override PartName="/ppt/embeddings/oleObject32.bin" ContentType="application/vnd.openxmlformats-officedocument.oleObject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embeddings/oleObject21.bin" ContentType="application/vnd.openxmlformats-officedocument.oleObject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embeddings/oleObject10.bin" ContentType="application/vnd.openxmlformats-officedocument.oleObject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300" r:id="rId2"/>
    <p:sldId id="285" r:id="rId3"/>
    <p:sldId id="288" r:id="rId4"/>
    <p:sldId id="302" r:id="rId5"/>
    <p:sldId id="290" r:id="rId6"/>
    <p:sldId id="304" r:id="rId7"/>
    <p:sldId id="303" r:id="rId8"/>
    <p:sldId id="271" r:id="rId9"/>
    <p:sldId id="283" r:id="rId10"/>
    <p:sldId id="272" r:id="rId11"/>
    <p:sldId id="275" r:id="rId12"/>
    <p:sldId id="318" r:id="rId13"/>
    <p:sldId id="286" r:id="rId14"/>
    <p:sldId id="276" r:id="rId15"/>
    <p:sldId id="287" r:id="rId16"/>
    <p:sldId id="277" r:id="rId17"/>
    <p:sldId id="307" r:id="rId18"/>
    <p:sldId id="308" r:id="rId19"/>
    <p:sldId id="309" r:id="rId20"/>
    <p:sldId id="278" r:id="rId21"/>
    <p:sldId id="279" r:id="rId22"/>
    <p:sldId id="280" r:id="rId23"/>
    <p:sldId id="334" r:id="rId24"/>
    <p:sldId id="291" r:id="rId25"/>
    <p:sldId id="311" r:id="rId26"/>
    <p:sldId id="312" r:id="rId27"/>
    <p:sldId id="315" r:id="rId28"/>
    <p:sldId id="320" r:id="rId29"/>
    <p:sldId id="321" r:id="rId30"/>
    <p:sldId id="323" r:id="rId31"/>
    <p:sldId id="324" r:id="rId32"/>
    <p:sldId id="325" r:id="rId33"/>
    <p:sldId id="327" r:id="rId34"/>
    <p:sldId id="328" r:id="rId35"/>
    <p:sldId id="330" r:id="rId36"/>
    <p:sldId id="331" r:id="rId37"/>
    <p:sldId id="296" r:id="rId38"/>
    <p:sldId id="297" r:id="rId39"/>
    <p:sldId id="333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FFFF"/>
    <a:srgbClr val="0066FF"/>
    <a:srgbClr val="3399FF"/>
    <a:srgbClr val="E7EDB1"/>
    <a:srgbClr val="BFCC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462" autoAdjust="0"/>
  </p:normalViewPr>
  <p:slideViewPr>
    <p:cSldViewPr>
      <p:cViewPr>
        <p:scale>
          <a:sx n="66" d="100"/>
          <a:sy n="66" d="100"/>
        </p:scale>
        <p:origin x="-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8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6.xml"/><Relationship Id="rId13" Type="http://schemas.openxmlformats.org/officeDocument/2006/relationships/slide" Target="slides/slide31.xml"/><Relationship Id="rId18" Type="http://schemas.openxmlformats.org/officeDocument/2006/relationships/slide" Target="slides/slide38.xml"/><Relationship Id="rId3" Type="http://schemas.openxmlformats.org/officeDocument/2006/relationships/slide" Target="slides/slide4.xml"/><Relationship Id="rId7" Type="http://schemas.openxmlformats.org/officeDocument/2006/relationships/slide" Target="slides/slide25.xml"/><Relationship Id="rId12" Type="http://schemas.openxmlformats.org/officeDocument/2006/relationships/slide" Target="slides/slide30.xml"/><Relationship Id="rId17" Type="http://schemas.openxmlformats.org/officeDocument/2006/relationships/slide" Target="slides/slide36.xml"/><Relationship Id="rId2" Type="http://schemas.openxmlformats.org/officeDocument/2006/relationships/slide" Target="slides/slide2.xml"/><Relationship Id="rId16" Type="http://schemas.openxmlformats.org/officeDocument/2006/relationships/slide" Target="slides/slide35.xml"/><Relationship Id="rId1" Type="http://schemas.openxmlformats.org/officeDocument/2006/relationships/slide" Target="slides/slide1.xml"/><Relationship Id="rId6" Type="http://schemas.openxmlformats.org/officeDocument/2006/relationships/slide" Target="slides/slide24.xml"/><Relationship Id="rId11" Type="http://schemas.openxmlformats.org/officeDocument/2006/relationships/slide" Target="slides/slide29.xml"/><Relationship Id="rId5" Type="http://schemas.openxmlformats.org/officeDocument/2006/relationships/slide" Target="slides/slide17.xml"/><Relationship Id="rId15" Type="http://schemas.openxmlformats.org/officeDocument/2006/relationships/slide" Target="slides/slide34.xml"/><Relationship Id="rId10" Type="http://schemas.openxmlformats.org/officeDocument/2006/relationships/slide" Target="slides/slide28.xml"/><Relationship Id="rId19" Type="http://schemas.openxmlformats.org/officeDocument/2006/relationships/slide" Target="slides/slide39.xml"/><Relationship Id="rId4" Type="http://schemas.openxmlformats.org/officeDocument/2006/relationships/slide" Target="slides/slide6.xml"/><Relationship Id="rId9" Type="http://schemas.openxmlformats.org/officeDocument/2006/relationships/slide" Target="slides/slide27.xml"/><Relationship Id="rId14" Type="http://schemas.openxmlformats.org/officeDocument/2006/relationships/slide" Target="slides/slide32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Relationship Id="rId5" Type="http://schemas.microsoft.com/office/2006/relationships/legacyDiagramText" Target="legacyDiagramText8.bin"/><Relationship Id="rId4" Type="http://schemas.microsoft.com/office/2006/relationships/legacyDiagramText" Target="legacyDiagramText7.bin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3.vml.rels><?xml version="1.0" encoding="UTF-8" standalone="yes"?>
<Relationships xmlns="http://schemas.openxmlformats.org/package/2006/relationships"><Relationship Id="rId2" Type="http://schemas.microsoft.com/office/2006/relationships/legacyDiagramText" Target="legacyDiagramText15.bin"/><Relationship Id="rId1" Type="http://schemas.microsoft.com/office/2006/relationships/legacyDiagramText" Target="legacyDiagramText14.bin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1.bin"/><Relationship Id="rId2" Type="http://schemas.microsoft.com/office/2006/relationships/legacyDiagramText" Target="legacyDiagramText10.bin"/><Relationship Id="rId1" Type="http://schemas.microsoft.com/office/2006/relationships/legacyDiagramText" Target="legacyDiagramText9.bin"/><Relationship Id="rId5" Type="http://schemas.microsoft.com/office/2006/relationships/legacyDiagramText" Target="legacyDiagramText13.bin"/><Relationship Id="rId4" Type="http://schemas.microsoft.com/office/2006/relationships/legacyDiagramText" Target="legacyDiagramText12.bin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F186FA-E153-41B6-9AFE-D5C540B91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C57A53-C660-438D-9881-A7FFA93AF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344841-4C96-4621-BCEB-BE937BF6CCFB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F3A6-2914-40F9-8607-7847BAC60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FA2FA-CC84-4C86-9912-E747C555C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3D25-6870-4F39-8A3A-C4F87EFD4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8975C-8752-4343-B7A2-702538D06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96A05-E59D-43C0-B3D3-D497AE1FD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ультимедиа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57A3D-6F25-4174-8CA0-5FA7EB0B5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CD63E-B996-4D08-AB4B-39D4BCAB0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A9CAD-C963-4F1A-A427-4BE15C959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F46F3-55EC-4696-9179-A97B7B3FC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B46CB-A952-46EF-9D56-802E6C2F3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9A209-0EB2-4A23-AE63-B8A0A28E0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E1CC9-2BBC-4FB5-83A6-E7E228157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C53CD-86B5-4DD6-B64C-3A782BF838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49E1F-C74B-4FC4-9209-AAF462D42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56D8F00-AD9B-4992-B4DE-195785181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9AB15-C43A-4B84-898B-57DA6CD9CC8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172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600" b="1" u="sng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800" u="sng" smtClean="0">
                <a:latin typeface="Times New Roman" pitchFamily="18" charset="0"/>
              </a:rPr>
              <a:t>Дисциплина: Эконометрика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800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Times New Roman" pitchFamily="18" charset="0"/>
              </a:rPr>
              <a:t>        Преподаватель: Кучерова Светлана Викторовна,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Times New Roman" pitchFamily="18" charset="0"/>
              </a:rPr>
              <a:t>        доцент кафедры математики и моделирования (ауд.1602)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800" b="1" smtClean="0"/>
              <a:t>Литература: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Елисеева И.И. Эконометрика: учебник. -  М.: Финансы и статистика, 2002.</a:t>
            </a:r>
          </a:p>
          <a:p>
            <a:pPr eaLnBrk="1" hangingPunct="1">
              <a:lnSpc>
                <a:spcPct val="80000"/>
              </a:lnSpc>
            </a:pPr>
            <a:endParaRPr lang="ru-RU" sz="1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Елисеева И.И. С.В. Курышева, Н.М. Гордеенко и др. Практикум по эконометрике: учеб. пособие. -  М.: Финансы и статистика, 2001.</a:t>
            </a:r>
          </a:p>
          <a:p>
            <a:pPr eaLnBrk="1" hangingPunct="1">
              <a:lnSpc>
                <a:spcPct val="80000"/>
              </a:lnSpc>
            </a:pPr>
            <a:endParaRPr lang="ru-RU" sz="1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Кремер Н.Ш., Путко Б.А. Эконометрика: Учебник для вузов. – М.: ЮНИТИ-ДАНА, 2002.</a:t>
            </a:r>
          </a:p>
          <a:p>
            <a:pPr eaLnBrk="1" hangingPunct="1">
              <a:lnSpc>
                <a:spcPct val="80000"/>
              </a:lnSpc>
            </a:pPr>
            <a:endParaRPr lang="ru-RU" sz="1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Магнус Я.Р., Катышев П.К., Пересецкий А.А. Эконометрика. Начальный курс: учебник. – М.: Дело, 2000.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800" b="1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800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3FC663-8A73-4E6C-B31F-821947D016E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1752600"/>
          </a:xfrm>
        </p:spPr>
        <p:txBody>
          <a:bodyPr/>
          <a:lstStyle/>
          <a:p>
            <a:pPr algn="l" eaLnBrk="1" hangingPunct="1"/>
            <a:r>
              <a:rPr lang="ru-RU" sz="2400" smtClean="0">
                <a:latin typeface="Times New Roman" pitchFamily="18" charset="0"/>
              </a:rPr>
              <a:t>ПРИМЕР.</a:t>
            </a:r>
            <a:br>
              <a:rPr lang="ru-RU" sz="2400" smtClean="0">
                <a:latin typeface="Times New Roman" pitchFamily="18" charset="0"/>
              </a:rPr>
            </a:br>
            <a:r>
              <a:rPr lang="ru-RU" sz="2400" smtClean="0">
                <a:latin typeface="Times New Roman" pitchFamily="18" charset="0"/>
              </a:rPr>
              <a:t/>
            </a:r>
            <a:br>
              <a:rPr lang="ru-RU" sz="2400" smtClean="0">
                <a:latin typeface="Times New Roman" pitchFamily="18" charset="0"/>
              </a:rPr>
            </a:br>
            <a:endParaRPr lang="ru-RU" sz="2400" smtClean="0">
              <a:latin typeface="Times New Roman" pitchFamily="18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52400" y="1752600"/>
            <a:ext cx="899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Так, если зависимость спроса </a:t>
            </a:r>
            <a:r>
              <a:rPr lang="ru-RU" sz="2400" b="1" i="1">
                <a:latin typeface="Times New Roman" pitchFamily="18" charset="0"/>
              </a:rPr>
              <a:t>у</a:t>
            </a:r>
            <a:r>
              <a:rPr lang="ru-RU" sz="2400">
                <a:latin typeface="Times New Roman" pitchFamily="18" charset="0"/>
              </a:rPr>
              <a:t> от цены </a:t>
            </a:r>
            <a:r>
              <a:rPr lang="ru-RU" sz="2400" b="1" i="1">
                <a:latin typeface="Times New Roman" pitchFamily="18" charset="0"/>
              </a:rPr>
              <a:t>х</a:t>
            </a:r>
            <a:r>
              <a:rPr lang="ru-RU" sz="2400" b="1">
                <a:latin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</a:rPr>
              <a:t>характеризуется, например, уравнением: 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2895600" y="3048000"/>
          <a:ext cx="2562225" cy="611188"/>
        </p:xfrm>
        <a:graphic>
          <a:graphicData uri="http://schemas.openxmlformats.org/presentationml/2006/ole">
            <p:oleObj spid="_x0000_s5122" name="Equation" r:id="rId3" imgW="9396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DE6C7-CDA9-41EE-8873-B843B4ABCDE5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686800" cy="533400"/>
          </a:xfrm>
        </p:spPr>
        <p:txBody>
          <a:bodyPr/>
          <a:lstStyle/>
          <a:p>
            <a:pPr algn="l" eaLnBrk="1" hangingPunct="1"/>
            <a:r>
              <a:rPr lang="ru-RU" sz="2400" smtClean="0"/>
              <a:t>В парной регрессии выбор вида математической функции 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352800" y="1600200"/>
          <a:ext cx="1758950" cy="636588"/>
        </p:xfrm>
        <a:graphic>
          <a:graphicData uri="http://schemas.openxmlformats.org/presentationml/2006/ole">
            <p:oleObj spid="_x0000_s6146" name="Equation" r:id="rId3" imgW="634680" imgH="228600" progId="Equation.DSMT4">
              <p:embed/>
            </p:oleObj>
          </a:graphicData>
        </a:graphic>
      </p:graphicFrame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304800" y="2667000"/>
            <a:ext cx="83058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/>
              <a:t>может быть осуществлен тремя методами:</a:t>
            </a:r>
          </a:p>
          <a:p>
            <a:endParaRPr lang="ru-RU" sz="2400"/>
          </a:p>
          <a:p>
            <a:r>
              <a:rPr lang="ru-RU" sz="2400"/>
              <a:t>• графическим;</a:t>
            </a:r>
          </a:p>
          <a:p>
            <a:endParaRPr lang="ru-RU" sz="2400"/>
          </a:p>
          <a:p>
            <a:r>
              <a:rPr lang="ru-RU" sz="2400"/>
              <a:t>• аналитическим, т. е. исходя из теории изучаемой  взаимосвязи;</a:t>
            </a:r>
          </a:p>
          <a:p>
            <a:endParaRPr lang="ru-RU" sz="2400"/>
          </a:p>
          <a:p>
            <a:r>
              <a:rPr lang="ru-RU" sz="2400"/>
              <a:t>• экспериментальным.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768610-40A9-43B1-B96C-5D46AF43BF9B}" type="slidenum">
              <a:rPr lang="ru-RU" smtClean="0"/>
              <a:pPr/>
              <a:t>12</a:t>
            </a:fld>
            <a:endParaRPr lang="ru-RU" smtClean="0"/>
          </a:p>
        </p:txBody>
      </p:sp>
      <p:graphicFrame>
        <p:nvGraphicFramePr>
          <p:cNvPr id="7170" name="Organization Chart 2"/>
          <p:cNvGraphicFramePr>
            <a:graphicFrameLocks/>
          </p:cNvGraphicFramePr>
          <p:nvPr>
            <p:ph idx="1"/>
          </p:nvPr>
        </p:nvGraphicFramePr>
        <p:xfrm>
          <a:off x="304800" y="990600"/>
          <a:ext cx="9669463" cy="6407150"/>
        </p:xfrm>
        <a:graphic>
          <a:graphicData uri="http://schemas.openxmlformats.org/drawingml/2006/compatibility">
            <com:legacyDrawing xmlns:com="http://schemas.openxmlformats.org/drawingml/2006/compatibility" spid="_x0000_s717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4EC468-B533-45AE-B5B4-E9F6807D374C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solidFill>
                  <a:schemeClr val="tx1"/>
                </a:solidFill>
              </a:rPr>
              <a:t>Основные типы кривых, используемые при количественной оценке связей между двумя переменными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type="media" sz="half" idx="2"/>
          </p:nvPr>
        </p:nvGraphicFramePr>
        <p:xfrm>
          <a:off x="457200" y="1905000"/>
          <a:ext cx="4308475" cy="4168775"/>
        </p:xfrm>
        <a:graphic>
          <a:graphicData uri="http://schemas.openxmlformats.org/presentationml/2006/ole">
            <p:oleObj spid="_x0000_s8194" name="Microsoft Equation 3.0" r:id="rId3" imgW="1955520" imgH="1892160" progId="Equation.3">
              <p:embed/>
            </p:oleObj>
          </a:graphicData>
        </a:graphic>
      </p:graphicFrame>
      <p:grpSp>
        <p:nvGrpSpPr>
          <p:cNvPr id="8197" name="Group 56"/>
          <p:cNvGrpSpPr>
            <a:grpSpLocks/>
          </p:cNvGrpSpPr>
          <p:nvPr/>
        </p:nvGrpSpPr>
        <p:grpSpPr bwMode="auto">
          <a:xfrm>
            <a:off x="4572000" y="1676400"/>
            <a:ext cx="3048000" cy="2286000"/>
            <a:chOff x="2448" y="864"/>
            <a:chExt cx="1353" cy="1215"/>
          </a:xfrm>
        </p:grpSpPr>
        <p:sp>
          <p:nvSpPr>
            <p:cNvPr id="8207" name="Line 7"/>
            <p:cNvSpPr>
              <a:spLocks noChangeShapeType="1"/>
            </p:cNvSpPr>
            <p:nvPr/>
          </p:nvSpPr>
          <p:spPr bwMode="auto">
            <a:xfrm flipV="1">
              <a:off x="2688" y="1008"/>
              <a:ext cx="1082" cy="6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08" name="Group 8"/>
            <p:cNvGrpSpPr>
              <a:grpSpLocks/>
            </p:cNvGrpSpPr>
            <p:nvPr/>
          </p:nvGrpSpPr>
          <p:grpSpPr bwMode="auto">
            <a:xfrm>
              <a:off x="2448" y="864"/>
              <a:ext cx="1353" cy="1215"/>
              <a:chOff x="2880" y="1008"/>
              <a:chExt cx="2880" cy="2880"/>
            </a:xfrm>
          </p:grpSpPr>
          <p:sp>
            <p:nvSpPr>
              <p:cNvPr id="8209" name="Line 9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0" cy="20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0" name="Line 10"/>
              <p:cNvSpPr>
                <a:spLocks noChangeShapeType="1"/>
              </p:cNvSpPr>
              <p:nvPr/>
            </p:nvSpPr>
            <p:spPr bwMode="auto">
              <a:xfrm flipV="1">
                <a:off x="3024" y="3312"/>
                <a:ext cx="25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1" name="Text Box 11"/>
              <p:cNvSpPr txBox="1">
                <a:spLocks noChangeArrowheads="1"/>
              </p:cNvSpPr>
              <p:nvPr/>
            </p:nvSpPr>
            <p:spPr bwMode="auto">
              <a:xfrm>
                <a:off x="2880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0</a:t>
                </a:r>
                <a:endParaRPr lang="en-US" sz="2000"/>
              </a:p>
            </p:txBody>
          </p:sp>
          <p:sp>
            <p:nvSpPr>
              <p:cNvPr id="8212" name="Text Box 12"/>
              <p:cNvSpPr txBox="1">
                <a:spLocks noChangeArrowheads="1"/>
              </p:cNvSpPr>
              <p:nvPr/>
            </p:nvSpPr>
            <p:spPr bwMode="auto">
              <a:xfrm>
                <a:off x="5328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>
                    <a:cs typeface="Times New Roman" pitchFamily="18" charset="0"/>
                  </a:rPr>
                  <a:t>х</a:t>
                </a:r>
                <a:endParaRPr lang="ru-RU" sz="2000"/>
              </a:p>
            </p:txBody>
          </p:sp>
          <p:sp>
            <p:nvSpPr>
              <p:cNvPr id="8213" name="Text Box 13"/>
              <p:cNvSpPr txBox="1">
                <a:spLocks noChangeArrowheads="1"/>
              </p:cNvSpPr>
              <p:nvPr/>
            </p:nvSpPr>
            <p:spPr bwMode="auto">
              <a:xfrm>
                <a:off x="3024" y="1008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y</a:t>
                </a:r>
                <a:endParaRPr lang="en-US" sz="2000"/>
              </a:p>
            </p:txBody>
          </p:sp>
          <p:sp>
            <p:nvSpPr>
              <p:cNvPr id="8214" name="Text Box 14"/>
              <p:cNvSpPr txBox="1">
                <a:spLocks noChangeArrowheads="1"/>
              </p:cNvSpPr>
              <p:nvPr/>
            </p:nvSpPr>
            <p:spPr bwMode="auto">
              <a:xfrm>
                <a:off x="4032" y="3456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a</a:t>
                </a:r>
                <a:endParaRPr lang="en-US" sz="2000"/>
              </a:p>
            </p:txBody>
          </p:sp>
        </p:grpSp>
      </p:grpSp>
      <p:grpSp>
        <p:nvGrpSpPr>
          <p:cNvPr id="8198" name="Group 57"/>
          <p:cNvGrpSpPr>
            <a:grpSpLocks/>
          </p:cNvGrpSpPr>
          <p:nvPr/>
        </p:nvGrpSpPr>
        <p:grpSpPr bwMode="auto">
          <a:xfrm>
            <a:off x="4800600" y="4191000"/>
            <a:ext cx="2757488" cy="2286000"/>
            <a:chOff x="2784" y="2352"/>
            <a:chExt cx="1353" cy="1215"/>
          </a:xfrm>
        </p:grpSpPr>
        <p:grpSp>
          <p:nvGrpSpPr>
            <p:cNvPr id="8199" name="Group 15"/>
            <p:cNvGrpSpPr>
              <a:grpSpLocks/>
            </p:cNvGrpSpPr>
            <p:nvPr/>
          </p:nvGrpSpPr>
          <p:grpSpPr bwMode="auto">
            <a:xfrm>
              <a:off x="2784" y="2352"/>
              <a:ext cx="1353" cy="1215"/>
              <a:chOff x="2880" y="1008"/>
              <a:chExt cx="2880" cy="2880"/>
            </a:xfrm>
          </p:grpSpPr>
          <p:sp>
            <p:nvSpPr>
              <p:cNvPr id="8201" name="Line 16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0" cy="20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2" name="Line 17"/>
              <p:cNvSpPr>
                <a:spLocks noChangeShapeType="1"/>
              </p:cNvSpPr>
              <p:nvPr/>
            </p:nvSpPr>
            <p:spPr bwMode="auto">
              <a:xfrm flipV="1">
                <a:off x="3024" y="3312"/>
                <a:ext cx="25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3" name="Text Box 18"/>
              <p:cNvSpPr txBox="1">
                <a:spLocks noChangeArrowheads="1"/>
              </p:cNvSpPr>
              <p:nvPr/>
            </p:nvSpPr>
            <p:spPr bwMode="auto">
              <a:xfrm>
                <a:off x="2880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0</a:t>
                </a:r>
                <a:endParaRPr lang="en-US" sz="2000"/>
              </a:p>
            </p:txBody>
          </p:sp>
          <p:sp>
            <p:nvSpPr>
              <p:cNvPr id="8204" name="Text Box 19"/>
              <p:cNvSpPr txBox="1">
                <a:spLocks noChangeArrowheads="1"/>
              </p:cNvSpPr>
              <p:nvPr/>
            </p:nvSpPr>
            <p:spPr bwMode="auto">
              <a:xfrm>
                <a:off x="5328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>
                    <a:cs typeface="Times New Roman" pitchFamily="18" charset="0"/>
                  </a:rPr>
                  <a:t>х</a:t>
                </a:r>
                <a:endParaRPr lang="ru-RU" sz="2000"/>
              </a:p>
            </p:txBody>
          </p:sp>
          <p:sp>
            <p:nvSpPr>
              <p:cNvPr id="8205" name="Text Box 20"/>
              <p:cNvSpPr txBox="1">
                <a:spLocks noChangeArrowheads="1"/>
              </p:cNvSpPr>
              <p:nvPr/>
            </p:nvSpPr>
            <p:spPr bwMode="auto">
              <a:xfrm>
                <a:off x="3024" y="1008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y</a:t>
                </a:r>
                <a:endParaRPr lang="en-US" sz="2000"/>
              </a:p>
            </p:txBody>
          </p:sp>
          <p:sp>
            <p:nvSpPr>
              <p:cNvPr id="8206" name="Text Box 21"/>
              <p:cNvSpPr txBox="1">
                <a:spLocks noChangeArrowheads="1"/>
              </p:cNvSpPr>
              <p:nvPr/>
            </p:nvSpPr>
            <p:spPr bwMode="auto">
              <a:xfrm>
                <a:off x="4032" y="3456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>
                    <a:cs typeface="Times New Roman" pitchFamily="18" charset="0"/>
                  </a:rPr>
                  <a:t>б</a:t>
                </a:r>
                <a:endParaRPr lang="ru-RU" sz="2000"/>
              </a:p>
            </p:txBody>
          </p:sp>
        </p:grpSp>
        <p:sp>
          <p:nvSpPr>
            <p:cNvPr id="8200" name="Freeform 22"/>
            <p:cNvSpPr>
              <a:spLocks/>
            </p:cNvSpPr>
            <p:nvPr/>
          </p:nvSpPr>
          <p:spPr bwMode="auto">
            <a:xfrm>
              <a:off x="2880" y="2640"/>
              <a:ext cx="1217" cy="608"/>
            </a:xfrm>
            <a:custGeom>
              <a:avLst/>
              <a:gdLst>
                <a:gd name="T0" fmla="*/ 0 w 2592"/>
                <a:gd name="T1" fmla="*/ 257 h 1440"/>
                <a:gd name="T2" fmla="*/ 286 w 2592"/>
                <a:gd name="T3" fmla="*/ 0 h 1440"/>
                <a:gd name="T4" fmla="*/ 571 w 2592"/>
                <a:gd name="T5" fmla="*/ 257 h 1440"/>
                <a:gd name="T6" fmla="*/ 0 60000 65536"/>
                <a:gd name="T7" fmla="*/ 0 60000 65536"/>
                <a:gd name="T8" fmla="*/ 0 60000 65536"/>
                <a:gd name="T9" fmla="*/ 0 w 2592"/>
                <a:gd name="T10" fmla="*/ 0 h 1440"/>
                <a:gd name="T11" fmla="*/ 2592 w 2592"/>
                <a:gd name="T12" fmla="*/ 1440 h 1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92" h="1440">
                  <a:moveTo>
                    <a:pt x="0" y="1440"/>
                  </a:moveTo>
                  <a:cubicBezTo>
                    <a:pt x="432" y="720"/>
                    <a:pt x="864" y="0"/>
                    <a:pt x="1296" y="0"/>
                  </a:cubicBezTo>
                  <a:cubicBezTo>
                    <a:pt x="1728" y="0"/>
                    <a:pt x="2160" y="720"/>
                    <a:pt x="2592" y="14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26F671-284E-46E7-A08E-E4153EA4067A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0" y="63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9221" name="Group 56"/>
          <p:cNvGrpSpPr>
            <a:grpSpLocks/>
          </p:cNvGrpSpPr>
          <p:nvPr/>
        </p:nvGrpSpPr>
        <p:grpSpPr bwMode="auto">
          <a:xfrm>
            <a:off x="5105400" y="457200"/>
            <a:ext cx="2725738" cy="2286000"/>
            <a:chOff x="3312" y="480"/>
            <a:chExt cx="1429" cy="1215"/>
          </a:xfrm>
        </p:grpSpPr>
        <p:grpSp>
          <p:nvGrpSpPr>
            <p:cNvPr id="9232" name="Group 20"/>
            <p:cNvGrpSpPr>
              <a:grpSpLocks/>
            </p:cNvGrpSpPr>
            <p:nvPr/>
          </p:nvGrpSpPr>
          <p:grpSpPr bwMode="auto">
            <a:xfrm>
              <a:off x="3312" y="480"/>
              <a:ext cx="1353" cy="1215"/>
              <a:chOff x="2880" y="1008"/>
              <a:chExt cx="2880" cy="2880"/>
            </a:xfrm>
          </p:grpSpPr>
          <p:sp>
            <p:nvSpPr>
              <p:cNvPr id="9234" name="Line 21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0" cy="20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5" name="Line 22"/>
              <p:cNvSpPr>
                <a:spLocks noChangeShapeType="1"/>
              </p:cNvSpPr>
              <p:nvPr/>
            </p:nvSpPr>
            <p:spPr bwMode="auto">
              <a:xfrm flipV="1">
                <a:off x="3024" y="3312"/>
                <a:ext cx="25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6" name="Text Box 23"/>
              <p:cNvSpPr txBox="1">
                <a:spLocks noChangeArrowheads="1"/>
              </p:cNvSpPr>
              <p:nvPr/>
            </p:nvSpPr>
            <p:spPr bwMode="auto">
              <a:xfrm>
                <a:off x="2880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0</a:t>
                </a:r>
                <a:endParaRPr lang="en-US" sz="2000"/>
              </a:p>
            </p:txBody>
          </p:sp>
          <p:sp>
            <p:nvSpPr>
              <p:cNvPr id="9237" name="Text Box 24"/>
              <p:cNvSpPr txBox="1">
                <a:spLocks noChangeArrowheads="1"/>
              </p:cNvSpPr>
              <p:nvPr/>
            </p:nvSpPr>
            <p:spPr bwMode="auto">
              <a:xfrm>
                <a:off x="5328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>
                    <a:cs typeface="Times New Roman" pitchFamily="18" charset="0"/>
                  </a:rPr>
                  <a:t>х</a:t>
                </a:r>
                <a:endParaRPr lang="ru-RU" sz="2000"/>
              </a:p>
            </p:txBody>
          </p:sp>
          <p:sp>
            <p:nvSpPr>
              <p:cNvPr id="9238" name="Text Box 25"/>
              <p:cNvSpPr txBox="1">
                <a:spLocks noChangeArrowheads="1"/>
              </p:cNvSpPr>
              <p:nvPr/>
            </p:nvSpPr>
            <p:spPr bwMode="auto">
              <a:xfrm>
                <a:off x="3024" y="1008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y</a:t>
                </a:r>
                <a:endParaRPr lang="en-US" sz="2000"/>
              </a:p>
            </p:txBody>
          </p:sp>
          <p:sp>
            <p:nvSpPr>
              <p:cNvPr id="9239" name="Text Box 26"/>
              <p:cNvSpPr txBox="1">
                <a:spLocks noChangeArrowheads="1"/>
              </p:cNvSpPr>
              <p:nvPr/>
            </p:nvSpPr>
            <p:spPr bwMode="auto">
              <a:xfrm>
                <a:off x="4032" y="3456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в</a:t>
                </a:r>
                <a:endParaRPr lang="en-US" sz="2000"/>
              </a:p>
            </p:txBody>
          </p:sp>
        </p:grpSp>
        <p:sp>
          <p:nvSpPr>
            <p:cNvPr id="9233" name="Freeform 27"/>
            <p:cNvSpPr>
              <a:spLocks/>
            </p:cNvSpPr>
            <p:nvPr/>
          </p:nvSpPr>
          <p:spPr bwMode="auto">
            <a:xfrm>
              <a:off x="3456" y="528"/>
              <a:ext cx="1285" cy="729"/>
            </a:xfrm>
            <a:custGeom>
              <a:avLst/>
              <a:gdLst>
                <a:gd name="T0" fmla="*/ 0 w 2736"/>
                <a:gd name="T1" fmla="*/ 0 h 1728"/>
                <a:gd name="T2" fmla="*/ 222 w 2736"/>
                <a:gd name="T3" fmla="*/ 257 h 1728"/>
                <a:gd name="T4" fmla="*/ 604 w 2736"/>
                <a:gd name="T5" fmla="*/ 308 h 1728"/>
                <a:gd name="T6" fmla="*/ 0 60000 65536"/>
                <a:gd name="T7" fmla="*/ 0 60000 65536"/>
                <a:gd name="T8" fmla="*/ 0 60000 65536"/>
                <a:gd name="T9" fmla="*/ 0 w 2736"/>
                <a:gd name="T10" fmla="*/ 0 h 1728"/>
                <a:gd name="T11" fmla="*/ 2736 w 2736"/>
                <a:gd name="T12" fmla="*/ 1728 h 17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36" h="1728">
                  <a:moveTo>
                    <a:pt x="0" y="0"/>
                  </a:moveTo>
                  <a:cubicBezTo>
                    <a:pt x="276" y="576"/>
                    <a:pt x="552" y="1152"/>
                    <a:pt x="1008" y="1440"/>
                  </a:cubicBezTo>
                  <a:cubicBezTo>
                    <a:pt x="1464" y="1728"/>
                    <a:pt x="2100" y="1728"/>
                    <a:pt x="2736" y="172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22" name="Group 57"/>
          <p:cNvGrpSpPr>
            <a:grpSpLocks/>
          </p:cNvGrpSpPr>
          <p:nvPr/>
        </p:nvGrpSpPr>
        <p:grpSpPr bwMode="auto">
          <a:xfrm>
            <a:off x="5029200" y="3352800"/>
            <a:ext cx="2833688" cy="2362200"/>
            <a:chOff x="3024" y="2496"/>
            <a:chExt cx="1353" cy="1215"/>
          </a:xfrm>
        </p:grpSpPr>
        <p:grpSp>
          <p:nvGrpSpPr>
            <p:cNvPr id="9224" name="Group 28"/>
            <p:cNvGrpSpPr>
              <a:grpSpLocks/>
            </p:cNvGrpSpPr>
            <p:nvPr/>
          </p:nvGrpSpPr>
          <p:grpSpPr bwMode="auto">
            <a:xfrm>
              <a:off x="3024" y="2496"/>
              <a:ext cx="1353" cy="1215"/>
              <a:chOff x="2880" y="1008"/>
              <a:chExt cx="2880" cy="2880"/>
            </a:xfrm>
          </p:grpSpPr>
          <p:sp>
            <p:nvSpPr>
              <p:cNvPr id="9226" name="Line 29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0" cy="20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27" name="Line 30"/>
              <p:cNvSpPr>
                <a:spLocks noChangeShapeType="1"/>
              </p:cNvSpPr>
              <p:nvPr/>
            </p:nvSpPr>
            <p:spPr bwMode="auto">
              <a:xfrm flipV="1">
                <a:off x="3024" y="3312"/>
                <a:ext cx="25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28" name="Text Box 31"/>
              <p:cNvSpPr txBox="1">
                <a:spLocks noChangeArrowheads="1"/>
              </p:cNvSpPr>
              <p:nvPr/>
            </p:nvSpPr>
            <p:spPr bwMode="auto">
              <a:xfrm>
                <a:off x="2880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0</a:t>
                </a:r>
                <a:endParaRPr lang="en-US" sz="2000"/>
              </a:p>
            </p:txBody>
          </p:sp>
          <p:sp>
            <p:nvSpPr>
              <p:cNvPr id="9229" name="Text Box 32"/>
              <p:cNvSpPr txBox="1">
                <a:spLocks noChangeArrowheads="1"/>
              </p:cNvSpPr>
              <p:nvPr/>
            </p:nvSpPr>
            <p:spPr bwMode="auto">
              <a:xfrm>
                <a:off x="5328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>
                    <a:cs typeface="Times New Roman" pitchFamily="18" charset="0"/>
                  </a:rPr>
                  <a:t>х</a:t>
                </a:r>
                <a:endParaRPr lang="ru-RU" sz="2000"/>
              </a:p>
            </p:txBody>
          </p:sp>
          <p:sp>
            <p:nvSpPr>
              <p:cNvPr id="9230" name="Text Box 33"/>
              <p:cNvSpPr txBox="1">
                <a:spLocks noChangeArrowheads="1"/>
              </p:cNvSpPr>
              <p:nvPr/>
            </p:nvSpPr>
            <p:spPr bwMode="auto">
              <a:xfrm>
                <a:off x="3024" y="1008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y</a:t>
                </a:r>
                <a:endParaRPr lang="en-US" sz="2000"/>
              </a:p>
            </p:txBody>
          </p:sp>
          <p:sp>
            <p:nvSpPr>
              <p:cNvPr id="9231" name="Text Box 34"/>
              <p:cNvSpPr txBox="1">
                <a:spLocks noChangeArrowheads="1"/>
              </p:cNvSpPr>
              <p:nvPr/>
            </p:nvSpPr>
            <p:spPr bwMode="auto">
              <a:xfrm>
                <a:off x="4032" y="3456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г</a:t>
                </a:r>
                <a:endParaRPr lang="en-US" sz="2000"/>
              </a:p>
            </p:txBody>
          </p:sp>
        </p:grpSp>
        <p:sp>
          <p:nvSpPr>
            <p:cNvPr id="9225" name="Freeform 35"/>
            <p:cNvSpPr>
              <a:spLocks/>
            </p:cNvSpPr>
            <p:nvPr/>
          </p:nvSpPr>
          <p:spPr bwMode="auto">
            <a:xfrm>
              <a:off x="3216" y="2736"/>
              <a:ext cx="1082" cy="679"/>
            </a:xfrm>
            <a:custGeom>
              <a:avLst/>
              <a:gdLst>
                <a:gd name="T0" fmla="*/ 0 w 2304"/>
                <a:gd name="T1" fmla="*/ 287 h 1608"/>
                <a:gd name="T2" fmla="*/ 159 w 2304"/>
                <a:gd name="T3" fmla="*/ 4 h 1608"/>
                <a:gd name="T4" fmla="*/ 381 w 2304"/>
                <a:gd name="T5" fmla="*/ 261 h 1608"/>
                <a:gd name="T6" fmla="*/ 508 w 2304"/>
                <a:gd name="T7" fmla="*/ 4 h 16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04"/>
                <a:gd name="T13" fmla="*/ 0 h 1608"/>
                <a:gd name="T14" fmla="*/ 2304 w 2304"/>
                <a:gd name="T15" fmla="*/ 1608 h 16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04" h="1608">
                  <a:moveTo>
                    <a:pt x="0" y="1608"/>
                  </a:moveTo>
                  <a:cubicBezTo>
                    <a:pt x="216" y="828"/>
                    <a:pt x="432" y="48"/>
                    <a:pt x="720" y="24"/>
                  </a:cubicBezTo>
                  <a:cubicBezTo>
                    <a:pt x="1008" y="0"/>
                    <a:pt x="1464" y="1464"/>
                    <a:pt x="1728" y="1464"/>
                  </a:cubicBezTo>
                  <a:cubicBezTo>
                    <a:pt x="1992" y="1464"/>
                    <a:pt x="2148" y="744"/>
                    <a:pt x="2304" y="2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3" name="Rectangle 52"/>
          <p:cNvSpPr>
            <a:spLocks noChangeArrowheads="1"/>
          </p:cNvSpPr>
          <p:nvPr/>
        </p:nvSpPr>
        <p:spPr bwMode="auto">
          <a:xfrm>
            <a:off x="0" y="2705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53"/>
          <p:cNvGraphicFramePr>
            <a:graphicFrameLocks noChangeAspect="1"/>
          </p:cNvGraphicFramePr>
          <p:nvPr/>
        </p:nvGraphicFramePr>
        <p:xfrm>
          <a:off x="304800" y="1219200"/>
          <a:ext cx="4479925" cy="3967163"/>
        </p:xfrm>
        <a:graphic>
          <a:graphicData uri="http://schemas.openxmlformats.org/presentationml/2006/ole">
            <p:oleObj spid="_x0000_s9218" name="Формула" r:id="rId3" imgW="2133360" imgH="1892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AB549-C777-4812-9D0B-41CD8D61018C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ph idx="1"/>
          </p:nvPr>
        </p:nvGraphicFramePr>
        <p:xfrm>
          <a:off x="304800" y="1828800"/>
          <a:ext cx="2425700" cy="3886200"/>
        </p:xfrm>
        <a:graphic>
          <a:graphicData uri="http://schemas.openxmlformats.org/presentationml/2006/ole">
            <p:oleObj spid="_x0000_s10242" name="Формула" r:id="rId3" imgW="1180800" imgH="1892160" progId="Equation.3">
              <p:embed/>
            </p:oleObj>
          </a:graphicData>
        </a:graphic>
      </p:graphicFrame>
      <p:sp>
        <p:nvSpPr>
          <p:cNvPr id="10245" name="Freeform 40"/>
          <p:cNvSpPr>
            <a:spLocks/>
          </p:cNvSpPr>
          <p:nvPr/>
        </p:nvSpPr>
        <p:spPr bwMode="auto">
          <a:xfrm>
            <a:off x="4343400" y="1981200"/>
            <a:ext cx="2741613" cy="1382713"/>
          </a:xfrm>
          <a:custGeom>
            <a:avLst/>
            <a:gdLst>
              <a:gd name="T0" fmla="*/ 0 w 2160"/>
              <a:gd name="T1" fmla="*/ 1207004635 h 1584"/>
              <a:gd name="T2" fmla="*/ 1159944522 w 2160"/>
              <a:gd name="T3" fmla="*/ 329183469 h 1584"/>
              <a:gd name="T4" fmla="*/ 2147483647 w 2160"/>
              <a:gd name="T5" fmla="*/ 0 h 1584"/>
              <a:gd name="T6" fmla="*/ 0 60000 65536"/>
              <a:gd name="T7" fmla="*/ 0 60000 65536"/>
              <a:gd name="T8" fmla="*/ 0 60000 65536"/>
              <a:gd name="T9" fmla="*/ 0 w 2160"/>
              <a:gd name="T10" fmla="*/ 0 h 1584"/>
              <a:gd name="T11" fmla="*/ 2160 w 2160"/>
              <a:gd name="T12" fmla="*/ 1584 h 15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" h="1584">
                <a:moveTo>
                  <a:pt x="0" y="1584"/>
                </a:moveTo>
                <a:cubicBezTo>
                  <a:pt x="180" y="1140"/>
                  <a:pt x="360" y="696"/>
                  <a:pt x="720" y="432"/>
                </a:cubicBezTo>
                <a:cubicBezTo>
                  <a:pt x="1080" y="168"/>
                  <a:pt x="1620" y="84"/>
                  <a:pt x="216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0246" name="Group 42"/>
          <p:cNvGrpSpPr>
            <a:grpSpLocks/>
          </p:cNvGrpSpPr>
          <p:nvPr/>
        </p:nvGrpSpPr>
        <p:grpSpPr bwMode="auto">
          <a:xfrm>
            <a:off x="4114800" y="1371600"/>
            <a:ext cx="3657600" cy="2514600"/>
            <a:chOff x="2880" y="1008"/>
            <a:chExt cx="2880" cy="2880"/>
          </a:xfrm>
        </p:grpSpPr>
        <p:sp>
          <p:nvSpPr>
            <p:cNvPr id="10256" name="Line 43"/>
            <p:cNvSpPr>
              <a:spLocks noChangeShapeType="1"/>
            </p:cNvSpPr>
            <p:nvPr/>
          </p:nvSpPr>
          <p:spPr bwMode="auto">
            <a:xfrm flipV="1">
              <a:off x="3024" y="1296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Line 44"/>
            <p:cNvSpPr>
              <a:spLocks noChangeShapeType="1"/>
            </p:cNvSpPr>
            <p:nvPr/>
          </p:nvSpPr>
          <p:spPr bwMode="auto">
            <a:xfrm flipV="1">
              <a:off x="3024" y="3312"/>
              <a:ext cx="25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Text Box 45"/>
            <p:cNvSpPr txBox="1">
              <a:spLocks noChangeArrowheads="1"/>
            </p:cNvSpPr>
            <p:nvPr/>
          </p:nvSpPr>
          <p:spPr bwMode="auto">
            <a:xfrm>
              <a:off x="2880" y="3312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cs typeface="Times New Roman" pitchFamily="18" charset="0"/>
                </a:rPr>
                <a:t>0</a:t>
              </a:r>
              <a:endParaRPr lang="en-US" sz="2000"/>
            </a:p>
          </p:txBody>
        </p:sp>
        <p:sp>
          <p:nvSpPr>
            <p:cNvPr id="10259" name="Text Box 46"/>
            <p:cNvSpPr txBox="1">
              <a:spLocks noChangeArrowheads="1"/>
            </p:cNvSpPr>
            <p:nvPr/>
          </p:nvSpPr>
          <p:spPr bwMode="auto">
            <a:xfrm>
              <a:off x="5328" y="3312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>
                  <a:cs typeface="Times New Roman" pitchFamily="18" charset="0"/>
                </a:rPr>
                <a:t>х</a:t>
              </a:r>
              <a:endParaRPr lang="ru-RU" sz="2000"/>
            </a:p>
          </p:txBody>
        </p:sp>
        <p:sp>
          <p:nvSpPr>
            <p:cNvPr id="10260" name="Text Box 47"/>
            <p:cNvSpPr txBox="1">
              <a:spLocks noChangeArrowheads="1"/>
            </p:cNvSpPr>
            <p:nvPr/>
          </p:nvSpPr>
          <p:spPr bwMode="auto">
            <a:xfrm>
              <a:off x="3024" y="100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cs typeface="Times New Roman" pitchFamily="18" charset="0"/>
                </a:rPr>
                <a:t>y</a:t>
              </a:r>
              <a:endParaRPr lang="en-US" sz="2000"/>
            </a:p>
          </p:txBody>
        </p:sp>
        <p:sp>
          <p:nvSpPr>
            <p:cNvPr id="10261" name="Text Box 48"/>
            <p:cNvSpPr txBox="1">
              <a:spLocks noChangeArrowheads="1"/>
            </p:cNvSpPr>
            <p:nvPr/>
          </p:nvSpPr>
          <p:spPr bwMode="auto">
            <a:xfrm>
              <a:off x="4032" y="3456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cs typeface="Times New Roman" pitchFamily="18" charset="0"/>
                </a:rPr>
                <a:t>д</a:t>
              </a:r>
              <a:endParaRPr lang="en-US" sz="2000"/>
            </a:p>
          </p:txBody>
        </p:sp>
      </p:grpSp>
      <p:grpSp>
        <p:nvGrpSpPr>
          <p:cNvPr id="10247" name="Group 57"/>
          <p:cNvGrpSpPr>
            <a:grpSpLocks/>
          </p:cNvGrpSpPr>
          <p:nvPr/>
        </p:nvGrpSpPr>
        <p:grpSpPr bwMode="auto">
          <a:xfrm>
            <a:off x="4114800" y="4114800"/>
            <a:ext cx="3581400" cy="2286000"/>
            <a:chOff x="2592" y="2592"/>
            <a:chExt cx="1353" cy="1215"/>
          </a:xfrm>
        </p:grpSpPr>
        <p:sp>
          <p:nvSpPr>
            <p:cNvPr id="10248" name="Freeform 41"/>
            <p:cNvSpPr>
              <a:spLocks/>
            </p:cNvSpPr>
            <p:nvPr/>
          </p:nvSpPr>
          <p:spPr bwMode="auto">
            <a:xfrm>
              <a:off x="2667" y="2660"/>
              <a:ext cx="744" cy="789"/>
            </a:xfrm>
            <a:custGeom>
              <a:avLst/>
              <a:gdLst>
                <a:gd name="T0" fmla="*/ 0 w 1584"/>
                <a:gd name="T1" fmla="*/ 333 h 1872"/>
                <a:gd name="T2" fmla="*/ 127 w 1584"/>
                <a:gd name="T3" fmla="*/ 77 h 1872"/>
                <a:gd name="T4" fmla="*/ 349 w 1584"/>
                <a:gd name="T5" fmla="*/ 0 h 1872"/>
                <a:gd name="T6" fmla="*/ 0 60000 65536"/>
                <a:gd name="T7" fmla="*/ 0 60000 65536"/>
                <a:gd name="T8" fmla="*/ 0 60000 65536"/>
                <a:gd name="T9" fmla="*/ 0 w 1584"/>
                <a:gd name="T10" fmla="*/ 0 h 1872"/>
                <a:gd name="T11" fmla="*/ 1584 w 1584"/>
                <a:gd name="T12" fmla="*/ 1872 h 18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872">
                  <a:moveTo>
                    <a:pt x="0" y="1872"/>
                  </a:moveTo>
                  <a:cubicBezTo>
                    <a:pt x="156" y="1308"/>
                    <a:pt x="312" y="744"/>
                    <a:pt x="576" y="432"/>
                  </a:cubicBezTo>
                  <a:cubicBezTo>
                    <a:pt x="840" y="120"/>
                    <a:pt x="1212" y="60"/>
                    <a:pt x="158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249" name="Group 49"/>
            <p:cNvGrpSpPr>
              <a:grpSpLocks/>
            </p:cNvGrpSpPr>
            <p:nvPr/>
          </p:nvGrpSpPr>
          <p:grpSpPr bwMode="auto">
            <a:xfrm>
              <a:off x="2592" y="2592"/>
              <a:ext cx="1353" cy="1215"/>
              <a:chOff x="2880" y="1008"/>
              <a:chExt cx="2880" cy="2880"/>
            </a:xfrm>
          </p:grpSpPr>
          <p:sp>
            <p:nvSpPr>
              <p:cNvPr id="10250" name="Line 50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0" cy="20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51" name="Line 51"/>
              <p:cNvSpPr>
                <a:spLocks noChangeShapeType="1"/>
              </p:cNvSpPr>
              <p:nvPr/>
            </p:nvSpPr>
            <p:spPr bwMode="auto">
              <a:xfrm flipV="1">
                <a:off x="3024" y="3312"/>
                <a:ext cx="25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52" name="Text Box 52"/>
              <p:cNvSpPr txBox="1">
                <a:spLocks noChangeArrowheads="1"/>
              </p:cNvSpPr>
              <p:nvPr/>
            </p:nvSpPr>
            <p:spPr bwMode="auto">
              <a:xfrm>
                <a:off x="2880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0</a:t>
                </a:r>
                <a:endParaRPr lang="en-US" sz="2000"/>
              </a:p>
            </p:txBody>
          </p:sp>
          <p:sp>
            <p:nvSpPr>
              <p:cNvPr id="10253" name="Text Box 53"/>
              <p:cNvSpPr txBox="1">
                <a:spLocks noChangeArrowheads="1"/>
              </p:cNvSpPr>
              <p:nvPr/>
            </p:nvSpPr>
            <p:spPr bwMode="auto">
              <a:xfrm>
                <a:off x="5328" y="3312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000">
                    <a:cs typeface="Times New Roman" pitchFamily="18" charset="0"/>
                  </a:rPr>
                  <a:t>х</a:t>
                </a:r>
                <a:endParaRPr lang="ru-RU" sz="2000"/>
              </a:p>
            </p:txBody>
          </p:sp>
          <p:sp>
            <p:nvSpPr>
              <p:cNvPr id="10254" name="Text Box 54"/>
              <p:cNvSpPr txBox="1">
                <a:spLocks noChangeArrowheads="1"/>
              </p:cNvSpPr>
              <p:nvPr/>
            </p:nvSpPr>
            <p:spPr bwMode="auto">
              <a:xfrm>
                <a:off x="3024" y="1008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y</a:t>
                </a:r>
                <a:endParaRPr lang="en-US" sz="2000"/>
              </a:p>
            </p:txBody>
          </p:sp>
          <p:sp>
            <p:nvSpPr>
              <p:cNvPr id="10255" name="Text Box 55"/>
              <p:cNvSpPr txBox="1">
                <a:spLocks noChangeArrowheads="1"/>
              </p:cNvSpPr>
              <p:nvPr/>
            </p:nvSpPr>
            <p:spPr bwMode="auto">
              <a:xfrm>
                <a:off x="4032" y="3456"/>
                <a:ext cx="432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>
                    <a:cs typeface="Times New Roman" pitchFamily="18" charset="0"/>
                  </a:rPr>
                  <a:t>е</a:t>
                </a:r>
                <a:endParaRPr lang="en-US" sz="2000"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5C9567-2F12-4373-ACCF-1649DC3A72F9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1752600"/>
          </a:xfrm>
        </p:spPr>
        <p:txBody>
          <a:bodyPr/>
          <a:lstStyle/>
          <a:p>
            <a:pPr algn="l" eaLnBrk="1" hangingPunct="1"/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>
                <a:cs typeface="Times New Roman" pitchFamily="18" charset="0"/>
              </a:rPr>
              <a:t>Классический подход к оцениванию параметров линейной регрессии основан на</a:t>
            </a:r>
            <a:r>
              <a:rPr lang="ru-RU" sz="2400" b="1" smtClean="0">
                <a:cs typeface="Times New Roman" pitchFamily="18" charset="0"/>
              </a:rPr>
              <a:t> методе наименьших квадратов</a:t>
            </a:r>
            <a:r>
              <a:rPr lang="ru-RU" sz="2400" smtClean="0">
                <a:cs typeface="Times New Roman" pitchFamily="18" charset="0"/>
              </a:rPr>
              <a:t> (МНК).</a:t>
            </a:r>
            <a:r>
              <a:rPr lang="ru-RU" altLang="ja-JP" sz="2400" smtClean="0">
                <a:cs typeface="Times New Roman" pitchFamily="18" charset="0"/>
              </a:rPr>
              <a:t/>
            </a:r>
            <a:br>
              <a:rPr lang="ru-RU" altLang="ja-JP" sz="2400" smtClean="0">
                <a:cs typeface="Times New Roman" pitchFamily="18" charset="0"/>
              </a:rPr>
            </a:br>
            <a:r>
              <a:rPr lang="ru-RU" altLang="ja-JP" sz="2400" smtClean="0"/>
              <a:t/>
            </a:r>
            <a:br>
              <a:rPr lang="ru-RU" altLang="ja-JP" sz="2400" smtClean="0"/>
            </a:br>
            <a:endParaRPr lang="ru-RU" smtClean="0"/>
          </a:p>
        </p:txBody>
      </p:sp>
      <p:sp>
        <p:nvSpPr>
          <p:cNvPr id="11270" name="Rectangle 3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8015288" y="3048000"/>
          <a:ext cx="395287" cy="508000"/>
        </p:xfrm>
        <a:graphic>
          <a:graphicData uri="http://schemas.openxmlformats.org/presentationml/2006/ole">
            <p:oleObj spid="_x0000_s11266" name="Формула" r:id="rId3" imgW="177480" imgH="228600" progId="Equation.3">
              <p:embed/>
            </p:oleObj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3200400" y="4419600"/>
          <a:ext cx="2563813" cy="747713"/>
        </p:xfrm>
        <a:graphic>
          <a:graphicData uri="http://schemas.openxmlformats.org/presentationml/2006/ole">
            <p:oleObj spid="_x0000_s11267" name="Microsoft Equation 3.0" r:id="rId4" imgW="1269720" imgH="368280" progId="Equation.3">
              <p:embed/>
            </p:oleObj>
          </a:graphicData>
        </a:graphic>
      </p:graphicFrame>
      <p:sp>
        <p:nvSpPr>
          <p:cNvPr id="11271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3320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>
                <a:latin typeface="Times New Roman" pitchFamily="18" charset="0"/>
              </a:rPr>
              <a:t>МНК позволяет получить такие оценки параметров </a:t>
            </a:r>
            <a:r>
              <a:rPr lang="ru-RU" sz="2400" i="1" smtClean="0">
                <a:latin typeface="Times New Roman" pitchFamily="18" charset="0"/>
              </a:rPr>
              <a:t>а</a:t>
            </a:r>
            <a:r>
              <a:rPr lang="ru-RU" sz="2400" smtClean="0">
                <a:latin typeface="Times New Roman" pitchFamily="18" charset="0"/>
              </a:rPr>
              <a:t> и</a:t>
            </a:r>
            <a:r>
              <a:rPr lang="ru-RU" sz="2400" i="1" smtClean="0">
                <a:latin typeface="Times New Roman" pitchFamily="18" charset="0"/>
              </a:rPr>
              <a:t> </a:t>
            </a:r>
            <a:r>
              <a:rPr lang="en-US" sz="2400" i="1" smtClean="0">
                <a:latin typeface="Times New Roman" pitchFamily="18" charset="0"/>
              </a:rPr>
              <a:t>b</a:t>
            </a:r>
            <a:r>
              <a:rPr lang="ru-RU" sz="2400" i="1" smtClean="0">
                <a:latin typeface="Times New Roman" pitchFamily="18" charset="0"/>
              </a:rPr>
              <a:t>,</a:t>
            </a:r>
            <a:r>
              <a:rPr lang="ru-RU" sz="2400" smtClean="0">
                <a:latin typeface="Times New Roman" pitchFamily="18" charset="0"/>
              </a:rPr>
              <a:t> при которых сумма квадратов отклонений фактических значений результативного признака </a:t>
            </a:r>
            <a:r>
              <a:rPr lang="ru-RU" sz="2400" i="1" smtClean="0">
                <a:latin typeface="Times New Roman" pitchFamily="18" charset="0"/>
              </a:rPr>
              <a:t>(у</a:t>
            </a:r>
            <a:r>
              <a:rPr lang="en-US" sz="2400" i="1" baseline="-25000" smtClean="0">
                <a:latin typeface="Times New Roman" pitchFamily="18" charset="0"/>
              </a:rPr>
              <a:t>i </a:t>
            </a:r>
            <a:r>
              <a:rPr lang="ru-RU" sz="2400" i="1" smtClean="0">
                <a:latin typeface="Times New Roman" pitchFamily="18" charset="0"/>
              </a:rPr>
              <a:t>)</a:t>
            </a:r>
            <a:r>
              <a:rPr lang="ru-RU" sz="2400" smtClean="0">
                <a:latin typeface="Times New Roman" pitchFamily="18" charset="0"/>
              </a:rPr>
              <a:t> от расчетных (теоретических) 	  минимальна: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4F95C6-B15B-401D-B3E1-31D88E047B9E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Times New Roman" pitchFamily="18" charset="0"/>
              </a:rPr>
              <a:t>Геометрический смысл МНК: из всего множества линий линия регрессии на графике выбирается так, чтобы сумма квадратов расстояний по вертикали между точками и этой линией была бы минимальной </a:t>
            </a:r>
          </a:p>
        </p:txBody>
      </p:sp>
      <p:grpSp>
        <p:nvGrpSpPr>
          <p:cNvPr id="31748" name="Group 3"/>
          <p:cNvGrpSpPr>
            <a:grpSpLocks/>
          </p:cNvGrpSpPr>
          <p:nvPr/>
        </p:nvGrpSpPr>
        <p:grpSpPr bwMode="auto">
          <a:xfrm>
            <a:off x="827088" y="2309813"/>
            <a:ext cx="6624637" cy="4535487"/>
            <a:chOff x="521" y="981"/>
            <a:chExt cx="4173" cy="2857"/>
          </a:xfrm>
        </p:grpSpPr>
        <p:sp>
          <p:nvSpPr>
            <p:cNvPr id="31756" name="Line 4"/>
            <p:cNvSpPr>
              <a:spLocks noChangeShapeType="1"/>
            </p:cNvSpPr>
            <p:nvPr/>
          </p:nvSpPr>
          <p:spPr bwMode="auto">
            <a:xfrm>
              <a:off x="717" y="3526"/>
              <a:ext cx="37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7" name="Line 5"/>
            <p:cNvSpPr>
              <a:spLocks noChangeShapeType="1"/>
            </p:cNvSpPr>
            <p:nvPr/>
          </p:nvSpPr>
          <p:spPr bwMode="auto">
            <a:xfrm flipV="1">
              <a:off x="717" y="1026"/>
              <a:ext cx="0" cy="2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8" name="Line 6"/>
            <p:cNvSpPr>
              <a:spLocks noChangeShapeType="1"/>
            </p:cNvSpPr>
            <p:nvPr/>
          </p:nvSpPr>
          <p:spPr bwMode="auto">
            <a:xfrm flipV="1">
              <a:off x="717" y="1651"/>
              <a:ext cx="3560" cy="10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9" name="Text Box 7"/>
            <p:cNvSpPr txBox="1">
              <a:spLocks noChangeArrowheads="1"/>
            </p:cNvSpPr>
            <p:nvPr/>
          </p:nvSpPr>
          <p:spPr bwMode="auto">
            <a:xfrm>
              <a:off x="4382" y="3526"/>
              <a:ext cx="31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/>
                <a:t>х</a:t>
              </a:r>
            </a:p>
          </p:txBody>
        </p:sp>
        <p:sp>
          <p:nvSpPr>
            <p:cNvPr id="31760" name="Text Box 8"/>
            <p:cNvSpPr txBox="1">
              <a:spLocks noChangeArrowheads="1"/>
            </p:cNvSpPr>
            <p:nvPr/>
          </p:nvSpPr>
          <p:spPr bwMode="auto">
            <a:xfrm>
              <a:off x="612" y="3526"/>
              <a:ext cx="31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/>
                <a:t>0</a:t>
              </a:r>
              <a:endParaRPr lang="ru-RU" sz="1600"/>
            </a:p>
          </p:txBody>
        </p:sp>
        <p:sp>
          <p:nvSpPr>
            <p:cNvPr id="31761" name="Oval 9"/>
            <p:cNvSpPr>
              <a:spLocks noChangeArrowheads="1"/>
            </p:cNvSpPr>
            <p:nvPr/>
          </p:nvSpPr>
          <p:spPr bwMode="auto">
            <a:xfrm>
              <a:off x="1156" y="2523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2" name="Oval 10"/>
            <p:cNvSpPr>
              <a:spLocks noChangeArrowheads="1"/>
            </p:cNvSpPr>
            <p:nvPr/>
          </p:nvSpPr>
          <p:spPr bwMode="auto">
            <a:xfrm>
              <a:off x="3334" y="1888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3" name="Oval 11"/>
            <p:cNvSpPr>
              <a:spLocks noChangeArrowheads="1"/>
            </p:cNvSpPr>
            <p:nvPr/>
          </p:nvSpPr>
          <p:spPr bwMode="auto">
            <a:xfrm>
              <a:off x="2925" y="2205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4" name="Oval 12"/>
            <p:cNvSpPr>
              <a:spLocks noChangeArrowheads="1"/>
            </p:cNvSpPr>
            <p:nvPr/>
          </p:nvSpPr>
          <p:spPr bwMode="auto">
            <a:xfrm>
              <a:off x="2699" y="1933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5" name="Oval 13"/>
            <p:cNvSpPr>
              <a:spLocks noChangeArrowheads="1"/>
            </p:cNvSpPr>
            <p:nvPr/>
          </p:nvSpPr>
          <p:spPr bwMode="auto">
            <a:xfrm>
              <a:off x="1837" y="2160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6" name="Oval 14"/>
            <p:cNvSpPr>
              <a:spLocks noChangeArrowheads="1"/>
            </p:cNvSpPr>
            <p:nvPr/>
          </p:nvSpPr>
          <p:spPr bwMode="auto">
            <a:xfrm>
              <a:off x="1429" y="2659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7" name="Oval 15"/>
            <p:cNvSpPr>
              <a:spLocks noChangeArrowheads="1"/>
            </p:cNvSpPr>
            <p:nvPr/>
          </p:nvSpPr>
          <p:spPr bwMode="auto">
            <a:xfrm>
              <a:off x="1610" y="2341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8" name="Oval 16"/>
            <p:cNvSpPr>
              <a:spLocks noChangeArrowheads="1"/>
            </p:cNvSpPr>
            <p:nvPr/>
          </p:nvSpPr>
          <p:spPr bwMode="auto">
            <a:xfrm>
              <a:off x="3651" y="1661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9" name="Oval 17"/>
            <p:cNvSpPr>
              <a:spLocks noChangeArrowheads="1"/>
            </p:cNvSpPr>
            <p:nvPr/>
          </p:nvSpPr>
          <p:spPr bwMode="auto">
            <a:xfrm>
              <a:off x="1655" y="2523"/>
              <a:ext cx="46" cy="45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70" name="Text Box 18"/>
            <p:cNvSpPr txBox="1">
              <a:spLocks noChangeArrowheads="1"/>
            </p:cNvSpPr>
            <p:nvPr/>
          </p:nvSpPr>
          <p:spPr bwMode="auto">
            <a:xfrm>
              <a:off x="521" y="981"/>
              <a:ext cx="312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/>
                <a:t>у</a:t>
              </a:r>
            </a:p>
          </p:txBody>
        </p:sp>
      </p:grpSp>
      <p:sp>
        <p:nvSpPr>
          <p:cNvPr id="31749" name="Line 19"/>
          <p:cNvSpPr>
            <a:spLocks noChangeShapeType="1"/>
          </p:cNvSpPr>
          <p:nvPr/>
        </p:nvSpPr>
        <p:spPr bwMode="auto">
          <a:xfrm>
            <a:off x="2954338" y="42084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0" name="Line 20"/>
          <p:cNvSpPr>
            <a:spLocks noChangeShapeType="1"/>
          </p:cNvSpPr>
          <p:nvPr/>
        </p:nvSpPr>
        <p:spPr bwMode="auto">
          <a:xfrm>
            <a:off x="2595563" y="4494213"/>
            <a:ext cx="0" cy="109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1" name="Line 21"/>
          <p:cNvSpPr>
            <a:spLocks noChangeShapeType="1"/>
          </p:cNvSpPr>
          <p:nvPr/>
        </p:nvSpPr>
        <p:spPr bwMode="auto">
          <a:xfrm>
            <a:off x="2298700" y="4697413"/>
            <a:ext cx="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2" name="Line 22"/>
          <p:cNvSpPr>
            <a:spLocks noChangeShapeType="1"/>
          </p:cNvSpPr>
          <p:nvPr/>
        </p:nvSpPr>
        <p:spPr bwMode="auto">
          <a:xfrm>
            <a:off x="5832475" y="3432175"/>
            <a:ext cx="0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3" name="Line 23"/>
          <p:cNvSpPr>
            <a:spLocks noChangeShapeType="1"/>
          </p:cNvSpPr>
          <p:nvPr/>
        </p:nvSpPr>
        <p:spPr bwMode="auto">
          <a:xfrm>
            <a:off x="4321175" y="3856038"/>
            <a:ext cx="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4" name="Line 24"/>
          <p:cNvSpPr>
            <a:spLocks noChangeShapeType="1"/>
          </p:cNvSpPr>
          <p:nvPr/>
        </p:nvSpPr>
        <p:spPr bwMode="auto">
          <a:xfrm>
            <a:off x="2662238" y="4587875"/>
            <a:ext cx="0" cy="223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5" name="Line 25"/>
          <p:cNvSpPr>
            <a:spLocks noChangeShapeType="1"/>
          </p:cNvSpPr>
          <p:nvPr/>
        </p:nvSpPr>
        <p:spPr bwMode="auto">
          <a:xfrm>
            <a:off x="4672013" y="39878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0A69E1-9C54-48F2-8C0E-FC258E10684C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</a:rPr>
              <a:t>Обозначим                      , </a:t>
            </a:r>
          </a:p>
          <a:p>
            <a:pPr eaLnBrk="1" hangingPunct="1">
              <a:buFontTx/>
              <a:buNone/>
            </a:pPr>
            <a:endParaRPr 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mtClean="0">
              <a:latin typeface="Times New Roman" pitchFamily="18" charset="0"/>
            </a:endParaRPr>
          </a:p>
        </p:txBody>
      </p:sp>
      <p:sp>
        <p:nvSpPr>
          <p:cNvPr id="12296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2652713" y="1524000"/>
          <a:ext cx="1817687" cy="585788"/>
        </p:xfrm>
        <a:graphic>
          <a:graphicData uri="http://schemas.openxmlformats.org/presentationml/2006/ole">
            <p:oleObj spid="_x0000_s12290" name="Формула" r:id="rId3" imgW="736560" imgH="241200" progId="Equation.3">
              <p:embed/>
            </p:oleObj>
          </a:graphicData>
        </a:graphic>
      </p:graphicFrame>
      <p:sp>
        <p:nvSpPr>
          <p:cNvPr id="12297" name="Rectangle 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1" name="Object 7"/>
          <p:cNvGraphicFramePr>
            <a:graphicFrameLocks noChangeAspect="1"/>
          </p:cNvGraphicFramePr>
          <p:nvPr/>
        </p:nvGraphicFramePr>
        <p:xfrm>
          <a:off x="2720975" y="2790825"/>
          <a:ext cx="2522538" cy="992188"/>
        </p:xfrm>
        <a:graphic>
          <a:graphicData uri="http://schemas.openxmlformats.org/presentationml/2006/ole">
            <p:oleObj spid="_x0000_s12291" name="Формула" r:id="rId4" imgW="1104840" imgH="431640" progId="Equation.3">
              <p:embed/>
            </p:oleObj>
          </a:graphicData>
        </a:graphic>
      </p:graphicFrame>
      <p:sp>
        <p:nvSpPr>
          <p:cNvPr id="1229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2" name="Object 10"/>
          <p:cNvGraphicFramePr>
            <a:graphicFrameLocks noChangeAspect="1"/>
          </p:cNvGraphicFramePr>
          <p:nvPr/>
        </p:nvGraphicFramePr>
        <p:xfrm>
          <a:off x="1524000" y="4191000"/>
          <a:ext cx="4878388" cy="792163"/>
        </p:xfrm>
        <a:graphic>
          <a:graphicData uri="http://schemas.openxmlformats.org/presentationml/2006/ole">
            <p:oleObj spid="_x0000_s12292" name="Формула" r:id="rId5" imgW="22860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EA1735-EB8B-4732-8A74-AC3FEE04883D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1095375" y="2557463"/>
          <a:ext cx="6754813" cy="2046287"/>
        </p:xfrm>
        <a:graphic>
          <a:graphicData uri="http://schemas.openxmlformats.org/presentationml/2006/ole">
            <p:oleObj spid="_x0000_s13314" name="Формула" r:id="rId3" imgW="30096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3F6274-0531-46EB-A520-4C636F0DE28E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ja-JP" sz="3600" b="1" smtClean="0">
              <a:solidFill>
                <a:schemeClr val="bg1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ja-JP" sz="3600" b="1" smtClean="0">
                <a:cs typeface="Times New Roman" pitchFamily="18" charset="0"/>
              </a:rPr>
              <a:t>Опр</a:t>
            </a:r>
            <a:r>
              <a:rPr lang="ru-RU" altLang="ja-JP" sz="3600" smtClean="0">
                <a:cs typeface="Times New Roman" pitchFamily="18" charset="0"/>
              </a:rPr>
              <a:t>. эконометрика — это наука, которая дает количественное выражение взаимосвязей экономических явлений и процессов.</a:t>
            </a:r>
            <a:endParaRPr lang="ru-RU" altLang="ja-JP" sz="3600" smtClean="0"/>
          </a:p>
          <a:p>
            <a:pPr eaLnBrk="1" hangingPunct="1"/>
            <a:endParaRPr lang="ru-RU" sz="3600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D725CC-2DAE-4BDB-B980-71C3136D793F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для оценки параметров </a:t>
            </a:r>
            <a: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  <a:t>а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 и </a:t>
            </a:r>
            <a:r>
              <a:rPr lang="en-US" sz="2400" i="1" smtClean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 получим следующую систему нормальных уравнений</a:t>
            </a:r>
            <a:r>
              <a:rPr lang="ru-RU" sz="2400" smtClean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4338" name="Object 0"/>
          <p:cNvGraphicFramePr>
            <a:graphicFrameLocks noChangeAspect="1"/>
          </p:cNvGraphicFramePr>
          <p:nvPr>
            <p:ph sz="half" idx="1"/>
          </p:nvPr>
        </p:nvGraphicFramePr>
        <p:xfrm>
          <a:off x="2057400" y="2514600"/>
          <a:ext cx="4486275" cy="2327275"/>
        </p:xfrm>
        <a:graphic>
          <a:graphicData uri="http://schemas.openxmlformats.org/presentationml/2006/ole">
            <p:oleObj spid="_x0000_s14338" name="Equation" r:id="rId3" imgW="171432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457040-CA71-4FFC-961F-5F7F0B3CBFA5}" type="slidenum">
              <a:rPr lang="ru-RU" smtClean="0"/>
              <a:pPr/>
              <a:t>21</a:t>
            </a:fld>
            <a:endParaRPr lang="ru-RU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352800" y="990600"/>
          <a:ext cx="2362200" cy="620713"/>
        </p:xfrm>
        <a:graphic>
          <a:graphicData uri="http://schemas.openxmlformats.org/presentationml/2006/ole">
            <p:oleObj spid="_x0000_s15362" name="Формула" r:id="rId3" imgW="761669" imgH="203112" progId="Equation.3">
              <p:embed/>
            </p:oleObj>
          </a:graphicData>
        </a:graphic>
      </p:graphicFrame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1600200" y="304800"/>
            <a:ext cx="603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400" b="1" i="1"/>
              <a:t>Формулы расчета параметров </a:t>
            </a:r>
            <a:r>
              <a:rPr lang="en-US" sz="2400" b="1" i="1"/>
              <a:t>a</a:t>
            </a:r>
            <a:r>
              <a:rPr lang="ru-RU" sz="2400" b="1" i="1"/>
              <a:t> и </a:t>
            </a:r>
            <a:r>
              <a:rPr lang="en-US" sz="2400" b="1" i="1"/>
              <a:t>b</a:t>
            </a:r>
            <a:r>
              <a:rPr lang="ru-RU" sz="2400" b="1" i="1"/>
              <a:t>:</a:t>
            </a:r>
            <a:r>
              <a:rPr lang="ru-RU" sz="2400"/>
              <a:t> </a:t>
            </a:r>
          </a:p>
        </p:txBody>
      </p:sp>
      <p:graphicFrame>
        <p:nvGraphicFramePr>
          <p:cNvPr id="15363" name="Object 8"/>
          <p:cNvGraphicFramePr>
            <a:graphicFrameLocks noChangeAspect="1"/>
          </p:cNvGraphicFramePr>
          <p:nvPr/>
        </p:nvGraphicFramePr>
        <p:xfrm>
          <a:off x="685800" y="4724400"/>
          <a:ext cx="2133600" cy="679450"/>
        </p:xfrm>
        <a:graphic>
          <a:graphicData uri="http://schemas.openxmlformats.org/presentationml/2006/ole">
            <p:oleObj spid="_x0000_s15363" name="Формула" r:id="rId4" imgW="837836" imgH="266584" progId="Equation.3">
              <p:embed/>
            </p:oleObj>
          </a:graphicData>
        </a:graphic>
      </p:graphicFrame>
      <p:graphicFrame>
        <p:nvGraphicFramePr>
          <p:cNvPr id="15364" name="Object 9"/>
          <p:cNvGraphicFramePr>
            <a:graphicFrameLocks noChangeAspect="1"/>
          </p:cNvGraphicFramePr>
          <p:nvPr/>
        </p:nvGraphicFramePr>
        <p:xfrm>
          <a:off x="3276600" y="1828800"/>
          <a:ext cx="2438400" cy="1285875"/>
        </p:xfrm>
        <a:graphic>
          <a:graphicData uri="http://schemas.openxmlformats.org/presentationml/2006/ole">
            <p:oleObj spid="_x0000_s15364" name="Формула" r:id="rId5" imgW="863225" imgH="457002" progId="Equation.3">
              <p:embed/>
            </p:oleObj>
          </a:graphicData>
        </a:graphic>
      </p:graphicFrame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609600" y="3429000"/>
            <a:ext cx="8153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>
                <a:latin typeface="Times New Roman" pitchFamily="18" charset="0"/>
              </a:rPr>
              <a:t>к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оэффициент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регрессии</a:t>
            </a:r>
            <a:r>
              <a:rPr lang="en-US" sz="2400">
                <a:latin typeface="Times New Roman" pitchFamily="18" charset="0"/>
              </a:rPr>
              <a:t>.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Его величина показывает среднее изменение результата с изменением фактора на одну единицу.</a:t>
            </a:r>
            <a:r>
              <a:rPr lang="ru-RU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BB951C-7308-46BE-92FD-2D0242204DA7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685800" y="327660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/>
              <a:t>Линейный коэффициент корреляции  должен находится в границах: 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2743200" y="1828800"/>
          <a:ext cx="3240088" cy="1133475"/>
        </p:xfrm>
        <a:graphic>
          <a:graphicData uri="http://schemas.openxmlformats.org/presentationml/2006/ole">
            <p:oleObj spid="_x0000_s16386" name="Equation" r:id="rId3" imgW="1333440" imgH="469800" progId="Equation.DSMT4">
              <p:embed/>
            </p:oleObj>
          </a:graphicData>
        </a:graphic>
      </p:graphicFrame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685800" y="990600"/>
            <a:ext cx="7335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/>
              <a:t>Линейный коэффициент корреляции</a:t>
            </a:r>
            <a:r>
              <a:rPr lang="en-US" sz="2000"/>
              <a:t> </a:t>
            </a:r>
            <a:r>
              <a:rPr lang="ru-RU" sz="2000"/>
              <a:t>является показателем </a:t>
            </a:r>
          </a:p>
          <a:p>
            <a:r>
              <a:rPr lang="ru-RU" sz="2000"/>
              <a:t>тесноты связи: 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387" name="Object 10"/>
          <p:cNvGraphicFramePr>
            <a:graphicFrameLocks noChangeAspect="1"/>
          </p:cNvGraphicFramePr>
          <p:nvPr/>
        </p:nvGraphicFramePr>
        <p:xfrm>
          <a:off x="2971800" y="4343400"/>
          <a:ext cx="2209800" cy="717550"/>
        </p:xfrm>
        <a:graphic>
          <a:graphicData uri="http://schemas.openxmlformats.org/presentationml/2006/ole">
            <p:oleObj spid="_x0000_s16387" name="Формула" r:id="rId4" imgW="736600" imgH="241300" progId="Equation.3">
              <p:embed/>
            </p:oleObj>
          </a:graphicData>
        </a:graphic>
      </p:graphicFrame>
      <p:sp>
        <p:nvSpPr>
          <p:cNvPr id="16392" name="Заголовок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679C98-B784-4F6C-BCC0-9478BFAF6AFE}" type="slidenum">
              <a:rPr lang="ru-RU" smtClean="0"/>
              <a:pPr/>
              <a:t>23</a:t>
            </a:fld>
            <a:endParaRPr lang="ru-RU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2468563"/>
          <a:ext cx="8305800" cy="2193925"/>
        </p:xfrm>
        <a:graphic>
          <a:graphicData uri="http://schemas.openxmlformats.org/drawingml/2006/table">
            <a:tbl>
              <a:tblPr/>
              <a:tblGrid>
                <a:gridCol w="1384300"/>
                <a:gridCol w="1384300"/>
                <a:gridCol w="1382713"/>
                <a:gridCol w="1384300"/>
                <a:gridCol w="1384300"/>
                <a:gridCol w="1385887"/>
              </a:tblGrid>
              <a:tr h="960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тесноты связи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 – 0,3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 – 0,5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– 0,7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 – 0,9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 – 0,99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силы связи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Умеренная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Заметная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Весьма высокая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4" name="Rectangle 1"/>
          <p:cNvSpPr>
            <a:spLocks noChangeArrowheads="1"/>
          </p:cNvSpPr>
          <p:nvPr/>
        </p:nvSpPr>
        <p:spPr bwMode="auto">
          <a:xfrm>
            <a:off x="119063" y="1019175"/>
            <a:ext cx="890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 algn="ctr" eaLnBrk="0" hangingPunct="0"/>
            <a:r>
              <a:rPr lang="ru-RU" sz="2000">
                <a:cs typeface="Times New Roman" pitchFamily="18" charset="0"/>
              </a:rPr>
              <a:t>Для характеристики силы связи можно использовать шкалу </a:t>
            </a:r>
            <a:r>
              <a:rPr lang="ru-RU" sz="2000" i="1">
                <a:cs typeface="Times New Roman" pitchFamily="18" charset="0"/>
              </a:rPr>
              <a:t>Чеддока.</a:t>
            </a:r>
            <a:endParaRPr lang="ru-RU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D52FF-4164-4AA9-B4C9-7B87FD363005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eaLnBrk="1" hangingPunct="1"/>
            <a:r>
              <a:rPr lang="ru-RU" altLang="ja-JP" sz="2800" b="1" smtClean="0">
                <a:latin typeface="Times New Roman" pitchFamily="18" charset="0"/>
              </a:rPr>
              <a:t>Коэффициент детерминации        </a:t>
            </a:r>
            <a:r>
              <a:rPr lang="ru-RU" altLang="ja-JP" sz="2800" smtClean="0">
                <a:latin typeface="Times New Roman" pitchFamily="18" charset="0"/>
              </a:rPr>
              <a:t>характеризует долю дисперсии результативного признака : </a:t>
            </a:r>
          </a:p>
          <a:p>
            <a:pPr eaLnBrk="1" hangingPunct="1"/>
            <a:endParaRPr lang="ru-RU" sz="2800" smtClean="0">
              <a:latin typeface="Times New Roman" pitchFamily="18" charset="0"/>
            </a:endParaRPr>
          </a:p>
          <a:p>
            <a:pPr eaLnBrk="1" hangingPunct="1"/>
            <a:r>
              <a:rPr lang="ru-RU" sz="2800" smtClean="0">
                <a:latin typeface="Times New Roman" pitchFamily="18" charset="0"/>
              </a:rPr>
              <a:t>Величина 1- </a:t>
            </a:r>
            <a:r>
              <a:rPr lang="ru-RU" sz="2800" i="1" smtClean="0">
                <a:latin typeface="Times New Roman" pitchFamily="18" charset="0"/>
              </a:rPr>
              <a:t>r </a:t>
            </a:r>
            <a:r>
              <a:rPr lang="ru-RU" sz="2800" baseline="30000" smtClean="0">
                <a:latin typeface="Times New Roman" pitchFamily="18" charset="0"/>
              </a:rPr>
              <a:t>2</a:t>
            </a:r>
            <a:r>
              <a:rPr lang="ru-RU" sz="2800" smtClean="0">
                <a:latin typeface="Times New Roman" pitchFamily="18" charset="0"/>
              </a:rPr>
              <a:t> характеризует долю дисперсии </a:t>
            </a:r>
            <a:r>
              <a:rPr lang="ru-RU" sz="2800" i="1" smtClean="0">
                <a:latin typeface="Times New Roman" pitchFamily="18" charset="0"/>
              </a:rPr>
              <a:t>у,</a:t>
            </a:r>
            <a:r>
              <a:rPr lang="ru-RU" sz="2800" smtClean="0">
                <a:latin typeface="Times New Roman" pitchFamily="18" charset="0"/>
              </a:rPr>
              <a:t> вызванную влиянием остальных не учтенных в модели факторов. 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172200" y="1447800"/>
          <a:ext cx="604838" cy="863600"/>
        </p:xfrm>
        <a:graphic>
          <a:graphicData uri="http://schemas.openxmlformats.org/presentationml/2006/ole">
            <p:oleObj spid="_x0000_s17410" name="Equation" r:id="rId3" imgW="17748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D1CE7A-DFE7-4B4B-9E0E-5CEE69009503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04813"/>
            <a:ext cx="4038600" cy="5721350"/>
          </a:xfrm>
        </p:spPr>
        <p:txBody>
          <a:bodyPr/>
          <a:lstStyle/>
          <a:p>
            <a:pPr eaLnBrk="1" hangingPunct="1"/>
            <a:r>
              <a:rPr lang="ru-RU" sz="2800" smtClean="0"/>
              <a:t>Пример. </a:t>
            </a:r>
            <a:r>
              <a:rPr lang="ru-RU" sz="2000" smtClean="0">
                <a:latin typeface="Times New Roman" pitchFamily="18" charset="0"/>
              </a:rPr>
              <a:t>Предположим по группе предприятий, выпускающих один и тот же вид продукции, рассматривается зависимость затрат на производство(</a:t>
            </a:r>
            <a:r>
              <a:rPr lang="ru-RU" sz="2000" i="1" smtClean="0">
                <a:latin typeface="Times New Roman" pitchFamily="18" charset="0"/>
              </a:rPr>
              <a:t>у</a:t>
            </a:r>
            <a:r>
              <a:rPr lang="ru-RU" sz="2000" smtClean="0">
                <a:latin typeface="Times New Roman" pitchFamily="18" charset="0"/>
              </a:rPr>
              <a:t>) от выпуска продукции(</a:t>
            </a:r>
            <a:r>
              <a:rPr lang="ru-RU" sz="2000" i="1" smtClean="0">
                <a:latin typeface="Times New Roman" pitchFamily="18" charset="0"/>
              </a:rPr>
              <a:t>х</a:t>
            </a:r>
            <a:r>
              <a:rPr lang="ru-RU" sz="2000" smtClean="0">
                <a:latin typeface="Times New Roman" pitchFamily="18" charset="0"/>
              </a:rPr>
              <a:t>) </a:t>
            </a:r>
          </a:p>
        </p:txBody>
      </p:sp>
      <p:graphicFrame>
        <p:nvGraphicFramePr>
          <p:cNvPr id="84995" name="Group 3"/>
          <p:cNvGraphicFramePr>
            <a:graphicFrameLocks noGrp="1"/>
          </p:cNvGraphicFramePr>
          <p:nvPr>
            <p:ph sz="half" idx="2"/>
          </p:nvPr>
        </p:nvGraphicFramePr>
        <p:xfrm>
          <a:off x="4648200" y="476250"/>
          <a:ext cx="4038600" cy="4776788"/>
        </p:xfrm>
        <a:graphic>
          <a:graphicData uri="http://schemas.openxmlformats.org/drawingml/2006/table">
            <a:tbl>
              <a:tblPr/>
              <a:tblGrid>
                <a:gridCol w="1836738"/>
                <a:gridCol w="2201862"/>
              </a:tblGrid>
              <a:tr h="1223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 продукции, тыс. ед.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(х)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Затраты на производство, млн руб.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2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4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3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5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170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3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4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150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752262-AD97-4B6F-917E-69B0BFF8DD6D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Система нормальных уравнений будет иметь вид</a:t>
            </a:r>
          </a:p>
          <a:p>
            <a:pPr eaLnBrk="1" hangingPunct="1"/>
            <a:endParaRPr lang="ru-RU" smtClean="0">
              <a:latin typeface="Times New Roman" pitchFamily="18" charset="0"/>
            </a:endParaRPr>
          </a:p>
          <a:p>
            <a:pPr eaLnBrk="1" hangingPunct="1"/>
            <a:endParaRPr lang="ru-RU" smtClean="0">
              <a:latin typeface="Times New Roman" pitchFamily="18" charset="0"/>
            </a:endParaRPr>
          </a:p>
          <a:p>
            <a:pPr eaLnBrk="1" hangingPunct="1"/>
            <a:endParaRPr lang="ru-RU" i="1" smtClean="0">
              <a:latin typeface="Times New Roman" pitchFamily="18" charset="0"/>
            </a:endParaRPr>
          </a:p>
          <a:p>
            <a:pPr eaLnBrk="1" hangingPunct="1"/>
            <a:r>
              <a:rPr lang="ru-RU" i="1" smtClean="0">
                <a:latin typeface="Times New Roman" pitchFamily="18" charset="0"/>
              </a:rPr>
              <a:t>а</a:t>
            </a:r>
            <a:r>
              <a:rPr lang="ru-RU" smtClean="0">
                <a:latin typeface="Times New Roman" pitchFamily="18" charset="0"/>
              </a:rPr>
              <a:t> = -5,798, </a:t>
            </a:r>
            <a:r>
              <a:rPr lang="en-US" i="1" smtClean="0">
                <a:latin typeface="Times New Roman" pitchFamily="18" charset="0"/>
              </a:rPr>
              <a:t>b</a:t>
            </a:r>
            <a:r>
              <a:rPr lang="ru-RU" i="1" smtClean="0">
                <a:latin typeface="Times New Roman" pitchFamily="18" charset="0"/>
              </a:rPr>
              <a:t>=</a:t>
            </a:r>
            <a:r>
              <a:rPr lang="ru-RU" smtClean="0">
                <a:latin typeface="Times New Roman" pitchFamily="18" charset="0"/>
              </a:rPr>
              <a:t> 36,8443,</a:t>
            </a:r>
          </a:p>
          <a:p>
            <a:pPr eaLnBrk="1" hangingPunct="1"/>
            <a:r>
              <a:rPr lang="ru-RU" i="1" smtClean="0">
                <a:latin typeface="Times New Roman" pitchFamily="18" charset="0"/>
              </a:rPr>
              <a:t>r </a:t>
            </a:r>
            <a:r>
              <a:rPr lang="ru-RU" baseline="30000" smtClean="0">
                <a:latin typeface="Times New Roman" pitchFamily="18" charset="0"/>
              </a:rPr>
              <a:t>2</a:t>
            </a:r>
            <a:r>
              <a:rPr lang="ru-RU" smtClean="0">
                <a:latin typeface="Times New Roman" pitchFamily="18" charset="0"/>
              </a:rPr>
              <a:t> = 0,982. </a:t>
            </a:r>
          </a:p>
          <a:p>
            <a:pPr eaLnBrk="1" hangingPunct="1"/>
            <a:r>
              <a:rPr lang="ru-RU" altLang="ja-JP" smtClean="0">
                <a:latin typeface="Times New Roman" pitchFamily="18" charset="0"/>
              </a:rPr>
              <a:t>               уравнение регрессии: </a:t>
            </a:r>
            <a:endParaRPr lang="ru-RU" smtClean="0">
              <a:latin typeface="Times New Roman" pitchFamily="18" charset="0"/>
            </a:endParaRPr>
          </a:p>
          <a:p>
            <a:pPr eaLnBrk="1" hangingPunct="1"/>
            <a:endParaRPr lang="ru-RU" smtClean="0">
              <a:latin typeface="Times New Roman" pitchFamily="18" charset="0"/>
            </a:endParaRP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2700338" y="1557338"/>
          <a:ext cx="3133725" cy="1203325"/>
        </p:xfrm>
        <a:graphic>
          <a:graphicData uri="http://schemas.openxmlformats.org/presentationml/2006/ole">
            <p:oleObj spid="_x0000_s18434" name="Формула" r:id="rId3" imgW="1193800" imgH="457200" progId="Equation.3">
              <p:embed/>
            </p:oleObj>
          </a:graphicData>
        </a:graphic>
      </p:graphicFrame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2590800" y="5181600"/>
          <a:ext cx="3282950" cy="592138"/>
        </p:xfrm>
        <a:graphic>
          <a:graphicData uri="http://schemas.openxmlformats.org/presentationml/2006/ole">
            <p:oleObj spid="_x0000_s18435" name="Формула" r:id="rId4" imgW="1270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ADAC7-75BF-48A4-972A-39F1ACA955D6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Вывод: </a:t>
            </a:r>
          </a:p>
          <a:p>
            <a:pPr eaLnBrk="1" hangingPunct="1">
              <a:buFontTx/>
              <a:buNone/>
            </a:pPr>
            <a:r>
              <a:rPr lang="ru-RU" smtClean="0">
                <a:latin typeface="Times New Roman" pitchFamily="18" charset="0"/>
              </a:rPr>
              <a:t>   чем больше доля объясненной вариации, тем соответственно меньше роль прочих факторов, и линейная модель хорошо аппроксимирует исходные данные и ею можно воспользоваться для прогноза значений результативного признака. </a:t>
            </a:r>
            <a:endParaRPr lang="ru-RU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438400"/>
            <a:ext cx="7543800" cy="12192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</a:rPr>
              <a:t>Оценка существенности уравнения линейной регрессии.</a:t>
            </a: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E9584C-4C35-4177-9652-C209389F30A0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</a:rPr>
              <a:t>F критерий Фишера</a:t>
            </a:r>
            <a:r>
              <a:rPr lang="ru-RU" smtClean="0">
                <a:latin typeface="Times New Roman" pitchFamily="18" charset="0"/>
              </a:rPr>
              <a:t> - оценивает качество уравнения регрессии - состоит в проверке гипотезы Н</a:t>
            </a:r>
            <a:r>
              <a:rPr lang="ru-RU" i="1" baseline="-25000" smtClean="0">
                <a:latin typeface="Times New Roman" pitchFamily="18" charset="0"/>
              </a:rPr>
              <a:t>0</a:t>
            </a:r>
            <a:r>
              <a:rPr lang="ru-RU" smtClean="0">
                <a:latin typeface="Times New Roman" pitchFamily="18" charset="0"/>
              </a:rPr>
              <a:t> (о том, что коэффициент регрессии равен нулю, т.е. </a:t>
            </a:r>
            <a:r>
              <a:rPr lang="ru-RU" i="1" smtClean="0">
                <a:latin typeface="Times New Roman" pitchFamily="18" charset="0"/>
              </a:rPr>
              <a:t>b </a:t>
            </a:r>
            <a:r>
              <a:rPr lang="ru-RU" smtClean="0">
                <a:latin typeface="Times New Roman" pitchFamily="18" charset="0"/>
              </a:rPr>
              <a:t>= 0, т.е. фактор </a:t>
            </a:r>
            <a:r>
              <a:rPr lang="ru-RU" i="1" smtClean="0">
                <a:latin typeface="Times New Roman" pitchFamily="18" charset="0"/>
              </a:rPr>
              <a:t>х</a:t>
            </a:r>
            <a:r>
              <a:rPr lang="ru-RU" smtClean="0">
                <a:latin typeface="Times New Roman" pitchFamily="18" charset="0"/>
              </a:rPr>
              <a:t>  не оказывает влияния на результат  </a:t>
            </a:r>
            <a:r>
              <a:rPr lang="ru-RU" i="1" smtClean="0">
                <a:latin typeface="Times New Roman" pitchFamily="18" charset="0"/>
              </a:rPr>
              <a:t>у </a:t>
            </a:r>
            <a:r>
              <a:rPr lang="ru-RU" smtClean="0">
                <a:latin typeface="Times New Roman" pitchFamily="18" charset="0"/>
              </a:rPr>
              <a:t>). </a:t>
            </a:r>
          </a:p>
          <a:p>
            <a:pPr eaLnBrk="1" hangingPunct="1"/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3C7276-9CAD-45B4-95AE-4DE767ADEA26}" type="slidenum">
              <a:rPr lang="ru-RU" smtClean="0"/>
              <a:pPr/>
              <a:t>3</a:t>
            </a:fld>
            <a:endParaRPr lang="ru-RU" smtClean="0"/>
          </a:p>
        </p:txBody>
      </p:sp>
      <p:graphicFrame>
        <p:nvGraphicFramePr>
          <p:cNvPr id="1026" name="Organization Chart 7"/>
          <p:cNvGraphicFramePr>
            <a:graphicFrameLocks/>
          </p:cNvGraphicFramePr>
          <p:nvPr>
            <p:ph type="dgm" idx="1"/>
          </p:nvPr>
        </p:nvGraphicFramePr>
        <p:xfrm>
          <a:off x="0" y="457200"/>
          <a:ext cx="9144000" cy="57150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4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90C55B-5819-4B7B-97EE-11A3BF9CDCDB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algn="just" eaLnBrk="1" hangingPunct="1"/>
            <a:r>
              <a:rPr lang="ru-RU" smtClean="0">
                <a:latin typeface="Times New Roman" pitchFamily="18" charset="0"/>
              </a:rPr>
              <a:t>Расчету F-критерия предшествует анализ дисперсии.</a:t>
            </a:r>
          </a:p>
          <a:p>
            <a:pPr algn="just" eaLnBrk="1" hangingPunct="1"/>
            <a:r>
              <a:rPr lang="ru-RU" smtClean="0">
                <a:latin typeface="Times New Roman" pitchFamily="18" charset="0"/>
              </a:rPr>
              <a:t>Центральное место в нем занимает разложение общей суммы квадратов отклонений на две части </a:t>
            </a:r>
            <a:r>
              <a:rPr lang="ru-RU" smtClean="0">
                <a:solidFill>
                  <a:srgbClr val="CC0000"/>
                </a:solidFill>
                <a:latin typeface="Times New Roman" pitchFamily="18" charset="0"/>
              </a:rPr>
              <a:t>«объясненную»</a:t>
            </a:r>
            <a:r>
              <a:rPr lang="ru-RU" smtClean="0">
                <a:latin typeface="Times New Roman" pitchFamily="18" charset="0"/>
              </a:rPr>
              <a:t> и </a:t>
            </a:r>
            <a:r>
              <a:rPr lang="ru-RU" smtClean="0">
                <a:solidFill>
                  <a:srgbClr val="CC0000"/>
                </a:solidFill>
                <a:latin typeface="Times New Roman" pitchFamily="18" charset="0"/>
              </a:rPr>
              <a:t>«необъясненную»</a:t>
            </a:r>
            <a:r>
              <a:rPr lang="ru-RU" smtClean="0">
                <a:latin typeface="Times New Roman" pitchFamily="18" charset="0"/>
              </a:rPr>
              <a:t> .</a:t>
            </a:r>
          </a:p>
          <a:p>
            <a:pPr algn="just" eaLnBrk="1" hangingPunct="1"/>
            <a:endParaRPr lang="ru-RU" smtClean="0">
              <a:latin typeface="Times New Roman" pitchFamily="18" charset="0"/>
            </a:endParaRPr>
          </a:p>
          <a:p>
            <a:pPr algn="just" eaLnBrk="1" hangingPunct="1"/>
            <a:endParaRPr lang="ru-RU" smtClean="0">
              <a:latin typeface="Times New Roman" pitchFamily="18" charset="0"/>
            </a:endParaRPr>
          </a:p>
          <a:p>
            <a:pPr algn="just" eaLnBrk="1" hangingPunct="1"/>
            <a:r>
              <a:rPr lang="ru-RU" sz="2800" smtClean="0">
                <a:latin typeface="Times New Roman" pitchFamily="18" charset="0"/>
              </a:rPr>
              <a:t>Общая               факторная                остаточная</a:t>
            </a:r>
          </a:p>
          <a:p>
            <a:pPr algn="just" eaLnBrk="1" hangingPunct="1">
              <a:buFontTx/>
              <a:buNone/>
            </a:pPr>
            <a:r>
              <a:rPr lang="ru-RU" smtClean="0"/>
              <a:t>                     </a:t>
            </a:r>
            <a:r>
              <a:rPr lang="ru-RU" sz="2400" smtClean="0"/>
              <a:t>(регрессионная)</a:t>
            </a:r>
            <a:r>
              <a:rPr lang="ru-RU" smtClean="0"/>
              <a:t>       </a:t>
            </a:r>
            <a:r>
              <a:rPr lang="ru-RU" sz="2400" smtClean="0"/>
              <a:t>(необъясненная)</a:t>
            </a:r>
          </a:p>
          <a:p>
            <a:pPr eaLnBrk="1" hangingPunct="1"/>
            <a:endParaRPr lang="ru-RU" sz="2400" smtClean="0"/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3119438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304800" y="3886200"/>
          <a:ext cx="7934325" cy="701675"/>
        </p:xfrm>
        <a:graphic>
          <a:graphicData uri="http://schemas.openxmlformats.org/presentationml/2006/ole">
            <p:oleObj spid="_x0000_s19458" name="Equation" r:id="rId3" imgW="2908300" imgH="25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67359-DD5E-4BC8-B625-AB64385129EA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211763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Любая сумма квадратов отклонений связана с числом степеней свободы – df (</a:t>
            </a:r>
            <a:r>
              <a:rPr lang="en-US" i="1" smtClean="0"/>
              <a:t>degrees of freedom</a:t>
            </a:r>
            <a:r>
              <a:rPr lang="ru-RU" smtClean="0"/>
              <a:t>)</a:t>
            </a:r>
            <a:r>
              <a:rPr lang="ru-RU" smtClean="0">
                <a:latin typeface="Times New Roman" pitchFamily="18" charset="0"/>
              </a:rPr>
              <a:t>,</a:t>
            </a:r>
            <a:r>
              <a:rPr lang="ru-RU" i="1" smtClean="0">
                <a:latin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</a:rPr>
              <a:t>т.е. с числом свободы независимого варьирования признака.</a:t>
            </a:r>
          </a:p>
          <a:p>
            <a:pPr eaLnBrk="1" hangingPunct="1"/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D2E7AD-0902-4EAD-BE32-A21E8B3B4858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610600" cy="6019800"/>
          </a:xfrm>
        </p:spPr>
        <p:txBody>
          <a:bodyPr/>
          <a:lstStyle/>
          <a:p>
            <a:r>
              <a:rPr lang="ru-RU" smtClean="0"/>
              <a:t>Число степеней свободы остаточной суммы квадратов при линейной парной регрессии составляет </a:t>
            </a:r>
            <a:r>
              <a:rPr lang="en-US" i="1" smtClean="0"/>
              <a:t>n</a:t>
            </a:r>
            <a:r>
              <a:rPr lang="ru-RU" i="1" smtClean="0"/>
              <a:t> - 2 ,</a:t>
            </a:r>
          </a:p>
          <a:p>
            <a:r>
              <a:rPr lang="ru-RU" smtClean="0"/>
              <a:t>общей суммы квадратов –  </a:t>
            </a:r>
            <a:r>
              <a:rPr lang="en-US" i="1" smtClean="0"/>
              <a:t>n</a:t>
            </a:r>
            <a:r>
              <a:rPr lang="ru-RU" i="1" smtClean="0"/>
              <a:t> -1 ,</a:t>
            </a:r>
            <a:r>
              <a:rPr lang="ru-RU" smtClean="0"/>
              <a:t> </a:t>
            </a:r>
          </a:p>
          <a:p>
            <a:r>
              <a:rPr lang="ru-RU" smtClean="0"/>
              <a:t>для факторной суммы квадратов – 1, </a:t>
            </a:r>
          </a:p>
          <a:p>
            <a:endParaRPr lang="ru-RU" smtClean="0"/>
          </a:p>
          <a:p>
            <a:pPr algn="ctr">
              <a:buFontTx/>
              <a:buNone/>
            </a:pPr>
            <a:r>
              <a:rPr lang="ru-RU" smtClean="0"/>
              <a:t>Имеем равенство: </a:t>
            </a:r>
          </a:p>
          <a:p>
            <a:pPr algn="ctr">
              <a:buFontTx/>
              <a:buNone/>
            </a:pPr>
            <a:r>
              <a:rPr lang="en-US" i="1" smtClean="0"/>
              <a:t>n</a:t>
            </a:r>
            <a:r>
              <a:rPr lang="ru-RU" i="1" smtClean="0"/>
              <a:t> – 1 = 1+ (</a:t>
            </a:r>
            <a:r>
              <a:rPr lang="en-US" i="1" smtClean="0"/>
              <a:t>n</a:t>
            </a:r>
            <a:r>
              <a:rPr lang="ru-RU" i="1" smtClean="0"/>
              <a:t> – 2).</a:t>
            </a:r>
            <a:endParaRPr lang="ru-RU" smtClean="0"/>
          </a:p>
          <a:p>
            <a:pPr eaLnBrk="1" hangingPunct="1"/>
            <a:endParaRPr lang="ru-RU" smtClean="0">
              <a:latin typeface="Times New Roman" pitchFamily="18" charset="0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2243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8917" name="Rectangle 6"/>
          <p:cNvSpPr>
            <a:spLocks noChangeArrowheads="1"/>
          </p:cNvSpPr>
          <p:nvPr/>
        </p:nvSpPr>
        <p:spPr bwMode="auto">
          <a:xfrm>
            <a:off x="40433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D7085E-A53C-4989-96D6-7BDB35FF814F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eaLnBrk="1" hangingPunct="1"/>
            <a:r>
              <a:rPr lang="ru-RU" smtClean="0"/>
              <a:t>дисперсии на одну степень свободы</a:t>
            </a:r>
          </a:p>
        </p:txBody>
      </p:sp>
      <p:sp>
        <p:nvSpPr>
          <p:cNvPr id="20487" name="Rectangle 3"/>
          <p:cNvSpPr>
            <a:spLocks noChangeArrowheads="1"/>
          </p:cNvSpPr>
          <p:nvPr/>
        </p:nvSpPr>
        <p:spPr bwMode="auto">
          <a:xfrm>
            <a:off x="390525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2286000" y="1143000"/>
          <a:ext cx="4000500" cy="1285875"/>
        </p:xfrm>
        <a:graphic>
          <a:graphicData uri="http://schemas.openxmlformats.org/presentationml/2006/ole">
            <p:oleObj spid="_x0000_s20482" r:id="rId3" imgW="1333500" imgH="431800" progId="Equation.DSMT4">
              <p:embed/>
            </p:oleObj>
          </a:graphicData>
        </a:graphic>
      </p:graphicFrame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385286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2362200" y="2971800"/>
          <a:ext cx="3724275" cy="1109663"/>
        </p:xfrm>
        <a:graphic>
          <a:graphicData uri="http://schemas.openxmlformats.org/presentationml/2006/ole">
            <p:oleObj spid="_x0000_s20483" r:id="rId4" imgW="1435100" imgH="431800" progId="Equation.DSMT4">
              <p:embed/>
            </p:oleObj>
          </a:graphicData>
        </a:graphic>
      </p:graphicFrame>
      <p:sp>
        <p:nvSpPr>
          <p:cNvPr id="20489" name="Rectangle 7"/>
          <p:cNvSpPr>
            <a:spLocks noChangeArrowheads="1"/>
          </p:cNvSpPr>
          <p:nvPr/>
        </p:nvSpPr>
        <p:spPr bwMode="auto">
          <a:xfrm>
            <a:off x="388620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0484" name="Object 8"/>
          <p:cNvGraphicFramePr>
            <a:graphicFrameLocks noChangeAspect="1"/>
          </p:cNvGraphicFramePr>
          <p:nvPr/>
        </p:nvGraphicFramePr>
        <p:xfrm>
          <a:off x="2514600" y="4495800"/>
          <a:ext cx="3429000" cy="1071563"/>
        </p:xfrm>
        <a:graphic>
          <a:graphicData uri="http://schemas.openxmlformats.org/presentationml/2006/ole">
            <p:oleObj spid="_x0000_s20484" r:id="rId5" imgW="1371600" imgH="431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79AA3D-75BE-4D32-A608-25C8EAB771EB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6019800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4233863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2895600" y="2057400"/>
          <a:ext cx="3005138" cy="2032000"/>
        </p:xfrm>
        <a:graphic>
          <a:graphicData uri="http://schemas.openxmlformats.org/presentationml/2006/ole">
            <p:oleObj spid="_x0000_s21506" r:id="rId3" imgW="672808" imgH="457002" progId="Equation.DSMT4">
              <p:embed/>
            </p:oleObj>
          </a:graphicData>
        </a:graphic>
      </p:graphicFrame>
      <p:sp>
        <p:nvSpPr>
          <p:cNvPr id="215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A72CEE-1630-4866-B5FD-269DBFFCBB68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821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i="1" dirty="0" err="1" smtClean="0">
                <a:latin typeface="+mj-lt"/>
              </a:rPr>
              <a:t>n</a:t>
            </a:r>
            <a:r>
              <a:rPr lang="ru-RU" sz="2000" i="1" dirty="0" smtClean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-</a:t>
            </a:r>
            <a:r>
              <a:rPr lang="ru-RU" sz="2000" dirty="0" smtClean="0"/>
              <a:t> число наблюдений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381000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1524000" y="914400"/>
          <a:ext cx="5143500" cy="868363"/>
        </p:xfrm>
        <a:graphic>
          <a:graphicData uri="http://schemas.openxmlformats.org/presentationml/2006/ole">
            <p:oleObj spid="_x0000_s22530" r:id="rId3" imgW="1524000" imgH="254000" progId="Equation.DSMT4">
              <p:embed/>
            </p:oleObj>
          </a:graphicData>
        </a:graphic>
      </p:graphicFrame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3671888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2531" name="Object 6"/>
          <p:cNvGraphicFramePr>
            <a:graphicFrameLocks noChangeAspect="1"/>
          </p:cNvGraphicFramePr>
          <p:nvPr/>
        </p:nvGraphicFramePr>
        <p:xfrm>
          <a:off x="1371600" y="2133600"/>
          <a:ext cx="5762625" cy="823913"/>
        </p:xfrm>
        <a:graphic>
          <a:graphicData uri="http://schemas.openxmlformats.org/presentationml/2006/ole">
            <p:oleObj spid="_x0000_s22531" r:id="rId4" imgW="1803400" imgH="254000" progId="Equation.DSMT4">
              <p:embed/>
            </p:oleObj>
          </a:graphicData>
        </a:graphic>
      </p:graphicFrame>
      <p:graphicFrame>
        <p:nvGraphicFramePr>
          <p:cNvPr id="22532" name="Object 7"/>
          <p:cNvGraphicFramePr>
            <a:graphicFrameLocks noChangeAspect="1"/>
          </p:cNvGraphicFramePr>
          <p:nvPr/>
        </p:nvGraphicFramePr>
        <p:xfrm>
          <a:off x="1905000" y="3276600"/>
          <a:ext cx="4789488" cy="1720850"/>
        </p:xfrm>
        <a:graphic>
          <a:graphicData uri="http://schemas.openxmlformats.org/presentationml/2006/ole">
            <p:oleObj spid="_x0000_s22532" name="Equation" r:id="rId5" imgW="126972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DF423-BE25-4B4E-B79D-0A9D21BA58D4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r>
              <a:rPr lang="ru-RU" smtClean="0">
                <a:latin typeface="Times New Roman" pitchFamily="18" charset="0"/>
              </a:rPr>
              <a:t>Значение </a:t>
            </a:r>
            <a:r>
              <a:rPr lang="ru-RU" i="1" smtClean="0">
                <a:latin typeface="Times New Roman" pitchFamily="18" charset="0"/>
              </a:rPr>
              <a:t>F</a:t>
            </a:r>
            <a:r>
              <a:rPr lang="ru-RU" smtClean="0">
                <a:latin typeface="Times New Roman" pitchFamily="18" charset="0"/>
              </a:rPr>
              <a:t>-критерия признается достоверным, если оно больше табличного. В этом случае гипотеза H</a:t>
            </a:r>
            <a:r>
              <a:rPr lang="ru-RU" baseline="-25000" smtClean="0">
                <a:latin typeface="Times New Roman" pitchFamily="18" charset="0"/>
              </a:rPr>
              <a:t>0 </a:t>
            </a:r>
            <a:r>
              <a:rPr lang="ru-RU" smtClean="0">
                <a:latin typeface="Times New Roman" pitchFamily="18" charset="0"/>
              </a:rPr>
              <a:t>отклоняется.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9BAFC-2319-4CE5-9C23-BD67498CB172}" type="slidenum">
              <a:rPr lang="ru-RU" smtClean="0"/>
              <a:pPr/>
              <a:t>37</a:t>
            </a:fld>
            <a:endParaRPr lang="ru-RU" smtClean="0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8229600" cy="59436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23554" name="Organization Chart 3"/>
          <p:cNvGraphicFramePr>
            <a:graphicFrameLocks/>
          </p:cNvGraphicFramePr>
          <p:nvPr>
            <p:ph type="dgm" idx="1"/>
          </p:nvPr>
        </p:nvGraphicFramePr>
        <p:xfrm>
          <a:off x="0" y="685800"/>
          <a:ext cx="9144000" cy="5854700"/>
        </p:xfrm>
        <a:graphic>
          <a:graphicData uri="http://schemas.openxmlformats.org/drawingml/2006/compatibility">
            <com:legacyDrawing xmlns:com="http://schemas.openxmlformats.org/drawingml/2006/compatibility" spid="_x0000_s2355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E7632-0118-4C88-BDB3-93764F1A3840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eaLnBrk="1" hangingPunct="1"/>
            <a:r>
              <a:rPr lang="ru-RU" b="1" smtClean="0"/>
              <a:t>Таблица значений F-критерия Фишера при уровне значимости </a:t>
            </a:r>
          </a:p>
          <a:p>
            <a:pPr eaLnBrk="1" hangingPunct="1">
              <a:buFontTx/>
              <a:buNone/>
            </a:pPr>
            <a:r>
              <a:rPr lang="ru-RU" b="1" smtClean="0"/>
              <a:t>   α =0,05</a:t>
            </a:r>
          </a:p>
          <a:p>
            <a:pPr algn="ctr" eaLnBrk="1" hangingPunct="1"/>
            <a:endParaRPr lang="ru-RU" b="1" smtClean="0"/>
          </a:p>
          <a:p>
            <a:pPr algn="ctr" eaLnBrk="1" hangingPunct="1"/>
            <a:endParaRPr lang="ru-RU" sz="3600" b="1" smtClean="0"/>
          </a:p>
          <a:p>
            <a:pPr algn="ctr" eaLnBrk="1" hangingPunct="1"/>
            <a:endParaRPr lang="ru-RU" sz="3600" b="1" smtClean="0"/>
          </a:p>
          <a:p>
            <a:pPr algn="ctr" eaLnBrk="1" hangingPunct="1"/>
            <a:endParaRPr lang="ru-RU" sz="3600" b="1" smtClean="0"/>
          </a:p>
          <a:p>
            <a:pPr algn="ctr" eaLnBrk="1" hangingPunct="1"/>
            <a:endParaRPr lang="ru-RU" sz="3600" b="1" smtClean="0"/>
          </a:p>
          <a:p>
            <a:pPr algn="ctr" eaLnBrk="1" hangingPunct="1"/>
            <a:endParaRPr lang="ru-RU" sz="3600" b="1" smtClean="0"/>
          </a:p>
          <a:p>
            <a:pPr algn="ctr" eaLnBrk="1" hangingPunct="1"/>
            <a:endParaRPr lang="ru-RU" sz="3600" b="1" smtClean="0"/>
          </a:p>
          <a:p>
            <a:pPr algn="just" eaLnBrk="1" hangingPunct="1"/>
            <a:endParaRPr lang="ru-RU" sz="2000" b="1" smtClean="0"/>
          </a:p>
          <a:p>
            <a:pPr eaLnBrk="1" hangingPunct="1"/>
            <a:endParaRPr lang="ru-RU" sz="2000" b="1" smtClean="0"/>
          </a:p>
        </p:txBody>
      </p:sp>
      <p:grpSp>
        <p:nvGrpSpPr>
          <p:cNvPr id="40964" name="Group 3"/>
          <p:cNvGrpSpPr>
            <a:grpSpLocks/>
          </p:cNvGrpSpPr>
          <p:nvPr/>
        </p:nvGrpSpPr>
        <p:grpSpPr bwMode="auto">
          <a:xfrm>
            <a:off x="0" y="1905000"/>
            <a:ext cx="8915400" cy="3733800"/>
            <a:chOff x="0" y="0"/>
            <a:chExt cx="2824" cy="4541"/>
          </a:xfrm>
        </p:grpSpPr>
        <p:grpSp>
          <p:nvGrpSpPr>
            <p:cNvPr id="40965" name="Group 4"/>
            <p:cNvGrpSpPr>
              <a:grpSpLocks/>
            </p:cNvGrpSpPr>
            <p:nvPr/>
          </p:nvGrpSpPr>
          <p:grpSpPr bwMode="auto">
            <a:xfrm>
              <a:off x="0" y="0"/>
              <a:ext cx="264" cy="308"/>
              <a:chOff x="0" y="0"/>
              <a:chExt cx="264" cy="308"/>
            </a:xfrm>
          </p:grpSpPr>
          <p:sp>
            <p:nvSpPr>
              <p:cNvPr id="41263" name="Rectangle 5"/>
              <p:cNvSpPr>
                <a:spLocks noChangeArrowheads="1"/>
              </p:cNvSpPr>
              <p:nvPr/>
            </p:nvSpPr>
            <p:spPr bwMode="auto">
              <a:xfrm>
                <a:off x="16" y="0"/>
                <a:ext cx="232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cs typeface="Times New Roman" pitchFamily="18" charset="0"/>
                  </a:rPr>
                  <a:t>k1</a:t>
                </a:r>
                <a:endParaRPr lang="ru-RU" sz="1200" b="1">
                  <a:cs typeface="Times New Roman" pitchFamily="18" charset="0"/>
                </a:endParaRPr>
              </a:p>
              <a:p>
                <a:pPr algn="ctr" eaLnBrk="0" hangingPunct="0"/>
                <a:endParaRPr lang="ru-RU" sz="1200" b="1"/>
              </a:p>
            </p:txBody>
          </p:sp>
          <p:sp>
            <p:nvSpPr>
              <p:cNvPr id="41264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64" cy="30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66" name="Group 7"/>
            <p:cNvGrpSpPr>
              <a:grpSpLocks/>
            </p:cNvGrpSpPr>
            <p:nvPr/>
          </p:nvGrpSpPr>
          <p:grpSpPr bwMode="auto">
            <a:xfrm>
              <a:off x="264" y="0"/>
              <a:ext cx="256" cy="616"/>
              <a:chOff x="264" y="0"/>
              <a:chExt cx="256" cy="616"/>
            </a:xfrm>
          </p:grpSpPr>
          <p:sp>
            <p:nvSpPr>
              <p:cNvPr id="41261" name="Rectangle 8"/>
              <p:cNvSpPr>
                <a:spLocks noChangeArrowheads="1"/>
              </p:cNvSpPr>
              <p:nvPr/>
            </p:nvSpPr>
            <p:spPr bwMode="auto">
              <a:xfrm>
                <a:off x="280" y="0"/>
                <a:ext cx="224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62" name="Rectangle 9"/>
              <p:cNvSpPr>
                <a:spLocks noChangeArrowheads="1"/>
              </p:cNvSpPr>
              <p:nvPr/>
            </p:nvSpPr>
            <p:spPr bwMode="auto">
              <a:xfrm>
                <a:off x="264" y="0"/>
                <a:ext cx="256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67" name="Group 10"/>
            <p:cNvGrpSpPr>
              <a:grpSpLocks/>
            </p:cNvGrpSpPr>
            <p:nvPr/>
          </p:nvGrpSpPr>
          <p:grpSpPr bwMode="auto">
            <a:xfrm>
              <a:off x="520" y="0"/>
              <a:ext cx="256" cy="616"/>
              <a:chOff x="520" y="0"/>
              <a:chExt cx="256" cy="616"/>
            </a:xfrm>
          </p:grpSpPr>
          <p:sp>
            <p:nvSpPr>
              <p:cNvPr id="41259" name="Rectangle 11"/>
              <p:cNvSpPr>
                <a:spLocks noChangeArrowheads="1"/>
              </p:cNvSpPr>
              <p:nvPr/>
            </p:nvSpPr>
            <p:spPr bwMode="auto">
              <a:xfrm>
                <a:off x="536" y="0"/>
                <a:ext cx="224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60" name="Rectangle 12"/>
              <p:cNvSpPr>
                <a:spLocks noChangeArrowheads="1"/>
              </p:cNvSpPr>
              <p:nvPr/>
            </p:nvSpPr>
            <p:spPr bwMode="auto">
              <a:xfrm>
                <a:off x="520" y="0"/>
                <a:ext cx="256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68" name="Group 13"/>
            <p:cNvGrpSpPr>
              <a:grpSpLocks/>
            </p:cNvGrpSpPr>
            <p:nvPr/>
          </p:nvGrpSpPr>
          <p:grpSpPr bwMode="auto">
            <a:xfrm>
              <a:off x="776" y="0"/>
              <a:ext cx="256" cy="616"/>
              <a:chOff x="776" y="0"/>
              <a:chExt cx="256" cy="616"/>
            </a:xfrm>
          </p:grpSpPr>
          <p:sp>
            <p:nvSpPr>
              <p:cNvPr id="41257" name="Rectangle 14"/>
              <p:cNvSpPr>
                <a:spLocks noChangeArrowheads="1"/>
              </p:cNvSpPr>
              <p:nvPr/>
            </p:nvSpPr>
            <p:spPr bwMode="auto">
              <a:xfrm>
                <a:off x="792" y="0"/>
                <a:ext cx="224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58" name="Rectangle 15"/>
              <p:cNvSpPr>
                <a:spLocks noChangeArrowheads="1"/>
              </p:cNvSpPr>
              <p:nvPr/>
            </p:nvSpPr>
            <p:spPr bwMode="auto">
              <a:xfrm>
                <a:off x="776" y="0"/>
                <a:ext cx="256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69" name="Group 16"/>
            <p:cNvGrpSpPr>
              <a:grpSpLocks/>
            </p:cNvGrpSpPr>
            <p:nvPr/>
          </p:nvGrpSpPr>
          <p:grpSpPr bwMode="auto">
            <a:xfrm>
              <a:off x="1032" y="0"/>
              <a:ext cx="256" cy="616"/>
              <a:chOff x="1032" y="0"/>
              <a:chExt cx="256" cy="616"/>
            </a:xfrm>
          </p:grpSpPr>
          <p:sp>
            <p:nvSpPr>
              <p:cNvPr id="41255" name="Rectangle 17"/>
              <p:cNvSpPr>
                <a:spLocks noChangeArrowheads="1"/>
              </p:cNvSpPr>
              <p:nvPr/>
            </p:nvSpPr>
            <p:spPr bwMode="auto">
              <a:xfrm>
                <a:off x="1048" y="0"/>
                <a:ext cx="224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56" name="Rectangle 18"/>
              <p:cNvSpPr>
                <a:spLocks noChangeArrowheads="1"/>
              </p:cNvSpPr>
              <p:nvPr/>
            </p:nvSpPr>
            <p:spPr bwMode="auto">
              <a:xfrm>
                <a:off x="1032" y="0"/>
                <a:ext cx="256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0" name="Group 19"/>
            <p:cNvGrpSpPr>
              <a:grpSpLocks/>
            </p:cNvGrpSpPr>
            <p:nvPr/>
          </p:nvGrpSpPr>
          <p:grpSpPr bwMode="auto">
            <a:xfrm>
              <a:off x="1288" y="0"/>
              <a:ext cx="256" cy="616"/>
              <a:chOff x="1288" y="0"/>
              <a:chExt cx="256" cy="616"/>
            </a:xfrm>
          </p:grpSpPr>
          <p:sp>
            <p:nvSpPr>
              <p:cNvPr id="41253" name="Rectangle 20"/>
              <p:cNvSpPr>
                <a:spLocks noChangeArrowheads="1"/>
              </p:cNvSpPr>
              <p:nvPr/>
            </p:nvSpPr>
            <p:spPr bwMode="auto">
              <a:xfrm>
                <a:off x="1304" y="0"/>
                <a:ext cx="224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54" name="Rectangle 21"/>
              <p:cNvSpPr>
                <a:spLocks noChangeArrowheads="1"/>
              </p:cNvSpPr>
              <p:nvPr/>
            </p:nvSpPr>
            <p:spPr bwMode="auto">
              <a:xfrm>
                <a:off x="1288" y="0"/>
                <a:ext cx="256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1" name="Group 22"/>
            <p:cNvGrpSpPr>
              <a:grpSpLocks/>
            </p:cNvGrpSpPr>
            <p:nvPr/>
          </p:nvGrpSpPr>
          <p:grpSpPr bwMode="auto">
            <a:xfrm>
              <a:off x="1544" y="0"/>
              <a:ext cx="248" cy="616"/>
              <a:chOff x="1544" y="0"/>
              <a:chExt cx="248" cy="616"/>
            </a:xfrm>
          </p:grpSpPr>
          <p:sp>
            <p:nvSpPr>
              <p:cNvPr id="41251" name="Rectangle 23"/>
              <p:cNvSpPr>
                <a:spLocks noChangeArrowheads="1"/>
              </p:cNvSpPr>
              <p:nvPr/>
            </p:nvSpPr>
            <p:spPr bwMode="auto">
              <a:xfrm>
                <a:off x="1560" y="0"/>
                <a:ext cx="216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52" name="Rectangle 24"/>
              <p:cNvSpPr>
                <a:spLocks noChangeArrowheads="1"/>
              </p:cNvSpPr>
              <p:nvPr/>
            </p:nvSpPr>
            <p:spPr bwMode="auto">
              <a:xfrm>
                <a:off x="1544" y="0"/>
                <a:ext cx="248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2" name="Group 25"/>
            <p:cNvGrpSpPr>
              <a:grpSpLocks/>
            </p:cNvGrpSpPr>
            <p:nvPr/>
          </p:nvGrpSpPr>
          <p:grpSpPr bwMode="auto">
            <a:xfrm>
              <a:off x="1792" y="0"/>
              <a:ext cx="256" cy="616"/>
              <a:chOff x="1792" y="0"/>
              <a:chExt cx="256" cy="616"/>
            </a:xfrm>
          </p:grpSpPr>
          <p:sp>
            <p:nvSpPr>
              <p:cNvPr id="41249" name="Rectangle 26"/>
              <p:cNvSpPr>
                <a:spLocks noChangeArrowheads="1"/>
              </p:cNvSpPr>
              <p:nvPr/>
            </p:nvSpPr>
            <p:spPr bwMode="auto">
              <a:xfrm>
                <a:off x="1808" y="0"/>
                <a:ext cx="224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8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50" name="Rectangle 27"/>
              <p:cNvSpPr>
                <a:spLocks noChangeArrowheads="1"/>
              </p:cNvSpPr>
              <p:nvPr/>
            </p:nvSpPr>
            <p:spPr bwMode="auto">
              <a:xfrm>
                <a:off x="1792" y="0"/>
                <a:ext cx="256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3" name="Group 28"/>
            <p:cNvGrpSpPr>
              <a:grpSpLocks/>
            </p:cNvGrpSpPr>
            <p:nvPr/>
          </p:nvGrpSpPr>
          <p:grpSpPr bwMode="auto">
            <a:xfrm>
              <a:off x="2048" y="0"/>
              <a:ext cx="256" cy="616"/>
              <a:chOff x="2048" y="0"/>
              <a:chExt cx="256" cy="616"/>
            </a:xfrm>
          </p:grpSpPr>
          <p:sp>
            <p:nvSpPr>
              <p:cNvPr id="41247" name="Rectangle 29"/>
              <p:cNvSpPr>
                <a:spLocks noChangeArrowheads="1"/>
              </p:cNvSpPr>
              <p:nvPr/>
            </p:nvSpPr>
            <p:spPr bwMode="auto">
              <a:xfrm>
                <a:off x="2064" y="0"/>
                <a:ext cx="224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48" name="Rectangle 30"/>
              <p:cNvSpPr>
                <a:spLocks noChangeArrowheads="1"/>
              </p:cNvSpPr>
              <p:nvPr/>
            </p:nvSpPr>
            <p:spPr bwMode="auto">
              <a:xfrm>
                <a:off x="2048" y="0"/>
                <a:ext cx="256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4" name="Group 31"/>
            <p:cNvGrpSpPr>
              <a:grpSpLocks/>
            </p:cNvGrpSpPr>
            <p:nvPr/>
          </p:nvGrpSpPr>
          <p:grpSpPr bwMode="auto">
            <a:xfrm>
              <a:off x="2304" y="0"/>
              <a:ext cx="256" cy="616"/>
              <a:chOff x="2304" y="0"/>
              <a:chExt cx="256" cy="616"/>
            </a:xfrm>
          </p:grpSpPr>
          <p:sp>
            <p:nvSpPr>
              <p:cNvPr id="41245" name="Rectangle 32"/>
              <p:cNvSpPr>
                <a:spLocks noChangeArrowheads="1"/>
              </p:cNvSpPr>
              <p:nvPr/>
            </p:nvSpPr>
            <p:spPr bwMode="auto">
              <a:xfrm>
                <a:off x="2320" y="0"/>
                <a:ext cx="224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46" name="Rectangle 33"/>
              <p:cNvSpPr>
                <a:spLocks noChangeArrowheads="1"/>
              </p:cNvSpPr>
              <p:nvPr/>
            </p:nvSpPr>
            <p:spPr bwMode="auto">
              <a:xfrm>
                <a:off x="2304" y="0"/>
                <a:ext cx="256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5" name="Group 34"/>
            <p:cNvGrpSpPr>
              <a:grpSpLocks/>
            </p:cNvGrpSpPr>
            <p:nvPr/>
          </p:nvGrpSpPr>
          <p:grpSpPr bwMode="auto">
            <a:xfrm>
              <a:off x="2560" y="0"/>
              <a:ext cx="264" cy="616"/>
              <a:chOff x="2560" y="0"/>
              <a:chExt cx="264" cy="616"/>
            </a:xfrm>
          </p:grpSpPr>
          <p:sp>
            <p:nvSpPr>
              <p:cNvPr id="41243" name="Rectangle 35"/>
              <p:cNvSpPr>
                <a:spLocks noChangeArrowheads="1"/>
              </p:cNvSpPr>
              <p:nvPr/>
            </p:nvSpPr>
            <p:spPr bwMode="auto">
              <a:xfrm>
                <a:off x="2576" y="0"/>
                <a:ext cx="232" cy="6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∞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44" name="Rectangle 36"/>
              <p:cNvSpPr>
                <a:spLocks noChangeArrowheads="1"/>
              </p:cNvSpPr>
              <p:nvPr/>
            </p:nvSpPr>
            <p:spPr bwMode="auto">
              <a:xfrm>
                <a:off x="2560" y="0"/>
                <a:ext cx="264" cy="61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6" name="Group 37"/>
            <p:cNvGrpSpPr>
              <a:grpSpLocks/>
            </p:cNvGrpSpPr>
            <p:nvPr/>
          </p:nvGrpSpPr>
          <p:grpSpPr bwMode="auto">
            <a:xfrm>
              <a:off x="0" y="308"/>
              <a:ext cx="264" cy="308"/>
              <a:chOff x="0" y="308"/>
              <a:chExt cx="264" cy="308"/>
            </a:xfrm>
          </p:grpSpPr>
          <p:sp>
            <p:nvSpPr>
              <p:cNvPr id="41241" name="Rectangle 38"/>
              <p:cNvSpPr>
                <a:spLocks noChangeArrowheads="1"/>
              </p:cNvSpPr>
              <p:nvPr/>
            </p:nvSpPr>
            <p:spPr bwMode="auto">
              <a:xfrm>
                <a:off x="16" y="308"/>
                <a:ext cx="232" cy="3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>
                    <a:solidFill>
                      <a:srgbClr val="000000"/>
                    </a:solidFill>
                    <a:cs typeface="Times New Roman" pitchFamily="18" charset="0"/>
                  </a:rPr>
                  <a:t>k</a:t>
                </a:r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</a:t>
                </a:r>
                <a:endParaRPr lang="ru-RU" sz="1200" b="1">
                  <a:cs typeface="Times New Roman" pitchFamily="18" charset="0"/>
                </a:endParaRPr>
              </a:p>
              <a:p>
                <a:pPr algn="ctr" eaLnBrk="0" hangingPunct="0"/>
                <a:endParaRPr lang="ru-RU" sz="1200" b="1"/>
              </a:p>
            </p:txBody>
          </p:sp>
          <p:sp>
            <p:nvSpPr>
              <p:cNvPr id="41242" name="Rectangle 39"/>
              <p:cNvSpPr>
                <a:spLocks noChangeArrowheads="1"/>
              </p:cNvSpPr>
              <p:nvPr/>
            </p:nvSpPr>
            <p:spPr bwMode="auto">
              <a:xfrm>
                <a:off x="0" y="308"/>
                <a:ext cx="264" cy="30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7" name="Group 40"/>
            <p:cNvGrpSpPr>
              <a:grpSpLocks/>
            </p:cNvGrpSpPr>
            <p:nvPr/>
          </p:nvGrpSpPr>
          <p:grpSpPr bwMode="auto">
            <a:xfrm>
              <a:off x="0" y="616"/>
              <a:ext cx="264" cy="558"/>
              <a:chOff x="0" y="616"/>
              <a:chExt cx="264" cy="558"/>
            </a:xfrm>
          </p:grpSpPr>
          <p:sp>
            <p:nvSpPr>
              <p:cNvPr id="41239" name="Rectangle 41"/>
              <p:cNvSpPr>
                <a:spLocks noChangeArrowheads="1"/>
              </p:cNvSpPr>
              <p:nvPr/>
            </p:nvSpPr>
            <p:spPr bwMode="auto">
              <a:xfrm>
                <a:off x="16" y="616"/>
                <a:ext cx="232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40" name="Rectangle 42"/>
              <p:cNvSpPr>
                <a:spLocks noChangeArrowheads="1"/>
              </p:cNvSpPr>
              <p:nvPr/>
            </p:nvSpPr>
            <p:spPr bwMode="auto">
              <a:xfrm>
                <a:off x="0" y="616"/>
                <a:ext cx="264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8" name="Group 43"/>
            <p:cNvGrpSpPr>
              <a:grpSpLocks/>
            </p:cNvGrpSpPr>
            <p:nvPr/>
          </p:nvGrpSpPr>
          <p:grpSpPr bwMode="auto">
            <a:xfrm>
              <a:off x="264" y="616"/>
              <a:ext cx="256" cy="558"/>
              <a:chOff x="264" y="616"/>
              <a:chExt cx="256" cy="558"/>
            </a:xfrm>
          </p:grpSpPr>
          <p:sp>
            <p:nvSpPr>
              <p:cNvPr id="41237" name="Rectangle 44"/>
              <p:cNvSpPr>
                <a:spLocks noChangeArrowheads="1"/>
              </p:cNvSpPr>
              <p:nvPr/>
            </p:nvSpPr>
            <p:spPr bwMode="auto">
              <a:xfrm>
                <a:off x="280" y="616"/>
                <a:ext cx="224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161,45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38" name="Rectangle 45"/>
              <p:cNvSpPr>
                <a:spLocks noChangeArrowheads="1"/>
              </p:cNvSpPr>
              <p:nvPr/>
            </p:nvSpPr>
            <p:spPr bwMode="auto">
              <a:xfrm>
                <a:off x="264" y="616"/>
                <a:ext cx="256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79" name="Group 46"/>
            <p:cNvGrpSpPr>
              <a:grpSpLocks/>
            </p:cNvGrpSpPr>
            <p:nvPr/>
          </p:nvGrpSpPr>
          <p:grpSpPr bwMode="auto">
            <a:xfrm>
              <a:off x="520" y="616"/>
              <a:ext cx="256" cy="558"/>
              <a:chOff x="520" y="616"/>
              <a:chExt cx="256" cy="558"/>
            </a:xfrm>
          </p:grpSpPr>
          <p:sp>
            <p:nvSpPr>
              <p:cNvPr id="41235" name="Rectangle 47"/>
              <p:cNvSpPr>
                <a:spLocks noChangeArrowheads="1"/>
              </p:cNvSpPr>
              <p:nvPr/>
            </p:nvSpPr>
            <p:spPr bwMode="auto">
              <a:xfrm>
                <a:off x="536" y="616"/>
                <a:ext cx="224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199,50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36" name="Rectangle 48"/>
              <p:cNvSpPr>
                <a:spLocks noChangeArrowheads="1"/>
              </p:cNvSpPr>
              <p:nvPr/>
            </p:nvSpPr>
            <p:spPr bwMode="auto">
              <a:xfrm>
                <a:off x="520" y="616"/>
                <a:ext cx="256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0" name="Group 49"/>
            <p:cNvGrpSpPr>
              <a:grpSpLocks/>
            </p:cNvGrpSpPr>
            <p:nvPr/>
          </p:nvGrpSpPr>
          <p:grpSpPr bwMode="auto">
            <a:xfrm>
              <a:off x="776" y="616"/>
              <a:ext cx="256" cy="558"/>
              <a:chOff x="776" y="616"/>
              <a:chExt cx="256" cy="558"/>
            </a:xfrm>
          </p:grpSpPr>
          <p:sp>
            <p:nvSpPr>
              <p:cNvPr id="41233" name="Rectangle 50"/>
              <p:cNvSpPr>
                <a:spLocks noChangeArrowheads="1"/>
              </p:cNvSpPr>
              <p:nvPr/>
            </p:nvSpPr>
            <p:spPr bwMode="auto">
              <a:xfrm>
                <a:off x="792" y="616"/>
                <a:ext cx="224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215,72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34" name="Rectangle 51"/>
              <p:cNvSpPr>
                <a:spLocks noChangeArrowheads="1"/>
              </p:cNvSpPr>
              <p:nvPr/>
            </p:nvSpPr>
            <p:spPr bwMode="auto">
              <a:xfrm>
                <a:off x="776" y="616"/>
                <a:ext cx="256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1" name="Group 52"/>
            <p:cNvGrpSpPr>
              <a:grpSpLocks/>
            </p:cNvGrpSpPr>
            <p:nvPr/>
          </p:nvGrpSpPr>
          <p:grpSpPr bwMode="auto">
            <a:xfrm>
              <a:off x="1032" y="616"/>
              <a:ext cx="256" cy="558"/>
              <a:chOff x="1032" y="616"/>
              <a:chExt cx="256" cy="558"/>
            </a:xfrm>
          </p:grpSpPr>
          <p:sp>
            <p:nvSpPr>
              <p:cNvPr id="41231" name="Rectangle 53"/>
              <p:cNvSpPr>
                <a:spLocks noChangeArrowheads="1"/>
              </p:cNvSpPr>
              <p:nvPr/>
            </p:nvSpPr>
            <p:spPr bwMode="auto">
              <a:xfrm>
                <a:off x="1048" y="616"/>
                <a:ext cx="224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224,57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32" name="Rectangle 54"/>
              <p:cNvSpPr>
                <a:spLocks noChangeArrowheads="1"/>
              </p:cNvSpPr>
              <p:nvPr/>
            </p:nvSpPr>
            <p:spPr bwMode="auto">
              <a:xfrm>
                <a:off x="1032" y="616"/>
                <a:ext cx="256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2" name="Group 55"/>
            <p:cNvGrpSpPr>
              <a:grpSpLocks/>
            </p:cNvGrpSpPr>
            <p:nvPr/>
          </p:nvGrpSpPr>
          <p:grpSpPr bwMode="auto">
            <a:xfrm>
              <a:off x="1288" y="616"/>
              <a:ext cx="256" cy="558"/>
              <a:chOff x="1288" y="616"/>
              <a:chExt cx="256" cy="558"/>
            </a:xfrm>
          </p:grpSpPr>
          <p:sp>
            <p:nvSpPr>
              <p:cNvPr id="41229" name="Rectangle 56"/>
              <p:cNvSpPr>
                <a:spLocks noChangeArrowheads="1"/>
              </p:cNvSpPr>
              <p:nvPr/>
            </p:nvSpPr>
            <p:spPr bwMode="auto">
              <a:xfrm>
                <a:off x="1304" y="616"/>
                <a:ext cx="224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230,17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30" name="Rectangle 57"/>
              <p:cNvSpPr>
                <a:spLocks noChangeArrowheads="1"/>
              </p:cNvSpPr>
              <p:nvPr/>
            </p:nvSpPr>
            <p:spPr bwMode="auto">
              <a:xfrm>
                <a:off x="1288" y="616"/>
                <a:ext cx="256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3" name="Group 58"/>
            <p:cNvGrpSpPr>
              <a:grpSpLocks/>
            </p:cNvGrpSpPr>
            <p:nvPr/>
          </p:nvGrpSpPr>
          <p:grpSpPr bwMode="auto">
            <a:xfrm>
              <a:off x="1544" y="616"/>
              <a:ext cx="248" cy="558"/>
              <a:chOff x="1544" y="616"/>
              <a:chExt cx="248" cy="558"/>
            </a:xfrm>
          </p:grpSpPr>
          <p:sp>
            <p:nvSpPr>
              <p:cNvPr id="41227" name="Rectangle 59"/>
              <p:cNvSpPr>
                <a:spLocks noChangeArrowheads="1"/>
              </p:cNvSpPr>
              <p:nvPr/>
            </p:nvSpPr>
            <p:spPr bwMode="auto">
              <a:xfrm>
                <a:off x="1560" y="616"/>
                <a:ext cx="216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233,97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28" name="Rectangle 60"/>
              <p:cNvSpPr>
                <a:spLocks noChangeArrowheads="1"/>
              </p:cNvSpPr>
              <p:nvPr/>
            </p:nvSpPr>
            <p:spPr bwMode="auto">
              <a:xfrm>
                <a:off x="1544" y="616"/>
                <a:ext cx="248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4" name="Group 61"/>
            <p:cNvGrpSpPr>
              <a:grpSpLocks/>
            </p:cNvGrpSpPr>
            <p:nvPr/>
          </p:nvGrpSpPr>
          <p:grpSpPr bwMode="auto">
            <a:xfrm>
              <a:off x="1792" y="616"/>
              <a:ext cx="256" cy="558"/>
              <a:chOff x="1792" y="616"/>
              <a:chExt cx="256" cy="558"/>
            </a:xfrm>
          </p:grpSpPr>
          <p:sp>
            <p:nvSpPr>
              <p:cNvPr id="41225" name="Rectangle 62"/>
              <p:cNvSpPr>
                <a:spLocks noChangeArrowheads="1"/>
              </p:cNvSpPr>
              <p:nvPr/>
            </p:nvSpPr>
            <p:spPr bwMode="auto">
              <a:xfrm>
                <a:off x="1808" y="616"/>
                <a:ext cx="224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238,89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26" name="Rectangle 63"/>
              <p:cNvSpPr>
                <a:spLocks noChangeArrowheads="1"/>
              </p:cNvSpPr>
              <p:nvPr/>
            </p:nvSpPr>
            <p:spPr bwMode="auto">
              <a:xfrm>
                <a:off x="1792" y="616"/>
                <a:ext cx="256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5" name="Group 64"/>
            <p:cNvGrpSpPr>
              <a:grpSpLocks/>
            </p:cNvGrpSpPr>
            <p:nvPr/>
          </p:nvGrpSpPr>
          <p:grpSpPr bwMode="auto">
            <a:xfrm>
              <a:off x="2048" y="616"/>
              <a:ext cx="256" cy="558"/>
              <a:chOff x="2048" y="616"/>
              <a:chExt cx="256" cy="558"/>
            </a:xfrm>
          </p:grpSpPr>
          <p:sp>
            <p:nvSpPr>
              <p:cNvPr id="41223" name="Rectangle 65"/>
              <p:cNvSpPr>
                <a:spLocks noChangeArrowheads="1"/>
              </p:cNvSpPr>
              <p:nvPr/>
            </p:nvSpPr>
            <p:spPr bwMode="auto">
              <a:xfrm>
                <a:off x="2064" y="616"/>
                <a:ext cx="224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243,91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24" name="Rectangle 66"/>
              <p:cNvSpPr>
                <a:spLocks noChangeArrowheads="1"/>
              </p:cNvSpPr>
              <p:nvPr/>
            </p:nvSpPr>
            <p:spPr bwMode="auto">
              <a:xfrm>
                <a:off x="2048" y="616"/>
                <a:ext cx="256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6" name="Group 67"/>
            <p:cNvGrpSpPr>
              <a:grpSpLocks/>
            </p:cNvGrpSpPr>
            <p:nvPr/>
          </p:nvGrpSpPr>
          <p:grpSpPr bwMode="auto">
            <a:xfrm>
              <a:off x="2304" y="616"/>
              <a:ext cx="256" cy="558"/>
              <a:chOff x="2304" y="616"/>
              <a:chExt cx="256" cy="558"/>
            </a:xfrm>
          </p:grpSpPr>
          <p:sp>
            <p:nvSpPr>
              <p:cNvPr id="41221" name="Rectangle 68"/>
              <p:cNvSpPr>
                <a:spLocks noChangeArrowheads="1"/>
              </p:cNvSpPr>
              <p:nvPr/>
            </p:nvSpPr>
            <p:spPr bwMode="auto">
              <a:xfrm>
                <a:off x="2320" y="616"/>
                <a:ext cx="224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249,04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22" name="Rectangle 69"/>
              <p:cNvSpPr>
                <a:spLocks noChangeArrowheads="1"/>
              </p:cNvSpPr>
              <p:nvPr/>
            </p:nvSpPr>
            <p:spPr bwMode="auto">
              <a:xfrm>
                <a:off x="2304" y="616"/>
                <a:ext cx="256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7" name="Group 70"/>
            <p:cNvGrpSpPr>
              <a:grpSpLocks/>
            </p:cNvGrpSpPr>
            <p:nvPr/>
          </p:nvGrpSpPr>
          <p:grpSpPr bwMode="auto">
            <a:xfrm>
              <a:off x="2560" y="616"/>
              <a:ext cx="264" cy="558"/>
              <a:chOff x="2560" y="616"/>
              <a:chExt cx="264" cy="558"/>
            </a:xfrm>
          </p:grpSpPr>
          <p:sp>
            <p:nvSpPr>
              <p:cNvPr id="41219" name="Rectangle 71"/>
              <p:cNvSpPr>
                <a:spLocks noChangeArrowheads="1"/>
              </p:cNvSpPr>
              <p:nvPr/>
            </p:nvSpPr>
            <p:spPr bwMode="auto">
              <a:xfrm>
                <a:off x="2576" y="616"/>
                <a:ext cx="232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254,32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20" name="Rectangle 72"/>
              <p:cNvSpPr>
                <a:spLocks noChangeArrowheads="1"/>
              </p:cNvSpPr>
              <p:nvPr/>
            </p:nvSpPr>
            <p:spPr bwMode="auto">
              <a:xfrm>
                <a:off x="2560" y="616"/>
                <a:ext cx="264" cy="55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8" name="Group 73"/>
            <p:cNvGrpSpPr>
              <a:grpSpLocks/>
            </p:cNvGrpSpPr>
            <p:nvPr/>
          </p:nvGrpSpPr>
          <p:grpSpPr bwMode="auto">
            <a:xfrm>
              <a:off x="0" y="1174"/>
              <a:ext cx="264" cy="481"/>
              <a:chOff x="0" y="1174"/>
              <a:chExt cx="264" cy="481"/>
            </a:xfrm>
          </p:grpSpPr>
          <p:sp>
            <p:nvSpPr>
              <p:cNvPr id="41217" name="Rectangle 74"/>
              <p:cNvSpPr>
                <a:spLocks noChangeArrowheads="1"/>
              </p:cNvSpPr>
              <p:nvPr/>
            </p:nvSpPr>
            <p:spPr bwMode="auto">
              <a:xfrm>
                <a:off x="16" y="1174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18" name="Rectangle 75"/>
              <p:cNvSpPr>
                <a:spLocks noChangeArrowheads="1"/>
              </p:cNvSpPr>
              <p:nvPr/>
            </p:nvSpPr>
            <p:spPr bwMode="auto">
              <a:xfrm>
                <a:off x="0" y="1174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89" name="Group 76"/>
            <p:cNvGrpSpPr>
              <a:grpSpLocks/>
            </p:cNvGrpSpPr>
            <p:nvPr/>
          </p:nvGrpSpPr>
          <p:grpSpPr bwMode="auto">
            <a:xfrm>
              <a:off x="264" y="1174"/>
              <a:ext cx="256" cy="481"/>
              <a:chOff x="264" y="1174"/>
              <a:chExt cx="256" cy="481"/>
            </a:xfrm>
          </p:grpSpPr>
          <p:sp>
            <p:nvSpPr>
              <p:cNvPr id="41215" name="Rectangle 77"/>
              <p:cNvSpPr>
                <a:spLocks noChangeArrowheads="1"/>
              </p:cNvSpPr>
              <p:nvPr/>
            </p:nvSpPr>
            <p:spPr bwMode="auto">
              <a:xfrm>
                <a:off x="280" y="1174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18,51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16" name="Rectangle 78"/>
              <p:cNvSpPr>
                <a:spLocks noChangeArrowheads="1"/>
              </p:cNvSpPr>
              <p:nvPr/>
            </p:nvSpPr>
            <p:spPr bwMode="auto">
              <a:xfrm>
                <a:off x="264" y="1174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0" name="Group 79"/>
            <p:cNvGrpSpPr>
              <a:grpSpLocks/>
            </p:cNvGrpSpPr>
            <p:nvPr/>
          </p:nvGrpSpPr>
          <p:grpSpPr bwMode="auto">
            <a:xfrm>
              <a:off x="520" y="1174"/>
              <a:ext cx="256" cy="481"/>
              <a:chOff x="520" y="1174"/>
              <a:chExt cx="256" cy="481"/>
            </a:xfrm>
          </p:grpSpPr>
          <p:sp>
            <p:nvSpPr>
              <p:cNvPr id="41213" name="Rectangle 80"/>
              <p:cNvSpPr>
                <a:spLocks noChangeArrowheads="1"/>
              </p:cNvSpPr>
              <p:nvPr/>
            </p:nvSpPr>
            <p:spPr bwMode="auto">
              <a:xfrm>
                <a:off x="536" y="1174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19,00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14" name="Rectangle 81"/>
              <p:cNvSpPr>
                <a:spLocks noChangeArrowheads="1"/>
              </p:cNvSpPr>
              <p:nvPr/>
            </p:nvSpPr>
            <p:spPr bwMode="auto">
              <a:xfrm>
                <a:off x="520" y="1174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1" name="Group 82"/>
            <p:cNvGrpSpPr>
              <a:grpSpLocks/>
            </p:cNvGrpSpPr>
            <p:nvPr/>
          </p:nvGrpSpPr>
          <p:grpSpPr bwMode="auto">
            <a:xfrm>
              <a:off x="776" y="1174"/>
              <a:ext cx="256" cy="481"/>
              <a:chOff x="776" y="1174"/>
              <a:chExt cx="256" cy="481"/>
            </a:xfrm>
          </p:grpSpPr>
          <p:sp>
            <p:nvSpPr>
              <p:cNvPr id="41211" name="Rectangle 83"/>
              <p:cNvSpPr>
                <a:spLocks noChangeArrowheads="1"/>
              </p:cNvSpPr>
              <p:nvPr/>
            </p:nvSpPr>
            <p:spPr bwMode="auto">
              <a:xfrm>
                <a:off x="792" y="1174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19,16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12" name="Rectangle 84"/>
              <p:cNvSpPr>
                <a:spLocks noChangeArrowheads="1"/>
              </p:cNvSpPr>
              <p:nvPr/>
            </p:nvSpPr>
            <p:spPr bwMode="auto">
              <a:xfrm>
                <a:off x="776" y="1174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2" name="Group 85"/>
            <p:cNvGrpSpPr>
              <a:grpSpLocks/>
            </p:cNvGrpSpPr>
            <p:nvPr/>
          </p:nvGrpSpPr>
          <p:grpSpPr bwMode="auto">
            <a:xfrm>
              <a:off x="1032" y="1174"/>
              <a:ext cx="256" cy="481"/>
              <a:chOff x="1032" y="1174"/>
              <a:chExt cx="256" cy="481"/>
            </a:xfrm>
          </p:grpSpPr>
          <p:sp>
            <p:nvSpPr>
              <p:cNvPr id="41209" name="Rectangle 86"/>
              <p:cNvSpPr>
                <a:spLocks noChangeArrowheads="1"/>
              </p:cNvSpPr>
              <p:nvPr/>
            </p:nvSpPr>
            <p:spPr bwMode="auto">
              <a:xfrm>
                <a:off x="1048" y="1174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19,25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10" name="Rectangle 87"/>
              <p:cNvSpPr>
                <a:spLocks noChangeArrowheads="1"/>
              </p:cNvSpPr>
              <p:nvPr/>
            </p:nvSpPr>
            <p:spPr bwMode="auto">
              <a:xfrm>
                <a:off x="1032" y="1174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3" name="Group 88"/>
            <p:cNvGrpSpPr>
              <a:grpSpLocks/>
            </p:cNvGrpSpPr>
            <p:nvPr/>
          </p:nvGrpSpPr>
          <p:grpSpPr bwMode="auto">
            <a:xfrm>
              <a:off x="1288" y="1174"/>
              <a:ext cx="256" cy="481"/>
              <a:chOff x="1288" y="1174"/>
              <a:chExt cx="256" cy="481"/>
            </a:xfrm>
          </p:grpSpPr>
          <p:sp>
            <p:nvSpPr>
              <p:cNvPr id="41207" name="Rectangle 89"/>
              <p:cNvSpPr>
                <a:spLocks noChangeArrowheads="1"/>
              </p:cNvSpPr>
              <p:nvPr/>
            </p:nvSpPr>
            <p:spPr bwMode="auto">
              <a:xfrm>
                <a:off x="1304" y="1174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19,30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08" name="Rectangle 90"/>
              <p:cNvSpPr>
                <a:spLocks noChangeArrowheads="1"/>
              </p:cNvSpPr>
              <p:nvPr/>
            </p:nvSpPr>
            <p:spPr bwMode="auto">
              <a:xfrm>
                <a:off x="1288" y="1174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4" name="Group 91"/>
            <p:cNvGrpSpPr>
              <a:grpSpLocks/>
            </p:cNvGrpSpPr>
            <p:nvPr/>
          </p:nvGrpSpPr>
          <p:grpSpPr bwMode="auto">
            <a:xfrm>
              <a:off x="1544" y="1174"/>
              <a:ext cx="248" cy="481"/>
              <a:chOff x="1544" y="1174"/>
              <a:chExt cx="248" cy="481"/>
            </a:xfrm>
          </p:grpSpPr>
          <p:sp>
            <p:nvSpPr>
              <p:cNvPr id="41205" name="Rectangle 92"/>
              <p:cNvSpPr>
                <a:spLocks noChangeArrowheads="1"/>
              </p:cNvSpPr>
              <p:nvPr/>
            </p:nvSpPr>
            <p:spPr bwMode="auto">
              <a:xfrm>
                <a:off x="1560" y="1174"/>
                <a:ext cx="216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19,33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06" name="Rectangle 93"/>
              <p:cNvSpPr>
                <a:spLocks noChangeArrowheads="1"/>
              </p:cNvSpPr>
              <p:nvPr/>
            </p:nvSpPr>
            <p:spPr bwMode="auto">
              <a:xfrm>
                <a:off x="1544" y="1174"/>
                <a:ext cx="248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5" name="Group 94"/>
            <p:cNvGrpSpPr>
              <a:grpSpLocks/>
            </p:cNvGrpSpPr>
            <p:nvPr/>
          </p:nvGrpSpPr>
          <p:grpSpPr bwMode="auto">
            <a:xfrm>
              <a:off x="1792" y="1174"/>
              <a:ext cx="256" cy="481"/>
              <a:chOff x="1792" y="1174"/>
              <a:chExt cx="256" cy="481"/>
            </a:xfrm>
          </p:grpSpPr>
          <p:sp>
            <p:nvSpPr>
              <p:cNvPr id="41203" name="Rectangle 95"/>
              <p:cNvSpPr>
                <a:spLocks noChangeArrowheads="1"/>
              </p:cNvSpPr>
              <p:nvPr/>
            </p:nvSpPr>
            <p:spPr bwMode="auto">
              <a:xfrm>
                <a:off x="1808" y="1174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19,37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04" name="Rectangle 96"/>
              <p:cNvSpPr>
                <a:spLocks noChangeArrowheads="1"/>
              </p:cNvSpPr>
              <p:nvPr/>
            </p:nvSpPr>
            <p:spPr bwMode="auto">
              <a:xfrm>
                <a:off x="1792" y="1174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6" name="Group 97"/>
            <p:cNvGrpSpPr>
              <a:grpSpLocks/>
            </p:cNvGrpSpPr>
            <p:nvPr/>
          </p:nvGrpSpPr>
          <p:grpSpPr bwMode="auto">
            <a:xfrm>
              <a:off x="2048" y="1174"/>
              <a:ext cx="256" cy="481"/>
              <a:chOff x="2048" y="1174"/>
              <a:chExt cx="256" cy="481"/>
            </a:xfrm>
          </p:grpSpPr>
          <p:sp>
            <p:nvSpPr>
              <p:cNvPr id="41201" name="Rectangle 98"/>
              <p:cNvSpPr>
                <a:spLocks noChangeArrowheads="1"/>
              </p:cNvSpPr>
              <p:nvPr/>
            </p:nvSpPr>
            <p:spPr bwMode="auto">
              <a:xfrm>
                <a:off x="2064" y="1174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19,41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02" name="Rectangle 99"/>
              <p:cNvSpPr>
                <a:spLocks noChangeArrowheads="1"/>
              </p:cNvSpPr>
              <p:nvPr/>
            </p:nvSpPr>
            <p:spPr bwMode="auto">
              <a:xfrm>
                <a:off x="2048" y="1174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7" name="Group 100"/>
            <p:cNvGrpSpPr>
              <a:grpSpLocks/>
            </p:cNvGrpSpPr>
            <p:nvPr/>
          </p:nvGrpSpPr>
          <p:grpSpPr bwMode="auto">
            <a:xfrm>
              <a:off x="2304" y="1174"/>
              <a:ext cx="256" cy="481"/>
              <a:chOff x="2304" y="1174"/>
              <a:chExt cx="256" cy="481"/>
            </a:xfrm>
          </p:grpSpPr>
          <p:sp>
            <p:nvSpPr>
              <p:cNvPr id="41199" name="Rectangle 101"/>
              <p:cNvSpPr>
                <a:spLocks noChangeArrowheads="1"/>
              </p:cNvSpPr>
              <p:nvPr/>
            </p:nvSpPr>
            <p:spPr bwMode="auto">
              <a:xfrm>
                <a:off x="2320" y="1174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19,45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200" name="Rectangle 102"/>
              <p:cNvSpPr>
                <a:spLocks noChangeArrowheads="1"/>
              </p:cNvSpPr>
              <p:nvPr/>
            </p:nvSpPr>
            <p:spPr bwMode="auto">
              <a:xfrm>
                <a:off x="2304" y="1174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8" name="Group 103"/>
            <p:cNvGrpSpPr>
              <a:grpSpLocks/>
            </p:cNvGrpSpPr>
            <p:nvPr/>
          </p:nvGrpSpPr>
          <p:grpSpPr bwMode="auto">
            <a:xfrm>
              <a:off x="2560" y="1174"/>
              <a:ext cx="264" cy="481"/>
              <a:chOff x="2560" y="1174"/>
              <a:chExt cx="264" cy="481"/>
            </a:xfrm>
          </p:grpSpPr>
          <p:sp>
            <p:nvSpPr>
              <p:cNvPr id="41197" name="Rectangle 104"/>
              <p:cNvSpPr>
                <a:spLocks noChangeArrowheads="1"/>
              </p:cNvSpPr>
              <p:nvPr/>
            </p:nvSpPr>
            <p:spPr bwMode="auto">
              <a:xfrm>
                <a:off x="2576" y="1174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19,50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98" name="Rectangle 105"/>
              <p:cNvSpPr>
                <a:spLocks noChangeArrowheads="1"/>
              </p:cNvSpPr>
              <p:nvPr/>
            </p:nvSpPr>
            <p:spPr bwMode="auto">
              <a:xfrm>
                <a:off x="2560" y="1174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0999" name="Group 106"/>
            <p:cNvGrpSpPr>
              <a:grpSpLocks/>
            </p:cNvGrpSpPr>
            <p:nvPr/>
          </p:nvGrpSpPr>
          <p:grpSpPr bwMode="auto">
            <a:xfrm>
              <a:off x="0" y="1655"/>
              <a:ext cx="264" cy="481"/>
              <a:chOff x="0" y="1655"/>
              <a:chExt cx="264" cy="481"/>
            </a:xfrm>
          </p:grpSpPr>
          <p:sp>
            <p:nvSpPr>
              <p:cNvPr id="41195" name="Rectangle 107"/>
              <p:cNvSpPr>
                <a:spLocks noChangeArrowheads="1"/>
              </p:cNvSpPr>
              <p:nvPr/>
            </p:nvSpPr>
            <p:spPr bwMode="auto">
              <a:xfrm>
                <a:off x="16" y="1655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96" name="Rectangle 108"/>
              <p:cNvSpPr>
                <a:spLocks noChangeArrowheads="1"/>
              </p:cNvSpPr>
              <p:nvPr/>
            </p:nvSpPr>
            <p:spPr bwMode="auto">
              <a:xfrm>
                <a:off x="0" y="1655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0" name="Group 109"/>
            <p:cNvGrpSpPr>
              <a:grpSpLocks/>
            </p:cNvGrpSpPr>
            <p:nvPr/>
          </p:nvGrpSpPr>
          <p:grpSpPr bwMode="auto">
            <a:xfrm>
              <a:off x="264" y="1655"/>
              <a:ext cx="256" cy="481"/>
              <a:chOff x="264" y="1655"/>
              <a:chExt cx="256" cy="481"/>
            </a:xfrm>
          </p:grpSpPr>
          <p:sp>
            <p:nvSpPr>
              <p:cNvPr id="41193" name="Rectangle 110"/>
              <p:cNvSpPr>
                <a:spLocks noChangeArrowheads="1"/>
              </p:cNvSpPr>
              <p:nvPr/>
            </p:nvSpPr>
            <p:spPr bwMode="auto">
              <a:xfrm>
                <a:off x="280" y="1655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10,13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94" name="Rectangle 111"/>
              <p:cNvSpPr>
                <a:spLocks noChangeArrowheads="1"/>
              </p:cNvSpPr>
              <p:nvPr/>
            </p:nvSpPr>
            <p:spPr bwMode="auto">
              <a:xfrm>
                <a:off x="264" y="1655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1" name="Group 112"/>
            <p:cNvGrpSpPr>
              <a:grpSpLocks/>
            </p:cNvGrpSpPr>
            <p:nvPr/>
          </p:nvGrpSpPr>
          <p:grpSpPr bwMode="auto">
            <a:xfrm>
              <a:off x="520" y="1655"/>
              <a:ext cx="256" cy="481"/>
              <a:chOff x="520" y="1655"/>
              <a:chExt cx="256" cy="481"/>
            </a:xfrm>
          </p:grpSpPr>
          <p:sp>
            <p:nvSpPr>
              <p:cNvPr id="41191" name="Rectangle 113"/>
              <p:cNvSpPr>
                <a:spLocks noChangeArrowheads="1"/>
              </p:cNvSpPr>
              <p:nvPr/>
            </p:nvSpPr>
            <p:spPr bwMode="auto">
              <a:xfrm>
                <a:off x="536" y="1655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9,55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92" name="Rectangle 114"/>
              <p:cNvSpPr>
                <a:spLocks noChangeArrowheads="1"/>
              </p:cNvSpPr>
              <p:nvPr/>
            </p:nvSpPr>
            <p:spPr bwMode="auto">
              <a:xfrm>
                <a:off x="520" y="1655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2" name="Group 115"/>
            <p:cNvGrpSpPr>
              <a:grpSpLocks/>
            </p:cNvGrpSpPr>
            <p:nvPr/>
          </p:nvGrpSpPr>
          <p:grpSpPr bwMode="auto">
            <a:xfrm>
              <a:off x="776" y="1655"/>
              <a:ext cx="256" cy="481"/>
              <a:chOff x="776" y="1655"/>
              <a:chExt cx="256" cy="481"/>
            </a:xfrm>
          </p:grpSpPr>
          <p:sp>
            <p:nvSpPr>
              <p:cNvPr id="41189" name="Rectangle 116"/>
              <p:cNvSpPr>
                <a:spLocks noChangeArrowheads="1"/>
              </p:cNvSpPr>
              <p:nvPr/>
            </p:nvSpPr>
            <p:spPr bwMode="auto">
              <a:xfrm>
                <a:off x="792" y="1655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9,28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90" name="Rectangle 117"/>
              <p:cNvSpPr>
                <a:spLocks noChangeArrowheads="1"/>
              </p:cNvSpPr>
              <p:nvPr/>
            </p:nvSpPr>
            <p:spPr bwMode="auto">
              <a:xfrm>
                <a:off x="776" y="1655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3" name="Group 118"/>
            <p:cNvGrpSpPr>
              <a:grpSpLocks/>
            </p:cNvGrpSpPr>
            <p:nvPr/>
          </p:nvGrpSpPr>
          <p:grpSpPr bwMode="auto">
            <a:xfrm>
              <a:off x="1032" y="1655"/>
              <a:ext cx="256" cy="481"/>
              <a:chOff x="1032" y="1655"/>
              <a:chExt cx="256" cy="481"/>
            </a:xfrm>
          </p:grpSpPr>
          <p:sp>
            <p:nvSpPr>
              <p:cNvPr id="41187" name="Rectangle 119"/>
              <p:cNvSpPr>
                <a:spLocks noChangeArrowheads="1"/>
              </p:cNvSpPr>
              <p:nvPr/>
            </p:nvSpPr>
            <p:spPr bwMode="auto">
              <a:xfrm>
                <a:off x="1048" y="1655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9,12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88" name="Rectangle 120"/>
              <p:cNvSpPr>
                <a:spLocks noChangeArrowheads="1"/>
              </p:cNvSpPr>
              <p:nvPr/>
            </p:nvSpPr>
            <p:spPr bwMode="auto">
              <a:xfrm>
                <a:off x="1032" y="1655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4" name="Group 121"/>
            <p:cNvGrpSpPr>
              <a:grpSpLocks/>
            </p:cNvGrpSpPr>
            <p:nvPr/>
          </p:nvGrpSpPr>
          <p:grpSpPr bwMode="auto">
            <a:xfrm>
              <a:off x="1288" y="1655"/>
              <a:ext cx="256" cy="481"/>
              <a:chOff x="1288" y="1655"/>
              <a:chExt cx="256" cy="481"/>
            </a:xfrm>
          </p:grpSpPr>
          <p:sp>
            <p:nvSpPr>
              <p:cNvPr id="41185" name="Rectangle 122"/>
              <p:cNvSpPr>
                <a:spLocks noChangeArrowheads="1"/>
              </p:cNvSpPr>
              <p:nvPr/>
            </p:nvSpPr>
            <p:spPr bwMode="auto">
              <a:xfrm>
                <a:off x="1304" y="1655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9,01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86" name="Rectangle 123"/>
              <p:cNvSpPr>
                <a:spLocks noChangeArrowheads="1"/>
              </p:cNvSpPr>
              <p:nvPr/>
            </p:nvSpPr>
            <p:spPr bwMode="auto">
              <a:xfrm>
                <a:off x="1288" y="1655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5" name="Group 124"/>
            <p:cNvGrpSpPr>
              <a:grpSpLocks/>
            </p:cNvGrpSpPr>
            <p:nvPr/>
          </p:nvGrpSpPr>
          <p:grpSpPr bwMode="auto">
            <a:xfrm>
              <a:off x="1544" y="1655"/>
              <a:ext cx="248" cy="481"/>
              <a:chOff x="1544" y="1655"/>
              <a:chExt cx="248" cy="481"/>
            </a:xfrm>
          </p:grpSpPr>
          <p:sp>
            <p:nvSpPr>
              <p:cNvPr id="41183" name="Rectangle 125"/>
              <p:cNvSpPr>
                <a:spLocks noChangeArrowheads="1"/>
              </p:cNvSpPr>
              <p:nvPr/>
            </p:nvSpPr>
            <p:spPr bwMode="auto">
              <a:xfrm>
                <a:off x="1560" y="1655"/>
                <a:ext cx="216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8,94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84" name="Rectangle 126"/>
              <p:cNvSpPr>
                <a:spLocks noChangeArrowheads="1"/>
              </p:cNvSpPr>
              <p:nvPr/>
            </p:nvSpPr>
            <p:spPr bwMode="auto">
              <a:xfrm>
                <a:off x="1544" y="1655"/>
                <a:ext cx="248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6" name="Group 127"/>
            <p:cNvGrpSpPr>
              <a:grpSpLocks/>
            </p:cNvGrpSpPr>
            <p:nvPr/>
          </p:nvGrpSpPr>
          <p:grpSpPr bwMode="auto">
            <a:xfrm>
              <a:off x="1792" y="1655"/>
              <a:ext cx="256" cy="481"/>
              <a:chOff x="1792" y="1655"/>
              <a:chExt cx="256" cy="481"/>
            </a:xfrm>
          </p:grpSpPr>
          <p:sp>
            <p:nvSpPr>
              <p:cNvPr id="41181" name="Rectangle 128"/>
              <p:cNvSpPr>
                <a:spLocks noChangeArrowheads="1"/>
              </p:cNvSpPr>
              <p:nvPr/>
            </p:nvSpPr>
            <p:spPr bwMode="auto">
              <a:xfrm>
                <a:off x="1808" y="1655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8,84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82" name="Rectangle 129"/>
              <p:cNvSpPr>
                <a:spLocks noChangeArrowheads="1"/>
              </p:cNvSpPr>
              <p:nvPr/>
            </p:nvSpPr>
            <p:spPr bwMode="auto">
              <a:xfrm>
                <a:off x="1792" y="1655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7" name="Group 130"/>
            <p:cNvGrpSpPr>
              <a:grpSpLocks/>
            </p:cNvGrpSpPr>
            <p:nvPr/>
          </p:nvGrpSpPr>
          <p:grpSpPr bwMode="auto">
            <a:xfrm>
              <a:off x="2048" y="1655"/>
              <a:ext cx="256" cy="481"/>
              <a:chOff x="2048" y="1655"/>
              <a:chExt cx="256" cy="481"/>
            </a:xfrm>
          </p:grpSpPr>
          <p:sp>
            <p:nvSpPr>
              <p:cNvPr id="41179" name="Rectangle 131"/>
              <p:cNvSpPr>
                <a:spLocks noChangeArrowheads="1"/>
              </p:cNvSpPr>
              <p:nvPr/>
            </p:nvSpPr>
            <p:spPr bwMode="auto">
              <a:xfrm>
                <a:off x="2064" y="1655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8,74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80" name="Rectangle 132"/>
              <p:cNvSpPr>
                <a:spLocks noChangeArrowheads="1"/>
              </p:cNvSpPr>
              <p:nvPr/>
            </p:nvSpPr>
            <p:spPr bwMode="auto">
              <a:xfrm>
                <a:off x="2048" y="1655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8" name="Group 133"/>
            <p:cNvGrpSpPr>
              <a:grpSpLocks/>
            </p:cNvGrpSpPr>
            <p:nvPr/>
          </p:nvGrpSpPr>
          <p:grpSpPr bwMode="auto">
            <a:xfrm>
              <a:off x="2304" y="1655"/>
              <a:ext cx="256" cy="481"/>
              <a:chOff x="2304" y="1655"/>
              <a:chExt cx="256" cy="481"/>
            </a:xfrm>
          </p:grpSpPr>
          <p:sp>
            <p:nvSpPr>
              <p:cNvPr id="41177" name="Rectangle 134"/>
              <p:cNvSpPr>
                <a:spLocks noChangeArrowheads="1"/>
              </p:cNvSpPr>
              <p:nvPr/>
            </p:nvSpPr>
            <p:spPr bwMode="auto">
              <a:xfrm>
                <a:off x="2320" y="1655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8,64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78" name="Rectangle 135"/>
              <p:cNvSpPr>
                <a:spLocks noChangeArrowheads="1"/>
              </p:cNvSpPr>
              <p:nvPr/>
            </p:nvSpPr>
            <p:spPr bwMode="auto">
              <a:xfrm>
                <a:off x="2304" y="1655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09" name="Group 136"/>
            <p:cNvGrpSpPr>
              <a:grpSpLocks/>
            </p:cNvGrpSpPr>
            <p:nvPr/>
          </p:nvGrpSpPr>
          <p:grpSpPr bwMode="auto">
            <a:xfrm>
              <a:off x="2560" y="1655"/>
              <a:ext cx="264" cy="481"/>
              <a:chOff x="2560" y="1655"/>
              <a:chExt cx="264" cy="481"/>
            </a:xfrm>
          </p:grpSpPr>
          <p:sp>
            <p:nvSpPr>
              <p:cNvPr id="41175" name="Rectangle 137"/>
              <p:cNvSpPr>
                <a:spLocks noChangeArrowheads="1"/>
              </p:cNvSpPr>
              <p:nvPr/>
            </p:nvSpPr>
            <p:spPr bwMode="auto">
              <a:xfrm>
                <a:off x="2576" y="1655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8,53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76" name="Rectangle 138"/>
              <p:cNvSpPr>
                <a:spLocks noChangeArrowheads="1"/>
              </p:cNvSpPr>
              <p:nvPr/>
            </p:nvSpPr>
            <p:spPr bwMode="auto">
              <a:xfrm>
                <a:off x="2560" y="1655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0" name="Group 139"/>
            <p:cNvGrpSpPr>
              <a:grpSpLocks/>
            </p:cNvGrpSpPr>
            <p:nvPr/>
          </p:nvGrpSpPr>
          <p:grpSpPr bwMode="auto">
            <a:xfrm>
              <a:off x="0" y="2136"/>
              <a:ext cx="264" cy="481"/>
              <a:chOff x="0" y="2136"/>
              <a:chExt cx="264" cy="481"/>
            </a:xfrm>
          </p:grpSpPr>
          <p:sp>
            <p:nvSpPr>
              <p:cNvPr id="41173" name="Rectangle 140"/>
              <p:cNvSpPr>
                <a:spLocks noChangeArrowheads="1"/>
              </p:cNvSpPr>
              <p:nvPr/>
            </p:nvSpPr>
            <p:spPr bwMode="auto">
              <a:xfrm>
                <a:off x="16" y="2136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74" name="Rectangle 141"/>
              <p:cNvSpPr>
                <a:spLocks noChangeArrowheads="1"/>
              </p:cNvSpPr>
              <p:nvPr/>
            </p:nvSpPr>
            <p:spPr bwMode="auto">
              <a:xfrm>
                <a:off x="0" y="2136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1" name="Group 142"/>
            <p:cNvGrpSpPr>
              <a:grpSpLocks/>
            </p:cNvGrpSpPr>
            <p:nvPr/>
          </p:nvGrpSpPr>
          <p:grpSpPr bwMode="auto">
            <a:xfrm>
              <a:off x="264" y="2136"/>
              <a:ext cx="256" cy="481"/>
              <a:chOff x="264" y="2136"/>
              <a:chExt cx="256" cy="481"/>
            </a:xfrm>
          </p:grpSpPr>
          <p:sp>
            <p:nvSpPr>
              <p:cNvPr id="41171" name="Rectangle 143"/>
              <p:cNvSpPr>
                <a:spLocks noChangeArrowheads="1"/>
              </p:cNvSpPr>
              <p:nvPr/>
            </p:nvSpPr>
            <p:spPr bwMode="auto">
              <a:xfrm>
                <a:off x="280" y="2136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7,71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72" name="Rectangle 144"/>
              <p:cNvSpPr>
                <a:spLocks noChangeArrowheads="1"/>
              </p:cNvSpPr>
              <p:nvPr/>
            </p:nvSpPr>
            <p:spPr bwMode="auto">
              <a:xfrm>
                <a:off x="264" y="2136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2" name="Group 145"/>
            <p:cNvGrpSpPr>
              <a:grpSpLocks/>
            </p:cNvGrpSpPr>
            <p:nvPr/>
          </p:nvGrpSpPr>
          <p:grpSpPr bwMode="auto">
            <a:xfrm>
              <a:off x="520" y="2136"/>
              <a:ext cx="256" cy="481"/>
              <a:chOff x="520" y="2136"/>
              <a:chExt cx="256" cy="481"/>
            </a:xfrm>
          </p:grpSpPr>
          <p:sp>
            <p:nvSpPr>
              <p:cNvPr id="41169" name="Rectangle 146"/>
              <p:cNvSpPr>
                <a:spLocks noChangeArrowheads="1"/>
              </p:cNvSpPr>
              <p:nvPr/>
            </p:nvSpPr>
            <p:spPr bwMode="auto">
              <a:xfrm>
                <a:off x="536" y="2136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6,94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70" name="Rectangle 147"/>
              <p:cNvSpPr>
                <a:spLocks noChangeArrowheads="1"/>
              </p:cNvSpPr>
              <p:nvPr/>
            </p:nvSpPr>
            <p:spPr bwMode="auto">
              <a:xfrm>
                <a:off x="520" y="2136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3" name="Group 148"/>
            <p:cNvGrpSpPr>
              <a:grpSpLocks/>
            </p:cNvGrpSpPr>
            <p:nvPr/>
          </p:nvGrpSpPr>
          <p:grpSpPr bwMode="auto">
            <a:xfrm>
              <a:off x="776" y="2136"/>
              <a:ext cx="256" cy="481"/>
              <a:chOff x="776" y="2136"/>
              <a:chExt cx="256" cy="481"/>
            </a:xfrm>
          </p:grpSpPr>
          <p:sp>
            <p:nvSpPr>
              <p:cNvPr id="41167" name="Rectangle 149"/>
              <p:cNvSpPr>
                <a:spLocks noChangeArrowheads="1"/>
              </p:cNvSpPr>
              <p:nvPr/>
            </p:nvSpPr>
            <p:spPr bwMode="auto">
              <a:xfrm>
                <a:off x="792" y="2136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6,59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68" name="Rectangle 150"/>
              <p:cNvSpPr>
                <a:spLocks noChangeArrowheads="1"/>
              </p:cNvSpPr>
              <p:nvPr/>
            </p:nvSpPr>
            <p:spPr bwMode="auto">
              <a:xfrm>
                <a:off x="776" y="2136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4" name="Group 151"/>
            <p:cNvGrpSpPr>
              <a:grpSpLocks/>
            </p:cNvGrpSpPr>
            <p:nvPr/>
          </p:nvGrpSpPr>
          <p:grpSpPr bwMode="auto">
            <a:xfrm>
              <a:off x="1032" y="2136"/>
              <a:ext cx="256" cy="481"/>
              <a:chOff x="1032" y="2136"/>
              <a:chExt cx="256" cy="481"/>
            </a:xfrm>
          </p:grpSpPr>
          <p:sp>
            <p:nvSpPr>
              <p:cNvPr id="41165" name="Rectangle 152"/>
              <p:cNvSpPr>
                <a:spLocks noChangeArrowheads="1"/>
              </p:cNvSpPr>
              <p:nvPr/>
            </p:nvSpPr>
            <p:spPr bwMode="auto">
              <a:xfrm>
                <a:off x="1048" y="2136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6,39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66" name="Rectangle 153"/>
              <p:cNvSpPr>
                <a:spLocks noChangeArrowheads="1"/>
              </p:cNvSpPr>
              <p:nvPr/>
            </p:nvSpPr>
            <p:spPr bwMode="auto">
              <a:xfrm>
                <a:off x="1032" y="2136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5" name="Group 154"/>
            <p:cNvGrpSpPr>
              <a:grpSpLocks/>
            </p:cNvGrpSpPr>
            <p:nvPr/>
          </p:nvGrpSpPr>
          <p:grpSpPr bwMode="auto">
            <a:xfrm>
              <a:off x="1288" y="2136"/>
              <a:ext cx="256" cy="481"/>
              <a:chOff x="1288" y="2136"/>
              <a:chExt cx="256" cy="481"/>
            </a:xfrm>
          </p:grpSpPr>
          <p:sp>
            <p:nvSpPr>
              <p:cNvPr id="41163" name="Rectangle 155"/>
              <p:cNvSpPr>
                <a:spLocks noChangeArrowheads="1"/>
              </p:cNvSpPr>
              <p:nvPr/>
            </p:nvSpPr>
            <p:spPr bwMode="auto">
              <a:xfrm>
                <a:off x="1304" y="2136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6,26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64" name="Rectangle 156"/>
              <p:cNvSpPr>
                <a:spLocks noChangeArrowheads="1"/>
              </p:cNvSpPr>
              <p:nvPr/>
            </p:nvSpPr>
            <p:spPr bwMode="auto">
              <a:xfrm>
                <a:off x="1288" y="2136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6" name="Group 157"/>
            <p:cNvGrpSpPr>
              <a:grpSpLocks/>
            </p:cNvGrpSpPr>
            <p:nvPr/>
          </p:nvGrpSpPr>
          <p:grpSpPr bwMode="auto">
            <a:xfrm>
              <a:off x="1544" y="2136"/>
              <a:ext cx="248" cy="481"/>
              <a:chOff x="1544" y="2136"/>
              <a:chExt cx="248" cy="481"/>
            </a:xfrm>
          </p:grpSpPr>
          <p:sp>
            <p:nvSpPr>
              <p:cNvPr id="41161" name="Rectangle 158"/>
              <p:cNvSpPr>
                <a:spLocks noChangeArrowheads="1"/>
              </p:cNvSpPr>
              <p:nvPr/>
            </p:nvSpPr>
            <p:spPr bwMode="auto">
              <a:xfrm>
                <a:off x="1560" y="2136"/>
                <a:ext cx="216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6,16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62" name="Rectangle 159"/>
              <p:cNvSpPr>
                <a:spLocks noChangeArrowheads="1"/>
              </p:cNvSpPr>
              <p:nvPr/>
            </p:nvSpPr>
            <p:spPr bwMode="auto">
              <a:xfrm>
                <a:off x="1544" y="2136"/>
                <a:ext cx="248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7" name="Group 160"/>
            <p:cNvGrpSpPr>
              <a:grpSpLocks/>
            </p:cNvGrpSpPr>
            <p:nvPr/>
          </p:nvGrpSpPr>
          <p:grpSpPr bwMode="auto">
            <a:xfrm>
              <a:off x="1792" y="2136"/>
              <a:ext cx="256" cy="481"/>
              <a:chOff x="1792" y="2136"/>
              <a:chExt cx="256" cy="481"/>
            </a:xfrm>
          </p:grpSpPr>
          <p:sp>
            <p:nvSpPr>
              <p:cNvPr id="41159" name="Rectangle 161"/>
              <p:cNvSpPr>
                <a:spLocks noChangeArrowheads="1"/>
              </p:cNvSpPr>
              <p:nvPr/>
            </p:nvSpPr>
            <p:spPr bwMode="auto">
              <a:xfrm>
                <a:off x="1808" y="2136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6,04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60" name="Rectangle 162"/>
              <p:cNvSpPr>
                <a:spLocks noChangeArrowheads="1"/>
              </p:cNvSpPr>
              <p:nvPr/>
            </p:nvSpPr>
            <p:spPr bwMode="auto">
              <a:xfrm>
                <a:off x="1792" y="2136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8" name="Group 163"/>
            <p:cNvGrpSpPr>
              <a:grpSpLocks/>
            </p:cNvGrpSpPr>
            <p:nvPr/>
          </p:nvGrpSpPr>
          <p:grpSpPr bwMode="auto">
            <a:xfrm>
              <a:off x="2048" y="2136"/>
              <a:ext cx="256" cy="481"/>
              <a:chOff x="2048" y="2136"/>
              <a:chExt cx="256" cy="481"/>
            </a:xfrm>
          </p:grpSpPr>
          <p:sp>
            <p:nvSpPr>
              <p:cNvPr id="41157" name="Rectangle 164"/>
              <p:cNvSpPr>
                <a:spLocks noChangeArrowheads="1"/>
              </p:cNvSpPr>
              <p:nvPr/>
            </p:nvSpPr>
            <p:spPr bwMode="auto">
              <a:xfrm>
                <a:off x="2064" y="2136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5,91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58" name="Rectangle 165"/>
              <p:cNvSpPr>
                <a:spLocks noChangeArrowheads="1"/>
              </p:cNvSpPr>
              <p:nvPr/>
            </p:nvSpPr>
            <p:spPr bwMode="auto">
              <a:xfrm>
                <a:off x="2048" y="2136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19" name="Group 166"/>
            <p:cNvGrpSpPr>
              <a:grpSpLocks/>
            </p:cNvGrpSpPr>
            <p:nvPr/>
          </p:nvGrpSpPr>
          <p:grpSpPr bwMode="auto">
            <a:xfrm>
              <a:off x="2304" y="2136"/>
              <a:ext cx="256" cy="481"/>
              <a:chOff x="2304" y="2136"/>
              <a:chExt cx="256" cy="481"/>
            </a:xfrm>
          </p:grpSpPr>
          <p:sp>
            <p:nvSpPr>
              <p:cNvPr id="41155" name="Rectangle 167"/>
              <p:cNvSpPr>
                <a:spLocks noChangeArrowheads="1"/>
              </p:cNvSpPr>
              <p:nvPr/>
            </p:nvSpPr>
            <p:spPr bwMode="auto">
              <a:xfrm>
                <a:off x="2320" y="2136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5,77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56" name="Rectangle 168"/>
              <p:cNvSpPr>
                <a:spLocks noChangeArrowheads="1"/>
              </p:cNvSpPr>
              <p:nvPr/>
            </p:nvSpPr>
            <p:spPr bwMode="auto">
              <a:xfrm>
                <a:off x="2304" y="2136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0" name="Group 169"/>
            <p:cNvGrpSpPr>
              <a:grpSpLocks/>
            </p:cNvGrpSpPr>
            <p:nvPr/>
          </p:nvGrpSpPr>
          <p:grpSpPr bwMode="auto">
            <a:xfrm>
              <a:off x="2560" y="2136"/>
              <a:ext cx="264" cy="481"/>
              <a:chOff x="2560" y="2136"/>
              <a:chExt cx="264" cy="481"/>
            </a:xfrm>
          </p:grpSpPr>
          <p:sp>
            <p:nvSpPr>
              <p:cNvPr id="41153" name="Rectangle 170"/>
              <p:cNvSpPr>
                <a:spLocks noChangeArrowheads="1"/>
              </p:cNvSpPr>
              <p:nvPr/>
            </p:nvSpPr>
            <p:spPr bwMode="auto">
              <a:xfrm>
                <a:off x="2576" y="2136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5,63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54" name="Rectangle 171"/>
              <p:cNvSpPr>
                <a:spLocks noChangeArrowheads="1"/>
              </p:cNvSpPr>
              <p:nvPr/>
            </p:nvSpPr>
            <p:spPr bwMode="auto">
              <a:xfrm>
                <a:off x="2560" y="2136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1" name="Group 172"/>
            <p:cNvGrpSpPr>
              <a:grpSpLocks/>
            </p:cNvGrpSpPr>
            <p:nvPr/>
          </p:nvGrpSpPr>
          <p:grpSpPr bwMode="auto">
            <a:xfrm>
              <a:off x="0" y="2617"/>
              <a:ext cx="264" cy="481"/>
              <a:chOff x="0" y="2617"/>
              <a:chExt cx="264" cy="481"/>
            </a:xfrm>
          </p:grpSpPr>
          <p:sp>
            <p:nvSpPr>
              <p:cNvPr id="41151" name="Rectangle 173"/>
              <p:cNvSpPr>
                <a:spLocks noChangeArrowheads="1"/>
              </p:cNvSpPr>
              <p:nvPr/>
            </p:nvSpPr>
            <p:spPr bwMode="auto">
              <a:xfrm>
                <a:off x="16" y="2617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52" name="Rectangle 174"/>
              <p:cNvSpPr>
                <a:spLocks noChangeArrowheads="1"/>
              </p:cNvSpPr>
              <p:nvPr/>
            </p:nvSpPr>
            <p:spPr bwMode="auto">
              <a:xfrm>
                <a:off x="0" y="2617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2" name="Group 175"/>
            <p:cNvGrpSpPr>
              <a:grpSpLocks/>
            </p:cNvGrpSpPr>
            <p:nvPr/>
          </p:nvGrpSpPr>
          <p:grpSpPr bwMode="auto">
            <a:xfrm>
              <a:off x="264" y="2617"/>
              <a:ext cx="256" cy="481"/>
              <a:chOff x="264" y="2617"/>
              <a:chExt cx="256" cy="481"/>
            </a:xfrm>
          </p:grpSpPr>
          <p:sp>
            <p:nvSpPr>
              <p:cNvPr id="41149" name="Rectangle 176"/>
              <p:cNvSpPr>
                <a:spLocks noChangeArrowheads="1"/>
              </p:cNvSpPr>
              <p:nvPr/>
            </p:nvSpPr>
            <p:spPr bwMode="auto">
              <a:xfrm>
                <a:off x="280" y="2617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6,61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50" name="Rectangle 177"/>
              <p:cNvSpPr>
                <a:spLocks noChangeArrowheads="1"/>
              </p:cNvSpPr>
              <p:nvPr/>
            </p:nvSpPr>
            <p:spPr bwMode="auto">
              <a:xfrm>
                <a:off x="264" y="2617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3" name="Group 178"/>
            <p:cNvGrpSpPr>
              <a:grpSpLocks/>
            </p:cNvGrpSpPr>
            <p:nvPr/>
          </p:nvGrpSpPr>
          <p:grpSpPr bwMode="auto">
            <a:xfrm>
              <a:off x="520" y="2617"/>
              <a:ext cx="256" cy="481"/>
              <a:chOff x="520" y="2617"/>
              <a:chExt cx="256" cy="481"/>
            </a:xfrm>
          </p:grpSpPr>
          <p:sp>
            <p:nvSpPr>
              <p:cNvPr id="41147" name="Rectangle 179"/>
              <p:cNvSpPr>
                <a:spLocks noChangeArrowheads="1"/>
              </p:cNvSpPr>
              <p:nvPr/>
            </p:nvSpPr>
            <p:spPr bwMode="auto">
              <a:xfrm>
                <a:off x="536" y="2617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5,79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48" name="Rectangle 180"/>
              <p:cNvSpPr>
                <a:spLocks noChangeArrowheads="1"/>
              </p:cNvSpPr>
              <p:nvPr/>
            </p:nvSpPr>
            <p:spPr bwMode="auto">
              <a:xfrm>
                <a:off x="520" y="2617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4" name="Group 181"/>
            <p:cNvGrpSpPr>
              <a:grpSpLocks/>
            </p:cNvGrpSpPr>
            <p:nvPr/>
          </p:nvGrpSpPr>
          <p:grpSpPr bwMode="auto">
            <a:xfrm>
              <a:off x="776" y="2617"/>
              <a:ext cx="256" cy="481"/>
              <a:chOff x="776" y="2617"/>
              <a:chExt cx="256" cy="481"/>
            </a:xfrm>
          </p:grpSpPr>
          <p:sp>
            <p:nvSpPr>
              <p:cNvPr id="41145" name="Rectangle 182"/>
              <p:cNvSpPr>
                <a:spLocks noChangeArrowheads="1"/>
              </p:cNvSpPr>
              <p:nvPr/>
            </p:nvSpPr>
            <p:spPr bwMode="auto">
              <a:xfrm>
                <a:off x="792" y="2617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5,41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46" name="Rectangle 183"/>
              <p:cNvSpPr>
                <a:spLocks noChangeArrowheads="1"/>
              </p:cNvSpPr>
              <p:nvPr/>
            </p:nvSpPr>
            <p:spPr bwMode="auto">
              <a:xfrm>
                <a:off x="776" y="2617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5" name="Group 184"/>
            <p:cNvGrpSpPr>
              <a:grpSpLocks/>
            </p:cNvGrpSpPr>
            <p:nvPr/>
          </p:nvGrpSpPr>
          <p:grpSpPr bwMode="auto">
            <a:xfrm>
              <a:off x="1032" y="2617"/>
              <a:ext cx="256" cy="481"/>
              <a:chOff x="1032" y="2617"/>
              <a:chExt cx="256" cy="481"/>
            </a:xfrm>
          </p:grpSpPr>
          <p:sp>
            <p:nvSpPr>
              <p:cNvPr id="41143" name="Rectangle 185"/>
              <p:cNvSpPr>
                <a:spLocks noChangeArrowheads="1"/>
              </p:cNvSpPr>
              <p:nvPr/>
            </p:nvSpPr>
            <p:spPr bwMode="auto">
              <a:xfrm>
                <a:off x="1048" y="2617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5,19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44" name="Rectangle 186"/>
              <p:cNvSpPr>
                <a:spLocks noChangeArrowheads="1"/>
              </p:cNvSpPr>
              <p:nvPr/>
            </p:nvSpPr>
            <p:spPr bwMode="auto">
              <a:xfrm>
                <a:off x="1032" y="2617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6" name="Group 187"/>
            <p:cNvGrpSpPr>
              <a:grpSpLocks/>
            </p:cNvGrpSpPr>
            <p:nvPr/>
          </p:nvGrpSpPr>
          <p:grpSpPr bwMode="auto">
            <a:xfrm>
              <a:off x="1288" y="2617"/>
              <a:ext cx="256" cy="481"/>
              <a:chOff x="1288" y="2617"/>
              <a:chExt cx="256" cy="481"/>
            </a:xfrm>
          </p:grpSpPr>
          <p:sp>
            <p:nvSpPr>
              <p:cNvPr id="41141" name="Rectangle 188"/>
              <p:cNvSpPr>
                <a:spLocks noChangeArrowheads="1"/>
              </p:cNvSpPr>
              <p:nvPr/>
            </p:nvSpPr>
            <p:spPr bwMode="auto">
              <a:xfrm>
                <a:off x="1304" y="2617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5,05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42" name="Rectangle 189"/>
              <p:cNvSpPr>
                <a:spLocks noChangeArrowheads="1"/>
              </p:cNvSpPr>
              <p:nvPr/>
            </p:nvSpPr>
            <p:spPr bwMode="auto">
              <a:xfrm>
                <a:off x="1288" y="2617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7" name="Group 190"/>
            <p:cNvGrpSpPr>
              <a:grpSpLocks/>
            </p:cNvGrpSpPr>
            <p:nvPr/>
          </p:nvGrpSpPr>
          <p:grpSpPr bwMode="auto">
            <a:xfrm>
              <a:off x="1544" y="2617"/>
              <a:ext cx="248" cy="481"/>
              <a:chOff x="1544" y="2617"/>
              <a:chExt cx="248" cy="481"/>
            </a:xfrm>
          </p:grpSpPr>
          <p:sp>
            <p:nvSpPr>
              <p:cNvPr id="41139" name="Rectangle 191"/>
              <p:cNvSpPr>
                <a:spLocks noChangeArrowheads="1"/>
              </p:cNvSpPr>
              <p:nvPr/>
            </p:nvSpPr>
            <p:spPr bwMode="auto">
              <a:xfrm>
                <a:off x="1560" y="2617"/>
                <a:ext cx="216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4,95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40" name="Rectangle 192"/>
              <p:cNvSpPr>
                <a:spLocks noChangeArrowheads="1"/>
              </p:cNvSpPr>
              <p:nvPr/>
            </p:nvSpPr>
            <p:spPr bwMode="auto">
              <a:xfrm>
                <a:off x="1544" y="2617"/>
                <a:ext cx="248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8" name="Group 193"/>
            <p:cNvGrpSpPr>
              <a:grpSpLocks/>
            </p:cNvGrpSpPr>
            <p:nvPr/>
          </p:nvGrpSpPr>
          <p:grpSpPr bwMode="auto">
            <a:xfrm>
              <a:off x="1792" y="2617"/>
              <a:ext cx="256" cy="481"/>
              <a:chOff x="1792" y="2617"/>
              <a:chExt cx="256" cy="481"/>
            </a:xfrm>
          </p:grpSpPr>
          <p:sp>
            <p:nvSpPr>
              <p:cNvPr id="41137" name="Rectangle 194"/>
              <p:cNvSpPr>
                <a:spLocks noChangeArrowheads="1"/>
              </p:cNvSpPr>
              <p:nvPr/>
            </p:nvSpPr>
            <p:spPr bwMode="auto">
              <a:xfrm>
                <a:off x="1808" y="2617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4,82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38" name="Rectangle 195"/>
              <p:cNvSpPr>
                <a:spLocks noChangeArrowheads="1"/>
              </p:cNvSpPr>
              <p:nvPr/>
            </p:nvSpPr>
            <p:spPr bwMode="auto">
              <a:xfrm>
                <a:off x="1792" y="2617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29" name="Group 196"/>
            <p:cNvGrpSpPr>
              <a:grpSpLocks/>
            </p:cNvGrpSpPr>
            <p:nvPr/>
          </p:nvGrpSpPr>
          <p:grpSpPr bwMode="auto">
            <a:xfrm>
              <a:off x="2048" y="2617"/>
              <a:ext cx="256" cy="481"/>
              <a:chOff x="2048" y="2617"/>
              <a:chExt cx="256" cy="481"/>
            </a:xfrm>
          </p:grpSpPr>
          <p:sp>
            <p:nvSpPr>
              <p:cNvPr id="41135" name="Rectangle 197"/>
              <p:cNvSpPr>
                <a:spLocks noChangeArrowheads="1"/>
              </p:cNvSpPr>
              <p:nvPr/>
            </p:nvSpPr>
            <p:spPr bwMode="auto">
              <a:xfrm>
                <a:off x="2064" y="2617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4,68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36" name="Rectangle 198"/>
              <p:cNvSpPr>
                <a:spLocks noChangeArrowheads="1"/>
              </p:cNvSpPr>
              <p:nvPr/>
            </p:nvSpPr>
            <p:spPr bwMode="auto">
              <a:xfrm>
                <a:off x="2048" y="2617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0" name="Group 199"/>
            <p:cNvGrpSpPr>
              <a:grpSpLocks/>
            </p:cNvGrpSpPr>
            <p:nvPr/>
          </p:nvGrpSpPr>
          <p:grpSpPr bwMode="auto">
            <a:xfrm>
              <a:off x="2304" y="2617"/>
              <a:ext cx="256" cy="481"/>
              <a:chOff x="2304" y="2617"/>
              <a:chExt cx="256" cy="481"/>
            </a:xfrm>
          </p:grpSpPr>
          <p:sp>
            <p:nvSpPr>
              <p:cNvPr id="41133" name="Rectangle 200"/>
              <p:cNvSpPr>
                <a:spLocks noChangeArrowheads="1"/>
              </p:cNvSpPr>
              <p:nvPr/>
            </p:nvSpPr>
            <p:spPr bwMode="auto">
              <a:xfrm>
                <a:off x="2320" y="2617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4,53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34" name="Rectangle 201"/>
              <p:cNvSpPr>
                <a:spLocks noChangeArrowheads="1"/>
              </p:cNvSpPr>
              <p:nvPr/>
            </p:nvSpPr>
            <p:spPr bwMode="auto">
              <a:xfrm>
                <a:off x="2304" y="2617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1" name="Group 202"/>
            <p:cNvGrpSpPr>
              <a:grpSpLocks/>
            </p:cNvGrpSpPr>
            <p:nvPr/>
          </p:nvGrpSpPr>
          <p:grpSpPr bwMode="auto">
            <a:xfrm>
              <a:off x="2560" y="2617"/>
              <a:ext cx="264" cy="481"/>
              <a:chOff x="2560" y="2617"/>
              <a:chExt cx="264" cy="481"/>
            </a:xfrm>
          </p:grpSpPr>
          <p:sp>
            <p:nvSpPr>
              <p:cNvPr id="41131" name="Rectangle 203"/>
              <p:cNvSpPr>
                <a:spLocks noChangeArrowheads="1"/>
              </p:cNvSpPr>
              <p:nvPr/>
            </p:nvSpPr>
            <p:spPr bwMode="auto">
              <a:xfrm>
                <a:off x="2576" y="2617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4,36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32" name="Rectangle 204"/>
              <p:cNvSpPr>
                <a:spLocks noChangeArrowheads="1"/>
              </p:cNvSpPr>
              <p:nvPr/>
            </p:nvSpPr>
            <p:spPr bwMode="auto">
              <a:xfrm>
                <a:off x="2560" y="2617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2" name="Group 205"/>
            <p:cNvGrpSpPr>
              <a:grpSpLocks/>
            </p:cNvGrpSpPr>
            <p:nvPr/>
          </p:nvGrpSpPr>
          <p:grpSpPr bwMode="auto">
            <a:xfrm>
              <a:off x="0" y="3098"/>
              <a:ext cx="264" cy="481"/>
              <a:chOff x="0" y="3098"/>
              <a:chExt cx="264" cy="481"/>
            </a:xfrm>
          </p:grpSpPr>
          <p:sp>
            <p:nvSpPr>
              <p:cNvPr id="41129" name="Rectangle 206"/>
              <p:cNvSpPr>
                <a:spLocks noChangeArrowheads="1"/>
              </p:cNvSpPr>
              <p:nvPr/>
            </p:nvSpPr>
            <p:spPr bwMode="auto">
              <a:xfrm>
                <a:off x="16" y="3098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6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30" name="Rectangle 207"/>
              <p:cNvSpPr>
                <a:spLocks noChangeArrowheads="1"/>
              </p:cNvSpPr>
              <p:nvPr/>
            </p:nvSpPr>
            <p:spPr bwMode="auto">
              <a:xfrm>
                <a:off x="0" y="3098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3" name="Group 208"/>
            <p:cNvGrpSpPr>
              <a:grpSpLocks/>
            </p:cNvGrpSpPr>
            <p:nvPr/>
          </p:nvGrpSpPr>
          <p:grpSpPr bwMode="auto">
            <a:xfrm>
              <a:off x="264" y="3098"/>
              <a:ext cx="256" cy="481"/>
              <a:chOff x="264" y="3098"/>
              <a:chExt cx="256" cy="481"/>
            </a:xfrm>
          </p:grpSpPr>
          <p:sp>
            <p:nvSpPr>
              <p:cNvPr id="41127" name="Rectangle 209"/>
              <p:cNvSpPr>
                <a:spLocks noChangeArrowheads="1"/>
              </p:cNvSpPr>
              <p:nvPr/>
            </p:nvSpPr>
            <p:spPr bwMode="auto">
              <a:xfrm>
                <a:off x="280" y="3098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5,99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28" name="Rectangle 210"/>
              <p:cNvSpPr>
                <a:spLocks noChangeArrowheads="1"/>
              </p:cNvSpPr>
              <p:nvPr/>
            </p:nvSpPr>
            <p:spPr bwMode="auto">
              <a:xfrm>
                <a:off x="264" y="3098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4" name="Group 211"/>
            <p:cNvGrpSpPr>
              <a:grpSpLocks/>
            </p:cNvGrpSpPr>
            <p:nvPr/>
          </p:nvGrpSpPr>
          <p:grpSpPr bwMode="auto">
            <a:xfrm>
              <a:off x="520" y="3098"/>
              <a:ext cx="256" cy="481"/>
              <a:chOff x="520" y="3098"/>
              <a:chExt cx="256" cy="481"/>
            </a:xfrm>
          </p:grpSpPr>
          <p:sp>
            <p:nvSpPr>
              <p:cNvPr id="41125" name="Rectangle 212"/>
              <p:cNvSpPr>
                <a:spLocks noChangeArrowheads="1"/>
              </p:cNvSpPr>
              <p:nvPr/>
            </p:nvSpPr>
            <p:spPr bwMode="auto">
              <a:xfrm>
                <a:off x="536" y="3098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5,14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26" name="Rectangle 213"/>
              <p:cNvSpPr>
                <a:spLocks noChangeArrowheads="1"/>
              </p:cNvSpPr>
              <p:nvPr/>
            </p:nvSpPr>
            <p:spPr bwMode="auto">
              <a:xfrm>
                <a:off x="520" y="3098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5" name="Group 214"/>
            <p:cNvGrpSpPr>
              <a:grpSpLocks/>
            </p:cNvGrpSpPr>
            <p:nvPr/>
          </p:nvGrpSpPr>
          <p:grpSpPr bwMode="auto">
            <a:xfrm>
              <a:off x="776" y="3098"/>
              <a:ext cx="256" cy="481"/>
              <a:chOff x="776" y="3098"/>
              <a:chExt cx="256" cy="481"/>
            </a:xfrm>
          </p:grpSpPr>
          <p:sp>
            <p:nvSpPr>
              <p:cNvPr id="41123" name="Rectangle 215"/>
              <p:cNvSpPr>
                <a:spLocks noChangeArrowheads="1"/>
              </p:cNvSpPr>
              <p:nvPr/>
            </p:nvSpPr>
            <p:spPr bwMode="auto">
              <a:xfrm>
                <a:off x="792" y="3098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4,76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24" name="Rectangle 216"/>
              <p:cNvSpPr>
                <a:spLocks noChangeArrowheads="1"/>
              </p:cNvSpPr>
              <p:nvPr/>
            </p:nvSpPr>
            <p:spPr bwMode="auto">
              <a:xfrm>
                <a:off x="776" y="3098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6" name="Group 217"/>
            <p:cNvGrpSpPr>
              <a:grpSpLocks/>
            </p:cNvGrpSpPr>
            <p:nvPr/>
          </p:nvGrpSpPr>
          <p:grpSpPr bwMode="auto">
            <a:xfrm>
              <a:off x="1032" y="3098"/>
              <a:ext cx="256" cy="481"/>
              <a:chOff x="1032" y="3098"/>
              <a:chExt cx="256" cy="481"/>
            </a:xfrm>
          </p:grpSpPr>
          <p:sp>
            <p:nvSpPr>
              <p:cNvPr id="41121" name="Rectangle 218"/>
              <p:cNvSpPr>
                <a:spLocks noChangeArrowheads="1"/>
              </p:cNvSpPr>
              <p:nvPr/>
            </p:nvSpPr>
            <p:spPr bwMode="auto">
              <a:xfrm>
                <a:off x="1048" y="3098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4,53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22" name="Rectangle 219"/>
              <p:cNvSpPr>
                <a:spLocks noChangeArrowheads="1"/>
              </p:cNvSpPr>
              <p:nvPr/>
            </p:nvSpPr>
            <p:spPr bwMode="auto">
              <a:xfrm>
                <a:off x="1032" y="3098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7" name="Group 220"/>
            <p:cNvGrpSpPr>
              <a:grpSpLocks/>
            </p:cNvGrpSpPr>
            <p:nvPr/>
          </p:nvGrpSpPr>
          <p:grpSpPr bwMode="auto">
            <a:xfrm>
              <a:off x="1288" y="3098"/>
              <a:ext cx="256" cy="481"/>
              <a:chOff x="1288" y="3098"/>
              <a:chExt cx="256" cy="481"/>
            </a:xfrm>
          </p:grpSpPr>
          <p:sp>
            <p:nvSpPr>
              <p:cNvPr id="41119" name="Rectangle 221"/>
              <p:cNvSpPr>
                <a:spLocks noChangeArrowheads="1"/>
              </p:cNvSpPr>
              <p:nvPr/>
            </p:nvSpPr>
            <p:spPr bwMode="auto">
              <a:xfrm>
                <a:off x="1304" y="3098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4,39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20" name="Rectangle 222"/>
              <p:cNvSpPr>
                <a:spLocks noChangeArrowheads="1"/>
              </p:cNvSpPr>
              <p:nvPr/>
            </p:nvSpPr>
            <p:spPr bwMode="auto">
              <a:xfrm>
                <a:off x="1288" y="3098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8" name="Group 223"/>
            <p:cNvGrpSpPr>
              <a:grpSpLocks/>
            </p:cNvGrpSpPr>
            <p:nvPr/>
          </p:nvGrpSpPr>
          <p:grpSpPr bwMode="auto">
            <a:xfrm>
              <a:off x="1544" y="3098"/>
              <a:ext cx="248" cy="481"/>
              <a:chOff x="1544" y="3098"/>
              <a:chExt cx="248" cy="481"/>
            </a:xfrm>
          </p:grpSpPr>
          <p:sp>
            <p:nvSpPr>
              <p:cNvPr id="41117" name="Rectangle 224"/>
              <p:cNvSpPr>
                <a:spLocks noChangeArrowheads="1"/>
              </p:cNvSpPr>
              <p:nvPr/>
            </p:nvSpPr>
            <p:spPr bwMode="auto">
              <a:xfrm>
                <a:off x="1560" y="3098"/>
                <a:ext cx="216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4,28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18" name="Rectangle 225"/>
              <p:cNvSpPr>
                <a:spLocks noChangeArrowheads="1"/>
              </p:cNvSpPr>
              <p:nvPr/>
            </p:nvSpPr>
            <p:spPr bwMode="auto">
              <a:xfrm>
                <a:off x="1544" y="3098"/>
                <a:ext cx="248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39" name="Group 226"/>
            <p:cNvGrpSpPr>
              <a:grpSpLocks/>
            </p:cNvGrpSpPr>
            <p:nvPr/>
          </p:nvGrpSpPr>
          <p:grpSpPr bwMode="auto">
            <a:xfrm>
              <a:off x="1792" y="3098"/>
              <a:ext cx="256" cy="481"/>
              <a:chOff x="1792" y="3098"/>
              <a:chExt cx="256" cy="481"/>
            </a:xfrm>
          </p:grpSpPr>
          <p:sp>
            <p:nvSpPr>
              <p:cNvPr id="41115" name="Rectangle 227"/>
              <p:cNvSpPr>
                <a:spLocks noChangeArrowheads="1"/>
              </p:cNvSpPr>
              <p:nvPr/>
            </p:nvSpPr>
            <p:spPr bwMode="auto">
              <a:xfrm>
                <a:off x="1808" y="3098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4,15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16" name="Rectangle 228"/>
              <p:cNvSpPr>
                <a:spLocks noChangeArrowheads="1"/>
              </p:cNvSpPr>
              <p:nvPr/>
            </p:nvSpPr>
            <p:spPr bwMode="auto">
              <a:xfrm>
                <a:off x="1792" y="3098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0" name="Group 229"/>
            <p:cNvGrpSpPr>
              <a:grpSpLocks/>
            </p:cNvGrpSpPr>
            <p:nvPr/>
          </p:nvGrpSpPr>
          <p:grpSpPr bwMode="auto">
            <a:xfrm>
              <a:off x="2048" y="3098"/>
              <a:ext cx="256" cy="481"/>
              <a:chOff x="2048" y="3098"/>
              <a:chExt cx="256" cy="481"/>
            </a:xfrm>
          </p:grpSpPr>
          <p:sp>
            <p:nvSpPr>
              <p:cNvPr id="41113" name="Rectangle 230"/>
              <p:cNvSpPr>
                <a:spLocks noChangeArrowheads="1"/>
              </p:cNvSpPr>
              <p:nvPr/>
            </p:nvSpPr>
            <p:spPr bwMode="auto">
              <a:xfrm>
                <a:off x="2064" y="3098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4,00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14" name="Rectangle 231"/>
              <p:cNvSpPr>
                <a:spLocks noChangeArrowheads="1"/>
              </p:cNvSpPr>
              <p:nvPr/>
            </p:nvSpPr>
            <p:spPr bwMode="auto">
              <a:xfrm>
                <a:off x="2048" y="3098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1" name="Group 232"/>
            <p:cNvGrpSpPr>
              <a:grpSpLocks/>
            </p:cNvGrpSpPr>
            <p:nvPr/>
          </p:nvGrpSpPr>
          <p:grpSpPr bwMode="auto">
            <a:xfrm>
              <a:off x="2304" y="3098"/>
              <a:ext cx="256" cy="481"/>
              <a:chOff x="2304" y="3098"/>
              <a:chExt cx="256" cy="481"/>
            </a:xfrm>
          </p:grpSpPr>
          <p:sp>
            <p:nvSpPr>
              <p:cNvPr id="41111" name="Rectangle 233"/>
              <p:cNvSpPr>
                <a:spLocks noChangeArrowheads="1"/>
              </p:cNvSpPr>
              <p:nvPr/>
            </p:nvSpPr>
            <p:spPr bwMode="auto">
              <a:xfrm>
                <a:off x="2320" y="3098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3,84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12" name="Rectangle 234"/>
              <p:cNvSpPr>
                <a:spLocks noChangeArrowheads="1"/>
              </p:cNvSpPr>
              <p:nvPr/>
            </p:nvSpPr>
            <p:spPr bwMode="auto">
              <a:xfrm>
                <a:off x="2304" y="3098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2" name="Group 235"/>
            <p:cNvGrpSpPr>
              <a:grpSpLocks/>
            </p:cNvGrpSpPr>
            <p:nvPr/>
          </p:nvGrpSpPr>
          <p:grpSpPr bwMode="auto">
            <a:xfrm>
              <a:off x="2560" y="3098"/>
              <a:ext cx="264" cy="481"/>
              <a:chOff x="2560" y="3098"/>
              <a:chExt cx="264" cy="481"/>
            </a:xfrm>
          </p:grpSpPr>
          <p:sp>
            <p:nvSpPr>
              <p:cNvPr id="41109" name="Rectangle 236"/>
              <p:cNvSpPr>
                <a:spLocks noChangeArrowheads="1"/>
              </p:cNvSpPr>
              <p:nvPr/>
            </p:nvSpPr>
            <p:spPr bwMode="auto">
              <a:xfrm>
                <a:off x="2576" y="3098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3,67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10" name="Rectangle 237"/>
              <p:cNvSpPr>
                <a:spLocks noChangeArrowheads="1"/>
              </p:cNvSpPr>
              <p:nvPr/>
            </p:nvSpPr>
            <p:spPr bwMode="auto">
              <a:xfrm>
                <a:off x="2560" y="3098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3" name="Group 238"/>
            <p:cNvGrpSpPr>
              <a:grpSpLocks/>
            </p:cNvGrpSpPr>
            <p:nvPr/>
          </p:nvGrpSpPr>
          <p:grpSpPr bwMode="auto">
            <a:xfrm>
              <a:off x="0" y="3579"/>
              <a:ext cx="264" cy="481"/>
              <a:chOff x="0" y="3579"/>
              <a:chExt cx="264" cy="481"/>
            </a:xfrm>
          </p:grpSpPr>
          <p:sp>
            <p:nvSpPr>
              <p:cNvPr id="41107" name="Rectangle 239"/>
              <p:cNvSpPr>
                <a:spLocks noChangeArrowheads="1"/>
              </p:cNvSpPr>
              <p:nvPr/>
            </p:nvSpPr>
            <p:spPr bwMode="auto">
              <a:xfrm>
                <a:off x="16" y="3579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08" name="Rectangle 240"/>
              <p:cNvSpPr>
                <a:spLocks noChangeArrowheads="1"/>
              </p:cNvSpPr>
              <p:nvPr/>
            </p:nvSpPr>
            <p:spPr bwMode="auto">
              <a:xfrm>
                <a:off x="0" y="3579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4" name="Group 241"/>
            <p:cNvGrpSpPr>
              <a:grpSpLocks/>
            </p:cNvGrpSpPr>
            <p:nvPr/>
          </p:nvGrpSpPr>
          <p:grpSpPr bwMode="auto">
            <a:xfrm>
              <a:off x="264" y="3579"/>
              <a:ext cx="256" cy="481"/>
              <a:chOff x="264" y="3579"/>
              <a:chExt cx="256" cy="481"/>
            </a:xfrm>
          </p:grpSpPr>
          <p:sp>
            <p:nvSpPr>
              <p:cNvPr id="41105" name="Rectangle 242"/>
              <p:cNvSpPr>
                <a:spLocks noChangeArrowheads="1"/>
              </p:cNvSpPr>
              <p:nvPr/>
            </p:nvSpPr>
            <p:spPr bwMode="auto">
              <a:xfrm>
                <a:off x="280" y="3579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5,59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06" name="Rectangle 243"/>
              <p:cNvSpPr>
                <a:spLocks noChangeArrowheads="1"/>
              </p:cNvSpPr>
              <p:nvPr/>
            </p:nvSpPr>
            <p:spPr bwMode="auto">
              <a:xfrm>
                <a:off x="264" y="3579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5" name="Group 244"/>
            <p:cNvGrpSpPr>
              <a:grpSpLocks/>
            </p:cNvGrpSpPr>
            <p:nvPr/>
          </p:nvGrpSpPr>
          <p:grpSpPr bwMode="auto">
            <a:xfrm>
              <a:off x="520" y="3579"/>
              <a:ext cx="256" cy="481"/>
              <a:chOff x="520" y="3579"/>
              <a:chExt cx="256" cy="481"/>
            </a:xfrm>
          </p:grpSpPr>
          <p:sp>
            <p:nvSpPr>
              <p:cNvPr id="41103" name="Rectangle 245"/>
              <p:cNvSpPr>
                <a:spLocks noChangeArrowheads="1"/>
              </p:cNvSpPr>
              <p:nvPr/>
            </p:nvSpPr>
            <p:spPr bwMode="auto">
              <a:xfrm>
                <a:off x="536" y="3579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4,74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04" name="Rectangle 246"/>
              <p:cNvSpPr>
                <a:spLocks noChangeArrowheads="1"/>
              </p:cNvSpPr>
              <p:nvPr/>
            </p:nvSpPr>
            <p:spPr bwMode="auto">
              <a:xfrm>
                <a:off x="520" y="3579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6" name="Group 247"/>
            <p:cNvGrpSpPr>
              <a:grpSpLocks/>
            </p:cNvGrpSpPr>
            <p:nvPr/>
          </p:nvGrpSpPr>
          <p:grpSpPr bwMode="auto">
            <a:xfrm>
              <a:off x="776" y="3579"/>
              <a:ext cx="256" cy="481"/>
              <a:chOff x="776" y="3579"/>
              <a:chExt cx="256" cy="481"/>
            </a:xfrm>
          </p:grpSpPr>
          <p:sp>
            <p:nvSpPr>
              <p:cNvPr id="41101" name="Rectangle 248"/>
              <p:cNvSpPr>
                <a:spLocks noChangeArrowheads="1"/>
              </p:cNvSpPr>
              <p:nvPr/>
            </p:nvSpPr>
            <p:spPr bwMode="auto">
              <a:xfrm>
                <a:off x="792" y="3579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4,35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02" name="Rectangle 249"/>
              <p:cNvSpPr>
                <a:spLocks noChangeArrowheads="1"/>
              </p:cNvSpPr>
              <p:nvPr/>
            </p:nvSpPr>
            <p:spPr bwMode="auto">
              <a:xfrm>
                <a:off x="776" y="3579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7" name="Group 250"/>
            <p:cNvGrpSpPr>
              <a:grpSpLocks/>
            </p:cNvGrpSpPr>
            <p:nvPr/>
          </p:nvGrpSpPr>
          <p:grpSpPr bwMode="auto">
            <a:xfrm>
              <a:off x="1032" y="3579"/>
              <a:ext cx="256" cy="481"/>
              <a:chOff x="1032" y="3579"/>
              <a:chExt cx="256" cy="481"/>
            </a:xfrm>
          </p:grpSpPr>
          <p:sp>
            <p:nvSpPr>
              <p:cNvPr id="41099" name="Rectangle 251"/>
              <p:cNvSpPr>
                <a:spLocks noChangeArrowheads="1"/>
              </p:cNvSpPr>
              <p:nvPr/>
            </p:nvSpPr>
            <p:spPr bwMode="auto">
              <a:xfrm>
                <a:off x="1048" y="3579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4,12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100" name="Rectangle 252"/>
              <p:cNvSpPr>
                <a:spLocks noChangeArrowheads="1"/>
              </p:cNvSpPr>
              <p:nvPr/>
            </p:nvSpPr>
            <p:spPr bwMode="auto">
              <a:xfrm>
                <a:off x="1032" y="3579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8" name="Group 253"/>
            <p:cNvGrpSpPr>
              <a:grpSpLocks/>
            </p:cNvGrpSpPr>
            <p:nvPr/>
          </p:nvGrpSpPr>
          <p:grpSpPr bwMode="auto">
            <a:xfrm>
              <a:off x="1288" y="3579"/>
              <a:ext cx="256" cy="481"/>
              <a:chOff x="1288" y="3579"/>
              <a:chExt cx="256" cy="481"/>
            </a:xfrm>
          </p:grpSpPr>
          <p:sp>
            <p:nvSpPr>
              <p:cNvPr id="41097" name="Rectangle 254"/>
              <p:cNvSpPr>
                <a:spLocks noChangeArrowheads="1"/>
              </p:cNvSpPr>
              <p:nvPr/>
            </p:nvSpPr>
            <p:spPr bwMode="auto">
              <a:xfrm>
                <a:off x="1304" y="3579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3,97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98" name="Rectangle 255"/>
              <p:cNvSpPr>
                <a:spLocks noChangeArrowheads="1"/>
              </p:cNvSpPr>
              <p:nvPr/>
            </p:nvSpPr>
            <p:spPr bwMode="auto">
              <a:xfrm>
                <a:off x="1288" y="3579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49" name="Group 256"/>
            <p:cNvGrpSpPr>
              <a:grpSpLocks/>
            </p:cNvGrpSpPr>
            <p:nvPr/>
          </p:nvGrpSpPr>
          <p:grpSpPr bwMode="auto">
            <a:xfrm>
              <a:off x="1544" y="3579"/>
              <a:ext cx="248" cy="481"/>
              <a:chOff x="1544" y="3579"/>
              <a:chExt cx="248" cy="481"/>
            </a:xfrm>
          </p:grpSpPr>
          <p:sp>
            <p:nvSpPr>
              <p:cNvPr id="41095" name="Rectangle 257"/>
              <p:cNvSpPr>
                <a:spLocks noChangeArrowheads="1"/>
              </p:cNvSpPr>
              <p:nvPr/>
            </p:nvSpPr>
            <p:spPr bwMode="auto">
              <a:xfrm>
                <a:off x="1560" y="3579"/>
                <a:ext cx="216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3,87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96" name="Rectangle 258"/>
              <p:cNvSpPr>
                <a:spLocks noChangeArrowheads="1"/>
              </p:cNvSpPr>
              <p:nvPr/>
            </p:nvSpPr>
            <p:spPr bwMode="auto">
              <a:xfrm>
                <a:off x="1544" y="3579"/>
                <a:ext cx="248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0" name="Group 259"/>
            <p:cNvGrpSpPr>
              <a:grpSpLocks/>
            </p:cNvGrpSpPr>
            <p:nvPr/>
          </p:nvGrpSpPr>
          <p:grpSpPr bwMode="auto">
            <a:xfrm>
              <a:off x="1792" y="3579"/>
              <a:ext cx="256" cy="481"/>
              <a:chOff x="1792" y="3579"/>
              <a:chExt cx="256" cy="481"/>
            </a:xfrm>
          </p:grpSpPr>
          <p:sp>
            <p:nvSpPr>
              <p:cNvPr id="41093" name="Rectangle 260"/>
              <p:cNvSpPr>
                <a:spLocks noChangeArrowheads="1"/>
              </p:cNvSpPr>
              <p:nvPr/>
            </p:nvSpPr>
            <p:spPr bwMode="auto">
              <a:xfrm>
                <a:off x="1808" y="3579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3,73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94" name="Rectangle 261"/>
              <p:cNvSpPr>
                <a:spLocks noChangeArrowheads="1"/>
              </p:cNvSpPr>
              <p:nvPr/>
            </p:nvSpPr>
            <p:spPr bwMode="auto">
              <a:xfrm>
                <a:off x="1792" y="3579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1" name="Group 262"/>
            <p:cNvGrpSpPr>
              <a:grpSpLocks/>
            </p:cNvGrpSpPr>
            <p:nvPr/>
          </p:nvGrpSpPr>
          <p:grpSpPr bwMode="auto">
            <a:xfrm>
              <a:off x="2048" y="3579"/>
              <a:ext cx="256" cy="481"/>
              <a:chOff x="2048" y="3579"/>
              <a:chExt cx="256" cy="481"/>
            </a:xfrm>
          </p:grpSpPr>
          <p:sp>
            <p:nvSpPr>
              <p:cNvPr id="41091" name="Rectangle 263"/>
              <p:cNvSpPr>
                <a:spLocks noChangeArrowheads="1"/>
              </p:cNvSpPr>
              <p:nvPr/>
            </p:nvSpPr>
            <p:spPr bwMode="auto">
              <a:xfrm>
                <a:off x="2064" y="3579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3,57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92" name="Rectangle 264"/>
              <p:cNvSpPr>
                <a:spLocks noChangeArrowheads="1"/>
              </p:cNvSpPr>
              <p:nvPr/>
            </p:nvSpPr>
            <p:spPr bwMode="auto">
              <a:xfrm>
                <a:off x="2048" y="3579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2" name="Group 265"/>
            <p:cNvGrpSpPr>
              <a:grpSpLocks/>
            </p:cNvGrpSpPr>
            <p:nvPr/>
          </p:nvGrpSpPr>
          <p:grpSpPr bwMode="auto">
            <a:xfrm>
              <a:off x="2304" y="3579"/>
              <a:ext cx="256" cy="481"/>
              <a:chOff x="2304" y="3579"/>
              <a:chExt cx="256" cy="481"/>
            </a:xfrm>
          </p:grpSpPr>
          <p:sp>
            <p:nvSpPr>
              <p:cNvPr id="41089" name="Rectangle 266"/>
              <p:cNvSpPr>
                <a:spLocks noChangeArrowheads="1"/>
              </p:cNvSpPr>
              <p:nvPr/>
            </p:nvSpPr>
            <p:spPr bwMode="auto">
              <a:xfrm>
                <a:off x="2320" y="3579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3,41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90" name="Rectangle 267"/>
              <p:cNvSpPr>
                <a:spLocks noChangeArrowheads="1"/>
              </p:cNvSpPr>
              <p:nvPr/>
            </p:nvSpPr>
            <p:spPr bwMode="auto">
              <a:xfrm>
                <a:off x="2304" y="3579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3" name="Group 268"/>
            <p:cNvGrpSpPr>
              <a:grpSpLocks/>
            </p:cNvGrpSpPr>
            <p:nvPr/>
          </p:nvGrpSpPr>
          <p:grpSpPr bwMode="auto">
            <a:xfrm>
              <a:off x="2560" y="3579"/>
              <a:ext cx="264" cy="481"/>
              <a:chOff x="2560" y="3579"/>
              <a:chExt cx="264" cy="481"/>
            </a:xfrm>
          </p:grpSpPr>
          <p:sp>
            <p:nvSpPr>
              <p:cNvPr id="41087" name="Rectangle 269"/>
              <p:cNvSpPr>
                <a:spLocks noChangeArrowheads="1"/>
              </p:cNvSpPr>
              <p:nvPr/>
            </p:nvSpPr>
            <p:spPr bwMode="auto">
              <a:xfrm>
                <a:off x="2576" y="3579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3,23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88" name="Rectangle 270"/>
              <p:cNvSpPr>
                <a:spLocks noChangeArrowheads="1"/>
              </p:cNvSpPr>
              <p:nvPr/>
            </p:nvSpPr>
            <p:spPr bwMode="auto">
              <a:xfrm>
                <a:off x="2560" y="3579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4" name="Group 271"/>
            <p:cNvGrpSpPr>
              <a:grpSpLocks/>
            </p:cNvGrpSpPr>
            <p:nvPr/>
          </p:nvGrpSpPr>
          <p:grpSpPr bwMode="auto">
            <a:xfrm>
              <a:off x="0" y="4060"/>
              <a:ext cx="264" cy="481"/>
              <a:chOff x="0" y="4060"/>
              <a:chExt cx="264" cy="481"/>
            </a:xfrm>
          </p:grpSpPr>
          <p:sp>
            <p:nvSpPr>
              <p:cNvPr id="41085" name="Rectangle 272"/>
              <p:cNvSpPr>
                <a:spLocks noChangeArrowheads="1"/>
              </p:cNvSpPr>
              <p:nvPr/>
            </p:nvSpPr>
            <p:spPr bwMode="auto">
              <a:xfrm>
                <a:off x="16" y="4060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8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86" name="Rectangle 273"/>
              <p:cNvSpPr>
                <a:spLocks noChangeArrowheads="1"/>
              </p:cNvSpPr>
              <p:nvPr/>
            </p:nvSpPr>
            <p:spPr bwMode="auto">
              <a:xfrm>
                <a:off x="0" y="4060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5" name="Group 274"/>
            <p:cNvGrpSpPr>
              <a:grpSpLocks/>
            </p:cNvGrpSpPr>
            <p:nvPr/>
          </p:nvGrpSpPr>
          <p:grpSpPr bwMode="auto">
            <a:xfrm>
              <a:off x="264" y="4060"/>
              <a:ext cx="256" cy="481"/>
              <a:chOff x="264" y="4060"/>
              <a:chExt cx="256" cy="481"/>
            </a:xfrm>
          </p:grpSpPr>
          <p:sp>
            <p:nvSpPr>
              <p:cNvPr id="41083" name="Rectangle 275"/>
              <p:cNvSpPr>
                <a:spLocks noChangeArrowheads="1"/>
              </p:cNvSpPr>
              <p:nvPr/>
            </p:nvSpPr>
            <p:spPr bwMode="auto">
              <a:xfrm>
                <a:off x="280" y="4060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5,32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84" name="Rectangle 276"/>
              <p:cNvSpPr>
                <a:spLocks noChangeArrowheads="1"/>
              </p:cNvSpPr>
              <p:nvPr/>
            </p:nvSpPr>
            <p:spPr bwMode="auto">
              <a:xfrm>
                <a:off x="264" y="4060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6" name="Group 277"/>
            <p:cNvGrpSpPr>
              <a:grpSpLocks/>
            </p:cNvGrpSpPr>
            <p:nvPr/>
          </p:nvGrpSpPr>
          <p:grpSpPr bwMode="auto">
            <a:xfrm>
              <a:off x="520" y="4060"/>
              <a:ext cx="256" cy="481"/>
              <a:chOff x="520" y="4060"/>
              <a:chExt cx="256" cy="481"/>
            </a:xfrm>
          </p:grpSpPr>
          <p:sp>
            <p:nvSpPr>
              <p:cNvPr id="41081" name="Rectangle 278"/>
              <p:cNvSpPr>
                <a:spLocks noChangeArrowheads="1"/>
              </p:cNvSpPr>
              <p:nvPr/>
            </p:nvSpPr>
            <p:spPr bwMode="auto">
              <a:xfrm>
                <a:off x="536" y="4060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4,46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82" name="Rectangle 279"/>
              <p:cNvSpPr>
                <a:spLocks noChangeArrowheads="1"/>
              </p:cNvSpPr>
              <p:nvPr/>
            </p:nvSpPr>
            <p:spPr bwMode="auto">
              <a:xfrm>
                <a:off x="520" y="4060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7" name="Group 280"/>
            <p:cNvGrpSpPr>
              <a:grpSpLocks/>
            </p:cNvGrpSpPr>
            <p:nvPr/>
          </p:nvGrpSpPr>
          <p:grpSpPr bwMode="auto">
            <a:xfrm>
              <a:off x="776" y="4060"/>
              <a:ext cx="256" cy="481"/>
              <a:chOff x="776" y="4060"/>
              <a:chExt cx="256" cy="481"/>
            </a:xfrm>
          </p:grpSpPr>
          <p:sp>
            <p:nvSpPr>
              <p:cNvPr id="41079" name="Rectangle 281"/>
              <p:cNvSpPr>
                <a:spLocks noChangeArrowheads="1"/>
              </p:cNvSpPr>
              <p:nvPr/>
            </p:nvSpPr>
            <p:spPr bwMode="auto">
              <a:xfrm>
                <a:off x="792" y="4060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4,07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80" name="Rectangle 282"/>
              <p:cNvSpPr>
                <a:spLocks noChangeArrowheads="1"/>
              </p:cNvSpPr>
              <p:nvPr/>
            </p:nvSpPr>
            <p:spPr bwMode="auto">
              <a:xfrm>
                <a:off x="776" y="4060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8" name="Group 283"/>
            <p:cNvGrpSpPr>
              <a:grpSpLocks/>
            </p:cNvGrpSpPr>
            <p:nvPr/>
          </p:nvGrpSpPr>
          <p:grpSpPr bwMode="auto">
            <a:xfrm>
              <a:off x="1032" y="4060"/>
              <a:ext cx="256" cy="481"/>
              <a:chOff x="1032" y="4060"/>
              <a:chExt cx="256" cy="481"/>
            </a:xfrm>
          </p:grpSpPr>
          <p:sp>
            <p:nvSpPr>
              <p:cNvPr id="41077" name="Rectangle 284"/>
              <p:cNvSpPr>
                <a:spLocks noChangeArrowheads="1"/>
              </p:cNvSpPr>
              <p:nvPr/>
            </p:nvSpPr>
            <p:spPr bwMode="auto">
              <a:xfrm>
                <a:off x="1048" y="4060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3,84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78" name="Rectangle 285"/>
              <p:cNvSpPr>
                <a:spLocks noChangeArrowheads="1"/>
              </p:cNvSpPr>
              <p:nvPr/>
            </p:nvSpPr>
            <p:spPr bwMode="auto">
              <a:xfrm>
                <a:off x="1032" y="4060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59" name="Group 286"/>
            <p:cNvGrpSpPr>
              <a:grpSpLocks/>
            </p:cNvGrpSpPr>
            <p:nvPr/>
          </p:nvGrpSpPr>
          <p:grpSpPr bwMode="auto">
            <a:xfrm>
              <a:off x="1288" y="4060"/>
              <a:ext cx="256" cy="481"/>
              <a:chOff x="1288" y="4060"/>
              <a:chExt cx="256" cy="481"/>
            </a:xfrm>
          </p:grpSpPr>
          <p:sp>
            <p:nvSpPr>
              <p:cNvPr id="41075" name="Rectangle 287"/>
              <p:cNvSpPr>
                <a:spLocks noChangeArrowheads="1"/>
              </p:cNvSpPr>
              <p:nvPr/>
            </p:nvSpPr>
            <p:spPr bwMode="auto">
              <a:xfrm>
                <a:off x="1304" y="4060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3,69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76" name="Rectangle 288"/>
              <p:cNvSpPr>
                <a:spLocks noChangeArrowheads="1"/>
              </p:cNvSpPr>
              <p:nvPr/>
            </p:nvSpPr>
            <p:spPr bwMode="auto">
              <a:xfrm>
                <a:off x="1288" y="4060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60" name="Group 289"/>
            <p:cNvGrpSpPr>
              <a:grpSpLocks/>
            </p:cNvGrpSpPr>
            <p:nvPr/>
          </p:nvGrpSpPr>
          <p:grpSpPr bwMode="auto">
            <a:xfrm>
              <a:off x="1544" y="4060"/>
              <a:ext cx="248" cy="481"/>
              <a:chOff x="1544" y="4060"/>
              <a:chExt cx="248" cy="481"/>
            </a:xfrm>
          </p:grpSpPr>
          <p:sp>
            <p:nvSpPr>
              <p:cNvPr id="41073" name="Rectangle 290"/>
              <p:cNvSpPr>
                <a:spLocks noChangeArrowheads="1"/>
              </p:cNvSpPr>
              <p:nvPr/>
            </p:nvSpPr>
            <p:spPr bwMode="auto">
              <a:xfrm>
                <a:off x="1560" y="4060"/>
                <a:ext cx="216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3,58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74" name="Rectangle 291"/>
              <p:cNvSpPr>
                <a:spLocks noChangeArrowheads="1"/>
              </p:cNvSpPr>
              <p:nvPr/>
            </p:nvSpPr>
            <p:spPr bwMode="auto">
              <a:xfrm>
                <a:off x="1544" y="4060"/>
                <a:ext cx="248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61" name="Group 292"/>
            <p:cNvGrpSpPr>
              <a:grpSpLocks/>
            </p:cNvGrpSpPr>
            <p:nvPr/>
          </p:nvGrpSpPr>
          <p:grpSpPr bwMode="auto">
            <a:xfrm>
              <a:off x="1792" y="4060"/>
              <a:ext cx="256" cy="481"/>
              <a:chOff x="1792" y="4060"/>
              <a:chExt cx="256" cy="481"/>
            </a:xfrm>
          </p:grpSpPr>
          <p:sp>
            <p:nvSpPr>
              <p:cNvPr id="41071" name="Rectangle 293"/>
              <p:cNvSpPr>
                <a:spLocks noChangeArrowheads="1"/>
              </p:cNvSpPr>
              <p:nvPr/>
            </p:nvSpPr>
            <p:spPr bwMode="auto">
              <a:xfrm>
                <a:off x="1808" y="4060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3,44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72" name="Rectangle 294"/>
              <p:cNvSpPr>
                <a:spLocks noChangeArrowheads="1"/>
              </p:cNvSpPr>
              <p:nvPr/>
            </p:nvSpPr>
            <p:spPr bwMode="auto">
              <a:xfrm>
                <a:off x="1792" y="4060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62" name="Group 295"/>
            <p:cNvGrpSpPr>
              <a:grpSpLocks/>
            </p:cNvGrpSpPr>
            <p:nvPr/>
          </p:nvGrpSpPr>
          <p:grpSpPr bwMode="auto">
            <a:xfrm>
              <a:off x="2048" y="4060"/>
              <a:ext cx="256" cy="481"/>
              <a:chOff x="2048" y="4060"/>
              <a:chExt cx="256" cy="481"/>
            </a:xfrm>
          </p:grpSpPr>
          <p:sp>
            <p:nvSpPr>
              <p:cNvPr id="41069" name="Rectangle 296"/>
              <p:cNvSpPr>
                <a:spLocks noChangeArrowheads="1"/>
              </p:cNvSpPr>
              <p:nvPr/>
            </p:nvSpPr>
            <p:spPr bwMode="auto">
              <a:xfrm>
                <a:off x="2064" y="4060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3,28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70" name="Rectangle 297"/>
              <p:cNvSpPr>
                <a:spLocks noChangeArrowheads="1"/>
              </p:cNvSpPr>
              <p:nvPr/>
            </p:nvSpPr>
            <p:spPr bwMode="auto">
              <a:xfrm>
                <a:off x="2048" y="4060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63" name="Group 298"/>
            <p:cNvGrpSpPr>
              <a:grpSpLocks/>
            </p:cNvGrpSpPr>
            <p:nvPr/>
          </p:nvGrpSpPr>
          <p:grpSpPr bwMode="auto">
            <a:xfrm>
              <a:off x="2304" y="4060"/>
              <a:ext cx="256" cy="481"/>
              <a:chOff x="2304" y="4060"/>
              <a:chExt cx="256" cy="481"/>
            </a:xfrm>
          </p:grpSpPr>
          <p:sp>
            <p:nvSpPr>
              <p:cNvPr id="41067" name="Rectangle 299"/>
              <p:cNvSpPr>
                <a:spLocks noChangeArrowheads="1"/>
              </p:cNvSpPr>
              <p:nvPr/>
            </p:nvSpPr>
            <p:spPr bwMode="auto">
              <a:xfrm>
                <a:off x="2320" y="4060"/>
                <a:ext cx="224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3,12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68" name="Rectangle 300"/>
              <p:cNvSpPr>
                <a:spLocks noChangeArrowheads="1"/>
              </p:cNvSpPr>
              <p:nvPr/>
            </p:nvSpPr>
            <p:spPr bwMode="auto">
              <a:xfrm>
                <a:off x="2304" y="4060"/>
                <a:ext cx="256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1064" name="Group 301"/>
            <p:cNvGrpSpPr>
              <a:grpSpLocks/>
            </p:cNvGrpSpPr>
            <p:nvPr/>
          </p:nvGrpSpPr>
          <p:grpSpPr bwMode="auto">
            <a:xfrm>
              <a:off x="2560" y="4060"/>
              <a:ext cx="264" cy="481"/>
              <a:chOff x="2560" y="4060"/>
              <a:chExt cx="264" cy="481"/>
            </a:xfrm>
          </p:grpSpPr>
          <p:sp>
            <p:nvSpPr>
              <p:cNvPr id="41065" name="Rectangle 302"/>
              <p:cNvSpPr>
                <a:spLocks noChangeArrowheads="1"/>
              </p:cNvSpPr>
              <p:nvPr/>
            </p:nvSpPr>
            <p:spPr bwMode="auto">
              <a:xfrm>
                <a:off x="2576" y="4060"/>
                <a:ext cx="23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indent="25400" algn="ctr"/>
                <a:r>
                  <a:rPr lang="ru-RU" sz="1200" b="1">
                    <a:solidFill>
                      <a:srgbClr val="000000"/>
                    </a:solidFill>
                    <a:cs typeface="Times New Roman" pitchFamily="18" charset="0"/>
                  </a:rPr>
                  <a:t>2,93</a:t>
                </a:r>
                <a:endParaRPr lang="ru-RU" sz="1200" b="1">
                  <a:cs typeface="Times New Roman" pitchFamily="18" charset="0"/>
                </a:endParaRPr>
              </a:p>
              <a:p>
                <a:pPr indent="25400" algn="ctr" eaLnBrk="0" hangingPunct="0"/>
                <a:r>
                  <a:rPr lang="ru-RU" sz="1200" b="1">
                    <a:cs typeface="Times New Roman" pitchFamily="18" charset="0"/>
                  </a:rPr>
                  <a:t> </a:t>
                </a:r>
              </a:p>
              <a:p>
                <a:pPr indent="25400" algn="ctr" eaLnBrk="0" hangingPunct="0"/>
                <a:endParaRPr lang="ru-RU" sz="1200" b="1"/>
              </a:p>
            </p:txBody>
          </p:sp>
          <p:sp>
            <p:nvSpPr>
              <p:cNvPr id="41066" name="Rectangle 303"/>
              <p:cNvSpPr>
                <a:spLocks noChangeArrowheads="1"/>
              </p:cNvSpPr>
              <p:nvPr/>
            </p:nvSpPr>
            <p:spPr bwMode="auto">
              <a:xfrm>
                <a:off x="2560" y="4060"/>
                <a:ext cx="264" cy="481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630918-91CB-46FA-A071-8E085E4BFD33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245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15963"/>
          </a:xfrm>
        </p:spPr>
        <p:txBody>
          <a:bodyPr/>
          <a:lstStyle/>
          <a:p>
            <a:pPr eaLnBrk="1" hangingPunct="1"/>
            <a:r>
              <a:rPr lang="ru-RU" sz="3600" smtClean="0"/>
              <a:t>ПРИМЕР</a:t>
            </a:r>
            <a:br>
              <a:rPr lang="ru-RU" sz="3600" smtClean="0"/>
            </a:br>
            <a:endParaRPr lang="ru-RU" sz="1600" smtClean="0"/>
          </a:p>
        </p:txBody>
      </p:sp>
      <p:sp>
        <p:nvSpPr>
          <p:cNvPr id="245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Дисперсионный анализ результатов регрессии 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1371600" y="3581400"/>
          <a:ext cx="142875" cy="161925"/>
        </p:xfrm>
        <a:graphic>
          <a:graphicData uri="http://schemas.openxmlformats.org/presentationml/2006/ole">
            <p:oleObj spid="_x0000_s24578" r:id="rId3" imgW="139579" imgH="164957" progId="Equation.3">
              <p:embed/>
            </p:oleObj>
          </a:graphicData>
        </a:graphic>
      </p:graphicFrame>
      <p:graphicFrame>
        <p:nvGraphicFramePr>
          <p:cNvPr id="24579" name="Object 5"/>
          <p:cNvGraphicFramePr>
            <a:graphicFrameLocks noChangeAspect="1"/>
          </p:cNvGraphicFramePr>
          <p:nvPr/>
        </p:nvGraphicFramePr>
        <p:xfrm>
          <a:off x="790575" y="2697163"/>
          <a:ext cx="114300" cy="219075"/>
        </p:xfrm>
        <a:graphic>
          <a:graphicData uri="http://schemas.openxmlformats.org/presentationml/2006/ole">
            <p:oleObj spid="_x0000_s24579" r:id="rId4" imgW="114151" imgH="215619" progId="Equation.3">
              <p:embed/>
            </p:oleObj>
          </a:graphicData>
        </a:graphic>
      </p:graphicFrame>
      <p:graphicFrame>
        <p:nvGraphicFramePr>
          <p:cNvPr id="24580" name="Object 6"/>
          <p:cNvGraphicFramePr>
            <a:graphicFrameLocks noChangeAspect="1"/>
          </p:cNvGraphicFramePr>
          <p:nvPr/>
        </p:nvGraphicFramePr>
        <p:xfrm>
          <a:off x="6019800" y="3200400"/>
          <a:ext cx="733425" cy="495300"/>
        </p:xfrm>
        <a:graphic>
          <a:graphicData uri="http://schemas.openxmlformats.org/presentationml/2006/ole">
            <p:oleObj spid="_x0000_s24580" r:id="rId5" imgW="355446" imgH="241195" progId="Equation.3">
              <p:embed/>
            </p:oleObj>
          </a:graphicData>
        </a:graphic>
      </p:graphicFrame>
      <p:graphicFrame>
        <p:nvGraphicFramePr>
          <p:cNvPr id="24581" name="Object 7"/>
          <p:cNvGraphicFramePr>
            <a:graphicFrameLocks noChangeAspect="1"/>
          </p:cNvGraphicFramePr>
          <p:nvPr/>
        </p:nvGraphicFramePr>
        <p:xfrm>
          <a:off x="7239000" y="3124200"/>
          <a:ext cx="762000" cy="522288"/>
        </p:xfrm>
        <a:graphic>
          <a:graphicData uri="http://schemas.openxmlformats.org/presentationml/2006/ole">
            <p:oleObj spid="_x0000_s24581" r:id="rId6" imgW="330200" imgH="228600" progId="Equation.3">
              <p:embed/>
            </p:oleObj>
          </a:graphicData>
        </a:graphic>
      </p:graphicFrame>
      <p:graphicFrame>
        <p:nvGraphicFramePr>
          <p:cNvPr id="24582" name="Object 8"/>
          <p:cNvGraphicFramePr>
            <a:graphicFrameLocks noChangeAspect="1"/>
          </p:cNvGraphicFramePr>
          <p:nvPr/>
        </p:nvGraphicFramePr>
        <p:xfrm>
          <a:off x="790575" y="2952750"/>
          <a:ext cx="114300" cy="219075"/>
        </p:xfrm>
        <a:graphic>
          <a:graphicData uri="http://schemas.openxmlformats.org/presentationml/2006/ole">
            <p:oleObj spid="_x0000_s24582" r:id="rId7" imgW="114151" imgH="215619" progId="Equation.3">
              <p:embed/>
            </p:oleObj>
          </a:graphicData>
        </a:graphic>
      </p:graphicFrame>
      <p:graphicFrame>
        <p:nvGraphicFramePr>
          <p:cNvPr id="24583" name="Object 9"/>
          <p:cNvGraphicFramePr>
            <a:graphicFrameLocks noChangeAspect="1"/>
          </p:cNvGraphicFramePr>
          <p:nvPr/>
        </p:nvGraphicFramePr>
        <p:xfrm>
          <a:off x="2135188" y="3962400"/>
          <a:ext cx="1454150" cy="349250"/>
        </p:xfrm>
        <a:graphic>
          <a:graphicData uri="http://schemas.openxmlformats.org/presentationml/2006/ole">
            <p:oleObj spid="_x0000_s24583" name="Equation" r:id="rId8" imgW="838080" imgH="203040" progId="Equation.DSMT4">
              <p:embed/>
            </p:oleObj>
          </a:graphicData>
        </a:graphic>
      </p:graphicFrame>
      <p:graphicFrame>
        <p:nvGraphicFramePr>
          <p:cNvPr id="24584" name="Object 10"/>
          <p:cNvGraphicFramePr>
            <a:graphicFrameLocks noChangeAspect="1"/>
          </p:cNvGraphicFramePr>
          <p:nvPr/>
        </p:nvGraphicFramePr>
        <p:xfrm>
          <a:off x="2514600" y="4495800"/>
          <a:ext cx="371475" cy="533400"/>
        </p:xfrm>
        <a:graphic>
          <a:graphicData uri="http://schemas.openxmlformats.org/presentationml/2006/ole">
            <p:oleObj spid="_x0000_s24584" r:id="rId9" imgW="152268" imgH="215713" progId="Equation.3">
              <p:embed/>
            </p:oleObj>
          </a:graphicData>
        </a:graphic>
      </p:graphicFrame>
      <p:graphicFrame>
        <p:nvGraphicFramePr>
          <p:cNvPr id="24585" name="Object 11"/>
          <p:cNvGraphicFramePr>
            <a:graphicFrameLocks noChangeAspect="1"/>
          </p:cNvGraphicFramePr>
          <p:nvPr/>
        </p:nvGraphicFramePr>
        <p:xfrm>
          <a:off x="2971800" y="4648200"/>
          <a:ext cx="355600" cy="277813"/>
        </p:xfrm>
        <a:graphic>
          <a:graphicData uri="http://schemas.openxmlformats.org/presentationml/2006/ole">
            <p:oleObj spid="_x0000_s24585" name="Equation" r:id="rId10" imgW="215640" imgH="164880" progId="Equation.DSMT4">
              <p:embed/>
            </p:oleObj>
          </a:graphicData>
        </a:graphic>
      </p:graphicFrame>
      <p:graphicFrame>
        <p:nvGraphicFramePr>
          <p:cNvPr id="24586" name="Object 12"/>
          <p:cNvGraphicFramePr>
            <a:graphicFrameLocks noChangeAspect="1"/>
          </p:cNvGraphicFramePr>
          <p:nvPr/>
        </p:nvGraphicFramePr>
        <p:xfrm>
          <a:off x="2514600" y="5105400"/>
          <a:ext cx="782638" cy="434975"/>
        </p:xfrm>
        <a:graphic>
          <a:graphicData uri="http://schemas.openxmlformats.org/presentationml/2006/ole">
            <p:oleObj spid="_x0000_s24586" name="Equation" r:id="rId11" imgW="393480" imgH="215640" progId="Equation.DSMT4">
              <p:embed/>
            </p:oleObj>
          </a:graphicData>
        </a:graphic>
      </p:graphicFrame>
      <p:grpSp>
        <p:nvGrpSpPr>
          <p:cNvPr id="24590" name="Group 13"/>
          <p:cNvGrpSpPr>
            <a:grpSpLocks/>
          </p:cNvGrpSpPr>
          <p:nvPr/>
        </p:nvGrpSpPr>
        <p:grpSpPr bwMode="auto">
          <a:xfrm>
            <a:off x="609600" y="3048000"/>
            <a:ext cx="7572375" cy="2528888"/>
            <a:chOff x="-3" y="-3"/>
            <a:chExt cx="4770" cy="1593"/>
          </a:xfrm>
        </p:grpSpPr>
        <p:grpSp>
          <p:nvGrpSpPr>
            <p:cNvPr id="24591" name="Group 14"/>
            <p:cNvGrpSpPr>
              <a:grpSpLocks/>
            </p:cNvGrpSpPr>
            <p:nvPr/>
          </p:nvGrpSpPr>
          <p:grpSpPr bwMode="auto">
            <a:xfrm>
              <a:off x="0" y="0"/>
              <a:ext cx="4764" cy="1587"/>
              <a:chOff x="0" y="0"/>
              <a:chExt cx="4764" cy="1587"/>
            </a:xfrm>
          </p:grpSpPr>
          <p:grpSp>
            <p:nvGrpSpPr>
              <p:cNvPr id="24593" name="Group 15"/>
              <p:cNvGrpSpPr>
                <a:grpSpLocks/>
              </p:cNvGrpSpPr>
              <p:nvPr/>
            </p:nvGrpSpPr>
            <p:grpSpPr bwMode="auto">
              <a:xfrm>
                <a:off x="0" y="0"/>
                <a:ext cx="950" cy="549"/>
                <a:chOff x="0" y="0"/>
                <a:chExt cx="950" cy="549"/>
              </a:xfrm>
            </p:grpSpPr>
            <p:sp>
              <p:nvSpPr>
                <p:cNvPr id="24663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864" cy="5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400">
                      <a:cs typeface="Times New Roman" pitchFamily="18" charset="0"/>
                    </a:rPr>
                    <a:t>Вариация результата    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 sz="1400"/>
                </a:p>
              </p:txBody>
            </p:sp>
            <p:sp>
              <p:nvSpPr>
                <p:cNvPr id="24664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50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594" name="Group 18"/>
              <p:cNvGrpSpPr>
                <a:grpSpLocks/>
              </p:cNvGrpSpPr>
              <p:nvPr/>
            </p:nvGrpSpPr>
            <p:grpSpPr bwMode="auto">
              <a:xfrm>
                <a:off x="950" y="0"/>
                <a:ext cx="950" cy="549"/>
                <a:chOff x="950" y="0"/>
                <a:chExt cx="950" cy="549"/>
              </a:xfrm>
            </p:grpSpPr>
            <p:sp>
              <p:nvSpPr>
                <p:cNvPr id="24661" name="Rectangle 19"/>
                <p:cNvSpPr>
                  <a:spLocks noChangeArrowheads="1"/>
                </p:cNvSpPr>
                <p:nvPr/>
              </p:nvSpPr>
              <p:spPr bwMode="auto">
                <a:xfrm>
                  <a:off x="993" y="0"/>
                  <a:ext cx="864" cy="5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400">
                      <a:cs typeface="Times New Roman" pitchFamily="18" charset="0"/>
                    </a:rPr>
                    <a:t>Число степеней свободы</a:t>
                  </a:r>
                  <a:endParaRPr lang="ru-RU" sz="1400"/>
                </a:p>
              </p:txBody>
            </p:sp>
            <p:sp>
              <p:nvSpPr>
                <p:cNvPr id="24662" name="Rectangle 20"/>
                <p:cNvSpPr>
                  <a:spLocks noChangeArrowheads="1"/>
                </p:cNvSpPr>
                <p:nvPr/>
              </p:nvSpPr>
              <p:spPr bwMode="auto">
                <a:xfrm>
                  <a:off x="950" y="0"/>
                  <a:ext cx="950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595" name="Group 21"/>
              <p:cNvGrpSpPr>
                <a:grpSpLocks/>
              </p:cNvGrpSpPr>
              <p:nvPr/>
            </p:nvGrpSpPr>
            <p:grpSpPr bwMode="auto">
              <a:xfrm>
                <a:off x="1900" y="0"/>
                <a:ext cx="734" cy="549"/>
                <a:chOff x="1900" y="0"/>
                <a:chExt cx="734" cy="549"/>
              </a:xfrm>
            </p:grpSpPr>
            <p:sp>
              <p:nvSpPr>
                <p:cNvPr id="24659" name="Rectangle 22"/>
                <p:cNvSpPr>
                  <a:spLocks noChangeArrowheads="1"/>
                </p:cNvSpPr>
                <p:nvPr/>
              </p:nvSpPr>
              <p:spPr bwMode="auto">
                <a:xfrm>
                  <a:off x="1943" y="0"/>
                  <a:ext cx="648" cy="5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Сумма квадратов отклонени</a:t>
                  </a:r>
                  <a:r>
                    <a:rPr lang="ru-RU" sz="1200"/>
                    <a:t>й</a:t>
                  </a:r>
                </a:p>
              </p:txBody>
            </p:sp>
            <p:sp>
              <p:nvSpPr>
                <p:cNvPr id="24660" name="Rectangle 23"/>
                <p:cNvSpPr>
                  <a:spLocks noChangeArrowheads="1"/>
                </p:cNvSpPr>
                <p:nvPr/>
              </p:nvSpPr>
              <p:spPr bwMode="auto">
                <a:xfrm>
                  <a:off x="1900" y="0"/>
                  <a:ext cx="734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596" name="Group 24"/>
              <p:cNvGrpSpPr>
                <a:grpSpLocks/>
              </p:cNvGrpSpPr>
              <p:nvPr/>
            </p:nvGrpSpPr>
            <p:grpSpPr bwMode="auto">
              <a:xfrm>
                <a:off x="2634" y="0"/>
                <a:ext cx="734" cy="549"/>
                <a:chOff x="2634" y="0"/>
                <a:chExt cx="734" cy="549"/>
              </a:xfrm>
            </p:grpSpPr>
            <p:sp>
              <p:nvSpPr>
                <p:cNvPr id="24657" name="Rectangle 25"/>
                <p:cNvSpPr>
                  <a:spLocks noChangeArrowheads="1"/>
                </p:cNvSpPr>
                <p:nvPr/>
              </p:nvSpPr>
              <p:spPr bwMode="auto">
                <a:xfrm>
                  <a:off x="2677" y="0"/>
                  <a:ext cx="648" cy="5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Дисперсия на одну степень свободы,</a:t>
                  </a:r>
                  <a:r>
                    <a:rPr lang="en-US" sz="1200">
                      <a:cs typeface="Times New Roman" pitchFamily="18" charset="0"/>
                    </a:rPr>
                    <a:t>D</a:t>
                  </a:r>
                  <a:endParaRPr lang="ru-RU" sz="1200">
                    <a:cs typeface="Times New Roman" pitchFamily="18" charset="0"/>
                  </a:endParaRPr>
                </a:p>
                <a:p>
                  <a:pPr eaLnBrk="0" hangingPunct="0">
                    <a:tabLst>
                      <a:tab pos="1019175" algn="l"/>
                    </a:tabLst>
                  </a:pPr>
                  <a:endParaRPr lang="ru-RU" sz="1200"/>
                </a:p>
              </p:txBody>
            </p:sp>
            <p:sp>
              <p:nvSpPr>
                <p:cNvPr id="24658" name="Rectangle 26"/>
                <p:cNvSpPr>
                  <a:spLocks noChangeArrowheads="1"/>
                </p:cNvSpPr>
                <p:nvPr/>
              </p:nvSpPr>
              <p:spPr bwMode="auto">
                <a:xfrm>
                  <a:off x="2634" y="0"/>
                  <a:ext cx="734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597" name="Group 27"/>
              <p:cNvGrpSpPr>
                <a:grpSpLocks/>
              </p:cNvGrpSpPr>
              <p:nvPr/>
            </p:nvGrpSpPr>
            <p:grpSpPr bwMode="auto">
              <a:xfrm>
                <a:off x="3368" y="0"/>
                <a:ext cx="640" cy="549"/>
                <a:chOff x="3368" y="0"/>
                <a:chExt cx="640" cy="549"/>
              </a:xfrm>
            </p:grpSpPr>
            <p:sp>
              <p:nvSpPr>
                <p:cNvPr id="24655" name="Rectangle 28"/>
                <p:cNvSpPr>
                  <a:spLocks noChangeArrowheads="1" noTextEdit="1"/>
                </p:cNvSpPr>
                <p:nvPr/>
              </p:nvSpPr>
              <p:spPr bwMode="auto">
                <a:xfrm>
                  <a:off x="3411" y="0"/>
                  <a:ext cx="554" cy="5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24656" name="Rectangle 29"/>
                <p:cNvSpPr>
                  <a:spLocks noChangeArrowheads="1"/>
                </p:cNvSpPr>
                <p:nvPr/>
              </p:nvSpPr>
              <p:spPr bwMode="auto">
                <a:xfrm>
                  <a:off x="3368" y="0"/>
                  <a:ext cx="640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598" name="Group 30"/>
              <p:cNvGrpSpPr>
                <a:grpSpLocks/>
              </p:cNvGrpSpPr>
              <p:nvPr/>
            </p:nvGrpSpPr>
            <p:grpSpPr bwMode="auto">
              <a:xfrm>
                <a:off x="4008" y="0"/>
                <a:ext cx="756" cy="549"/>
                <a:chOff x="4008" y="0"/>
                <a:chExt cx="756" cy="549"/>
              </a:xfrm>
            </p:grpSpPr>
            <p:sp>
              <p:nvSpPr>
                <p:cNvPr id="24653" name="Rectangle 31"/>
                <p:cNvSpPr>
                  <a:spLocks noChangeArrowheads="1" noTextEdit="1"/>
                </p:cNvSpPr>
                <p:nvPr/>
              </p:nvSpPr>
              <p:spPr bwMode="auto">
                <a:xfrm>
                  <a:off x="4051" y="0"/>
                  <a:ext cx="670" cy="5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24654" name="Rectangle 32"/>
                <p:cNvSpPr>
                  <a:spLocks noChangeArrowheads="1"/>
                </p:cNvSpPr>
                <p:nvPr/>
              </p:nvSpPr>
              <p:spPr bwMode="auto">
                <a:xfrm>
                  <a:off x="4008" y="0"/>
                  <a:ext cx="756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599" name="Group 33"/>
              <p:cNvGrpSpPr>
                <a:grpSpLocks/>
              </p:cNvGrpSpPr>
              <p:nvPr/>
            </p:nvGrpSpPr>
            <p:grpSpPr bwMode="auto">
              <a:xfrm>
                <a:off x="0" y="549"/>
                <a:ext cx="950" cy="346"/>
                <a:chOff x="0" y="549"/>
                <a:chExt cx="950" cy="346"/>
              </a:xfrm>
            </p:grpSpPr>
            <p:sp>
              <p:nvSpPr>
                <p:cNvPr id="24651" name="Rectangle 34"/>
                <p:cNvSpPr>
                  <a:spLocks noChangeArrowheads="1"/>
                </p:cNvSpPr>
                <p:nvPr/>
              </p:nvSpPr>
              <p:spPr bwMode="auto">
                <a:xfrm>
                  <a:off x="43" y="549"/>
                  <a:ext cx="86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Общая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52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549"/>
                  <a:ext cx="95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0" name="Group 36"/>
              <p:cNvGrpSpPr>
                <a:grpSpLocks/>
              </p:cNvGrpSpPr>
              <p:nvPr/>
            </p:nvGrpSpPr>
            <p:grpSpPr bwMode="auto">
              <a:xfrm>
                <a:off x="950" y="549"/>
                <a:ext cx="950" cy="346"/>
                <a:chOff x="950" y="549"/>
                <a:chExt cx="950" cy="346"/>
              </a:xfrm>
            </p:grpSpPr>
            <p:sp>
              <p:nvSpPr>
                <p:cNvPr id="24649" name="Rectangle 37"/>
                <p:cNvSpPr>
                  <a:spLocks noChangeArrowheads="1" noTextEdit="1"/>
                </p:cNvSpPr>
                <p:nvPr/>
              </p:nvSpPr>
              <p:spPr bwMode="auto">
                <a:xfrm>
                  <a:off x="993" y="549"/>
                  <a:ext cx="86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24650" name="Rectangle 38"/>
                <p:cNvSpPr>
                  <a:spLocks noChangeArrowheads="1"/>
                </p:cNvSpPr>
                <p:nvPr/>
              </p:nvSpPr>
              <p:spPr bwMode="auto">
                <a:xfrm>
                  <a:off x="950" y="549"/>
                  <a:ext cx="95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1" name="Group 39"/>
              <p:cNvGrpSpPr>
                <a:grpSpLocks/>
              </p:cNvGrpSpPr>
              <p:nvPr/>
            </p:nvGrpSpPr>
            <p:grpSpPr bwMode="auto">
              <a:xfrm>
                <a:off x="1900" y="549"/>
                <a:ext cx="734" cy="346"/>
                <a:chOff x="1900" y="549"/>
                <a:chExt cx="734" cy="346"/>
              </a:xfrm>
            </p:grpSpPr>
            <p:sp>
              <p:nvSpPr>
                <p:cNvPr id="24647" name="Rectangle 40"/>
                <p:cNvSpPr>
                  <a:spLocks noChangeArrowheads="1"/>
                </p:cNvSpPr>
                <p:nvPr/>
              </p:nvSpPr>
              <p:spPr bwMode="auto">
                <a:xfrm>
                  <a:off x="1943" y="549"/>
                  <a:ext cx="64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6,316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48" name="Rectangle 41"/>
                <p:cNvSpPr>
                  <a:spLocks noChangeArrowheads="1"/>
                </p:cNvSpPr>
                <p:nvPr/>
              </p:nvSpPr>
              <p:spPr bwMode="auto">
                <a:xfrm>
                  <a:off x="1900" y="549"/>
                  <a:ext cx="734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2" name="Group 42"/>
              <p:cNvGrpSpPr>
                <a:grpSpLocks/>
              </p:cNvGrpSpPr>
              <p:nvPr/>
            </p:nvGrpSpPr>
            <p:grpSpPr bwMode="auto">
              <a:xfrm>
                <a:off x="2634" y="549"/>
                <a:ext cx="734" cy="346"/>
                <a:chOff x="2634" y="549"/>
                <a:chExt cx="734" cy="346"/>
              </a:xfrm>
            </p:grpSpPr>
            <p:sp>
              <p:nvSpPr>
                <p:cNvPr id="24645" name="Rectangle 43"/>
                <p:cNvSpPr>
                  <a:spLocks noChangeArrowheads="1"/>
                </p:cNvSpPr>
                <p:nvPr/>
              </p:nvSpPr>
              <p:spPr bwMode="auto">
                <a:xfrm>
                  <a:off x="2677" y="549"/>
                  <a:ext cx="64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-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46" name="Rectangle 44"/>
                <p:cNvSpPr>
                  <a:spLocks noChangeArrowheads="1"/>
                </p:cNvSpPr>
                <p:nvPr/>
              </p:nvSpPr>
              <p:spPr bwMode="auto">
                <a:xfrm>
                  <a:off x="2634" y="549"/>
                  <a:ext cx="734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3" name="Group 45"/>
              <p:cNvGrpSpPr>
                <a:grpSpLocks/>
              </p:cNvGrpSpPr>
              <p:nvPr/>
            </p:nvGrpSpPr>
            <p:grpSpPr bwMode="auto">
              <a:xfrm>
                <a:off x="3368" y="549"/>
                <a:ext cx="640" cy="346"/>
                <a:chOff x="3368" y="549"/>
                <a:chExt cx="640" cy="346"/>
              </a:xfrm>
            </p:grpSpPr>
            <p:sp>
              <p:nvSpPr>
                <p:cNvPr id="24643" name="Rectangle 46"/>
                <p:cNvSpPr>
                  <a:spLocks noChangeArrowheads="1"/>
                </p:cNvSpPr>
                <p:nvPr/>
              </p:nvSpPr>
              <p:spPr bwMode="auto">
                <a:xfrm>
                  <a:off x="3411" y="549"/>
                  <a:ext cx="55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-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44" name="Rectangle 47"/>
                <p:cNvSpPr>
                  <a:spLocks noChangeArrowheads="1"/>
                </p:cNvSpPr>
                <p:nvPr/>
              </p:nvSpPr>
              <p:spPr bwMode="auto">
                <a:xfrm>
                  <a:off x="3368" y="549"/>
                  <a:ext cx="64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4" name="Group 48"/>
              <p:cNvGrpSpPr>
                <a:grpSpLocks/>
              </p:cNvGrpSpPr>
              <p:nvPr/>
            </p:nvGrpSpPr>
            <p:grpSpPr bwMode="auto">
              <a:xfrm>
                <a:off x="4008" y="549"/>
                <a:ext cx="756" cy="346"/>
                <a:chOff x="4008" y="549"/>
                <a:chExt cx="756" cy="346"/>
              </a:xfrm>
            </p:grpSpPr>
            <p:sp>
              <p:nvSpPr>
                <p:cNvPr id="24641" name="Rectangle 49"/>
                <p:cNvSpPr>
                  <a:spLocks noChangeArrowheads="1"/>
                </p:cNvSpPr>
                <p:nvPr/>
              </p:nvSpPr>
              <p:spPr bwMode="auto">
                <a:xfrm>
                  <a:off x="4051" y="549"/>
                  <a:ext cx="670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-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42" name="Rectangle 50"/>
                <p:cNvSpPr>
                  <a:spLocks noChangeArrowheads="1"/>
                </p:cNvSpPr>
                <p:nvPr/>
              </p:nvSpPr>
              <p:spPr bwMode="auto">
                <a:xfrm>
                  <a:off x="4008" y="549"/>
                  <a:ext cx="756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5" name="Group 51"/>
              <p:cNvGrpSpPr>
                <a:grpSpLocks/>
              </p:cNvGrpSpPr>
              <p:nvPr/>
            </p:nvGrpSpPr>
            <p:grpSpPr bwMode="auto">
              <a:xfrm>
                <a:off x="0" y="895"/>
                <a:ext cx="950" cy="346"/>
                <a:chOff x="0" y="895"/>
                <a:chExt cx="950" cy="346"/>
              </a:xfrm>
            </p:grpSpPr>
            <p:sp>
              <p:nvSpPr>
                <p:cNvPr id="24639" name="Rectangle 52"/>
                <p:cNvSpPr>
                  <a:spLocks noChangeArrowheads="1"/>
                </p:cNvSpPr>
                <p:nvPr/>
              </p:nvSpPr>
              <p:spPr bwMode="auto">
                <a:xfrm>
                  <a:off x="43" y="895"/>
                  <a:ext cx="86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Факторная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40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895"/>
                  <a:ext cx="95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6" name="Group 54"/>
              <p:cNvGrpSpPr>
                <a:grpSpLocks/>
              </p:cNvGrpSpPr>
              <p:nvPr/>
            </p:nvGrpSpPr>
            <p:grpSpPr bwMode="auto">
              <a:xfrm>
                <a:off x="950" y="895"/>
                <a:ext cx="950" cy="346"/>
                <a:chOff x="950" y="895"/>
                <a:chExt cx="950" cy="346"/>
              </a:xfrm>
            </p:grpSpPr>
            <p:sp>
              <p:nvSpPr>
                <p:cNvPr id="24637" name="Rectangle 55"/>
                <p:cNvSpPr>
                  <a:spLocks noChangeArrowheads="1" noTextEdit="1"/>
                </p:cNvSpPr>
                <p:nvPr/>
              </p:nvSpPr>
              <p:spPr bwMode="auto">
                <a:xfrm>
                  <a:off x="993" y="895"/>
                  <a:ext cx="86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24638" name="Rectangle 56"/>
                <p:cNvSpPr>
                  <a:spLocks noChangeArrowheads="1"/>
                </p:cNvSpPr>
                <p:nvPr/>
              </p:nvSpPr>
              <p:spPr bwMode="auto">
                <a:xfrm>
                  <a:off x="950" y="895"/>
                  <a:ext cx="95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7" name="Group 57"/>
              <p:cNvGrpSpPr>
                <a:grpSpLocks/>
              </p:cNvGrpSpPr>
              <p:nvPr/>
            </p:nvGrpSpPr>
            <p:grpSpPr bwMode="auto">
              <a:xfrm>
                <a:off x="1900" y="895"/>
                <a:ext cx="734" cy="346"/>
                <a:chOff x="1900" y="895"/>
                <a:chExt cx="734" cy="346"/>
              </a:xfrm>
            </p:grpSpPr>
            <p:sp>
              <p:nvSpPr>
                <p:cNvPr id="24635" name="Rectangle 58"/>
                <p:cNvSpPr>
                  <a:spLocks noChangeArrowheads="1"/>
                </p:cNvSpPr>
                <p:nvPr/>
              </p:nvSpPr>
              <p:spPr bwMode="auto">
                <a:xfrm>
                  <a:off x="1943" y="895"/>
                  <a:ext cx="64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5,116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36" name="Rectangle 59"/>
                <p:cNvSpPr>
                  <a:spLocks noChangeArrowheads="1"/>
                </p:cNvSpPr>
                <p:nvPr/>
              </p:nvSpPr>
              <p:spPr bwMode="auto">
                <a:xfrm>
                  <a:off x="1900" y="895"/>
                  <a:ext cx="734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8" name="Group 60"/>
              <p:cNvGrpSpPr>
                <a:grpSpLocks/>
              </p:cNvGrpSpPr>
              <p:nvPr/>
            </p:nvGrpSpPr>
            <p:grpSpPr bwMode="auto">
              <a:xfrm>
                <a:off x="2634" y="895"/>
                <a:ext cx="734" cy="346"/>
                <a:chOff x="2634" y="895"/>
                <a:chExt cx="734" cy="346"/>
              </a:xfrm>
            </p:grpSpPr>
            <p:sp>
              <p:nvSpPr>
                <p:cNvPr id="24633" name="Rectangle 61"/>
                <p:cNvSpPr>
                  <a:spLocks noChangeArrowheads="1"/>
                </p:cNvSpPr>
                <p:nvPr/>
              </p:nvSpPr>
              <p:spPr bwMode="auto">
                <a:xfrm>
                  <a:off x="2677" y="895"/>
                  <a:ext cx="64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>
                    <a:tabLst>
                      <a:tab pos="1019175" algn="l"/>
                    </a:tabLst>
                  </a:pPr>
                  <a:r>
                    <a:rPr lang="ru-RU" sz="2000"/>
                    <a:t>?</a:t>
                  </a:r>
                </a:p>
              </p:txBody>
            </p:sp>
            <p:sp>
              <p:nvSpPr>
                <p:cNvPr id="24634" name="Rectangle 62"/>
                <p:cNvSpPr>
                  <a:spLocks noChangeArrowheads="1"/>
                </p:cNvSpPr>
                <p:nvPr/>
              </p:nvSpPr>
              <p:spPr bwMode="auto">
                <a:xfrm>
                  <a:off x="2634" y="895"/>
                  <a:ext cx="734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09" name="Group 63"/>
              <p:cNvGrpSpPr>
                <a:grpSpLocks/>
              </p:cNvGrpSpPr>
              <p:nvPr/>
            </p:nvGrpSpPr>
            <p:grpSpPr bwMode="auto">
              <a:xfrm>
                <a:off x="3368" y="895"/>
                <a:ext cx="640" cy="346"/>
                <a:chOff x="3368" y="895"/>
                <a:chExt cx="640" cy="346"/>
              </a:xfrm>
            </p:grpSpPr>
            <p:sp>
              <p:nvSpPr>
                <p:cNvPr id="24631" name="Rectangle 64"/>
                <p:cNvSpPr>
                  <a:spLocks noChangeArrowheads="1"/>
                </p:cNvSpPr>
                <p:nvPr/>
              </p:nvSpPr>
              <p:spPr bwMode="auto">
                <a:xfrm>
                  <a:off x="3411" y="895"/>
                  <a:ext cx="55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>
                    <a:tabLst>
                      <a:tab pos="1019175" algn="l"/>
                    </a:tabLst>
                  </a:pPr>
                  <a:r>
                    <a:rPr lang="ru-RU" sz="2000"/>
                    <a:t>?</a:t>
                  </a:r>
                </a:p>
              </p:txBody>
            </p:sp>
            <p:sp>
              <p:nvSpPr>
                <p:cNvPr id="24632" name="Rectangle 65"/>
                <p:cNvSpPr>
                  <a:spLocks noChangeArrowheads="1"/>
                </p:cNvSpPr>
                <p:nvPr/>
              </p:nvSpPr>
              <p:spPr bwMode="auto">
                <a:xfrm>
                  <a:off x="3368" y="895"/>
                  <a:ext cx="64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10" name="Group 66"/>
              <p:cNvGrpSpPr>
                <a:grpSpLocks/>
              </p:cNvGrpSpPr>
              <p:nvPr/>
            </p:nvGrpSpPr>
            <p:grpSpPr bwMode="auto">
              <a:xfrm>
                <a:off x="4008" y="895"/>
                <a:ext cx="756" cy="346"/>
                <a:chOff x="4008" y="895"/>
                <a:chExt cx="756" cy="346"/>
              </a:xfrm>
            </p:grpSpPr>
            <p:sp>
              <p:nvSpPr>
                <p:cNvPr id="24629" name="Rectangle 67"/>
                <p:cNvSpPr>
                  <a:spLocks noChangeArrowheads="1"/>
                </p:cNvSpPr>
                <p:nvPr/>
              </p:nvSpPr>
              <p:spPr bwMode="auto">
                <a:xfrm>
                  <a:off x="4051" y="895"/>
                  <a:ext cx="670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2000"/>
                    <a:t>?</a:t>
                  </a:r>
                  <a:endParaRPr lang="ru-RU" sz="1200">
                    <a:cs typeface="Times New Roman" pitchFamily="18" charset="0"/>
                  </a:endParaRP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30" name="Rectangle 68"/>
                <p:cNvSpPr>
                  <a:spLocks noChangeArrowheads="1"/>
                </p:cNvSpPr>
                <p:nvPr/>
              </p:nvSpPr>
              <p:spPr bwMode="auto">
                <a:xfrm>
                  <a:off x="4008" y="895"/>
                  <a:ext cx="756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11" name="Group 69"/>
              <p:cNvGrpSpPr>
                <a:grpSpLocks/>
              </p:cNvGrpSpPr>
              <p:nvPr/>
            </p:nvGrpSpPr>
            <p:grpSpPr bwMode="auto">
              <a:xfrm>
                <a:off x="0" y="1241"/>
                <a:ext cx="950" cy="346"/>
                <a:chOff x="0" y="1241"/>
                <a:chExt cx="950" cy="346"/>
              </a:xfrm>
            </p:grpSpPr>
            <p:sp>
              <p:nvSpPr>
                <p:cNvPr id="24627" name="Rectangle 70"/>
                <p:cNvSpPr>
                  <a:spLocks noChangeArrowheads="1"/>
                </p:cNvSpPr>
                <p:nvPr/>
              </p:nvSpPr>
              <p:spPr bwMode="auto">
                <a:xfrm>
                  <a:off x="43" y="1241"/>
                  <a:ext cx="86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Остаточная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28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1241"/>
                  <a:ext cx="95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12" name="Group 72"/>
              <p:cNvGrpSpPr>
                <a:grpSpLocks/>
              </p:cNvGrpSpPr>
              <p:nvPr/>
            </p:nvGrpSpPr>
            <p:grpSpPr bwMode="auto">
              <a:xfrm>
                <a:off x="950" y="1241"/>
                <a:ext cx="950" cy="346"/>
                <a:chOff x="950" y="1241"/>
                <a:chExt cx="950" cy="346"/>
              </a:xfrm>
            </p:grpSpPr>
            <p:sp>
              <p:nvSpPr>
                <p:cNvPr id="24625" name="Rectangle 73"/>
                <p:cNvSpPr>
                  <a:spLocks noChangeArrowheads="1" noTextEdit="1"/>
                </p:cNvSpPr>
                <p:nvPr/>
              </p:nvSpPr>
              <p:spPr bwMode="auto">
                <a:xfrm>
                  <a:off x="993" y="1241"/>
                  <a:ext cx="86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24626" name="Rectangle 74"/>
                <p:cNvSpPr>
                  <a:spLocks noChangeArrowheads="1"/>
                </p:cNvSpPr>
                <p:nvPr/>
              </p:nvSpPr>
              <p:spPr bwMode="auto">
                <a:xfrm>
                  <a:off x="950" y="1241"/>
                  <a:ext cx="95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13" name="Group 75"/>
              <p:cNvGrpSpPr>
                <a:grpSpLocks/>
              </p:cNvGrpSpPr>
              <p:nvPr/>
            </p:nvGrpSpPr>
            <p:grpSpPr bwMode="auto">
              <a:xfrm>
                <a:off x="1900" y="1241"/>
                <a:ext cx="734" cy="346"/>
                <a:chOff x="1900" y="1241"/>
                <a:chExt cx="734" cy="346"/>
              </a:xfrm>
            </p:grpSpPr>
            <p:sp>
              <p:nvSpPr>
                <p:cNvPr id="24623" name="Rectangle 76"/>
                <p:cNvSpPr>
                  <a:spLocks noChangeArrowheads="1"/>
                </p:cNvSpPr>
                <p:nvPr/>
              </p:nvSpPr>
              <p:spPr bwMode="auto">
                <a:xfrm>
                  <a:off x="1943" y="1241"/>
                  <a:ext cx="64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1,200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24" name="Rectangle 77"/>
                <p:cNvSpPr>
                  <a:spLocks noChangeArrowheads="1"/>
                </p:cNvSpPr>
                <p:nvPr/>
              </p:nvSpPr>
              <p:spPr bwMode="auto">
                <a:xfrm>
                  <a:off x="1900" y="1241"/>
                  <a:ext cx="734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14" name="Group 78"/>
              <p:cNvGrpSpPr>
                <a:grpSpLocks/>
              </p:cNvGrpSpPr>
              <p:nvPr/>
            </p:nvGrpSpPr>
            <p:grpSpPr bwMode="auto">
              <a:xfrm>
                <a:off x="2634" y="1241"/>
                <a:ext cx="734" cy="346"/>
                <a:chOff x="2634" y="1241"/>
                <a:chExt cx="734" cy="346"/>
              </a:xfrm>
            </p:grpSpPr>
            <p:sp>
              <p:nvSpPr>
                <p:cNvPr id="24621" name="Rectangle 79"/>
                <p:cNvSpPr>
                  <a:spLocks noChangeArrowheads="1"/>
                </p:cNvSpPr>
                <p:nvPr/>
              </p:nvSpPr>
              <p:spPr bwMode="auto">
                <a:xfrm>
                  <a:off x="2677" y="1241"/>
                  <a:ext cx="648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>
                    <a:tabLst>
                      <a:tab pos="1019175" algn="l"/>
                    </a:tabLst>
                  </a:pPr>
                  <a:r>
                    <a:rPr lang="ru-RU" sz="2000"/>
                    <a:t>?</a:t>
                  </a:r>
                </a:p>
              </p:txBody>
            </p:sp>
            <p:sp>
              <p:nvSpPr>
                <p:cNvPr id="24622" name="Rectangle 80"/>
                <p:cNvSpPr>
                  <a:spLocks noChangeArrowheads="1"/>
                </p:cNvSpPr>
                <p:nvPr/>
              </p:nvSpPr>
              <p:spPr bwMode="auto">
                <a:xfrm>
                  <a:off x="2634" y="1241"/>
                  <a:ext cx="734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15" name="Group 81"/>
              <p:cNvGrpSpPr>
                <a:grpSpLocks/>
              </p:cNvGrpSpPr>
              <p:nvPr/>
            </p:nvGrpSpPr>
            <p:grpSpPr bwMode="auto">
              <a:xfrm>
                <a:off x="3368" y="1241"/>
                <a:ext cx="640" cy="346"/>
                <a:chOff x="3368" y="1241"/>
                <a:chExt cx="640" cy="346"/>
              </a:xfrm>
            </p:grpSpPr>
            <p:sp>
              <p:nvSpPr>
                <p:cNvPr id="24619" name="Rectangle 82"/>
                <p:cNvSpPr>
                  <a:spLocks noChangeArrowheads="1"/>
                </p:cNvSpPr>
                <p:nvPr/>
              </p:nvSpPr>
              <p:spPr bwMode="auto">
                <a:xfrm>
                  <a:off x="3411" y="1241"/>
                  <a:ext cx="554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-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20" name="Rectangle 83"/>
                <p:cNvSpPr>
                  <a:spLocks noChangeArrowheads="1"/>
                </p:cNvSpPr>
                <p:nvPr/>
              </p:nvSpPr>
              <p:spPr bwMode="auto">
                <a:xfrm>
                  <a:off x="3368" y="1241"/>
                  <a:ext cx="640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4616" name="Group 84"/>
              <p:cNvGrpSpPr>
                <a:grpSpLocks/>
              </p:cNvGrpSpPr>
              <p:nvPr/>
            </p:nvGrpSpPr>
            <p:grpSpPr bwMode="auto">
              <a:xfrm>
                <a:off x="4008" y="1241"/>
                <a:ext cx="756" cy="346"/>
                <a:chOff x="4008" y="1241"/>
                <a:chExt cx="756" cy="346"/>
              </a:xfrm>
            </p:grpSpPr>
            <p:sp>
              <p:nvSpPr>
                <p:cNvPr id="24617" name="Rectangle 85"/>
                <p:cNvSpPr>
                  <a:spLocks noChangeArrowheads="1"/>
                </p:cNvSpPr>
                <p:nvPr/>
              </p:nvSpPr>
              <p:spPr bwMode="auto">
                <a:xfrm>
                  <a:off x="4051" y="1241"/>
                  <a:ext cx="670" cy="3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tabLst>
                      <a:tab pos="1019175" algn="l"/>
                    </a:tabLst>
                  </a:pPr>
                  <a:r>
                    <a:rPr lang="ru-RU" sz="1200">
                      <a:cs typeface="Times New Roman" pitchFamily="18" charset="0"/>
                    </a:rPr>
                    <a:t>-</a:t>
                  </a:r>
                </a:p>
                <a:p>
                  <a:pPr algn="ctr" eaLnBrk="0" hangingPunct="0">
                    <a:tabLst>
                      <a:tab pos="1019175" algn="l"/>
                    </a:tabLst>
                  </a:pPr>
                  <a:endParaRPr lang="ru-RU"/>
                </a:p>
              </p:txBody>
            </p:sp>
            <p:sp>
              <p:nvSpPr>
                <p:cNvPr id="24618" name="Rectangle 86"/>
                <p:cNvSpPr>
                  <a:spLocks noChangeArrowheads="1"/>
                </p:cNvSpPr>
                <p:nvPr/>
              </p:nvSpPr>
              <p:spPr bwMode="auto">
                <a:xfrm>
                  <a:off x="4008" y="1241"/>
                  <a:ext cx="756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4592" name="Rectangle 87"/>
            <p:cNvSpPr>
              <a:spLocks noChangeArrowheads="1"/>
            </p:cNvSpPr>
            <p:nvPr/>
          </p:nvSpPr>
          <p:spPr bwMode="auto">
            <a:xfrm>
              <a:off x="-3" y="-3"/>
              <a:ext cx="4770" cy="159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38204F-B974-447B-8795-CCF061B107E1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9144000" cy="6172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Эконометрическое исследование включает решение следующих проблем:</a:t>
            </a:r>
          </a:p>
          <a:p>
            <a:pPr eaLnBrk="1" hangingPunct="1">
              <a:lnSpc>
                <a:spcPct val="80000"/>
              </a:lnSpc>
            </a:pPr>
            <a:endParaRPr lang="ru-RU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• качественный анализ связей экономических переменных — выделение зависимых </a:t>
            </a:r>
            <a:r>
              <a:rPr lang="ru-RU" sz="2400" i="1" smtClean="0"/>
              <a:t>(у)</a:t>
            </a:r>
            <a:r>
              <a:rPr lang="ru-RU" sz="2400" smtClean="0"/>
              <a:t> и независимых переменных </a:t>
            </a:r>
            <a:r>
              <a:rPr lang="ru-RU" sz="2400" i="1" smtClean="0"/>
              <a:t>(х);</a:t>
            </a:r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• подбор данных;</a:t>
            </a:r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• спецификация формы связи между </a:t>
            </a:r>
            <a:r>
              <a:rPr lang="ru-RU" sz="2400" i="1" smtClean="0"/>
              <a:t>у</a:t>
            </a:r>
            <a:r>
              <a:rPr lang="ru-RU" sz="2400" smtClean="0"/>
              <a:t> и </a:t>
            </a:r>
            <a:r>
              <a:rPr lang="ru-RU" sz="2400" i="1" smtClean="0"/>
              <a:t>х,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i="1" smtClean="0"/>
              <a:t>•</a:t>
            </a:r>
            <a:r>
              <a:rPr lang="ru-RU" sz="2400" smtClean="0"/>
              <a:t> оценка параметров модели;</a:t>
            </a:r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• введение фиктивных переменных;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• выявление тренда, циклической и случайной компонент;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EB3A0-B2BD-4B1D-A5A7-DD35B76DAB2A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0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/>
              <a:t>этапы эконометрического исследования:</a:t>
            </a:r>
            <a:br>
              <a:rPr lang="ru-RU" sz="4000" b="1" smtClean="0"/>
            </a:br>
            <a:endParaRPr lang="ru-RU" smtClean="0">
              <a:latin typeface="Times New Roman" pitchFamily="18" charset="0"/>
            </a:endParaRPr>
          </a:p>
        </p:txBody>
      </p:sp>
      <p:graphicFrame>
        <p:nvGraphicFramePr>
          <p:cNvPr id="2050" name="Diagram 7"/>
          <p:cNvGraphicFramePr>
            <a:graphicFrameLocks/>
          </p:cNvGraphicFramePr>
          <p:nvPr>
            <p:ph type="dgm" idx="1"/>
          </p:nvPr>
        </p:nvGraphicFramePr>
        <p:xfrm>
          <a:off x="304800" y="1371600"/>
          <a:ext cx="8458200" cy="6319838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A45E7F-18DC-4FEC-A772-D4E4ED59CD99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ja-JP" sz="2800" b="1" smtClean="0"/>
              <a:t>       проблема точности связана с:</a:t>
            </a:r>
          </a:p>
          <a:p>
            <a:pPr eaLnBrk="1" hangingPunct="1">
              <a:lnSpc>
                <a:spcPct val="80000"/>
              </a:lnSpc>
            </a:pPr>
            <a:endParaRPr lang="ru-RU" altLang="ja-JP" sz="2800" b="1" smtClean="0"/>
          </a:p>
          <a:p>
            <a:pPr eaLnBrk="1" hangingPunct="1">
              <a:lnSpc>
                <a:spcPct val="80000"/>
              </a:lnSpc>
            </a:pPr>
            <a:r>
              <a:rPr lang="ru-RU" altLang="ja-JP" sz="2800" smtClean="0"/>
              <a:t>определением понятия экономической величины;</a:t>
            </a:r>
          </a:p>
          <a:p>
            <a:pPr eaLnBrk="1" hangingPunct="1">
              <a:lnSpc>
                <a:spcPct val="80000"/>
              </a:lnSpc>
            </a:pPr>
            <a:endParaRPr lang="ru-RU" altLang="ja-JP" sz="2800" smtClean="0"/>
          </a:p>
          <a:p>
            <a:pPr eaLnBrk="1" hangingPunct="1">
              <a:lnSpc>
                <a:spcPct val="80000"/>
              </a:lnSpc>
            </a:pPr>
            <a:r>
              <a:rPr lang="ru-RU" altLang="ja-JP" sz="2800" smtClean="0"/>
              <a:t> разработкой правил и методов измерений</a:t>
            </a:r>
          </a:p>
          <a:p>
            <a:pPr eaLnBrk="1" hangingPunct="1">
              <a:lnSpc>
                <a:spcPct val="80000"/>
              </a:lnSpc>
            </a:pPr>
            <a:endParaRPr lang="ru-RU" altLang="ja-JP" sz="2800" smtClean="0"/>
          </a:p>
          <a:p>
            <a:pPr eaLnBrk="1" hangingPunct="1">
              <a:lnSpc>
                <a:spcPct val="80000"/>
              </a:lnSpc>
            </a:pPr>
            <a:r>
              <a:rPr lang="ru-RU" altLang="ja-JP" sz="2800" smtClean="0"/>
              <a:t> выявлением условий сравнимости экономических величин (показателей);</a:t>
            </a:r>
          </a:p>
          <a:p>
            <a:pPr eaLnBrk="1" hangingPunct="1">
              <a:lnSpc>
                <a:spcPct val="80000"/>
              </a:lnSpc>
            </a:pPr>
            <a:endParaRPr lang="ru-RU" altLang="ja-JP" sz="2800" smtClean="0"/>
          </a:p>
          <a:p>
            <a:pPr eaLnBrk="1" hangingPunct="1">
              <a:lnSpc>
                <a:spcPct val="80000"/>
              </a:lnSpc>
            </a:pPr>
            <a:r>
              <a:rPr lang="ru-RU" altLang="ja-JP" sz="2800" smtClean="0"/>
              <a:t>разработкой принципов конструирования измерителей и измерений;</a:t>
            </a:r>
          </a:p>
          <a:p>
            <a:pPr eaLnBrk="1" hangingPunct="1">
              <a:lnSpc>
                <a:spcPct val="80000"/>
              </a:lnSpc>
            </a:pPr>
            <a:endParaRPr lang="ru-RU" altLang="ja-JP" sz="2800" smtClean="0"/>
          </a:p>
          <a:p>
            <a:pPr eaLnBrk="1" hangingPunct="1">
              <a:lnSpc>
                <a:spcPct val="80000"/>
              </a:lnSpc>
            </a:pPr>
            <a:r>
              <a:rPr lang="ru-RU" altLang="ja-JP" sz="2800" smtClean="0"/>
              <a:t>основанием выбора типа шкал при конструировании измерителя;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76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74FF4-4BD9-44D9-9332-F1C786812351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>
              <a:latin typeface="Times New Roman" pitchFamily="18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ru-RU" altLang="ja-JP" b="1" smtClean="0"/>
              <a:t>Регрессия в эконометрических исследованиях.</a:t>
            </a:r>
            <a:endParaRPr lang="ru-RU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A26898-6A46-4F1D-8611-32E13F13E978}" type="slidenum">
              <a:rPr lang="ru-RU" smtClean="0"/>
              <a:pPr/>
              <a:t>8</a:t>
            </a:fld>
            <a:endParaRPr lang="ru-RU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276600" y="2362200"/>
          <a:ext cx="1755775" cy="676275"/>
        </p:xfrm>
        <a:graphic>
          <a:graphicData uri="http://schemas.openxmlformats.org/presentationml/2006/ole">
            <p:oleObj spid="_x0000_s3074" name="Equation" r:id="rId3" imgW="622080" imgH="241200" progId="Equation.DSMT4">
              <p:embed/>
            </p:oleObj>
          </a:graphicData>
        </a:graphic>
      </p:graphicFrame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715963"/>
          </a:xfrm>
        </p:spPr>
        <p:txBody>
          <a:bodyPr/>
          <a:lstStyle/>
          <a:p>
            <a:pPr algn="l" eaLnBrk="1" hangingPunct="1"/>
            <a:r>
              <a:rPr lang="ru-RU" sz="2400" b="1" smtClean="0">
                <a:solidFill>
                  <a:schemeClr val="tx1"/>
                </a:solidFill>
              </a:rPr>
              <a:t>Простая регрессия</a:t>
            </a:r>
            <a:r>
              <a:rPr lang="ru-RU" sz="2400" smtClean="0">
                <a:solidFill>
                  <a:schemeClr val="tx1"/>
                </a:solidFill>
              </a:rPr>
              <a:t> представляет собой регрессию между двумя переменными — </a:t>
            </a:r>
            <a:r>
              <a:rPr lang="ru-RU" sz="2400" b="1" smtClean="0">
                <a:solidFill>
                  <a:schemeClr val="tx1"/>
                </a:solidFill>
              </a:rPr>
              <a:t>у</a:t>
            </a:r>
            <a:r>
              <a:rPr lang="ru-RU" sz="2400" smtClean="0">
                <a:solidFill>
                  <a:schemeClr val="tx1"/>
                </a:solidFill>
              </a:rPr>
              <a:t> и </a:t>
            </a:r>
            <a:r>
              <a:rPr lang="ru-RU" sz="2400" b="1" smtClean="0">
                <a:solidFill>
                  <a:schemeClr val="tx1"/>
                </a:solidFill>
              </a:rPr>
              <a:t>х</a:t>
            </a:r>
            <a:r>
              <a:rPr lang="ru-RU" sz="2400" smtClean="0">
                <a:solidFill>
                  <a:schemeClr val="tx1"/>
                </a:solidFill>
              </a:rPr>
              <a:t>, т. е. модель вида: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228600" y="3581400"/>
            <a:ext cx="85963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69875"/>
            <a:r>
              <a:rPr lang="ru-RU" sz="2400"/>
              <a:t>где: </a:t>
            </a:r>
          </a:p>
          <a:p>
            <a:pPr indent="269875"/>
            <a:r>
              <a:rPr lang="ru-RU" sz="2400" b="1"/>
              <a:t>у</a:t>
            </a:r>
            <a:r>
              <a:rPr lang="ru-RU" sz="2400"/>
              <a:t> – зависимая переменная (результативный признак);</a:t>
            </a:r>
          </a:p>
          <a:p>
            <a:pPr indent="269875"/>
            <a:r>
              <a:rPr lang="ru-RU" sz="2400" b="1"/>
              <a:t>х</a:t>
            </a:r>
            <a:r>
              <a:rPr lang="ru-RU" sz="2400"/>
              <a:t> – независимая, или объясняющая, переменная (признак-фактор).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33400" y="3976688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FA9E6-8220-4C15-BC1D-94A1EC188C12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b="1" smtClean="0"/>
              <a:t>Множественная регрессия</a:t>
            </a:r>
            <a:r>
              <a:rPr lang="ru-RU" sz="2800" smtClean="0"/>
              <a:t> представляет собой регрессию результативного признака с двумя и большим числом факторов, т. е. модель вида:</a:t>
            </a:r>
          </a:p>
          <a:p>
            <a:pPr eaLnBrk="1" hangingPunct="1"/>
            <a:endParaRPr lang="ru-RU" sz="28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295400" y="4148138"/>
          <a:ext cx="5626100" cy="1058862"/>
        </p:xfrm>
        <a:graphic>
          <a:graphicData uri="http://schemas.openxmlformats.org/presentationml/2006/ole">
            <p:oleObj spid="_x0000_s4098" name="Формула" r:id="rId3" imgW="12826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1131</Words>
  <Application>Microsoft PowerPoint</Application>
  <PresentationFormat>Экран (4:3)</PresentationFormat>
  <Paragraphs>489</Paragraphs>
  <Slides>39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5" baseType="lpstr">
      <vt:lpstr>Arial</vt:lpstr>
      <vt:lpstr>Times New Roman</vt:lpstr>
      <vt:lpstr>ＭＳ Ｐゴシック</vt:lpstr>
      <vt:lpstr>1_Оформление по умолчанию</vt:lpstr>
      <vt:lpstr>MathType 4.0 Equation</vt:lpstr>
      <vt:lpstr>Microsoft Equation 3.0</vt:lpstr>
      <vt:lpstr>Слайд 1</vt:lpstr>
      <vt:lpstr>Слайд 2</vt:lpstr>
      <vt:lpstr>Слайд 3</vt:lpstr>
      <vt:lpstr>Слайд 4</vt:lpstr>
      <vt:lpstr>этапы эконометрического исследования: </vt:lpstr>
      <vt:lpstr>Слайд 6</vt:lpstr>
      <vt:lpstr>Слайд 7</vt:lpstr>
      <vt:lpstr>Простая регрессия представляет собой регрессию между двумя переменными — у и х, т. е. модель вида:</vt:lpstr>
      <vt:lpstr>Слайд 9</vt:lpstr>
      <vt:lpstr>ПРИМЕР.  </vt:lpstr>
      <vt:lpstr>В парной регрессии выбор вида математической функции </vt:lpstr>
      <vt:lpstr>Слайд 12</vt:lpstr>
      <vt:lpstr>Основные типы кривых, используемые при количественной оценке связей между двумя переменными</vt:lpstr>
      <vt:lpstr>Слайд 14</vt:lpstr>
      <vt:lpstr>Слайд 15</vt:lpstr>
      <vt:lpstr>   Классический подход к оцениванию параметров линейной регрессии основан на методе наименьших квадратов (МНК).  </vt:lpstr>
      <vt:lpstr>Слайд 17</vt:lpstr>
      <vt:lpstr>Слайд 18</vt:lpstr>
      <vt:lpstr>Слайд 19</vt:lpstr>
      <vt:lpstr>для оценки параметров а и b получим следующую систему нормальных уравнений 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ПРИМЕР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№2</dc:title>
  <dc:creator>Raven</dc:creator>
  <cp:lastModifiedBy>DIS</cp:lastModifiedBy>
  <cp:revision>57</cp:revision>
  <dcterms:created xsi:type="dcterms:W3CDTF">2002-10-04T03:23:55Z</dcterms:created>
  <dcterms:modified xsi:type="dcterms:W3CDTF">2013-04-23T09:47:44Z</dcterms:modified>
</cp:coreProperties>
</file>