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75" r:id="rId4"/>
    <p:sldId id="286" r:id="rId5"/>
    <p:sldId id="270" r:id="rId6"/>
    <p:sldId id="271" r:id="rId7"/>
    <p:sldId id="277" r:id="rId8"/>
    <p:sldId id="283" r:id="rId9"/>
    <p:sldId id="278" r:id="rId10"/>
    <p:sldId id="279" r:id="rId11"/>
    <p:sldId id="280" r:id="rId12"/>
    <p:sldId id="281" r:id="rId13"/>
    <p:sldId id="287" r:id="rId14"/>
    <p:sldId id="284" r:id="rId15"/>
    <p:sldId id="282" r:id="rId16"/>
    <p:sldId id="285" r:id="rId17"/>
    <p:sldId id="27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7" autoAdjust="0"/>
    <p:restoredTop sz="94660"/>
  </p:normalViewPr>
  <p:slideViewPr>
    <p:cSldViewPr snapToGrid="0">
      <p:cViewPr varScale="1">
        <p:scale>
          <a:sx n="95" d="100"/>
          <a:sy n="95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12/4/2024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12/4/2024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Финансовое планирование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5556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Практическое задание №8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«Индивидуальный финансовый план»</a:t>
            </a:r>
          </a:p>
          <a:p>
            <a:endParaRPr lang="ru-RU" sz="3200" dirty="0" smtClean="0"/>
          </a:p>
          <a:p>
            <a:pPr>
              <a:buFontTx/>
              <a:buChar char="-"/>
            </a:pPr>
            <a:r>
              <a:rPr lang="ru-RU" sz="2800" i="1" dirty="0" smtClean="0"/>
              <a:t>Индивидуальная работа </a:t>
            </a:r>
            <a:r>
              <a:rPr lang="ru-RU" sz="2800" i="1" dirty="0" smtClean="0"/>
              <a:t>(мини-проект)</a:t>
            </a:r>
          </a:p>
          <a:p>
            <a:pPr>
              <a:buFontTx/>
              <a:buChar char="-"/>
            </a:pPr>
            <a:r>
              <a:rPr lang="ru-RU" sz="2800" i="1" dirty="0" smtClean="0"/>
              <a:t>Выбор объекта и формулировка цели исследования</a:t>
            </a:r>
          </a:p>
          <a:p>
            <a:pPr>
              <a:buFontTx/>
              <a:buChar char="-"/>
            </a:pPr>
            <a:r>
              <a:rPr lang="ru-RU" sz="2800" i="1" dirty="0" smtClean="0"/>
              <a:t>Составление финансового плана на </a:t>
            </a:r>
            <a:r>
              <a:rPr lang="ru-RU" sz="2800" i="1" dirty="0" smtClean="0"/>
              <a:t>5 </a:t>
            </a:r>
            <a:r>
              <a:rPr lang="ru-RU" sz="2800" i="1" dirty="0" smtClean="0"/>
              <a:t>лет </a:t>
            </a:r>
          </a:p>
          <a:p>
            <a:pPr>
              <a:buFontTx/>
              <a:buChar char="-"/>
            </a:pPr>
            <a:r>
              <a:rPr lang="ru-RU" sz="2800" i="1" dirty="0" smtClean="0"/>
              <a:t>Представление плана (защита проекта)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1435505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Объект и цель исследования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Объект исследования – </a:t>
            </a:r>
            <a:r>
              <a:rPr lang="ru-RU" sz="3600" dirty="0" smtClean="0"/>
              <a:t>студент (домохозяйство);</a:t>
            </a:r>
            <a:endParaRPr lang="ru-RU" sz="3600" dirty="0" smtClean="0"/>
          </a:p>
          <a:p>
            <a:endParaRPr lang="ru-RU" sz="3600" dirty="0"/>
          </a:p>
          <a:p>
            <a:r>
              <a:rPr lang="ru-RU" sz="3600" dirty="0" smtClean="0"/>
              <a:t>Цель – составить долгосрочный финансовый план, реализация которого позволит ему …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3776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</a:t>
            </a:r>
            <a:r>
              <a:rPr lang="ru-RU" sz="3200" dirty="0" smtClean="0"/>
              <a:t> – конкретная </a:t>
            </a:r>
            <a:endParaRPr lang="en-US" sz="3200" dirty="0" smtClean="0"/>
          </a:p>
          <a:p>
            <a:r>
              <a:rPr lang="en-US" sz="3200" dirty="0" smtClean="0"/>
              <a:t>M</a:t>
            </a:r>
            <a:r>
              <a:rPr lang="ru-RU" sz="3200" dirty="0"/>
              <a:t> </a:t>
            </a:r>
            <a:r>
              <a:rPr lang="ru-RU" sz="3200" dirty="0" smtClean="0"/>
              <a:t>– измеримая </a:t>
            </a:r>
            <a:endParaRPr lang="en-US" sz="3200" dirty="0" smtClean="0"/>
          </a:p>
          <a:p>
            <a:r>
              <a:rPr lang="en-US" sz="3200" dirty="0" smtClean="0"/>
              <a:t>A</a:t>
            </a:r>
            <a:r>
              <a:rPr lang="ru-RU" sz="3200" dirty="0" smtClean="0"/>
              <a:t> – достижимая </a:t>
            </a:r>
            <a:endParaRPr lang="en-US" sz="3200" dirty="0" smtClean="0"/>
          </a:p>
          <a:p>
            <a:r>
              <a:rPr lang="en-US" sz="3200" dirty="0" smtClean="0"/>
              <a:t>R</a:t>
            </a:r>
            <a:r>
              <a:rPr lang="ru-RU" sz="3200" dirty="0" smtClean="0"/>
              <a:t> – значимая (релевантная, актуальная)</a:t>
            </a:r>
            <a:endParaRPr lang="en-US" sz="3200" dirty="0" smtClean="0"/>
          </a:p>
          <a:p>
            <a:r>
              <a:rPr lang="en-US" sz="3200" dirty="0" smtClean="0"/>
              <a:t>T</a:t>
            </a:r>
            <a:r>
              <a:rPr lang="ru-RU" sz="3200" dirty="0" smtClean="0"/>
              <a:t> – ограниченная во времени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608774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финансового </a:t>
            </a:r>
            <a:r>
              <a:rPr lang="ru-RU" dirty="0" smtClean="0"/>
              <a:t>плана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mtClean="0"/>
              <a:t>планирование ежемесячное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9909163"/>
              </p:ext>
            </p:extLst>
          </p:nvPr>
        </p:nvGraphicFramePr>
        <p:xfrm>
          <a:off x="3683208" y="744331"/>
          <a:ext cx="7315200" cy="543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6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1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8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87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ДОХОДЫ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РАСХОДЫ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Заработная</a:t>
                      </a:r>
                      <a:r>
                        <a:rPr lang="ru-RU" baseline="0" dirty="0" smtClean="0"/>
                        <a:t> плата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Текущее потребление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Прибыль предпринимателя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Сбережения (резерв)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Доходы от недвижимости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Сбережения</a:t>
                      </a:r>
                      <a:r>
                        <a:rPr lang="ru-RU" baseline="0" dirty="0" smtClean="0"/>
                        <a:t> (инвестирование)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Проценты по депозиту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Доходы от инвестирования на финансовом рынке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i="1" dirty="0" smtClean="0"/>
                        <a:t>итого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 smtClean="0"/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160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расходов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Минимальное рекомендуемое финансовыми консультантами соотношение текущего потребления и сбережения – 90:10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567283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020368" cy="4601183"/>
          </a:xfrm>
        </p:spPr>
        <p:txBody>
          <a:bodyPr/>
          <a:lstStyle/>
          <a:p>
            <a:r>
              <a:rPr lang="ru-RU" dirty="0" smtClean="0"/>
              <a:t>Планирование текущих расходов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Потребительская корзина</a:t>
            </a:r>
          </a:p>
          <a:p>
            <a:r>
              <a:rPr lang="ru-RU" sz="3200" dirty="0" smtClean="0"/>
              <a:t>Личный опыт</a:t>
            </a:r>
          </a:p>
          <a:p>
            <a:r>
              <a:rPr lang="ru-RU" sz="3200" dirty="0" smtClean="0"/>
              <a:t>Статьи расходов: Жилье</a:t>
            </a:r>
            <a:r>
              <a:rPr lang="ru-RU" sz="3200" dirty="0" smtClean="0"/>
              <a:t>, питание, одежда, транспорт, </a:t>
            </a:r>
            <a:r>
              <a:rPr lang="ru-RU" sz="3200" dirty="0" smtClean="0"/>
              <a:t>развлечения, здоровье, спорт, хобби, домашние питомцы и т.д.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85558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Сбережения (резерв)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Подушка </a:t>
            </a:r>
            <a:r>
              <a:rPr lang="ru-RU" sz="3600" dirty="0" smtClean="0"/>
              <a:t>безопасности (3-6 месяцев расходов)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8972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Сбережения </a:t>
            </a:r>
            <a:r>
              <a:rPr lang="ru-RU" dirty="0" smtClean="0"/>
              <a:t>(вклад </a:t>
            </a:r>
            <a:r>
              <a:rPr lang="ru-RU" dirty="0" smtClean="0"/>
              <a:t>в банке)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Какой банк?</a:t>
            </a:r>
          </a:p>
          <a:p>
            <a:r>
              <a:rPr lang="ru-RU" sz="3600" dirty="0" smtClean="0"/>
              <a:t>Какая процентная ставка?</a:t>
            </a:r>
          </a:p>
          <a:p>
            <a:r>
              <a:rPr lang="ru-RU" sz="3600" dirty="0" smtClean="0"/>
              <a:t>Какова сумма депозита?</a:t>
            </a:r>
          </a:p>
          <a:p>
            <a:r>
              <a:rPr lang="ru-RU" sz="3600" dirty="0" smtClean="0"/>
              <a:t>Какой срок?</a:t>
            </a:r>
          </a:p>
          <a:p>
            <a:r>
              <a:rPr lang="ru-RU" sz="3600" dirty="0" smtClean="0"/>
              <a:t>Какой доход можно получить при этих условиях?</a:t>
            </a:r>
          </a:p>
          <a:p>
            <a:r>
              <a:rPr lang="ru-RU" sz="3600" dirty="0" smtClean="0"/>
              <a:t>Нужно ли платить налоги?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83610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Инвестиро-вание</a:t>
            </a:r>
            <a:r>
              <a:rPr lang="ru-RU" dirty="0" smtClean="0"/>
              <a:t> (по выбору)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200" dirty="0" smtClean="0"/>
          </a:p>
          <a:p>
            <a:r>
              <a:rPr lang="ru-RU" sz="3200" dirty="0" smtClean="0"/>
              <a:t>Самостоятельно:</a:t>
            </a:r>
          </a:p>
          <a:p>
            <a:r>
              <a:rPr lang="ru-RU" sz="3200" dirty="0" smtClean="0"/>
              <a:t>Индивидуальный инвестиционный счет</a:t>
            </a:r>
          </a:p>
          <a:p>
            <a:r>
              <a:rPr lang="ru-RU" sz="3200" dirty="0" smtClean="0"/>
              <a:t>Брокерский счет</a:t>
            </a:r>
          </a:p>
          <a:p>
            <a:endParaRPr lang="ru-RU" sz="3200" dirty="0" smtClean="0"/>
          </a:p>
          <a:p>
            <a:r>
              <a:rPr lang="ru-RU" sz="3200" dirty="0" smtClean="0"/>
              <a:t>Через посредника:</a:t>
            </a:r>
          </a:p>
          <a:p>
            <a:r>
              <a:rPr lang="ru-RU" sz="3200" dirty="0" err="1" smtClean="0"/>
              <a:t>Паевый</a:t>
            </a:r>
            <a:r>
              <a:rPr lang="ru-RU" sz="3200" dirty="0" smtClean="0"/>
              <a:t> инвестиционный фонд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0396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Будущая пенсия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На какую сумму пенсии может рассчитывать рассматриваемый гражданин?</a:t>
            </a:r>
          </a:p>
          <a:p>
            <a:r>
              <a:rPr lang="ru-RU" sz="3200" dirty="0" smtClean="0"/>
              <a:t>Обеспечит ли данная сумма привычный образ жизни на пенсии?</a:t>
            </a:r>
          </a:p>
          <a:p>
            <a:r>
              <a:rPr lang="ru-RU" sz="3200" dirty="0" smtClean="0"/>
              <a:t>Если нет, то сколько желательно накопить?</a:t>
            </a:r>
          </a:p>
          <a:p>
            <a:r>
              <a:rPr lang="ru-RU" sz="3200" dirty="0" smtClean="0"/>
              <a:t>Сколько для достижения этой цели нужно ежемесячно перечислять в НПФ?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96493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Будущая пенсия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Какой НПФ вы рекомендуете?</a:t>
            </a:r>
          </a:p>
          <a:p>
            <a:r>
              <a:rPr lang="ru-RU" sz="3200" dirty="0" smtClean="0"/>
              <a:t>Сколько денег накопит гражданин в НПФ при определенной сумме вложений и определенной доходности?</a:t>
            </a:r>
          </a:p>
          <a:p>
            <a:r>
              <a:rPr lang="ru-RU" sz="3200" dirty="0" smtClean="0"/>
              <a:t>В каком виде ему лучше эти выплаты получить?</a:t>
            </a:r>
          </a:p>
          <a:p>
            <a:r>
              <a:rPr lang="ru-RU" sz="3200" dirty="0" smtClean="0"/>
              <a:t>Какова будет сумма ежемесячной доплаты к пенсии?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34089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086629" cy="4601183"/>
          </a:xfrm>
        </p:spPr>
        <p:txBody>
          <a:bodyPr/>
          <a:lstStyle/>
          <a:p>
            <a:r>
              <a:rPr lang="ru-RU" dirty="0" smtClean="0"/>
              <a:t>Кредитование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Какой вид кредита?</a:t>
            </a:r>
          </a:p>
          <a:p>
            <a:r>
              <a:rPr lang="ru-RU" sz="3200" dirty="0" smtClean="0"/>
              <a:t>На какой срок?</a:t>
            </a:r>
          </a:p>
          <a:p>
            <a:r>
              <a:rPr lang="ru-RU" sz="3200" dirty="0" smtClean="0"/>
              <a:t>Под какой процент? </a:t>
            </a:r>
            <a:endParaRPr lang="ru-RU" sz="3200" dirty="0"/>
          </a:p>
          <a:p>
            <a:r>
              <a:rPr lang="ru-RU" sz="3200" dirty="0" smtClean="0"/>
              <a:t>В каком банке?</a:t>
            </a:r>
          </a:p>
          <a:p>
            <a:r>
              <a:rPr lang="ru-RU" sz="3200" dirty="0" smtClean="0"/>
              <a:t>Какой график погашения?</a:t>
            </a:r>
          </a:p>
        </p:txBody>
      </p:sp>
    </p:spTree>
    <p:extLst>
      <p:ext uri="{BB962C8B-B14F-4D97-AF65-F5344CB8AC3E}">
        <p14:creationId xmlns:p14="http://schemas.microsoft.com/office/powerpoint/2010/main" val="925568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Страхование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Какие виды страхования?</a:t>
            </a:r>
          </a:p>
          <a:p>
            <a:r>
              <a:rPr lang="ru-RU" sz="3200" dirty="0" smtClean="0"/>
              <a:t>Стоимость полиса страхования?</a:t>
            </a:r>
          </a:p>
          <a:p>
            <a:r>
              <a:rPr lang="ru-RU" sz="3200" dirty="0" smtClean="0"/>
              <a:t>Величина выплат?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00807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Налого</a:t>
            </a:r>
            <a:r>
              <a:rPr lang="ru-RU" dirty="0"/>
              <a:t>-</a:t>
            </a:r>
            <a:r>
              <a:rPr lang="ru-RU" dirty="0" smtClean="0"/>
              <a:t>обложение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Какие налоги будет платить гражданин?</a:t>
            </a:r>
          </a:p>
          <a:p>
            <a:r>
              <a:rPr lang="ru-RU" sz="3200" dirty="0" smtClean="0"/>
              <a:t>На какие налоговые вычеты он может иметь право?</a:t>
            </a:r>
          </a:p>
          <a:p>
            <a:r>
              <a:rPr lang="ru-RU" sz="3200" dirty="0" smtClean="0"/>
              <a:t>Как он может их оформить? </a:t>
            </a:r>
          </a:p>
          <a:p>
            <a:r>
              <a:rPr lang="ru-RU" sz="3200" dirty="0" smtClean="0"/>
              <a:t>Какая это будет сумма?</a:t>
            </a:r>
          </a:p>
        </p:txBody>
      </p:sp>
    </p:spTree>
    <p:extLst>
      <p:ext uri="{BB962C8B-B14F-4D97-AF65-F5344CB8AC3E}">
        <p14:creationId xmlns:p14="http://schemas.microsoft.com/office/powerpoint/2010/main" val="3423002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над </a:t>
            </a:r>
            <a:r>
              <a:rPr lang="ru-RU" dirty="0" smtClean="0"/>
              <a:t>планом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Используйте калькуляторы: пенсионный, финансовый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205174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Оформление результатов </a:t>
            </a:r>
            <a:r>
              <a:rPr lang="ru-RU" dirty="0" smtClean="0"/>
              <a:t>проекта</a:t>
            </a:r>
            <a:br>
              <a:rPr lang="ru-RU" dirty="0" smtClean="0"/>
            </a:br>
            <a:r>
              <a:rPr lang="ru-RU" dirty="0" smtClean="0"/>
              <a:t>(файл </a:t>
            </a:r>
            <a:r>
              <a:rPr lang="en-US" dirty="0" smtClean="0"/>
              <a:t>Excel)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Описание объекта исследования и формулировка цели составления плана</a:t>
            </a:r>
          </a:p>
          <a:p>
            <a:r>
              <a:rPr lang="ru-RU" sz="3200" dirty="0" smtClean="0"/>
              <a:t>Сам план</a:t>
            </a:r>
          </a:p>
          <a:p>
            <a:r>
              <a:rPr lang="ru-RU" sz="3200" dirty="0" smtClean="0"/>
              <a:t>Необходимые пояснения и ссылки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3789215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а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Рамка</Template>
  <TotalTime>98</TotalTime>
  <Words>384</Words>
  <Application>Microsoft Office PowerPoint</Application>
  <PresentationFormat>Широкоэкранный</PresentationFormat>
  <Paragraphs>86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Corbel</vt:lpstr>
      <vt:lpstr>Wingdings 2</vt:lpstr>
      <vt:lpstr>Рама</vt:lpstr>
      <vt:lpstr>Финансовое планирование</vt:lpstr>
      <vt:lpstr>Практическое задание №8</vt:lpstr>
      <vt:lpstr>Объект и цель исследования</vt:lpstr>
      <vt:lpstr>Цель </vt:lpstr>
      <vt:lpstr>Структура финансового плана  планирование ежемесячное</vt:lpstr>
      <vt:lpstr>Структура расходов </vt:lpstr>
      <vt:lpstr>Планирование текущих расходов</vt:lpstr>
      <vt:lpstr>Сбережения (резерв)</vt:lpstr>
      <vt:lpstr>Сбережения (вклад в банке)</vt:lpstr>
      <vt:lpstr>Инвестиро-вание (по выбору)</vt:lpstr>
      <vt:lpstr>Будущая пенсия</vt:lpstr>
      <vt:lpstr>Будущая пенсия</vt:lpstr>
      <vt:lpstr>Кредитование </vt:lpstr>
      <vt:lpstr>Страхование</vt:lpstr>
      <vt:lpstr>Налого-обложение </vt:lpstr>
      <vt:lpstr>Работа над планом</vt:lpstr>
      <vt:lpstr>Оформление результатов проекта (файл Excel)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Финансовое планирование</dc:title>
  <dc:creator>Alex</dc:creator>
  <cp:lastModifiedBy>Tatyana</cp:lastModifiedBy>
  <cp:revision>13</cp:revision>
  <dcterms:created xsi:type="dcterms:W3CDTF">2020-12-22T07:05:51Z</dcterms:created>
  <dcterms:modified xsi:type="dcterms:W3CDTF">2024-12-04T10:50:15Z</dcterms:modified>
</cp:coreProperties>
</file>