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59"/>
  </p:notesMasterIdLst>
  <p:sldIdLst>
    <p:sldId id="257" r:id="rId2"/>
    <p:sldId id="526" r:id="rId3"/>
    <p:sldId id="525" r:id="rId4"/>
    <p:sldId id="630" r:id="rId5"/>
    <p:sldId id="556" r:id="rId6"/>
    <p:sldId id="557" r:id="rId7"/>
    <p:sldId id="558" r:id="rId8"/>
    <p:sldId id="539" r:id="rId9"/>
    <p:sldId id="541" r:id="rId10"/>
    <p:sldId id="544" r:id="rId11"/>
    <p:sldId id="555" r:id="rId12"/>
    <p:sldId id="553" r:id="rId13"/>
    <p:sldId id="545" r:id="rId14"/>
    <p:sldId id="546" r:id="rId15"/>
    <p:sldId id="639" r:id="rId16"/>
    <p:sldId id="547" r:id="rId17"/>
    <p:sldId id="548" r:id="rId18"/>
    <p:sldId id="640" r:id="rId19"/>
    <p:sldId id="552" r:id="rId20"/>
    <p:sldId id="550" r:id="rId21"/>
    <p:sldId id="551" r:id="rId22"/>
    <p:sldId id="554" r:id="rId23"/>
    <p:sldId id="559" r:id="rId24"/>
    <p:sldId id="560" r:id="rId25"/>
    <p:sldId id="561" r:id="rId26"/>
    <p:sldId id="562" r:id="rId27"/>
    <p:sldId id="563" r:id="rId28"/>
    <p:sldId id="564" r:id="rId29"/>
    <p:sldId id="565" r:id="rId30"/>
    <p:sldId id="566" r:id="rId31"/>
    <p:sldId id="567" r:id="rId32"/>
    <p:sldId id="572" r:id="rId33"/>
    <p:sldId id="568" r:id="rId34"/>
    <p:sldId id="569" r:id="rId35"/>
    <p:sldId id="570" r:id="rId36"/>
    <p:sldId id="571" r:id="rId37"/>
    <p:sldId id="573" r:id="rId38"/>
    <p:sldId id="574" r:id="rId39"/>
    <p:sldId id="575" r:id="rId40"/>
    <p:sldId id="576" r:id="rId41"/>
    <p:sldId id="577" r:id="rId42"/>
    <p:sldId id="578" r:id="rId43"/>
    <p:sldId id="579" r:id="rId44"/>
    <p:sldId id="580" r:id="rId45"/>
    <p:sldId id="581" r:id="rId46"/>
    <p:sldId id="582" r:id="rId47"/>
    <p:sldId id="583" r:id="rId48"/>
    <p:sldId id="584" r:id="rId49"/>
    <p:sldId id="585" r:id="rId50"/>
    <p:sldId id="641" r:id="rId51"/>
    <p:sldId id="586" r:id="rId52"/>
    <p:sldId id="587" r:id="rId53"/>
    <p:sldId id="588" r:id="rId54"/>
    <p:sldId id="589" r:id="rId55"/>
    <p:sldId id="590" r:id="rId56"/>
    <p:sldId id="591" r:id="rId57"/>
    <p:sldId id="592" r:id="rId58"/>
    <p:sldId id="593" r:id="rId59"/>
    <p:sldId id="594" r:id="rId60"/>
    <p:sldId id="595" r:id="rId61"/>
    <p:sldId id="596" r:id="rId62"/>
    <p:sldId id="597" r:id="rId63"/>
    <p:sldId id="598" r:id="rId64"/>
    <p:sldId id="599" r:id="rId65"/>
    <p:sldId id="600" r:id="rId66"/>
    <p:sldId id="601" r:id="rId67"/>
    <p:sldId id="602" r:id="rId68"/>
    <p:sldId id="603" r:id="rId69"/>
    <p:sldId id="604" r:id="rId70"/>
    <p:sldId id="605" r:id="rId71"/>
    <p:sldId id="606" r:id="rId72"/>
    <p:sldId id="607" r:id="rId73"/>
    <p:sldId id="608" r:id="rId74"/>
    <p:sldId id="642" r:id="rId75"/>
    <p:sldId id="609" r:id="rId76"/>
    <p:sldId id="610" r:id="rId77"/>
    <p:sldId id="611" r:id="rId78"/>
    <p:sldId id="643" r:id="rId79"/>
    <p:sldId id="612" r:id="rId80"/>
    <p:sldId id="613" r:id="rId81"/>
    <p:sldId id="614" r:id="rId82"/>
    <p:sldId id="615" r:id="rId83"/>
    <p:sldId id="616" r:id="rId84"/>
    <p:sldId id="617" r:id="rId85"/>
    <p:sldId id="618" r:id="rId86"/>
    <p:sldId id="619" r:id="rId87"/>
    <p:sldId id="730" r:id="rId88"/>
    <p:sldId id="750" r:id="rId89"/>
    <p:sldId id="731" r:id="rId90"/>
    <p:sldId id="751" r:id="rId91"/>
    <p:sldId id="752" r:id="rId92"/>
    <p:sldId id="753" r:id="rId93"/>
    <p:sldId id="754" r:id="rId94"/>
    <p:sldId id="755" r:id="rId95"/>
    <p:sldId id="756" r:id="rId96"/>
    <p:sldId id="757" r:id="rId97"/>
    <p:sldId id="758" r:id="rId98"/>
    <p:sldId id="759" r:id="rId99"/>
    <p:sldId id="760" r:id="rId100"/>
    <p:sldId id="761" r:id="rId101"/>
    <p:sldId id="762" r:id="rId102"/>
    <p:sldId id="763" r:id="rId103"/>
    <p:sldId id="764" r:id="rId104"/>
    <p:sldId id="765" r:id="rId105"/>
    <p:sldId id="766" r:id="rId106"/>
    <p:sldId id="767" r:id="rId107"/>
    <p:sldId id="768" r:id="rId108"/>
    <p:sldId id="769" r:id="rId109"/>
    <p:sldId id="770" r:id="rId110"/>
    <p:sldId id="771" r:id="rId111"/>
    <p:sldId id="772" r:id="rId112"/>
    <p:sldId id="773" r:id="rId113"/>
    <p:sldId id="774" r:id="rId114"/>
    <p:sldId id="775" r:id="rId115"/>
    <p:sldId id="776" r:id="rId116"/>
    <p:sldId id="777" r:id="rId117"/>
    <p:sldId id="778" r:id="rId118"/>
    <p:sldId id="779" r:id="rId119"/>
    <p:sldId id="780" r:id="rId120"/>
    <p:sldId id="781" r:id="rId121"/>
    <p:sldId id="782" r:id="rId122"/>
    <p:sldId id="783" r:id="rId123"/>
    <p:sldId id="784" r:id="rId124"/>
    <p:sldId id="785" r:id="rId125"/>
    <p:sldId id="786" r:id="rId126"/>
    <p:sldId id="787" r:id="rId127"/>
    <p:sldId id="788" r:id="rId128"/>
    <p:sldId id="789" r:id="rId129"/>
    <p:sldId id="790" r:id="rId130"/>
    <p:sldId id="791" r:id="rId131"/>
    <p:sldId id="792" r:id="rId132"/>
    <p:sldId id="793" r:id="rId133"/>
    <p:sldId id="794" r:id="rId134"/>
    <p:sldId id="795" r:id="rId135"/>
    <p:sldId id="796" r:id="rId136"/>
    <p:sldId id="797" r:id="rId137"/>
    <p:sldId id="622" r:id="rId138"/>
    <p:sldId id="631" r:id="rId139"/>
    <p:sldId id="621" r:id="rId140"/>
    <p:sldId id="623" r:id="rId141"/>
    <p:sldId id="624" r:id="rId142"/>
    <p:sldId id="625" r:id="rId143"/>
    <p:sldId id="627" r:id="rId144"/>
    <p:sldId id="628" r:id="rId145"/>
    <p:sldId id="629" r:id="rId146"/>
    <p:sldId id="632" r:id="rId147"/>
    <p:sldId id="633" r:id="rId148"/>
    <p:sldId id="634" r:id="rId149"/>
    <p:sldId id="635" r:id="rId150"/>
    <p:sldId id="636" r:id="rId151"/>
    <p:sldId id="637" r:id="rId152"/>
    <p:sldId id="638" r:id="rId153"/>
    <p:sldId id="644" r:id="rId154"/>
    <p:sldId id="645" r:id="rId155"/>
    <p:sldId id="646" r:id="rId156"/>
    <p:sldId id="649" r:id="rId157"/>
    <p:sldId id="647" r:id="rId158"/>
    <p:sldId id="648" r:id="rId159"/>
    <p:sldId id="650" r:id="rId160"/>
    <p:sldId id="651" r:id="rId161"/>
    <p:sldId id="652" r:id="rId162"/>
    <p:sldId id="657" r:id="rId163"/>
    <p:sldId id="653" r:id="rId164"/>
    <p:sldId id="656" r:id="rId165"/>
    <p:sldId id="654" r:id="rId166"/>
    <p:sldId id="655" r:id="rId167"/>
    <p:sldId id="658" r:id="rId168"/>
    <p:sldId id="659" r:id="rId169"/>
    <p:sldId id="660" r:id="rId170"/>
    <p:sldId id="661" r:id="rId171"/>
    <p:sldId id="662" r:id="rId172"/>
    <p:sldId id="663" r:id="rId173"/>
    <p:sldId id="664" r:id="rId174"/>
    <p:sldId id="665" r:id="rId175"/>
    <p:sldId id="666" r:id="rId176"/>
    <p:sldId id="667" r:id="rId177"/>
    <p:sldId id="668" r:id="rId178"/>
    <p:sldId id="669" r:id="rId179"/>
    <p:sldId id="670" r:id="rId180"/>
    <p:sldId id="671" r:id="rId181"/>
    <p:sldId id="672" r:id="rId182"/>
    <p:sldId id="673" r:id="rId183"/>
    <p:sldId id="674" r:id="rId184"/>
    <p:sldId id="675" r:id="rId185"/>
    <p:sldId id="676" r:id="rId186"/>
    <p:sldId id="677" r:id="rId187"/>
    <p:sldId id="678" r:id="rId188"/>
    <p:sldId id="679" r:id="rId189"/>
    <p:sldId id="680" r:id="rId190"/>
    <p:sldId id="681" r:id="rId191"/>
    <p:sldId id="682" r:id="rId192"/>
    <p:sldId id="683" r:id="rId193"/>
    <p:sldId id="684" r:id="rId194"/>
    <p:sldId id="685" r:id="rId195"/>
    <p:sldId id="686" r:id="rId196"/>
    <p:sldId id="687" r:id="rId197"/>
    <p:sldId id="688" r:id="rId198"/>
    <p:sldId id="689" r:id="rId199"/>
    <p:sldId id="729" r:id="rId200"/>
    <p:sldId id="732" r:id="rId201"/>
    <p:sldId id="733" r:id="rId202"/>
    <p:sldId id="734" r:id="rId203"/>
    <p:sldId id="735" r:id="rId204"/>
    <p:sldId id="690" r:id="rId205"/>
    <p:sldId id="691" r:id="rId206"/>
    <p:sldId id="692" r:id="rId207"/>
    <p:sldId id="693" r:id="rId208"/>
    <p:sldId id="694" r:id="rId209"/>
    <p:sldId id="695" r:id="rId210"/>
    <p:sldId id="696" r:id="rId211"/>
    <p:sldId id="697" r:id="rId212"/>
    <p:sldId id="698" r:id="rId213"/>
    <p:sldId id="699" r:id="rId214"/>
    <p:sldId id="700" r:id="rId215"/>
    <p:sldId id="701" r:id="rId216"/>
    <p:sldId id="702" r:id="rId217"/>
    <p:sldId id="703" r:id="rId218"/>
    <p:sldId id="704" r:id="rId219"/>
    <p:sldId id="705" r:id="rId220"/>
    <p:sldId id="706" r:id="rId221"/>
    <p:sldId id="707" r:id="rId222"/>
    <p:sldId id="708" r:id="rId223"/>
    <p:sldId id="709" r:id="rId224"/>
    <p:sldId id="710" r:id="rId225"/>
    <p:sldId id="711" r:id="rId226"/>
    <p:sldId id="712" r:id="rId227"/>
    <p:sldId id="713" r:id="rId228"/>
    <p:sldId id="714" r:id="rId229"/>
    <p:sldId id="715" r:id="rId230"/>
    <p:sldId id="716" r:id="rId231"/>
    <p:sldId id="717" r:id="rId232"/>
    <p:sldId id="718" r:id="rId233"/>
    <p:sldId id="719" r:id="rId234"/>
    <p:sldId id="720" r:id="rId235"/>
    <p:sldId id="721" r:id="rId236"/>
    <p:sldId id="722" r:id="rId237"/>
    <p:sldId id="723" r:id="rId238"/>
    <p:sldId id="724" r:id="rId239"/>
    <p:sldId id="725" r:id="rId240"/>
    <p:sldId id="726" r:id="rId241"/>
    <p:sldId id="727" r:id="rId242"/>
    <p:sldId id="728" r:id="rId243"/>
    <p:sldId id="738" r:id="rId244"/>
    <p:sldId id="739" r:id="rId245"/>
    <p:sldId id="736" r:id="rId246"/>
    <p:sldId id="737" r:id="rId247"/>
    <p:sldId id="740" r:id="rId248"/>
    <p:sldId id="741" r:id="rId249"/>
    <p:sldId id="742" r:id="rId250"/>
    <p:sldId id="743" r:id="rId251"/>
    <p:sldId id="744" r:id="rId252"/>
    <p:sldId id="745" r:id="rId253"/>
    <p:sldId id="746" r:id="rId254"/>
    <p:sldId id="747" r:id="rId255"/>
    <p:sldId id="748" r:id="rId256"/>
    <p:sldId id="749" r:id="rId257"/>
    <p:sldId id="524" r:id="rId25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38" Type="http://schemas.openxmlformats.org/officeDocument/2006/relationships/slide" Target="slides/slide237.xml"/><Relationship Id="rId254" Type="http://schemas.openxmlformats.org/officeDocument/2006/relationships/slide" Target="slides/slide253.xml"/><Relationship Id="rId259" Type="http://schemas.openxmlformats.org/officeDocument/2006/relationships/notesMaster" Target="notesMasters/notesMaster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244" Type="http://schemas.openxmlformats.org/officeDocument/2006/relationships/slide" Target="slides/slide243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260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slide" Target="slides/slide249.xml"/><Relationship Id="rId255" Type="http://schemas.openxmlformats.org/officeDocument/2006/relationships/slide" Target="slides/slide254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261" Type="http://schemas.openxmlformats.org/officeDocument/2006/relationships/viewProps" Target="viewProps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slide" Target="slides/slide255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tableStyles" Target="tableStyles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0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9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0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80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0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latin typeface="Arial" pitchFamily="34" charset="0"/>
              </a:defRPr>
            </a:lvl1pPr>
          </a:lstStyle>
          <a:p>
            <a:pPr>
              <a:defRPr/>
            </a:pPr>
            <a:fld id="{317CCB51-1F3D-4EAF-91E0-81BF5D44E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12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CCB51-1F3D-4EAF-91E0-81BF5D44EECE}" type="slidenum">
              <a:rPr lang="ru-RU" smtClean="0"/>
              <a:pPr>
                <a:defRPr/>
              </a:pPr>
              <a:t>152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978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CCB51-1F3D-4EAF-91E0-81BF5D44EECE}" type="slidenum">
              <a:rPr lang="ru-RU" smtClean="0"/>
              <a:pPr>
                <a:defRPr/>
              </a:pPr>
              <a:t>172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543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CCB51-1F3D-4EAF-91E0-81BF5D44EECE}" type="slidenum">
              <a:rPr lang="ru-RU" smtClean="0"/>
              <a:pPr>
                <a:defRPr/>
              </a:pPr>
              <a:t>242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48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24006-985A-4D65-B84F-D71B56854C51}" type="datetime1">
              <a:rPr lang="ru-RU" smtClean="0"/>
              <a:t>10.10.2013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6BE36-2A71-4D93-BD0F-9741D07333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19628"/>
      </p:ext>
    </p:extLst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81D94-8805-4FBA-A889-5FFAC77A257C}" type="datetime1">
              <a:rPr lang="ru-RU" smtClean="0"/>
              <a:t>10.10.2013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6A3ED-2178-49A9-B373-474D7DAF73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211222"/>
      </p:ext>
    </p:extLst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69B75-6451-4002-A95C-9C7819DAA562}" type="datetime1">
              <a:rPr lang="ru-RU" smtClean="0"/>
              <a:t>10.10.2013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85BA5-B439-4FE5-ADAA-068DB73345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309681"/>
      </p:ext>
    </p:extLst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73725" y="1927225"/>
            <a:ext cx="3311525" cy="4151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AB4CB-6B5B-4899-AA14-7C875ECD475B}" type="datetime1">
              <a:rPr lang="ru-RU" smtClean="0"/>
              <a:t>10.10.2013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C8A56-B013-4624-A2EF-87691AF42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439196"/>
      </p:ext>
    </p:extLst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897AE-0869-4E7A-8EDF-41BBB9C6CF77}" type="datetime1">
              <a:rPr lang="ru-RU" smtClean="0"/>
              <a:t>10.10.2013</a:t>
            </a:fld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B107E1-4F1C-41EE-9EAE-24D83EDBA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743111"/>
      </p:ext>
    </p:extLst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40E57-5207-4788-99B4-7CBE8499A287}" type="datetime1">
              <a:rPr lang="ru-RU" smtClean="0"/>
              <a:t>10.10.2013</a:t>
            </a:fld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ECC6A-C028-4895-8876-AF3DBE4C4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205043"/>
      </p:ext>
    </p:extLst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DD926-8F20-4125-A530-629D3A0A304E}" type="datetime1">
              <a:rPr lang="ru-RU" smtClean="0"/>
              <a:t>10.10.2013</a:t>
            </a:fld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7263F-5152-4812-9172-48F42ED7C2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321769"/>
      </p:ext>
    </p:extLst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73CEA-1B47-4B39-A59F-00AA6B23A7F0}" type="datetime1">
              <a:rPr lang="ru-RU" smtClean="0"/>
              <a:t>10.10.2013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40DCA-0184-4DB7-B93C-A325162D7D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754008"/>
      </p:ext>
    </p:extLst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4A925-10E1-4311-B165-613892CB3622}" type="datetime1">
              <a:rPr lang="ru-RU" smtClean="0"/>
              <a:t>10.10.2013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16E20-0861-46CB-BA2C-4D51DF3EEA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729031"/>
      </p:ext>
    </p:extLst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3B269-E14A-49F0-AD48-21B8BF6BB4FD}" type="datetime1">
              <a:rPr lang="ru-RU" smtClean="0"/>
              <a:t>10.10.2013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84D38-9B3F-43E4-ADD1-D757E6892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150186"/>
      </p:ext>
    </p:extLst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69163" y="0"/>
            <a:ext cx="1716087" cy="60785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17725" y="0"/>
            <a:ext cx="4999038" cy="60785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025FE-E93F-406C-923C-7E1217938FAA}" type="datetime1">
              <a:rPr lang="ru-RU" smtClean="0"/>
              <a:t>10.10.2013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8653F-943B-467D-B265-2B309DE42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33013"/>
      </p:ext>
    </p:extLst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73725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73FF4-5BCC-46B9-B827-EB64063E7383}" type="datetime1">
              <a:rPr lang="ru-RU" smtClean="0"/>
              <a:t>10.10.2013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DEA64-3F4D-4885-B51C-4C36C28664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401459"/>
      </p:ext>
    </p:extLst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9800" y="1927225"/>
            <a:ext cx="3311525" cy="4151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673725" y="1927225"/>
            <a:ext cx="3311525" cy="19986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673725" y="4078288"/>
            <a:ext cx="3311525" cy="2000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76C65-B868-4C2D-8502-F70132015370}" type="datetime1">
              <a:rPr lang="ru-RU" smtClean="0"/>
              <a:t>10.10.2013</a:t>
            </a:fld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3BF8F-9F38-4D18-8C92-8623208891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026879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0">
          <a:gsLst>
            <a:gs pos="99000">
              <a:srgbClr val="5E9EFF"/>
            </a:gs>
            <a:gs pos="83000">
              <a:srgbClr val="C4D6EB"/>
            </a:gs>
            <a:gs pos="74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6415088"/>
            <a:ext cx="9142413" cy="44132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 b="0"/>
          </a:p>
        </p:txBody>
      </p:sp>
      <p:sp>
        <p:nvSpPr>
          <p:cNvPr id="1027" name="Freeform 3"/>
          <p:cNvSpPr>
            <a:spLocks/>
          </p:cNvSpPr>
          <p:nvPr/>
        </p:nvSpPr>
        <p:spPr bwMode="auto">
          <a:xfrm>
            <a:off x="7573963" y="5902325"/>
            <a:ext cx="1570037" cy="955675"/>
          </a:xfrm>
          <a:custGeom>
            <a:avLst/>
            <a:gdLst>
              <a:gd name="T0" fmla="*/ 2147483647 w 989"/>
              <a:gd name="T1" fmla="*/ 0 h 602"/>
              <a:gd name="T2" fmla="*/ 2147483647 w 989"/>
              <a:gd name="T3" fmla="*/ 2147483647 h 602"/>
              <a:gd name="T4" fmla="*/ 2147483647 w 989"/>
              <a:gd name="T5" fmla="*/ 2147483647 h 602"/>
              <a:gd name="T6" fmla="*/ 0 w 989"/>
              <a:gd name="T7" fmla="*/ 2147483647 h 602"/>
              <a:gd name="T8" fmla="*/ 2147483647 w 989"/>
              <a:gd name="T9" fmla="*/ 0 h 6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9" h="602">
                <a:moveTo>
                  <a:pt x="243" y="0"/>
                </a:moveTo>
                <a:lnTo>
                  <a:pt x="988" y="346"/>
                </a:lnTo>
                <a:lnTo>
                  <a:pt x="953" y="600"/>
                </a:lnTo>
                <a:lnTo>
                  <a:pt x="0" y="601"/>
                </a:lnTo>
                <a:lnTo>
                  <a:pt x="243" y="0"/>
                </a:lnTo>
              </a:path>
            </a:pathLst>
          </a:cu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8" name="Freeform 4"/>
          <p:cNvSpPr>
            <a:spLocks/>
          </p:cNvSpPr>
          <p:nvPr/>
        </p:nvSpPr>
        <p:spPr bwMode="auto">
          <a:xfrm>
            <a:off x="7575550" y="6176963"/>
            <a:ext cx="1568450" cy="681037"/>
          </a:xfrm>
          <a:custGeom>
            <a:avLst/>
            <a:gdLst>
              <a:gd name="T0" fmla="*/ 0 w 988"/>
              <a:gd name="T1" fmla="*/ 2147483647 h 429"/>
              <a:gd name="T2" fmla="*/ 2147483647 w 988"/>
              <a:gd name="T3" fmla="*/ 0 h 429"/>
              <a:gd name="T4" fmla="*/ 2147483647 w 988"/>
              <a:gd name="T5" fmla="*/ 2147483647 h 429"/>
              <a:gd name="T6" fmla="*/ 2147483647 w 988"/>
              <a:gd name="T7" fmla="*/ 2147483647 h 429"/>
              <a:gd name="T8" fmla="*/ 0 w 988"/>
              <a:gd name="T9" fmla="*/ 2147483647 h 4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8" h="429">
                <a:moveTo>
                  <a:pt x="0" y="428"/>
                </a:moveTo>
                <a:lnTo>
                  <a:pt x="427" y="0"/>
                </a:lnTo>
                <a:lnTo>
                  <a:pt x="987" y="219"/>
                </a:lnTo>
                <a:lnTo>
                  <a:pt x="987" y="428"/>
                </a:lnTo>
                <a:lnTo>
                  <a:pt x="0" y="428"/>
                </a:lnTo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2413" cy="12954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 b="0"/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0" y="0"/>
            <a:ext cx="2211388" cy="6858000"/>
          </a:xfrm>
          <a:custGeom>
            <a:avLst/>
            <a:gdLst>
              <a:gd name="T0" fmla="*/ 0 w 1393"/>
              <a:gd name="T1" fmla="*/ 0 h 4320"/>
              <a:gd name="T2" fmla="*/ 2147483647 w 1393"/>
              <a:gd name="T3" fmla="*/ 2147483647 h 4320"/>
              <a:gd name="T4" fmla="*/ 2147483647 w 1393"/>
              <a:gd name="T5" fmla="*/ 2147483647 h 4320"/>
              <a:gd name="T6" fmla="*/ 0 w 1393"/>
              <a:gd name="T7" fmla="*/ 2147483647 h 4320"/>
              <a:gd name="T8" fmla="*/ 0 w 1393"/>
              <a:gd name="T9" fmla="*/ 0 h 43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" h="4320">
                <a:moveTo>
                  <a:pt x="0" y="0"/>
                </a:moveTo>
                <a:lnTo>
                  <a:pt x="1392" y="240"/>
                </a:lnTo>
                <a:lnTo>
                  <a:pt x="288" y="4319"/>
                </a:lnTo>
                <a:lnTo>
                  <a:pt x="0" y="4319"/>
                </a:lnTo>
                <a:lnTo>
                  <a:pt x="0" y="0"/>
                </a:lnTo>
              </a:path>
            </a:pathLst>
          </a:cu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9438" y="6415088"/>
            <a:ext cx="1593850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4D2CDF27-4D04-440E-910D-E23AFEE6B55C}" type="datetime1">
              <a:rPr lang="ru-RU" smtClean="0"/>
              <a:t>10.10.2013</a:t>
            </a:fld>
            <a:endParaRPr 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27263" y="6415088"/>
            <a:ext cx="5091112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117725" y="0"/>
            <a:ext cx="6867525" cy="10652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6" name="Freeform 10"/>
          <p:cNvSpPr>
            <a:spLocks/>
          </p:cNvSpPr>
          <p:nvPr/>
        </p:nvSpPr>
        <p:spPr bwMode="auto">
          <a:xfrm>
            <a:off x="0" y="-15875"/>
            <a:ext cx="1522413" cy="6873875"/>
          </a:xfrm>
          <a:custGeom>
            <a:avLst/>
            <a:gdLst>
              <a:gd name="T0" fmla="*/ 0 w 959"/>
              <a:gd name="T1" fmla="*/ 0 h 4330"/>
              <a:gd name="T2" fmla="*/ 958 w 959"/>
              <a:gd name="T3" fmla="*/ 346 h 4330"/>
              <a:gd name="T4" fmla="*/ 286 w 959"/>
              <a:gd name="T5" fmla="*/ 4329 h 4330"/>
              <a:gd name="T6" fmla="*/ 0 w 959"/>
              <a:gd name="T7" fmla="*/ 4329 h 4330"/>
              <a:gd name="T8" fmla="*/ 0 w 959"/>
              <a:gd name="T9" fmla="*/ 0 h 4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9" h="4330">
                <a:moveTo>
                  <a:pt x="0" y="0"/>
                </a:moveTo>
                <a:lnTo>
                  <a:pt x="958" y="346"/>
                </a:lnTo>
                <a:lnTo>
                  <a:pt x="286" y="4329"/>
                </a:lnTo>
                <a:lnTo>
                  <a:pt x="0" y="4329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chemeClr val="bg1"/>
              </a:gs>
              <a:gs pos="100000">
                <a:schemeClr val="fol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1927225"/>
            <a:ext cx="6775450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85113" y="6434138"/>
            <a:ext cx="969962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2000" i="1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8063E142-718B-4BA7-9868-58D706E78A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109" name="AutoShape 13">
            <a:hlinkClick r:id="" action="ppaction://hlinkshowjump?jump=firstslide"/>
          </p:cNvPr>
          <p:cNvSpPr>
            <a:spLocks noChangeArrowheads="1"/>
          </p:cNvSpPr>
          <p:nvPr/>
        </p:nvSpPr>
        <p:spPr bwMode="blackWhite">
          <a:xfrm>
            <a:off x="-107950" y="6683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Начало</a:t>
            </a:r>
          </a:p>
        </p:txBody>
      </p:sp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-36513" y="5373688"/>
            <a:ext cx="684213" cy="1076325"/>
            <a:chOff x="386" y="221"/>
            <a:chExt cx="680" cy="978"/>
          </a:xfrm>
        </p:grpSpPr>
        <p:sp>
          <p:nvSpPr>
            <p:cNvPr id="4111" name="Text Box 15"/>
            <p:cNvSpPr txBox="1">
              <a:spLocks noChangeArrowheads="1"/>
            </p:cNvSpPr>
            <p:nvPr userDrawn="1"/>
          </p:nvSpPr>
          <p:spPr bwMode="auto">
            <a:xfrm>
              <a:off x="386" y="991"/>
              <a:ext cx="680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sz="9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ВГУЭС</a:t>
              </a:r>
            </a:p>
          </p:txBody>
        </p:sp>
        <p:pic>
          <p:nvPicPr>
            <p:cNvPr id="1042" name="Picture 16" descr="121"/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21"/>
              <a:ext cx="416" cy="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13" name="AutoShape 17">
            <a:hlinkClick r:id="rId16" action="ppaction://hlinksldjump"/>
          </p:cNvPr>
          <p:cNvSpPr>
            <a:spLocks noChangeArrowheads="1"/>
          </p:cNvSpPr>
          <p:nvPr/>
        </p:nvSpPr>
        <p:spPr bwMode="blackWhite">
          <a:xfrm>
            <a:off x="-107950" y="11001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500" i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Оглавление</a:t>
            </a:r>
          </a:p>
        </p:txBody>
      </p:sp>
      <p:sp>
        <p:nvSpPr>
          <p:cNvPr id="4114" name="AutoShape 18">
            <a:hlinkClick r:id="" action="ppaction://hlinkshowjump?jump=lastslide"/>
          </p:cNvPr>
          <p:cNvSpPr>
            <a:spLocks noChangeArrowheads="1"/>
          </p:cNvSpPr>
          <p:nvPr/>
        </p:nvSpPr>
        <p:spPr bwMode="blackWhite">
          <a:xfrm>
            <a:off x="-107950" y="1531938"/>
            <a:ext cx="1331913" cy="3841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28575">
            <a:solidFill>
              <a:srgbClr val="4D4D4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0" lang="ru-RU" sz="1300" i="1">
                <a:effectLst>
                  <a:outerShdw blurRad="38100" dist="38100" dir="2700000" algn="tl">
                    <a:srgbClr val="FFFFFF"/>
                  </a:outerShdw>
                </a:effectLst>
              </a:rPr>
              <a:t>Составитель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>
    <p:wipe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0099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" pitchFamily="2" charset="2"/>
        <a:buChar char="u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pn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10" Type="http://schemas.openxmlformats.org/officeDocument/2006/relationships/image" Target="../media/image139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2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0.png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0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0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0.pn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0.png"/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0.png"/><Relationship Id="rId4" Type="http://schemas.openxmlformats.org/officeDocument/2006/relationships/image" Target="../media/image790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0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0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0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0.png"/><Relationship Id="rId2" Type="http://schemas.openxmlformats.org/officeDocument/2006/relationships/image" Target="../media/image150.emf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0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0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0.pn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0.pn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0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0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0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emf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0.pn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0.pn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emf"/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emf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0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0.pn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0.pn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0.pn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0.pn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emf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0.pn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0.pn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0.pn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0.png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0.png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0.png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0.png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0.png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0.pn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0.pn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0.pn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emf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emf"/><Relationship Id="rId2" Type="http://schemas.openxmlformats.org/officeDocument/2006/relationships/image" Target="../media/image1160.png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emf"/><Relationship Id="rId2" Type="http://schemas.openxmlformats.org/officeDocument/2006/relationships/image" Target="../media/image1172.png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emf"/><Relationship Id="rId2" Type="http://schemas.openxmlformats.org/officeDocument/2006/relationships/image" Target="../media/image1200.png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1.png"/><Relationship Id="rId2" Type="http://schemas.openxmlformats.org/officeDocument/2006/relationships/image" Target="../media/image1150.png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1.pn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2.png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1.png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1.png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1.png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1.png"/><Relationship Id="rId2" Type="http://schemas.openxmlformats.org/officeDocument/2006/relationships/image" Target="../media/image1170.png"/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0.png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0.png"/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0.png"/><Relationship Id="rId2" Type="http://schemas.openxmlformats.org/officeDocument/2006/relationships/image" Target="../media/image1220.png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0.png"/><Relationship Id="rId2" Type="http://schemas.openxmlformats.org/officeDocument/2006/relationships/image" Target="../media/image1240.png"/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0.png"/><Relationship Id="rId2" Type="http://schemas.openxmlformats.org/officeDocument/2006/relationships/image" Target="../media/image1260.png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0.png"/><Relationship Id="rId2" Type="http://schemas.openxmlformats.org/officeDocument/2006/relationships/image" Target="../media/image1280.png"/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0.png"/><Relationship Id="rId2" Type="http://schemas.openxmlformats.org/officeDocument/2006/relationships/image" Target="../media/image1300.png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0.png"/><Relationship Id="rId2" Type="http://schemas.openxmlformats.org/officeDocument/2006/relationships/image" Target="../media/image1320.png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0.png"/><Relationship Id="rId2" Type="http://schemas.openxmlformats.org/officeDocument/2006/relationships/image" Target="../media/image1340.png"/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0.png"/><Relationship Id="rId2" Type="http://schemas.openxmlformats.org/officeDocument/2006/relationships/image" Target="../media/image13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0.pn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0.png"/><Relationship Id="rId2" Type="http://schemas.openxmlformats.org/officeDocument/2006/relationships/image" Target="../media/image13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0.pn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0.png"/><Relationship Id="rId2" Type="http://schemas.openxmlformats.org/officeDocument/2006/relationships/image" Target="../media/image1410.png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0.png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0.png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0.png"/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490.png"/><Relationship Id="rId7" Type="http://schemas.openxmlformats.org/officeDocument/2006/relationships/image" Target="../media/image153.png"/><Relationship Id="rId2" Type="http://schemas.openxmlformats.org/officeDocument/2006/relationships/image" Target="../media/image14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0.png"/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0.png"/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0.png"/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0.png"/><Relationship Id="rId7" Type="http://schemas.openxmlformats.org/officeDocument/2006/relationships/image" Target="../media/image165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0.png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4" Type="http://schemas.openxmlformats.org/officeDocument/2006/relationships/image" Target="../media/image174.png"/></Relationships>
</file>

<file path=ppt/slides/_rels/slide2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png"/><Relationship Id="rId5" Type="http://schemas.openxmlformats.org/officeDocument/2006/relationships/image" Target="../media/image188.png"/><Relationship Id="rId4" Type="http://schemas.openxmlformats.org/officeDocument/2006/relationships/image" Target="../media/image187.png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7" Type="http://schemas.openxmlformats.org/officeDocument/2006/relationships/image" Target="../media/image19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3.png"/><Relationship Id="rId5" Type="http://schemas.openxmlformats.org/officeDocument/2006/relationships/image" Target="../media/image192.png"/><Relationship Id="rId4" Type="http://schemas.openxmlformats.org/officeDocument/2006/relationships/image" Target="../media/image191.png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2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2.png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8559C5-BF17-4F2B-B2C9-5B5007A0886C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17222" y="1264784"/>
            <a:ext cx="7273925" cy="1138237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dirty="0" smtClean="0">
                <a:solidFill>
                  <a:schemeClr val="tx1"/>
                </a:solidFill>
              </a:rPr>
              <a:t>АЛГЕБРА И ГЕОМЕТРИЯ</a:t>
            </a:r>
            <a:endParaRPr lang="ru-RU" sz="4400" b="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72632" y="2526165"/>
            <a:ext cx="5312682" cy="29384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(учебная дисциплина)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Составители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доценты кафедры математики и моделирования ВГУЭС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Шуман Галина Ивановна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kumimoji="1" lang="ru-R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Волгина Ольга Алексеевна</a:t>
            </a:r>
            <a:endParaRPr lang="ru-RU" sz="2800" b="1" i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815BFF-B3DF-4D77-8A16-331CC3F4645F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Оглавление</a:t>
            </a:r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341438"/>
            <a:ext cx="7343775" cy="4824412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  <a:defRPr/>
            </a:pPr>
            <a:endParaRPr lang="ru-RU" sz="2000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Элементы линейной алгебры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Векторная алгебра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Аналитическая геометрия на плоскости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Кривые второго порядка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Аналитическая геометрия в пространстве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Комплексные числа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B19D5-C4C2-42AE-9765-FA19DDD1E85F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6" y="2996952"/>
            <a:ext cx="6985000" cy="106521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5400" dirty="0" smtClean="0">
                <a:solidFill>
                  <a:schemeClr val="tx1"/>
                </a:solidFill>
              </a:rPr>
              <a:t>Элементы линейной алгебры</a:t>
            </a:r>
            <a:endParaRPr lang="ru-RU" sz="5400" b="0" dirty="0" smtClean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</a:t>
            </a:r>
            <a:r>
              <a:rPr lang="ru-RU" dirty="0" smtClean="0">
                <a:solidFill>
                  <a:schemeClr val="tx1"/>
                </a:solidFill>
              </a:rPr>
              <a:t>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3407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/>
              <a:t>§ 1. </a:t>
            </a:r>
            <a:r>
              <a:rPr lang="ru-RU" sz="2800" b="1" dirty="0" smtClean="0"/>
              <a:t>Определители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000000"/>
                </a:solidFill>
              </a:rPr>
              <a:t>§ 2. </a:t>
            </a:r>
            <a:r>
              <a:rPr lang="ru-RU" sz="2800" b="1" dirty="0" smtClean="0">
                <a:solidFill>
                  <a:srgbClr val="000000"/>
                </a:solidFill>
              </a:rPr>
              <a:t>Матрицы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000000"/>
                </a:solidFill>
              </a:rPr>
              <a:t>§ 3. Действия над </a:t>
            </a:r>
            <a:r>
              <a:rPr lang="ru-RU" sz="2800" b="1" dirty="0" smtClean="0">
                <a:solidFill>
                  <a:srgbClr val="000000"/>
                </a:solidFill>
              </a:rPr>
              <a:t>матрицами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000000"/>
                </a:solidFill>
              </a:rPr>
              <a:t>§ 4. Матрица, обратная </a:t>
            </a:r>
            <a:r>
              <a:rPr lang="ru-RU" sz="2800" b="1" dirty="0" smtClean="0">
                <a:solidFill>
                  <a:srgbClr val="000000"/>
                </a:solidFill>
              </a:rPr>
              <a:t>данной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000000"/>
                </a:solidFill>
              </a:rPr>
              <a:t>§ 5. Ранг </a:t>
            </a:r>
            <a:r>
              <a:rPr lang="ru-RU" sz="2800" b="1" dirty="0" smtClean="0">
                <a:solidFill>
                  <a:srgbClr val="000000"/>
                </a:solidFill>
              </a:rPr>
              <a:t>матрицы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000000"/>
                </a:solidFill>
              </a:rPr>
              <a:t>§ 6. Системы линейных </a:t>
            </a:r>
            <a:r>
              <a:rPr lang="ru-RU" sz="2800" b="1" dirty="0" smtClean="0">
                <a:solidFill>
                  <a:srgbClr val="000000"/>
                </a:solidFill>
              </a:rPr>
              <a:t>уравнений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000000"/>
                </a:solidFill>
              </a:rPr>
              <a:t>§ 7. Методы решения СЛАУ</a:t>
            </a:r>
            <a:endParaRPr lang="ru-RU" sz="2800" b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ru-RU" sz="2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744641"/>
      </p:ext>
    </p:extLst>
  </p:cSld>
  <p:clrMapOvr>
    <a:masterClrMapping/>
  </p:clrMapOvr>
  <p:transition spd="med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1. Определители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 smtClean="0"/>
                  <a:t>Определителем второго порядка</a:t>
                </a:r>
                <a:r>
                  <a:rPr lang="ru-RU" dirty="0" smtClean="0"/>
                  <a:t>, соответствующим квадратной таблице элементов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 называется число, обозначаемое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 и равное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21</m:t>
                        </m:r>
                      </m:sub>
                    </m:sSub>
                  </m:oMath>
                </a14:m>
                <a:r>
                  <a:rPr lang="ru-RU" dirty="0" smtClean="0"/>
                  <a:t>.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Таким образом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</a:rPr>
                      <m:t>∆=</m:t>
                    </m:r>
                    <m:d>
                      <m:dPr>
                        <m:begChr m:val="|"/>
                        <m:endChr m:val="|"/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ru-RU" b="1" i="1">
                                      <a:latin typeface="Cambria Math"/>
                                    </a:rPr>
                                    <m:t>𝟏𝟏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ru-RU" b="1" i="1">
                                      <a:latin typeface="Cambria Math"/>
                                    </a:rPr>
                                    <m:t>𝟏𝟐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ru-RU" b="1" i="1">
                                      <a:latin typeface="Cambria Math"/>
                                    </a:rPr>
                                    <m:t>𝟐𝟏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ru-RU" b="1" i="1">
                                      <a:latin typeface="Cambria Math"/>
                                    </a:rPr>
                                    <m:t>𝟐𝟐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ru-RU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𝟏𝟏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𝟐𝟐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𝟏𝟐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𝟐𝟏</m:t>
                        </m:r>
                      </m:sub>
                    </m:sSub>
                  </m:oMath>
                </a14:m>
                <a:r>
                  <a:rPr lang="ru-RU" dirty="0" smtClean="0"/>
                  <a:t>. Числа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22</m:t>
                        </m:r>
                      </m:sub>
                    </m:sSub>
                  </m:oMath>
                </a14:m>
                <a:r>
                  <a:rPr lang="ru-RU" dirty="0" smtClean="0"/>
                  <a:t> называются элементами определителя.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12776"/>
                <a:ext cx="6775450" cy="4151313"/>
              </a:xfrm>
              <a:blipFill rotWithShape="1">
                <a:blip r:embed="rId2"/>
                <a:stretch>
                  <a:fillRect l="-1440" t="-1175" r="-5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527487"/>
      </p:ext>
    </p:extLst>
  </p:cSld>
  <p:clrMapOvr>
    <a:masterClrMapping/>
  </p:clrMapOvr>
  <p:transition spd="med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0"/>
            <a:ext cx="6867525" cy="1065213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1. Определители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       Определителем третьего порядка</a:t>
                </a:r>
                <a:r>
                  <a:rPr lang="ru-RU" dirty="0" smtClean="0"/>
                  <a:t>, соответствующим квадратной таблице элементов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, называется число, </a:t>
                </a:r>
              </a:p>
              <a:p>
                <a:pPr marL="0" indent="0">
                  <a:buNone/>
                </a:pPr>
                <a:r>
                  <a:rPr lang="ru-RU" dirty="0" smtClean="0"/>
                  <a:t>обозначаемое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ru-RU" b="1" i="1">
                                      <a:latin typeface="Cambria Math"/>
                                    </a:rPr>
                                    <m:t>𝟏𝟏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ru-RU" b="1" i="1">
                                      <a:latin typeface="Cambria Math"/>
                                    </a:rPr>
                                    <m:t>𝟏𝟐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ru-RU" b="1" i="1">
                                      <a:latin typeface="Cambria Math"/>
                                    </a:rPr>
                                    <m:t>𝟏𝟑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ru-RU" b="1" i="1">
                                      <a:latin typeface="Cambria Math"/>
                                    </a:rPr>
                                    <m:t>𝟐𝟏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ru-RU" b="1" i="1">
                                      <a:latin typeface="Cambria Math"/>
                                    </a:rPr>
                                    <m:t>𝟐𝟐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ru-RU" b="1" i="1">
                                      <a:latin typeface="Cambria Math"/>
                                    </a:rPr>
                                    <m:t>𝟐𝟑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ru-RU" b="1" i="1">
                                      <a:latin typeface="Cambria Math"/>
                                    </a:rPr>
                                    <m:t>𝟑𝟏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ru-RU" b="1" i="1">
                                      <a:latin typeface="Cambria Math"/>
                                    </a:rPr>
                                    <m:t>𝟑𝟐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ru-RU" b="1" i="1">
                                      <a:latin typeface="Cambria Math"/>
                                    </a:rPr>
                                    <m:t>𝟑𝟑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 и равное </a:t>
                </a:r>
                <a:endParaRPr lang="ru-RU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𝟏𝟏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𝟐𝟐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𝟑𝟑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𝟏𝟐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𝟐𝟑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𝟑𝟏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𝟐𝟏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𝟑𝟐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𝟏𝟑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−</m:t>
                    </m:r>
                    <m:d>
                      <m:dPr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ru-RU" b="1" i="1">
                                <a:latin typeface="Cambria Math"/>
                              </a:rPr>
                              <m:t>𝟑𝟏</m:t>
                            </m:r>
                          </m:sub>
                        </m:sSub>
                        <m:r>
                          <a:rPr lang="ru-RU" b="1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ru-RU" b="1" i="1">
                                <a:latin typeface="Cambria Math"/>
                              </a:rPr>
                              <m:t>𝟐𝟐</m:t>
                            </m:r>
                          </m:sub>
                        </m:sSub>
                        <m:r>
                          <a:rPr lang="ru-RU" b="1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ru-RU" b="1" i="1">
                                <a:latin typeface="Cambria Math"/>
                              </a:rPr>
                              <m:t>𝟏𝟑</m:t>
                            </m:r>
                          </m:sub>
                        </m:sSub>
                        <m:r>
                          <a:rPr lang="ru-RU" b="1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ru-RU" b="1" i="1">
                                <a:latin typeface="Cambria Math"/>
                              </a:rPr>
                              <m:t>𝟐𝟏</m:t>
                            </m:r>
                          </m:sub>
                        </m:sSub>
                        <m:r>
                          <a:rPr lang="ru-RU" b="1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ru-RU" b="1" i="1">
                                <a:latin typeface="Cambria Math"/>
                              </a:rPr>
                              <m:t>𝟏𝟐</m:t>
                            </m:r>
                          </m:sub>
                        </m:sSub>
                        <m:r>
                          <a:rPr lang="ru-RU" b="1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ru-RU" b="1" i="1">
                                <a:latin typeface="Cambria Math"/>
                              </a:rPr>
                              <m:t>𝟑𝟑</m:t>
                            </m:r>
                          </m:sub>
                        </m:sSub>
                        <m:r>
                          <a:rPr lang="ru-RU" b="1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ru-RU" b="1" i="1">
                                <a:latin typeface="Cambria Math"/>
                              </a:rPr>
                              <m:t>𝟐𝟑</m:t>
                            </m:r>
                          </m:sub>
                        </m:sSub>
                        <m:r>
                          <a:rPr lang="ru-RU" b="1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ru-RU" b="1" i="1">
                                <a:latin typeface="Cambria Math"/>
                              </a:rPr>
                              <m:t>𝟑𝟐</m:t>
                            </m:r>
                          </m:sub>
                        </m:sSub>
                        <m:r>
                          <a:rPr lang="ru-RU" b="1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ru-RU" b="1" i="1">
                                <a:latin typeface="Cambria Math"/>
                              </a:rPr>
                              <m:t>𝟏𝟏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  <a:blipFill rotWithShape="1">
                <a:blip r:embed="rId2"/>
                <a:stretch>
                  <a:fillRect l="-1440" t="-1175" r="-5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8608371"/>
      </p:ext>
    </p:extLst>
  </p:cSld>
  <p:clrMapOvr>
    <a:masterClrMapping/>
  </p:clrMapOvr>
  <p:transition spd="med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1. Определители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</a:t>
                </a:r>
              </a:p>
              <a:p>
                <a:pPr marL="0" indent="0">
                  <a:buNone/>
                </a:pPr>
                <a:r>
                  <a:rPr lang="ru-RU" dirty="0" smtClean="0"/>
                  <a:t> Таким образом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latin typeface="Cambria Math"/>
                        </a:rPr>
                        <m:t>∆=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ru-RU" i="1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ru-RU" i="1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ru-RU" i="1">
                                        <a:latin typeface="Cambria Math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ru-RU" i="1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ru-RU" i="1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ru-RU" i="1">
                                        <a:latin typeface="Cambria Math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ru-RU" i="1">
                                        <a:latin typeface="Cambria Math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ru-RU" i="1"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ru-RU" i="1">
                                        <a:latin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ru-RU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ru-RU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33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23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31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32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13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−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31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22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13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21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12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33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23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32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11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  <a:blipFill rotWithShape="1">
                <a:blip r:embed="rId2"/>
                <a:stretch>
                  <a:fillRect l="-3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6463165"/>
      </p:ext>
    </p:extLst>
  </p:cSld>
  <p:clrMapOvr>
    <a:masterClrMapping/>
  </p:clrMapOvr>
  <p:transition spd="med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§ 1. Определители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171" name="Объект 2"/>
          <p:cNvSpPr>
            <a:spLocks noGrp="1"/>
          </p:cNvSpPr>
          <p:nvPr>
            <p:ph idx="1"/>
          </p:nvPr>
        </p:nvSpPr>
        <p:spPr>
          <a:xfrm>
            <a:off x="1692275" y="1484313"/>
            <a:ext cx="6775450" cy="415131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dirty="0" smtClean="0"/>
              <a:t>       Этот способ вычисления определителя третьего порядка называется </a:t>
            </a:r>
            <a:r>
              <a:rPr lang="ru-RU" b="1" dirty="0" smtClean="0"/>
              <a:t>правилом треугольника</a:t>
            </a:r>
            <a:r>
              <a:rPr lang="ru-RU" dirty="0" smtClean="0"/>
              <a:t>. Каждое из шести слагаемых представляет собой произведение трех элементов определителя, выбираемых по следующему правилу: первые три слагаемые есть сумма произведений элементов главной диагонали и элементов, расположенных в вершинах треугольников, как они показаны линиями на первом рисунке;  </a:t>
            </a:r>
          </a:p>
          <a:p>
            <a:pPr marL="0" indent="0">
              <a:buFont typeface="Wingdings" pitchFamily="2" charset="2"/>
              <a:buNone/>
            </a:pPr>
            <a:endParaRPr lang="ru-RU" dirty="0" smtClean="0"/>
          </a:p>
          <a:p>
            <a:pPr marL="0" indent="0">
              <a:buFont typeface="Wingdings" pitchFamily="2" charset="2"/>
              <a:buNone/>
            </a:pPr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C00481-7173-4DE5-86B7-07DF76813F30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§ 1. Определители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>
          <a:xfrm>
            <a:off x="1907704" y="1484784"/>
            <a:ext cx="6775450" cy="415131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dirty="0" smtClean="0"/>
              <a:t>оставшиеся три слагаемые есть сумма произведений, взятых со знаком минус, элементов побочной диагонали и элементов, расположенных а вершинах треугольников, как они показаны линиями на втором рисунке. </a:t>
            </a:r>
          </a:p>
          <a:p>
            <a:pPr marL="0" indent="0">
              <a:buFont typeface="Wingdings" pitchFamily="2" charset="2"/>
              <a:buNone/>
            </a:pPr>
            <a:endParaRPr lang="ru-RU" dirty="0" smtClean="0"/>
          </a:p>
          <a:p>
            <a:pPr marL="0" indent="0">
              <a:buFont typeface="Wingdings" pitchFamily="2" charset="2"/>
              <a:buNone/>
            </a:pPr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4A6278-97FC-4F89-BD1F-1C9ADB09DB6F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pic>
        <p:nvPicPr>
          <p:cNvPr id="81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-180528" y="4005263"/>
            <a:ext cx="9073008" cy="144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§ 1. Определители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>
          <a:xfrm>
            <a:off x="1907704" y="1484784"/>
            <a:ext cx="6775450" cy="415131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dirty="0" smtClean="0"/>
              <a:t>        Определитель, в котором под главной диагональю (над главной диагональю) стоят нулю, называется </a:t>
            </a:r>
            <a:r>
              <a:rPr lang="ru-RU" b="1" dirty="0" smtClean="0"/>
              <a:t>определителем треугольного или диагонального вида</a:t>
            </a:r>
            <a:r>
              <a:rPr lang="ru-RU" dirty="0" smtClean="0"/>
              <a:t>.</a:t>
            </a:r>
          </a:p>
          <a:p>
            <a:pPr marL="0" indent="0">
              <a:buFont typeface="Wingdings" pitchFamily="2" charset="2"/>
              <a:buNone/>
            </a:pPr>
            <a:r>
              <a:rPr lang="ru-RU" dirty="0" smtClean="0"/>
              <a:t>        Определитель треугольного вида равен произведению элементов главной диагонали.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5F7262-AA97-44C7-89B2-0CD73AEC6EFC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1. Определители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       Минором элемента </a:t>
                </a:r>
                <a:r>
                  <a:rPr lang="ru-RU" dirty="0" smtClean="0"/>
                  <a:t>определителя третьего порядка называется определитель второго порядка, полученный из данного определителя путем вычеркивания строки и столбца, на пересечении которых стоит этот элемент.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Минор элемента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іј</m:t>
                        </m:r>
                      </m:sub>
                    </m:sSub>
                  </m:oMath>
                </a14:m>
                <a:r>
                  <a:rPr lang="ru-RU" dirty="0" smtClean="0"/>
                  <a:t>, стоящего на пересечении і-ой стоки и </a:t>
                </a:r>
                <a:r>
                  <a:rPr lang="en-US" dirty="0" smtClean="0"/>
                  <a:t>j</a:t>
                </a:r>
                <a:r>
                  <a:rPr lang="ru-RU" dirty="0" smtClean="0"/>
                  <a:t>-го столбца определителя, обозначается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𝑴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𝒊𝒋</m:t>
                        </m:r>
                      </m:sub>
                    </m:sSub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412776"/>
                <a:ext cx="6775450" cy="4151313"/>
              </a:xfrm>
              <a:blipFill rotWithShape="1">
                <a:blip r:embed="rId2"/>
                <a:stretch>
                  <a:fillRect l="-1350" t="-1175" r="-18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0030455"/>
      </p:ext>
    </p:extLst>
  </p:cSld>
  <p:clrMapOvr>
    <a:masterClrMapping/>
  </p:clrMapOvr>
  <p:transition spd="med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Определители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</p:spPr>
            <p:txBody>
              <a:bodyPr/>
              <a:lstStyle/>
              <a:p>
                <a:pPr marL="0" indent="0">
                  <a:spcAft>
                    <a:spcPts val="1000"/>
                  </a:spcAft>
                  <a:buNone/>
                </a:pPr>
                <a:r>
                  <a:rPr lang="en-US" dirty="0" smtClean="0"/>
                  <a:t>       </a:t>
                </a:r>
                <a:r>
                  <a:rPr lang="ru-RU" b="1" dirty="0" smtClean="0"/>
                  <a:t>Алгебраическим дополнением </a:t>
                </a:r>
                <a:r>
                  <a:rPr lang="ru-RU" dirty="0" smtClean="0"/>
                  <a:t>данного элемента определителя третьего порядка называется минор этого элемента, умноженный на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i="1"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  <a:ea typeface="Times New Roman"/>
                                <a:cs typeface="Times New Roman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/>
                            <a:ea typeface="Times New Roman"/>
                            <a:cs typeface="Times New Roman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ru-RU" dirty="0" smtClean="0">
                    <a:effectLst/>
                    <a:ea typeface="Calibri"/>
                    <a:cs typeface="Times New Roman"/>
                  </a:rPr>
                  <a:t>, где </a:t>
                </a:r>
                <a:r>
                  <a:rPr lang="en-US" i="1" dirty="0" smtClean="0">
                    <a:effectLst/>
                    <a:ea typeface="Calibri"/>
                    <a:cs typeface="Times New Roman"/>
                  </a:rPr>
                  <a:t>k </a:t>
                </a:r>
                <a:r>
                  <a:rPr lang="ru-RU" dirty="0" smtClean="0">
                    <a:ea typeface="Calibri"/>
                    <a:cs typeface="Times New Roman"/>
                  </a:rPr>
                  <a:t>равно сумме номера строки и номера столбца, на пересечении которых находится этот элемент. </a:t>
                </a:r>
              </a:p>
              <a:p>
                <a:pPr marL="0" indent="0">
                  <a:spcAft>
                    <a:spcPts val="1000"/>
                  </a:spcAft>
                  <a:buNone/>
                </a:pPr>
                <a:r>
                  <a:rPr lang="ru-RU" dirty="0" smtClean="0">
                    <a:ea typeface="Calibri"/>
                    <a:cs typeface="Times New Roman"/>
                  </a:rPr>
                  <a:t>        Обозначается алгебраическое дополнение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𝒊𝒋</m:t>
                        </m:r>
                      </m:sub>
                    </m:sSub>
                  </m:oMath>
                </a14:m>
                <a:r>
                  <a:rPr lang="ru-RU" dirty="0" smtClean="0"/>
                  <a:t>. Согласно определения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  <a:ea typeface="Times New Roman"/>
                            <a:cs typeface="Times New Roman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  <a:ea typeface="Times New Roman"/>
                            <a:cs typeface="Times New Roman"/>
                          </a:rPr>
                          <m:t>𝒊𝒋</m:t>
                        </m:r>
                      </m:sub>
                    </m:sSub>
                    <m:r>
                      <a:rPr lang="ru-RU" b="1" i="1"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sSup>
                      <m:sSupPr>
                        <m:ctrlPr>
                          <a:rPr lang="ru-RU" b="1" i="1"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b="1" i="1"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dPr>
                          <m:e>
                            <m:r>
                              <a:rPr lang="ru-RU" b="1" i="1">
                                <a:latin typeface="Cambria Math"/>
                                <a:ea typeface="Times New Roman"/>
                                <a:cs typeface="Times New Roman"/>
                              </a:rPr>
                              <m:t>−</m:t>
                            </m:r>
                            <m:r>
                              <a:rPr lang="ru-RU" b="1" i="1">
                                <a:latin typeface="Cambria Math"/>
                                <a:ea typeface="Times New Roman"/>
                                <a:cs typeface="Times New Roman"/>
                              </a:rPr>
                              <m:t>𝟏</m:t>
                            </m:r>
                          </m:e>
                        </m:d>
                      </m:e>
                      <m:sup>
                        <m:r>
                          <a:rPr lang="en-US" b="1" i="1">
                            <a:latin typeface="Cambria Math"/>
                            <a:ea typeface="Times New Roman"/>
                            <a:cs typeface="Times New Roman"/>
                          </a:rPr>
                          <m:t>𝒌</m:t>
                        </m:r>
                      </m:sup>
                    </m:sSup>
                    <m:r>
                      <a:rPr lang="ru-RU" b="1" i="1">
                        <a:latin typeface="Cambria Math"/>
                        <a:ea typeface="Times New Roman"/>
                        <a:cs typeface="Times New Roman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  <a:ea typeface="Times New Roman"/>
                            <a:cs typeface="Times New Roman"/>
                          </a:rPr>
                          <m:t>𝑴</m:t>
                        </m:r>
                      </m:e>
                      <m:sub>
                        <m:r>
                          <a:rPr lang="en-US" b="1" i="1">
                            <a:latin typeface="Cambria Math"/>
                            <a:ea typeface="Times New Roman"/>
                            <a:cs typeface="Times New Roman"/>
                          </a:rPr>
                          <m:t>𝒊𝒋</m:t>
                        </m:r>
                        <m:r>
                          <a:rPr lang="ru-RU" b="1" i="1">
                            <a:latin typeface="Cambria Math"/>
                            <a:ea typeface="Times New Roman"/>
                            <a:cs typeface="Times New Roman"/>
                          </a:rPr>
                          <m:t>,  </m:t>
                        </m:r>
                      </m:sub>
                    </m:sSub>
                  </m:oMath>
                </a14:m>
                <a:r>
                  <a:rPr lang="ru-RU" dirty="0" smtClean="0"/>
                  <a:t> где </a:t>
                </a:r>
                <a:r>
                  <a:rPr lang="ru-RU" i="1" dirty="0" smtClean="0">
                    <a:effectLst/>
                    <a:latin typeface="Calibri"/>
                    <a:ea typeface="Calibri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𝒌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𝒊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𝒋</m:t>
                    </m:r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endParaRPr lang="ru-RU" dirty="0"/>
              </a:p>
              <a:p>
                <a:pPr marL="0" indent="0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:r>
                  <a:rPr lang="ru-RU" i="1" dirty="0" smtClean="0">
                    <a:effectLst/>
                    <a:latin typeface="Calibri"/>
                    <a:ea typeface="Calibri"/>
                    <a:cs typeface="Times New Roman"/>
                  </a:rPr>
                  <a:t>   </a:t>
                </a:r>
                <a:endParaRPr lang="ru-RU" i="1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4356532"/>
      </p:ext>
    </p:extLst>
  </p:cSld>
  <p:clrMapOvr>
    <a:masterClrMapping/>
  </p:clrMapOvr>
  <p:transition spd="med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§ 1. Определители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340768"/>
            <a:ext cx="6775450" cy="4151313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  <a:defRPr/>
            </a:pPr>
            <a:r>
              <a:rPr lang="ru-RU" b="1" dirty="0" smtClean="0"/>
              <a:t>       Свойства определителей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dirty="0" smtClean="0"/>
              <a:t>Следующие свойства, справедливые для определителей любого порядка, позволяют упростить вычисления определителей.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dirty="0" smtClean="0"/>
              <a:t> </a:t>
            </a:r>
          </a:p>
          <a:p>
            <a:pPr marL="0" indent="0">
              <a:buNone/>
              <a:defRPr/>
            </a:pPr>
            <a:r>
              <a:rPr lang="ru-RU" b="1" dirty="0" smtClean="0"/>
              <a:t>    1. </a:t>
            </a:r>
            <a:r>
              <a:rPr lang="ru-RU" dirty="0" smtClean="0"/>
              <a:t>(Транспонирование строк и столбцов). Определитель не меняет своего значения, если его строки заменить столбцами с теми же номерами, а столбцы строками.</a:t>
            </a:r>
          </a:p>
          <a:p>
            <a:pPr marL="457200" indent="-457200">
              <a:buFont typeface="Wingdings" pitchFamily="2" charset="2"/>
              <a:buAutoNum type="arabicPeriod"/>
              <a:defRPr/>
            </a:pPr>
            <a:endParaRPr lang="ru-RU" dirty="0" smtClean="0"/>
          </a:p>
          <a:p>
            <a:pPr marL="457200" indent="-457200">
              <a:buFont typeface="Wingdings" pitchFamily="2" charset="2"/>
              <a:buAutoNum type="arabicPeriod"/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5C991-2C62-43FD-B5FC-786B58B8D559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§ 1. Определители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>
          <a:xfrm>
            <a:off x="2051720" y="1484784"/>
            <a:ext cx="6775450" cy="415131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b="1" dirty="0" smtClean="0"/>
              <a:t>       2.</a:t>
            </a:r>
            <a:r>
              <a:rPr lang="ru-RU" dirty="0" smtClean="0"/>
              <a:t> Если переставить две строки (столбца) определителя, то знак значения определителя изменится на противоположный.</a:t>
            </a:r>
          </a:p>
          <a:p>
            <a:pPr marL="0" indent="0">
              <a:buFont typeface="Wingdings" pitchFamily="2" charset="2"/>
              <a:buNone/>
            </a:pPr>
            <a:endParaRPr lang="ru-RU" dirty="0" smtClean="0"/>
          </a:p>
          <a:p>
            <a:pPr marL="0" indent="0">
              <a:buFont typeface="Wingdings" pitchFamily="2" charset="2"/>
              <a:buNone/>
            </a:pPr>
            <a:r>
              <a:rPr lang="ru-RU" b="1" dirty="0" smtClean="0"/>
              <a:t>       3. </a:t>
            </a:r>
            <a:r>
              <a:rPr lang="ru-RU" dirty="0" smtClean="0"/>
              <a:t>Если все элементы какого-либо ряда определителя равны нулю, то определитель равен нулю.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6A9350-5DF4-4FB9-A814-CAA94B815076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1. Определители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13407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b="1" dirty="0"/>
              <a:t>4. </a:t>
            </a:r>
            <a:r>
              <a:rPr lang="ru-RU" dirty="0"/>
              <a:t>Если определитель имеет две одинаковые строки или два одинаковых столбца, то он равен нулю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b="1" dirty="0"/>
              <a:t>5.</a:t>
            </a:r>
            <a:r>
              <a:rPr lang="ru-RU" dirty="0"/>
              <a:t> Общий множитель элементов какого-либо ряда определителя можно выносить за знак определителя.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4574907"/>
      </p:ext>
    </p:extLst>
  </p:cSld>
  <p:clrMapOvr>
    <a:masterClrMapping/>
  </p:clrMapOvr>
  <p:transition spd="med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§ 1. Определители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>
          <a:xfrm>
            <a:off x="2051720" y="1268760"/>
            <a:ext cx="6775450" cy="45942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b="1" dirty="0" smtClean="0"/>
              <a:t>       6.</a:t>
            </a:r>
            <a:r>
              <a:rPr lang="ru-RU" dirty="0" smtClean="0"/>
              <a:t> Если две строки (столбца) определителя пропорциональны, то определитель равен нулю.</a:t>
            </a:r>
          </a:p>
          <a:p>
            <a:pPr marL="0" indent="0">
              <a:buFont typeface="Wingdings" pitchFamily="2" charset="2"/>
              <a:buNone/>
            </a:pPr>
            <a:endParaRPr lang="ru-RU" dirty="0" smtClean="0"/>
          </a:p>
          <a:p>
            <a:pPr marL="0" indent="0">
              <a:buFont typeface="Wingdings" pitchFamily="2" charset="2"/>
              <a:buNone/>
            </a:pPr>
            <a:r>
              <a:rPr lang="ru-RU" dirty="0" smtClean="0"/>
              <a:t>       </a:t>
            </a:r>
            <a:r>
              <a:rPr lang="ru-RU" b="1" dirty="0" smtClean="0"/>
              <a:t>7. </a:t>
            </a:r>
            <a:r>
              <a:rPr lang="ru-RU" dirty="0" smtClean="0"/>
              <a:t>Если элементы какого-либо ряда определителя представляют собой сумму двух слагаемых, то определитель можно представить в виде суммы двух определителей, у которых все ряды, кроме данного, прежние, а в данном ряду в первом определителе стоят первые слагаемые, а во втором определителе – вторые.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FDD6FC-AF30-404D-8A9A-E98B35AA8D8F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§ 1. Определители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>
          <a:xfrm>
            <a:off x="1907704" y="1484313"/>
            <a:ext cx="7077546" cy="45942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b="1" dirty="0" smtClean="0"/>
              <a:t>      </a:t>
            </a:r>
          </a:p>
          <a:p>
            <a:pPr marL="0" indent="0">
              <a:buFont typeface="Wingdings" pitchFamily="2" charset="2"/>
              <a:buNone/>
            </a:pPr>
            <a:r>
              <a:rPr lang="ru-RU" b="1" dirty="0"/>
              <a:t> </a:t>
            </a:r>
            <a:r>
              <a:rPr lang="ru-RU" b="1" dirty="0" smtClean="0"/>
              <a:t>       8.</a:t>
            </a:r>
            <a:r>
              <a:rPr lang="ru-RU" dirty="0" smtClean="0"/>
              <a:t> Значение определителя не изменится, если к элементам какой-либо строки (столбца) определителя прибавить соответственные элементы параллельной строки (столбца), умноженные на одно и то же, отличное от нуля, число.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601CE4-661F-411C-8235-BD225CFC96E7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1. Определители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1720" y="13407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      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 </a:t>
            </a:r>
            <a:r>
              <a:rPr lang="ru-RU" b="1" dirty="0"/>
              <a:t>9. </a:t>
            </a:r>
            <a:r>
              <a:rPr lang="ru-RU" dirty="0"/>
              <a:t>(Теорема Лапласа или общая теорема разложения). Определитель третьего и более высокого порядка равен сумме произведений элементов любой его строки (столбца) на соответствующие этим элементам алгебраические дополнения.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128198"/>
      </p:ext>
    </p:extLst>
  </p:cSld>
  <p:clrMapOvr>
    <a:masterClrMapping/>
  </p:clrMapOvr>
  <p:transition spd="med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1. Определители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Таким образом имеют место шесть разложений для определителей третьего порядка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ru-RU" b="1" dirty="0" smtClean="0"/>
                  <a:t> </a:t>
                </a:r>
                <a14:m>
                  <m:oMath xmlns:m="http://schemas.openxmlformats.org/officeDocument/2006/math">
                    <m:r>
                      <a:rPr lang="ru-RU" b="1" i="0" smtClean="0">
                        <a:latin typeface="Cambria Math"/>
                      </a:rPr>
                      <m:t>               </m:t>
                    </m:r>
                    <m:r>
                      <a:rPr lang="ru-RU" b="1" i="1">
                        <a:latin typeface="Cambria Math"/>
                      </a:rPr>
                      <m:t>∆=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𝟏𝟏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𝟏𝟏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𝟏𝟐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𝟏𝟐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𝟏𝟑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𝟏𝟑</m:t>
                        </m:r>
                        <m:r>
                          <a:rPr lang="ru-RU" b="1" i="1">
                            <a:latin typeface="Cambria Math"/>
                          </a:rPr>
                          <m:t>,</m:t>
                        </m:r>
                      </m:sub>
                    </m:sSub>
                  </m:oMath>
                </a14:m>
                <a:endParaRPr lang="ru-RU" b="1" i="1" dirty="0" smtClean="0"/>
              </a:p>
              <a:p>
                <a:pPr marL="0" indent="0">
                  <a:buNone/>
                </a:pPr>
                <a:r>
                  <a:rPr lang="ru-RU" b="1" dirty="0" smtClean="0"/>
                  <a:t>            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∆=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𝟐𝟏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𝟐𝟏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𝟐𝟑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𝟐𝟑</m:t>
                        </m:r>
                      </m:sub>
                    </m:sSub>
                    <m:r>
                      <a:rPr lang="en-US" b="1" i="1" smtClean="0">
                        <a:latin typeface="Cambria Math"/>
                      </a:rPr>
                      <m:t>,</m:t>
                    </m:r>
                  </m:oMath>
                </a14:m>
                <a:endParaRPr lang="ru-RU" b="1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latin typeface="Cambria Math"/>
                        </a:rPr>
                        <m:t>    </m:t>
                      </m:r>
                      <m:r>
                        <a:rPr lang="en-US" b="1" i="1" smtClean="0">
                          <a:latin typeface="Cambria Math"/>
                        </a:rPr>
                        <m:t> </m:t>
                      </m:r>
                      <m:r>
                        <a:rPr lang="en-US" b="1" i="1">
                          <a:latin typeface="Cambria Math"/>
                        </a:rPr>
                        <m:t>∆=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𝟑𝟏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∙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𝑨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𝟑𝟏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𝟑𝟐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∙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𝑨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𝟑𝟐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𝟑𝟑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∙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𝑨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𝟑𝟑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ru-RU" b="1" i="1" dirty="0" smtClean="0"/>
              </a:p>
              <a:p>
                <a:pPr marL="0" indent="0">
                  <a:buNone/>
                </a:pPr>
                <a:r>
                  <a:rPr lang="ru-RU" b="1" dirty="0" smtClean="0"/>
                  <a:t>            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∆=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𝟏𝟏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𝟏𝟏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𝟐𝟏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𝟐𝟏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𝟑𝟏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𝟑𝟏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,</m:t>
                    </m:r>
                  </m:oMath>
                </a14:m>
                <a:endParaRPr lang="ru-RU" b="1" dirty="0"/>
              </a:p>
              <a:p>
                <a:pPr marL="0" indent="0">
                  <a:buNone/>
                </a:pPr>
                <a:r>
                  <a:rPr lang="ru-RU" b="1" dirty="0" smtClean="0"/>
                  <a:t>            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∆=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𝟑𝟐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𝟑𝟐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,</m:t>
                    </m:r>
                  </m:oMath>
                </a14:m>
                <a:endParaRPr lang="ru-RU" b="1" dirty="0"/>
              </a:p>
              <a:p>
                <a:pPr marL="0" indent="0">
                  <a:buNone/>
                </a:pPr>
                <a:r>
                  <a:rPr lang="ru-RU" b="1" dirty="0" smtClean="0"/>
                  <a:t>            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∆=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𝟏𝟑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𝟏𝟑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𝟐𝟑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𝟐𝟑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𝟑𝟑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𝟑𝟑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.</m:t>
                    </m:r>
                  </m:oMath>
                </a14:m>
                <a:endParaRPr lang="ru-RU" b="1" dirty="0"/>
              </a:p>
              <a:p>
                <a:pPr marL="0" indent="0">
                  <a:buNone/>
                </a:pP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84784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1065790"/>
      </p:ext>
    </p:extLst>
  </p:cSld>
  <p:clrMapOvr>
    <a:masterClrMapping/>
  </p:clrMapOvr>
  <p:transition spd="med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4475"/>
            <a:ext cx="6867525" cy="1065213"/>
          </a:xfrm>
        </p:spPr>
        <p:txBody>
          <a:bodyPr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§ 1. Определители</a:t>
            </a:r>
            <a:endParaRPr lang="ru-RU" dirty="0"/>
          </a:p>
        </p:txBody>
      </p:sp>
      <p:sp>
        <p:nvSpPr>
          <p:cNvPr id="17411" name="Объект 2"/>
          <p:cNvSpPr>
            <a:spLocks noGrp="1"/>
          </p:cNvSpPr>
          <p:nvPr>
            <p:ph idx="1"/>
          </p:nvPr>
        </p:nvSpPr>
        <p:spPr>
          <a:xfrm>
            <a:off x="1907704" y="1340768"/>
            <a:ext cx="6775450" cy="415131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endParaRPr lang="ru-RU" b="1" dirty="0" smtClean="0"/>
          </a:p>
          <a:p>
            <a:pPr marL="0" indent="0">
              <a:buFont typeface="Wingdings" pitchFamily="2" charset="2"/>
              <a:buNone/>
            </a:pPr>
            <a:endParaRPr lang="ru-RU" b="1" dirty="0"/>
          </a:p>
          <a:p>
            <a:pPr marL="0" indent="0">
              <a:buFont typeface="Wingdings" pitchFamily="2" charset="2"/>
              <a:buNone/>
            </a:pPr>
            <a:r>
              <a:rPr lang="ru-RU" b="1" dirty="0" smtClean="0"/>
              <a:t>Замечание. </a:t>
            </a:r>
            <a:r>
              <a:rPr lang="ru-RU" dirty="0" smtClean="0"/>
              <a:t>Сумма произведений элементов какого-либо ряда определителя на алгебраические дополнения элементов параллельного ряда равна нулю.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71DA26-3206-450E-BD5C-3E3F1405F204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2. Матрицы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 smtClean="0"/>
                  <a:t>Матрицей</a:t>
                </a:r>
                <a:r>
                  <a:rPr lang="ru-RU" dirty="0" smtClean="0"/>
                  <a:t> называется прямоугольная таблица чисел, содержащая </a:t>
                </a:r>
                <a:r>
                  <a:rPr lang="en-US" dirty="0" smtClean="0"/>
                  <a:t>m </a:t>
                </a:r>
                <a:r>
                  <a:rPr lang="ru-RU" dirty="0" smtClean="0"/>
                  <a:t>строк одинаковой длины и </a:t>
                </a:r>
                <a:r>
                  <a:rPr lang="en-US" dirty="0" smtClean="0"/>
                  <a:t>n</a:t>
                </a:r>
                <a:r>
                  <a:rPr lang="ru-RU" dirty="0" smtClean="0"/>
                  <a:t> столбцов одинаковой длины, которая записывается в виде </a:t>
                </a:r>
              </a:p>
              <a:p>
                <a:pPr marL="0" indent="0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ru-RU">
                          <a:latin typeface="Cambria Math"/>
                          <a:ea typeface="Calibri"/>
                          <a:cs typeface="Times New Roman"/>
                        </a:rPr>
                        <m:t>A</m:t>
                      </m:r>
                      <m:r>
                        <a:rPr lang="ru-RU"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d>
                        <m:dPr>
                          <m:ctrlPr>
                            <a:rPr lang="ru-RU" i="1"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>
                                  <a:latin typeface="Cambria Math"/>
                                  <a:ea typeface="Calibri"/>
                                  <a:cs typeface="Times New Roman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11</m:t>
                                  </m:r>
                                </m:sub>
                              </m:sSub>
                              <m:r>
                                <a:rPr lang="ru-RU" i="1">
                                  <a:latin typeface="Cambria Math"/>
                                  <a:ea typeface="Calibri"/>
                                  <a:cs typeface="Times New Roman"/>
                                </a:rPr>
                                <m:t>      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12    </m:t>
                                  </m:r>
                                  <m:r>
                                    <a:rPr lang="ru-RU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⋯</m:t>
                                  </m:r>
                                </m:sub>
                              </m:sSub>
                              <m:r>
                                <a:rPr lang="ru-RU" i="1">
                                  <a:latin typeface="Cambria Math"/>
                                  <a:ea typeface="Calibri"/>
                                  <a:cs typeface="Times New Roman"/>
                                </a:rPr>
                                <m:t>       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1</m:t>
                                  </m:r>
                                  <m:r>
                                    <a:rPr lang="ru-RU" i="1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ru-RU" i="1"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21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22</m:t>
                                        </m:r>
                                      </m:sub>
                                    </m:sSub>
                                    <m:r>
                                      <a:rPr lang="ru-RU" i="1"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 ⋯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2</m:t>
                                        </m:r>
                                        <m: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r>
                                      <a:rPr lang="ru-RU" i="1"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a:rPr lang="ru-RU" i="1" smtClean="0"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a:rPr lang="ru-RU" i="1"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𝑚</m:t>
                                        </m:r>
                                        <m: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𝑚</m:t>
                                        </m:r>
                                        <m: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ru-RU" i="1"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 ⋯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ru-RU" i="1">
                                            <a:latin typeface="Cambria Math"/>
                                            <a:ea typeface="Calibri"/>
                                            <a:cs typeface="Times New Roman"/>
                                          </a:rPr>
                                          <m:t>𝑚𝑛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eqArr>
                        </m:e>
                      </m:d>
                      <m:r>
                        <a:rPr lang="ru-RU" b="0" i="0" smtClean="0">
                          <a:latin typeface="Cambria Math"/>
                          <a:ea typeface="Calibri"/>
                          <a:cs typeface="Times New Roman"/>
                        </a:rPr>
                        <m:t>.</m:t>
                      </m:r>
                    </m:oMath>
                  </m:oMathPara>
                </a14:m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6767719"/>
      </p:ext>
    </p:extLst>
  </p:cSld>
  <p:clrMapOvr>
    <a:masterClrMapping/>
  </p:clrMapOvr>
  <p:transition spd="med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0"/>
            <a:ext cx="6867525" cy="1065213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2. Матрицы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или</a:t>
                </a:r>
                <a:r>
                  <a:rPr lang="ru-RU" dirty="0"/>
                  <a:t>, сокращенно</a:t>
                </a:r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, </a:t>
                </a:r>
                <a:r>
                  <a:rPr lang="ru-RU" dirty="0" smtClean="0"/>
                  <a:t>где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𝑖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1,</m:t>
                        </m:r>
                        <m:r>
                          <a:rPr lang="ru-RU" i="1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ru-RU" dirty="0" smtClean="0"/>
                  <a:t>  , </a:t>
                </a:r>
                <a:r>
                  <a:rPr lang="ru-RU" dirty="0"/>
                  <a:t>(т.е</a:t>
                </a:r>
                <a:r>
                  <a:rPr lang="ru-RU" dirty="0" smtClean="0"/>
                  <a:t>.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𝑖</m:t>
                    </m:r>
                    <m:r>
                      <a:rPr lang="ru-RU" i="1">
                        <a:latin typeface="Cambria Math"/>
                      </a:rPr>
                      <m:t>=1, 2, ⋯, </m:t>
                    </m:r>
                    <m:r>
                      <a:rPr lang="ru-RU" i="1">
                        <a:latin typeface="Cambria Math"/>
                      </a:rPr>
                      <m:t>𝑚</m:t>
                    </m:r>
                  </m:oMath>
                </a14:m>
                <a:r>
                  <a:rPr lang="ru-RU" dirty="0"/>
                  <a:t>) – номер строки,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𝑗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1,</m:t>
                        </m:r>
                        <m:r>
                          <a:rPr lang="ru-RU" i="1">
                            <a:latin typeface="Cambria Math"/>
                          </a:rPr>
                          <m:t>𝑛</m:t>
                        </m:r>
                      </m:e>
                    </m:acc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 (т.е</a:t>
                </a:r>
                <a:r>
                  <a:rPr lang="ru-RU" dirty="0" smtClean="0"/>
                  <a:t>.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𝑗</m:t>
                    </m:r>
                    <m:r>
                      <a:rPr lang="en-US" i="1">
                        <a:latin typeface="Cambria Math"/>
                      </a:rPr>
                      <m:t>=1, 2,⋯, 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) – номер столбца, </a:t>
                </a:r>
                <a:r>
                  <a:rPr lang="ru-RU" dirty="0" smtClean="0"/>
                  <a:t>числа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ru-RU" dirty="0" smtClean="0"/>
                  <a:t>  </a:t>
                </a:r>
                <a:r>
                  <a:rPr lang="ru-RU" dirty="0"/>
                  <a:t>называются элементами матрицы</a:t>
                </a:r>
                <a:r>
                  <a:rPr lang="ru-RU" dirty="0" smtClean="0"/>
                  <a:t>. </a:t>
                </a:r>
                <a:r>
                  <a:rPr lang="ru-RU" dirty="0"/>
                  <a:t>Матрицу </a:t>
                </a:r>
                <a:r>
                  <a:rPr lang="ru-RU" i="1" dirty="0"/>
                  <a:t>А </a:t>
                </a:r>
                <a:r>
                  <a:rPr lang="ru-RU" dirty="0"/>
                  <a:t>называют матрицей </a:t>
                </a:r>
                <a:r>
                  <a:rPr lang="ru-RU" dirty="0" smtClean="0"/>
                  <a:t>размера </a:t>
                </a:r>
                <a14:m>
                  <m:oMath xmlns:m="http://schemas.openxmlformats.org/officeDocument/2006/math">
                    <m:r>
                      <a:rPr lang="ru-RU" b="0" i="0" smtClean="0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𝑚</m:t>
                    </m:r>
                    <m:r>
                      <a:rPr lang="en-US" i="1">
                        <a:latin typeface="Cambria Math"/>
                      </a:rPr>
                      <m:t>×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ru-RU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и пишут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𝑚</m:t>
                        </m:r>
                        <m:r>
                          <a:rPr lang="en-US" i="1">
                            <a:latin typeface="Cambria Math"/>
                          </a:rPr>
                          <m:t>×</m:t>
                        </m:r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Например</a:t>
                </a:r>
                <a:r>
                  <a:rPr lang="ru-RU" dirty="0" smtClean="0"/>
                  <a:t>.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−5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2×4</m:t>
                        </m:r>
                      </m:sub>
                    </m:sSub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  <a:blipFill rotWithShape="1">
                <a:blip r:embed="rId2"/>
                <a:stretch>
                  <a:fillRect l="-1350" t="-5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2044137"/>
      </p:ext>
    </p:extLst>
  </p:cSld>
  <p:clrMapOvr>
    <a:masterClrMapping/>
  </p:clrMapOvr>
  <p:transition spd="med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2. Матрицы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Две </a:t>
                </a:r>
                <a:r>
                  <a:rPr lang="ru-RU" b="1" dirty="0" smtClean="0"/>
                  <a:t>матрицы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d>
                    <m:r>
                      <a:rPr lang="ru-RU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d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b="1" dirty="0" smtClean="0"/>
                  <a:t>  </a:t>
                </a:r>
                <a:r>
                  <a:rPr lang="ru-RU" b="1" dirty="0"/>
                  <a:t>равны </a:t>
                </a:r>
                <a:r>
                  <a:rPr lang="ru-RU" dirty="0"/>
                  <a:t>между собой, если их размеры совпадают, а </a:t>
                </a:r>
                <a:r>
                  <a:rPr lang="ru-RU" dirty="0" smtClean="0"/>
                  <a:t> </a:t>
                </a:r>
                <a:r>
                  <a:rPr lang="ru-RU" dirty="0"/>
                  <a:t>соответствующие элементы равны, т.е</a:t>
                </a:r>
                <a:r>
                  <a:rPr lang="ru-RU" dirty="0" smtClean="0"/>
                  <a:t>.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, </a:t>
                </a:r>
                <a:r>
                  <a:rPr lang="ru-RU" dirty="0" smtClean="0"/>
                  <a:t>если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, </a:t>
                </a:r>
                <a:r>
                  <a:rPr lang="ru-RU" dirty="0" smtClean="0"/>
                  <a:t>где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𝑖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1,</m:t>
                        </m:r>
                        <m:r>
                          <a:rPr lang="ru-RU" i="1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𝑗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1,</m:t>
                        </m:r>
                        <m:r>
                          <a:rPr lang="ru-RU" i="1">
                            <a:latin typeface="Cambria Math"/>
                          </a:rPr>
                          <m:t>𝑛</m:t>
                        </m:r>
                      </m:e>
                    </m:acc>
                  </m:oMath>
                </a14:m>
                <a:r>
                  <a:rPr lang="ru-RU" dirty="0" smtClean="0"/>
                  <a:t> 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dirty="0"/>
                  <a:t>Матрица, у которой число строк равно числу столбцов, называется </a:t>
                </a:r>
                <a:r>
                  <a:rPr lang="ru-RU" b="1" dirty="0"/>
                  <a:t>квадратной</a:t>
                </a:r>
                <a:r>
                  <a:rPr lang="ru-RU" dirty="0"/>
                  <a:t>. Квадратную матрицу </a:t>
                </a:r>
                <a:r>
                  <a:rPr lang="ru-RU" dirty="0" smtClean="0"/>
                  <a:t>размера </a:t>
                </a:r>
                <a14:m>
                  <m:oMath xmlns:m="http://schemas.openxmlformats.org/officeDocument/2006/math">
                    <m:r>
                      <a:rPr lang="ru-RU" i="1" dirty="0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 i="1">
                        <a:latin typeface="Cambria Math"/>
                      </a:rPr>
                      <m:t>×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 </a:t>
                </a:r>
                <a:r>
                  <a:rPr lang="ru-RU" dirty="0"/>
                  <a:t>называют матрицей </a:t>
                </a:r>
                <a:r>
                  <a:rPr lang="en-US" dirty="0"/>
                  <a:t>n-</a:t>
                </a:r>
                <a:r>
                  <a:rPr lang="ru-RU" dirty="0" err="1"/>
                  <a:t>го</a:t>
                </a:r>
                <a:r>
                  <a:rPr lang="ru-RU" dirty="0"/>
                  <a:t> порядка.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  <a:blipFill rotWithShape="1">
                <a:blip r:embed="rId2"/>
                <a:stretch>
                  <a:fillRect l="-1440" t="-587" r="-10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4615"/>
      </p:ext>
    </p:extLst>
  </p:cSld>
  <p:clrMapOvr>
    <a:masterClrMapping/>
  </p:clrMapOvr>
  <p:transition spd="med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2. Матрицы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</a:t>
                </a:r>
                <a:r>
                  <a:rPr lang="ru-RU" dirty="0"/>
                  <a:t>Квадратная матрица, у которой все элементы, кроме элементов главной диагонали, равны нулю, называются </a:t>
                </a:r>
                <a:r>
                  <a:rPr lang="ru-RU" b="1" dirty="0"/>
                  <a:t>диагональной</a:t>
                </a:r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Матрица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 - диагональная.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r="-16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436438"/>
      </p:ext>
    </p:extLst>
  </p:cSld>
  <p:clrMapOvr>
    <a:masterClrMapping/>
  </p:clrMapOvr>
  <p:transition spd="med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2. Матрицы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32048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</a:t>
                </a:r>
                <a:r>
                  <a:rPr lang="ru-RU" dirty="0"/>
                  <a:t>Диагональная матрица, у которой каждый элемент главной диагонали равен единице, называется </a:t>
                </a:r>
                <a:r>
                  <a:rPr lang="ru-RU" b="1" dirty="0"/>
                  <a:t>единичной</a:t>
                </a:r>
                <a:r>
                  <a:rPr lang="ru-RU" dirty="0"/>
                  <a:t>. Обозначается буквой Е.</a:t>
                </a:r>
              </a:p>
              <a:p>
                <a:pPr marL="0" indent="0">
                  <a:buNone/>
                </a:pPr>
                <a:r>
                  <a:rPr lang="ru-RU" dirty="0" smtClean="0"/>
                  <a:t>Например,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3×3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dirty="0" smtClean="0"/>
                  <a:t>или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b="0" i="1" smtClean="0">
                            <a:latin typeface="Cambria Math"/>
                          </a:rPr>
                          <m:t>                    </m:t>
                        </m:r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4×4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320480"/>
              </a:xfrm>
              <a:blipFill rotWithShape="1">
                <a:blip r:embed="rId2"/>
                <a:stretch>
                  <a:fillRect l="-1440" t="-11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724325"/>
      </p:ext>
    </p:extLst>
  </p:cSld>
  <p:clrMapOvr>
    <a:masterClrMapping/>
  </p:clrMapOvr>
  <p:transition spd="med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2. Матрицы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12777"/>
                <a:ext cx="7005538" cy="46657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Квадратная матрица называется </a:t>
                </a:r>
                <a:r>
                  <a:rPr lang="ru-RU" b="1" dirty="0"/>
                  <a:t>треугольной</a:t>
                </a:r>
                <a:r>
                  <a:rPr lang="ru-RU" dirty="0"/>
                  <a:t>, если все элементы, расположенные над главной диагональю (или под главной диагональю), равны нулю</a:t>
                </a:r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Важной характеристикой квадратной матрицы порядка </a:t>
                </a:r>
                <a:r>
                  <a:rPr lang="en-US" b="1" dirty="0"/>
                  <a:t>n</a:t>
                </a:r>
                <a:r>
                  <a:rPr lang="ru-RU" dirty="0"/>
                  <a:t> является ее определитель (или детерминант), который </a:t>
                </a:r>
                <a:r>
                  <a:rPr lang="ru-RU" dirty="0" smtClean="0"/>
                  <a:t>обозначается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𝑑𝑒𝑡𝐴</m:t>
                    </m:r>
                    <m:r>
                      <a:rPr lang="ru-RU" b="0" i="1" smtClean="0">
                        <a:latin typeface="Cambria Math"/>
                      </a:rPr>
                      <m:t> </m:t>
                    </m:r>
                    <m:r>
                      <a:rPr lang="ru-RU" i="1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или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</m:d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</a:rPr>
                        <m:t>𝑑𝑒𝑡𝐸</m:t>
                      </m:r>
                      <m:r>
                        <a:rPr lang="ru-RU" i="1" smtClean="0">
                          <a:latin typeface="Cambria Math"/>
                        </a:rPr>
                        <m:t>=1 (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i="1">
                              <a:latin typeface="Cambria Math"/>
                            </a:rPr>
                            <m:t>𝐸</m:t>
                          </m:r>
                        </m:e>
                      </m:d>
                      <m:r>
                        <a:rPr lang="ru-RU" i="1">
                          <a:latin typeface="Cambria Math"/>
                        </a:rPr>
                        <m:t>=1).</m:t>
                      </m:r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12777"/>
                <a:ext cx="7005538" cy="4665762"/>
              </a:xfrm>
              <a:blipFill rotWithShape="1">
                <a:blip r:embed="rId2"/>
                <a:stretch>
                  <a:fillRect l="-1393" t="-10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201610"/>
      </p:ext>
    </p:extLst>
  </p:cSld>
  <p:clrMapOvr>
    <a:masterClrMapping/>
  </p:clrMapOvr>
  <p:transition spd="med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2. Матрицы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</a:t>
                </a:r>
                <a:r>
                  <a:rPr lang="ru-RU" dirty="0"/>
                  <a:t>Квадратная матрица, у которой определитель отличен от нуля, т.е</a:t>
                </a:r>
                <a:r>
                  <a:rPr lang="ru-RU" dirty="0" smtClean="0"/>
                  <a:t>.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ru-RU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, называется </a:t>
                </a:r>
                <a:r>
                  <a:rPr lang="ru-RU" b="1" dirty="0"/>
                  <a:t>невырожденной</a:t>
                </a:r>
                <a:r>
                  <a:rPr lang="ru-RU" dirty="0"/>
                  <a:t>. В противном случае матрица называется </a:t>
                </a:r>
                <a:r>
                  <a:rPr lang="ru-RU" b="1" dirty="0"/>
                  <a:t>вырожденной</a:t>
                </a:r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dirty="0"/>
                  <a:t>Матрица, все элементы которой равны нулю, называется </a:t>
                </a:r>
                <a:r>
                  <a:rPr lang="ru-RU" b="1" dirty="0"/>
                  <a:t>нулевой</a:t>
                </a:r>
                <a:r>
                  <a:rPr lang="ru-RU" dirty="0"/>
                  <a:t> и обозначается буквой О.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𝑂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ru-RU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ru-RU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r>
                                <a:rPr lang="ru-RU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  <a:blipFill rotWithShape="1">
                <a:blip r:embed="rId2"/>
                <a:stretch>
                  <a:fillRect l="-1440" t="-1175" r="-1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093444"/>
      </p:ext>
    </p:extLst>
  </p:cSld>
  <p:clrMapOvr>
    <a:masterClrMapping/>
  </p:clrMapOvr>
  <p:transition spd="med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2. Матрицы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Матрица, содержащая одну </a:t>
                </a:r>
                <a:r>
                  <a:rPr lang="ru-RU" dirty="0" smtClean="0"/>
                  <a:t>строку называется </a:t>
                </a:r>
                <a:r>
                  <a:rPr lang="ru-RU" b="1" dirty="0" smtClean="0"/>
                  <a:t>матрицей-строкой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1×</m:t>
                        </m:r>
                        <m:r>
                          <a:rPr lang="ru-RU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ru-RU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Матрица, содержащая один столбец, называется </a:t>
                </a:r>
                <a:r>
                  <a:rPr lang="ru-RU" b="1" dirty="0"/>
                  <a:t>матрицей-столбцом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𝑚</m:t>
                        </m:r>
                        <m:r>
                          <a:rPr lang="ru-RU" i="1">
                            <a:latin typeface="Cambria Math"/>
                          </a:rPr>
                          <m:t>×1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ru-RU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438141"/>
      </p:ext>
    </p:extLst>
  </p:cSld>
  <p:clrMapOvr>
    <a:masterClrMapping/>
  </p:clrMapOvr>
  <p:transition spd="med"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2. Матрицы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В матричном исчисление матрицы О и Е играют роль чисел 0 и 1 в арифметике.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Матрица </a:t>
                </a:r>
                <a:r>
                  <a:rPr lang="ru-RU" dirty="0" smtClean="0"/>
                  <a:t>размера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(1×1)</m:t>
                    </m:r>
                  </m:oMath>
                </a14:m>
                <a:r>
                  <a:rPr lang="ru-RU" dirty="0" smtClean="0"/>
                  <a:t>,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</a:t>
                </a:r>
                <a:r>
                  <a:rPr lang="ru-RU" dirty="0"/>
                  <a:t>состоящая из одного числа, отождествляется с этим числом, т.е</a:t>
                </a:r>
                <a:r>
                  <a:rPr lang="ru-RU" dirty="0" smtClean="0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(5)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1×1</m:t>
                        </m:r>
                      </m:sub>
                    </m:sSub>
                  </m:oMath>
                </a14:m>
                <a:r>
                  <a:rPr lang="ru-RU" dirty="0" smtClean="0"/>
                  <a:t> есть число 5.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68449"/>
      </p:ext>
    </p:extLst>
  </p:cSld>
  <p:clrMapOvr>
    <a:masterClrMapping/>
  </p:clrMapOvr>
  <p:transition spd="med"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2. Матрицы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835696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 </a:t>
                </a:r>
                <a:r>
                  <a:rPr lang="ru-RU" dirty="0"/>
                  <a:t>Матрица, полученная из данной заменой каждой ее строки столбцом с тем же номером, называется матрицей </a:t>
                </a:r>
                <a:r>
                  <a:rPr lang="ru-RU" b="1" dirty="0"/>
                  <a:t>транспонированной</a:t>
                </a:r>
                <a:r>
                  <a:rPr lang="ru-RU" dirty="0"/>
                  <a:t> к данной. </a:t>
                </a:r>
                <a:r>
                  <a:rPr lang="ru-RU" dirty="0" smtClean="0"/>
                  <a:t>Обозначается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ru-RU" dirty="0" smtClean="0"/>
                  <a:t>. Например, если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ru-RU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ru-RU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, то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ru-RU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ru-RU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ru-RU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r>
                      <a:rPr lang="ru-RU" b="0" i="0" smtClean="0">
                        <a:latin typeface="Cambria Math"/>
                      </a:rPr>
                      <m:t>; </m:t>
                    </m:r>
                  </m:oMath>
                </a14:m>
                <a:r>
                  <a:rPr lang="ru-RU" dirty="0" smtClean="0"/>
                  <a:t>если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, то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Транспонированная матрица обладает следующим свойством</a:t>
                </a:r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i="1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𝑇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35696" y="1340768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765726"/>
      </p:ext>
    </p:extLst>
  </p:cSld>
  <p:clrMapOvr>
    <a:masterClrMapping/>
  </p:clrMapOvr>
  <p:transition spd="med"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2785"/>
            <a:ext cx="6867525" cy="1065213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3. Действия над матрицами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b="1" dirty="0" smtClean="0"/>
                  <a:t>Суммой</a:t>
                </a:r>
                <a:r>
                  <a:rPr lang="ru-RU" dirty="0" smtClean="0"/>
                  <a:t> двух матриц одинаковых размерностей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𝑚</m:t>
                        </m:r>
                        <m:r>
                          <a:rPr lang="en-US" i="1">
                            <a:latin typeface="Cambria Math"/>
                          </a:rPr>
                          <m:t>×</m:t>
                        </m:r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d>
                    <m:r>
                      <a:rPr lang="ru-RU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𝑚</m:t>
                        </m:r>
                        <m:r>
                          <a:rPr lang="en-US" i="1">
                            <a:latin typeface="Cambria Math"/>
                          </a:rPr>
                          <m:t>×</m:t>
                        </m:r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d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называется матрица той же размерности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𝑚</m:t>
                        </m:r>
                        <m:r>
                          <a:rPr lang="en-US" i="1">
                            <a:latin typeface="Cambria Math"/>
                          </a:rPr>
                          <m:t>×</m:t>
                        </m:r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dirty="0" smtClean="0"/>
                  <a:t> такая, что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ru-RU" dirty="0" smtClean="0"/>
                  <a:t>:              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𝑪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𝑨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𝑩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𝒊𝒋</m:t>
                            </m:r>
                          </m:sub>
                        </m:sSub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𝒃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𝒊𝒋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dirty="0" smtClean="0"/>
                  <a:t>, где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𝑖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1,</m:t>
                        </m:r>
                        <m:r>
                          <a:rPr lang="ru-RU" i="1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𝑗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1,</m:t>
                        </m:r>
                        <m:r>
                          <a:rPr lang="ru-RU" i="1">
                            <a:latin typeface="Cambria Math"/>
                          </a:rPr>
                          <m:t>𝑛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  <a:blipFill rotWithShape="1">
                <a:blip r:embed="rId2"/>
                <a:stretch>
                  <a:fillRect l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927284"/>
      </p:ext>
    </p:extLst>
  </p:cSld>
  <p:clrMapOvr>
    <a:masterClrMapping/>
  </p:clrMapOvr>
  <p:transition spd="med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Действия над матрицами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Для любых матриц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r>
                  <a:rPr lang="ru-RU" dirty="0" smtClean="0"/>
                  <a:t> одинакового размера справедливы следующие свойства:</a:t>
                </a:r>
              </a:p>
              <a:p>
                <a:pPr marL="0" indent="0">
                  <a:buNone/>
                </a:pPr>
                <a:r>
                  <a:rPr lang="ru-RU" dirty="0" smtClean="0"/>
                  <a:t>1)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 smtClean="0"/>
                  <a:t>2)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+(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)=(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)+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=(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)+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 smtClean="0"/>
                  <a:t>3)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𝑂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9943113"/>
      </p:ext>
    </p:extLst>
  </p:cSld>
  <p:clrMapOvr>
    <a:masterClrMapping/>
  </p:clrMapOvr>
  <p:transition spd="med"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Действия над матрицами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 smtClean="0"/>
                  <a:t>Произведением матрицы </a:t>
                </a:r>
                <a:r>
                  <a:rPr lang="ru-RU" dirty="0" smtClean="0"/>
                  <a:t>любой размерности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𝑚</m:t>
                        </m:r>
                        <m:r>
                          <a:rPr lang="en-US" i="1">
                            <a:latin typeface="Cambria Math"/>
                          </a:rPr>
                          <m:t>×</m:t>
                        </m:r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dirty="0" smtClean="0"/>
                  <a:t> </a:t>
                </a:r>
                <a:r>
                  <a:rPr lang="ru-RU" b="1" dirty="0" smtClean="0"/>
                  <a:t>на число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𝒌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ru-RU" dirty="0" smtClean="0"/>
                  <a:t>называется матрица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𝑚</m:t>
                        </m:r>
                        <m:r>
                          <a:rPr lang="en-US" i="1">
                            <a:latin typeface="Cambria Math"/>
                          </a:rPr>
                          <m:t>×</m:t>
                        </m:r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dirty="0" smtClean="0"/>
                  <a:t> такая, что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𝑘𝐴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, </m:t>
                    </m:r>
                    <m:r>
                      <a:rPr lang="ru-RU" i="1">
                        <a:latin typeface="Cambria Math"/>
                      </a:rPr>
                      <m:t>𝑖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1,</m:t>
                        </m:r>
                        <m:r>
                          <a:rPr lang="ru-RU" i="1">
                            <a:latin typeface="Cambria Math"/>
                          </a:rPr>
                          <m:t>𝑚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, </m:t>
                    </m:r>
                    <m:r>
                      <a:rPr lang="ru-RU" i="1">
                        <a:latin typeface="Cambria Math"/>
                      </a:rPr>
                      <m:t>𝑗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1,</m:t>
                        </m:r>
                        <m:r>
                          <a:rPr lang="ru-RU" i="1">
                            <a:latin typeface="Cambria Math"/>
                          </a:rPr>
                          <m:t>𝑛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Матрица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−</m:t>
                    </m:r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ru-RU" i="1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ru-RU" i="1">
                        <a:latin typeface="Cambria Math"/>
                      </a:rPr>
                      <m:t>∙</m:t>
                    </m:r>
                    <m:r>
                      <a:rPr lang="ru-RU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 называется противоположной матрице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1175" r="-6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3809565"/>
      </p:ext>
    </p:extLst>
  </p:cSld>
  <p:clrMapOvr>
    <a:masterClrMapping/>
  </p:clrMapOvr>
  <p:transition spd="med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Действия над матрицами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Для любых матриц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</m:oMath>
                </a14:m>
                <a:r>
                  <a:rPr lang="ru-RU" dirty="0" smtClean="0"/>
                  <a:t> одинаковых размерностей и любых действительных чисел </a:t>
                </a:r>
                <a:r>
                  <a:rPr lang="el-GR" dirty="0" smtClean="0"/>
                  <a:t>α</a:t>
                </a:r>
                <a:r>
                  <a:rPr lang="ru-RU" dirty="0" smtClean="0"/>
                  <a:t> и </a:t>
                </a:r>
                <a:r>
                  <a:rPr lang="el-GR" dirty="0" smtClean="0"/>
                  <a:t>β</a:t>
                </a:r>
                <a:r>
                  <a:rPr lang="ru-RU" dirty="0" smtClean="0"/>
                  <a:t> справедливы следующие свойства:</a:t>
                </a:r>
              </a:p>
              <a:p>
                <a:pPr marL="0" indent="0">
                  <a:buNone/>
                </a:pPr>
                <a:r>
                  <a:rPr lang="ru-RU" dirty="0" smtClean="0"/>
                  <a:t>1)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−</m:t>
                    </m:r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 smtClean="0"/>
                  <a:t>2)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1∙</m:t>
                    </m:r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 smtClean="0"/>
                  <a:t>3)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∙(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)=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 smtClean="0"/>
                  <a:t>4)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r>
                          <a:rPr lang="en-US" i="1">
                            <a:latin typeface="Cambria Math"/>
                          </a:rPr>
                          <m:t>𝛽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𝛽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 smtClean="0"/>
                  <a:t>5)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𝛽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)=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𝛼𝛽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  <a:blipFill rotWithShape="1">
                <a:blip r:embed="rId2"/>
                <a:stretch>
                  <a:fillRect l="-1350" t="-1175" r="-6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960023"/>
      </p:ext>
    </p:extLst>
  </p:cSld>
  <p:clrMapOvr>
    <a:masterClrMapping/>
  </p:clrMapOvr>
  <p:transition spd="med"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Действия над матрицами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Операция умножения двух матриц вводится только для случая, когда число столбцов первой матрицы равно числу строк второй матрицы.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 smtClean="0"/>
                  <a:t>Произведением</a:t>
                </a:r>
                <a:r>
                  <a:rPr lang="ru-RU" dirty="0" smtClean="0"/>
                  <a:t> </a:t>
                </a:r>
                <a:r>
                  <a:rPr lang="ru-RU" b="1" dirty="0" smtClean="0"/>
                  <a:t>матрицы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𝑚</m:t>
                        </m:r>
                        <m:r>
                          <a:rPr lang="en-US" i="1">
                            <a:latin typeface="Cambria Math"/>
                          </a:rPr>
                          <m:t>×</m:t>
                        </m:r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dirty="0" smtClean="0"/>
                  <a:t> </a:t>
                </a:r>
                <a:r>
                  <a:rPr lang="ru-RU" b="1" dirty="0" smtClean="0"/>
                  <a:t>на</a:t>
                </a:r>
                <a:r>
                  <a:rPr lang="ru-RU" dirty="0" smtClean="0"/>
                  <a:t> </a:t>
                </a:r>
                <a:r>
                  <a:rPr lang="ru-RU" b="1" dirty="0" smtClean="0"/>
                  <a:t>матрицу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  <m:r>
                          <a:rPr lang="en-US" i="1">
                            <a:latin typeface="Cambria Math"/>
                          </a:rPr>
                          <m:t>×</m:t>
                        </m:r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𝑗𝑘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dirty="0" smtClean="0"/>
                  <a:t> называется матрица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𝑚</m:t>
                        </m:r>
                        <m:r>
                          <a:rPr lang="en-US" i="1">
                            <a:latin typeface="Cambria Math"/>
                          </a:rPr>
                          <m:t>×</m:t>
                        </m:r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𝑖𝑘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dirty="0" smtClean="0"/>
                  <a:t> такая, что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𝑖𝑘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+⋯+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𝑛𝑘</m:t>
                        </m:r>
                      </m:sub>
                    </m:sSub>
                  </m:oMath>
                </a14:m>
                <a:r>
                  <a:rPr lang="ru-RU" dirty="0" smtClean="0"/>
                  <a:t>, где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𝑖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1,</m:t>
                        </m:r>
                        <m:r>
                          <a:rPr lang="en-US" i="1">
                            <a:latin typeface="Cambria Math"/>
                          </a:rPr>
                          <m:t>𝑚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𝑘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1, </m:t>
                        </m:r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4439010"/>
      </p:ext>
    </p:extLst>
  </p:cSld>
  <p:clrMapOvr>
    <a:masterClrMapping/>
  </p:clrMapOvr>
  <p:transition spd="med"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Действия над матрицами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835696" y="1340768"/>
                <a:ext cx="6775450" cy="468052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Формулу для нахождения элемента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𝑖𝑘</m:t>
                        </m:r>
                      </m:sub>
                    </m:sSub>
                  </m:oMath>
                </a14:m>
                <a:r>
                  <a:rPr lang="ru-RU" dirty="0" smtClean="0"/>
                  <a:t> полезно помнить в виде правила: в матрице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 выделяем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𝑖</m:t>
                    </m:r>
                  </m:oMath>
                </a14:m>
                <a:r>
                  <a:rPr lang="ru-RU" dirty="0" smtClean="0"/>
                  <a:t>-ю строку, в матрице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</m:oMath>
                </a14:m>
                <a:r>
                  <a:rPr lang="ru-RU" dirty="0" smtClean="0"/>
                  <a:t> выделяем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𝑘</m:t>
                    </m:r>
                  </m:oMath>
                </a14:m>
                <a:r>
                  <a:rPr lang="ru-RU" dirty="0" smtClean="0"/>
                  <a:t>-й столбец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35696" y="1340768"/>
                <a:ext cx="6775450" cy="4680520"/>
              </a:xfrm>
              <a:blipFill rotWithShape="1">
                <a:blip r:embed="rId2"/>
                <a:stretch>
                  <a:fillRect l="-1349" t="-10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pic>
        <p:nvPicPr>
          <p:cNvPr id="2498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250" y="2999420"/>
            <a:ext cx="6552727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 стрелкой 6"/>
          <p:cNvCxnSpPr/>
          <p:nvPr/>
        </p:nvCxnSpPr>
        <p:spPr bwMode="auto">
          <a:xfrm flipV="1">
            <a:off x="2699792" y="3356992"/>
            <a:ext cx="4032448" cy="686544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Прямая со стрелкой 8"/>
          <p:cNvCxnSpPr/>
          <p:nvPr/>
        </p:nvCxnSpPr>
        <p:spPr bwMode="auto">
          <a:xfrm flipV="1">
            <a:off x="3203848" y="3789040"/>
            <a:ext cx="3672408" cy="36004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Прямая со стрелкой 10"/>
          <p:cNvCxnSpPr/>
          <p:nvPr/>
        </p:nvCxnSpPr>
        <p:spPr bwMode="auto">
          <a:xfrm>
            <a:off x="4211960" y="4149080"/>
            <a:ext cx="2664296" cy="504056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89312346"/>
      </p:ext>
    </p:extLst>
  </p:cSld>
  <p:clrMapOvr>
    <a:masterClrMapping/>
  </p:clrMapOvr>
  <p:transition spd="med"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Действия над матрицами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63688" y="184482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Тогда для того, чтобы получить </a:t>
                </a:r>
                <a:r>
                  <a:rPr lang="ru-RU" dirty="0" smtClean="0"/>
                  <a:t>элемент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𝑖𝑘</m:t>
                        </m:r>
                      </m:sub>
                    </m:sSub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матрицы С, расположенный на пересечении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𝑖</m:t>
                    </m:r>
                  </m:oMath>
                </a14:m>
                <a:r>
                  <a:rPr lang="ru-RU" dirty="0" smtClean="0"/>
                  <a:t>-</a:t>
                </a:r>
                <a:r>
                  <a:rPr lang="ru-RU" dirty="0"/>
                  <a:t>й строки и </a:t>
                </a:r>
                <a:r>
                  <a:rPr lang="en-US" i="1" dirty="0"/>
                  <a:t>k</a:t>
                </a:r>
                <a:r>
                  <a:rPr lang="ru-RU" dirty="0"/>
                  <a:t>-го столбца, надо каждый элемент </a:t>
                </a:r>
                <a:r>
                  <a:rPr lang="en-US" i="1" dirty="0"/>
                  <a:t>i</a:t>
                </a:r>
                <a:r>
                  <a:rPr lang="ru-RU" dirty="0"/>
                  <a:t>-й строки матрицы </a:t>
                </a:r>
                <a:r>
                  <a:rPr lang="en-US" i="1" dirty="0"/>
                  <a:t>A</a:t>
                </a:r>
                <a:r>
                  <a:rPr lang="ru-RU" dirty="0"/>
                  <a:t> умножить на соответствующий элемент </a:t>
                </a:r>
                <a:r>
                  <a:rPr lang="en-US" i="1" dirty="0"/>
                  <a:t>k</a:t>
                </a:r>
                <a:r>
                  <a:rPr lang="ru-RU" dirty="0"/>
                  <a:t>-го столбца матрицы </a:t>
                </a:r>
                <a:r>
                  <a:rPr lang="ru-RU" i="1" dirty="0"/>
                  <a:t>В</a:t>
                </a:r>
                <a:r>
                  <a:rPr lang="ru-RU" dirty="0"/>
                  <a:t> и все полученные произведения сложить.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688" y="1844824"/>
                <a:ext cx="6775450" cy="4151313"/>
              </a:xfrm>
              <a:blipFill rotWithShape="1">
                <a:blip r:embed="rId2"/>
                <a:stretch>
                  <a:fillRect l="-1349" t="-1175" r="-17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156889"/>
      </p:ext>
    </p:extLst>
  </p:cSld>
  <p:clrMapOvr>
    <a:masterClrMapping/>
  </p:clrMapOvr>
  <p:transition spd="med">
    <p:wipe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Действия над матрицами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1916832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b="1" dirty="0" smtClean="0"/>
              <a:t>Замечание.</a:t>
            </a:r>
            <a:r>
              <a:rPr lang="ru-RU" dirty="0" smtClean="0"/>
              <a:t> </a:t>
            </a:r>
            <a:r>
              <a:rPr lang="ru-RU" dirty="0"/>
              <a:t>Если матрицы </a:t>
            </a:r>
            <a:r>
              <a:rPr lang="ru-RU" i="1" dirty="0"/>
              <a:t>А</a:t>
            </a:r>
            <a:r>
              <a:rPr lang="ru-RU" dirty="0"/>
              <a:t> и </a:t>
            </a:r>
            <a:r>
              <a:rPr lang="ru-RU" i="1" dirty="0"/>
              <a:t>В</a:t>
            </a:r>
            <a:r>
              <a:rPr lang="ru-RU" dirty="0"/>
              <a:t> квадратные одного размера, то произведения </a:t>
            </a:r>
            <a:r>
              <a:rPr lang="ru-RU" i="1" dirty="0"/>
              <a:t>АВ</a:t>
            </a:r>
            <a:r>
              <a:rPr lang="ru-RU" dirty="0"/>
              <a:t> и </a:t>
            </a:r>
            <a:r>
              <a:rPr lang="ru-RU" i="1" dirty="0"/>
              <a:t>ВА</a:t>
            </a:r>
            <a:r>
              <a:rPr lang="ru-RU" dirty="0"/>
              <a:t> всегда существуют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Матрицы </a:t>
            </a:r>
            <a:r>
              <a:rPr lang="ru-RU" i="1" dirty="0"/>
              <a:t>А</a:t>
            </a:r>
            <a:r>
              <a:rPr lang="ru-RU" dirty="0"/>
              <a:t> и </a:t>
            </a:r>
            <a:r>
              <a:rPr lang="ru-RU" i="1" dirty="0"/>
              <a:t>В</a:t>
            </a:r>
            <a:r>
              <a:rPr lang="ru-RU" dirty="0"/>
              <a:t> </a:t>
            </a:r>
            <a:r>
              <a:rPr lang="ru-RU" dirty="0" smtClean="0"/>
              <a:t>называются </a:t>
            </a:r>
            <a:r>
              <a:rPr lang="ru-RU" b="1" dirty="0" smtClean="0"/>
              <a:t>перестановочными</a:t>
            </a:r>
            <a:r>
              <a:rPr lang="ru-RU" dirty="0" smtClean="0"/>
              <a:t>, если </a:t>
            </a:r>
            <a:r>
              <a:rPr lang="ru-RU" i="1" dirty="0"/>
              <a:t>АВ=ВА.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394486"/>
      </p:ext>
    </p:extLst>
  </p:cSld>
  <p:clrMapOvr>
    <a:masterClrMapping/>
  </p:clrMapOvr>
  <p:transition spd="med"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Действия над матрицами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Произведение матриц обладает следующими свойствами:</a:t>
                </a:r>
              </a:p>
              <a:p>
                <a:pPr marL="0" indent="0">
                  <a:buNone/>
                </a:pPr>
                <a:r>
                  <a:rPr lang="ru-RU" dirty="0" smtClean="0"/>
                  <a:t>1)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∙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≠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∙</m:t>
                    </m:r>
                    <m:r>
                      <a:rPr lang="ru-RU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 smtClean="0"/>
                  <a:t>2)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∙(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∙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)=(</m:t>
                    </m:r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∙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)∙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 smtClean="0"/>
                  <a:t>3)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∙(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)=</m:t>
                    </m:r>
                    <m:r>
                      <a:rPr lang="ru-RU" i="1">
                        <a:latin typeface="Cambria Math"/>
                      </a:rPr>
                      <m:t>𝐴𝐵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𝐴𝐶</m:t>
                    </m:r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 smtClean="0"/>
                  <a:t>4)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𝐴𝐵</m:t>
                    </m:r>
                    <m:r>
                      <a:rPr lang="en-US" i="1">
                        <a:latin typeface="Cambria Math"/>
                      </a:rPr>
                      <m:t>)=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 smtClean="0"/>
                  <a:t>5)</a:t>
                </a:r>
                <a14:m>
                  <m:oMath xmlns:m="http://schemas.openxmlformats.org/officeDocument/2006/math">
                    <m:r>
                      <a:rPr lang="ru-RU" b="0" i="0" smtClean="0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𝑑𝑒𝑡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A</m:t>
                        </m:r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𝑑𝑒𝑡𝐴</m:t>
                    </m:r>
                    <m:r>
                      <a:rPr lang="en-US" i="1">
                        <a:latin typeface="Cambria Math"/>
                      </a:rPr>
                      <m:t>∙</m:t>
                    </m:r>
                    <m:r>
                      <a:rPr lang="en-US" i="1">
                        <a:latin typeface="Cambria Math"/>
                      </a:rPr>
                      <m:t>𝑑𝑒𝑡𝐵</m:t>
                    </m:r>
                    <m:r>
                      <a:rPr lang="ru-RU" b="0" i="1" smtClean="0">
                        <a:latin typeface="Cambria Math"/>
                      </a:rPr>
                      <m:t>, </m:t>
                    </m:r>
                    <m:r>
                      <a:rPr lang="ru-RU" b="0" i="0" smtClean="0">
                        <a:latin typeface="Cambria Math"/>
                      </a:rPr>
                      <m:t>  </m:t>
                    </m:r>
                  </m:oMath>
                </a14:m>
                <a:r>
                  <a:rPr lang="ru-RU" dirty="0" smtClean="0"/>
                  <a:t>если указанные суммы и произведения имеют смысл;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  <a:blipFill rotWithShape="1">
                <a:blip r:embed="rId2"/>
                <a:stretch>
                  <a:fillRect l="-1350" t="-1175" r="-12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032552"/>
      </p:ext>
    </p:extLst>
  </p:cSld>
  <p:clrMapOvr>
    <a:masterClrMapping/>
  </p:clrMapOvr>
  <p:transition spd="med">
    <p:wipe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Действия над матрицами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6) если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/>
                  <a:t> квадратная матрица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r>
                  <a:rPr lang="ru-RU" dirty="0"/>
                  <a:t>-го </a:t>
                </a:r>
                <a:r>
                  <a:rPr lang="ru-RU" dirty="0" smtClean="0"/>
                  <a:t>порядка,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</m:oMath>
                </a14:m>
                <a:r>
                  <a:rPr lang="ru-RU" dirty="0" smtClean="0"/>
                  <a:t>- единичная матрица того же порядка, то  </a:t>
                </a:r>
                <a:endParaRPr lang="ru-RU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𝐴𝐸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𝐸𝐴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𝐴</m:t>
                      </m:r>
                      <m:r>
                        <a:rPr lang="ru-RU" b="0" i="0" smtClean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b="0" dirty="0" smtClean="0"/>
              </a:p>
              <a:p>
                <a:pPr marL="0" indent="0">
                  <a:buNone/>
                </a:pPr>
                <a:r>
                  <a:rPr lang="ru-RU" dirty="0" smtClean="0"/>
                  <a:t>7) </a:t>
                </a:r>
                <a:r>
                  <a:rPr lang="ru-RU" dirty="0"/>
                  <a:t>д</a:t>
                </a:r>
                <a:r>
                  <a:rPr lang="ru-RU" dirty="0" smtClean="0"/>
                  <a:t>ля </a:t>
                </a:r>
                <a:r>
                  <a:rPr lang="ru-RU" dirty="0"/>
                  <a:t>операции транспонирования верны </a:t>
                </a:r>
                <a:r>
                  <a:rPr lang="ru-RU" dirty="0" smtClean="0"/>
                  <a:t>следующие </a:t>
                </a:r>
                <a:r>
                  <a:rPr lang="ru-RU" dirty="0"/>
                  <a:t>равенства</a:t>
                </a:r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dirty="0"/>
                  <a:t>а</a:t>
                </a:r>
                <a:r>
                  <a:rPr lang="ru-RU" dirty="0" smtClean="0"/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𝐴</m:t>
                        </m:r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r>
                          <a:rPr lang="en-US" i="1">
                            <a:latin typeface="Cambria Math"/>
                          </a:rPr>
                          <m:t>𝐵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ru-RU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dirty="0"/>
                  <a:t>б</a:t>
                </a:r>
                <a:r>
                  <a:rPr lang="ru-RU" dirty="0" smtClean="0"/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𝐴</m:t>
                        </m:r>
                        <m:r>
                          <a:rPr lang="en-US" i="1">
                            <a:latin typeface="Cambria Math"/>
                          </a:rPr>
                          <m:t>∙</m:t>
                        </m:r>
                        <m:r>
                          <a:rPr lang="en-US" i="1">
                            <a:latin typeface="Cambria Math"/>
                          </a:rPr>
                          <m:t>𝐵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∙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4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608376"/>
      </p:ext>
    </p:extLst>
  </p:cSld>
  <p:clrMapOvr>
    <a:masterClrMapping/>
  </p:clrMapOvr>
  <p:transition spd="med">
    <p:wipe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7200800" cy="1065213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4. Матрица, обратная данной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691680" y="2132856"/>
                <a:ext cx="6775450" cy="410445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Пусть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 -  квадратная матрица </a:t>
                </a:r>
                <a:r>
                  <a:rPr lang="en-US" dirty="0" smtClean="0"/>
                  <a:t>n</a:t>
                </a:r>
                <a:r>
                  <a:rPr lang="ru-RU" dirty="0" smtClean="0"/>
                  <a:t>-го порядка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ru-RU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ru-RU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ru-RU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ru-RU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ru-RU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𝑛𝑛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91680" y="2132856"/>
                <a:ext cx="6775450" cy="4104456"/>
              </a:xfrm>
              <a:blipFill rotWithShape="1">
                <a:blip r:embed="rId2"/>
                <a:stretch>
                  <a:fillRect t="-11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653349"/>
      </p:ext>
    </p:extLst>
  </p:cSld>
  <p:clrMapOvr>
    <a:masterClrMapping/>
  </p:clrMapOvr>
  <p:transition spd="med">
    <p:wipe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4469"/>
            <a:ext cx="7236295" cy="1065213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4. Матрица, обратная данной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Матрица, составленная из алгебраических дополнений к элементам данной </a:t>
                </a:r>
                <a:r>
                  <a:rPr lang="ru-RU" dirty="0" smtClean="0"/>
                  <a:t>матрицы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ru-RU" b="0" i="1" smtClean="0">
                                      <a:latin typeface="Cambria Math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𝑛𝑛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, называется </a:t>
                </a:r>
                <a:r>
                  <a:rPr lang="ru-RU" b="1" dirty="0" smtClean="0"/>
                  <a:t>союзной</a:t>
                </a:r>
                <a:r>
                  <a:rPr lang="ru-RU" dirty="0" smtClean="0"/>
                  <a:t> </a:t>
                </a:r>
                <a:r>
                  <a:rPr lang="ru-RU" b="1" dirty="0" smtClean="0"/>
                  <a:t>или присоединенной </a:t>
                </a:r>
                <a:r>
                  <a:rPr lang="ru-RU" dirty="0" smtClean="0"/>
                  <a:t>к матрице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1175" r="-7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22792"/>
      </p:ext>
    </p:extLst>
  </p:cSld>
  <p:clrMapOvr>
    <a:masterClrMapping/>
  </p:clrMapOvr>
  <p:transition spd="med">
    <p:wipe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7200800" cy="1065213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4. Матрица, обратная данной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dirty="0"/>
              <a:t>Алгебраические дополнения к элементам квадратной матрицы находятся так же, как к элементам ее определителя. В присоединенной матрице алгебраические дополнения элементов строки стоят в столбце с таким же номером.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686269"/>
      </p:ext>
    </p:extLst>
  </p:cSld>
  <p:clrMapOvr>
    <a:masterClrMapping/>
  </p:clrMapOvr>
  <p:transition spd="med">
    <p:wipe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0"/>
            <a:ext cx="7272807" cy="1065213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4. Матрица, обратная данной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Матрица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ru-RU" dirty="0" smtClean="0"/>
                  <a:t> называется </a:t>
                </a:r>
                <a:r>
                  <a:rPr lang="ru-RU" b="1" dirty="0" smtClean="0"/>
                  <a:t>обратной</a:t>
                </a:r>
                <a:r>
                  <a:rPr lang="ru-RU" dirty="0" smtClean="0"/>
                  <a:t> матрице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, если выполняется условие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b="1" i="1">
                            <a:latin typeface="Cambria Math"/>
                          </a:rPr>
                          <m:t>𝑨</m:t>
                        </m:r>
                        <m:r>
                          <a:rPr lang="ru-RU" b="1" i="1">
                            <a:latin typeface="Cambria Math"/>
                          </a:rPr>
                          <m:t>∙</m:t>
                        </m:r>
                        <m:r>
                          <a:rPr lang="ru-RU" b="1" i="1">
                            <a:latin typeface="Cambria Math"/>
                          </a:rPr>
                          <m:t>𝑨</m:t>
                        </m:r>
                      </m:e>
                      <m:sup>
                        <m:r>
                          <a:rPr lang="ru-RU" b="1" i="1">
                            <a:latin typeface="Cambria Math"/>
                          </a:rPr>
                          <m:t>−</m:t>
                        </m:r>
                        <m:r>
                          <a:rPr lang="ru-RU" b="1" i="1"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ru-RU" b="1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b="1" i="1">
                            <a:latin typeface="Cambria Math"/>
                          </a:rPr>
                          <m:t>𝑨</m:t>
                        </m:r>
                      </m:e>
                      <m:sup>
                        <m:r>
                          <a:rPr lang="ru-RU" b="1" i="1">
                            <a:latin typeface="Cambria Math"/>
                          </a:rPr>
                          <m:t>−</m:t>
                        </m:r>
                        <m:r>
                          <a:rPr lang="ru-RU" b="1" i="1"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ru-RU" b="1" i="1">
                        <a:latin typeface="Cambria Math"/>
                      </a:rPr>
                      <m:t>∙</m:t>
                    </m:r>
                    <m:r>
                      <a:rPr lang="ru-RU" b="1" i="1">
                        <a:latin typeface="Cambria Math"/>
                      </a:rPr>
                      <m:t>𝑨</m:t>
                    </m:r>
                    <m:r>
                      <a:rPr lang="ru-RU" b="1" i="1">
                        <a:latin typeface="Cambria Math"/>
                      </a:rPr>
                      <m:t>=</m:t>
                    </m:r>
                    <m:r>
                      <a:rPr lang="ru-RU" b="1" i="1">
                        <a:latin typeface="Cambria Math"/>
                      </a:rPr>
                      <m:t>𝑬</m:t>
                    </m:r>
                  </m:oMath>
                </a14:m>
                <a:r>
                  <a:rPr lang="ru-RU" dirty="0" smtClean="0"/>
                  <a:t>, где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𝐸</m:t>
                    </m:r>
                  </m:oMath>
                </a14:m>
                <a:r>
                  <a:rPr lang="ru-RU" dirty="0" smtClean="0"/>
                  <a:t> – единичная матрица того же порядка, что и матрица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. Матрица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ru-RU" dirty="0" smtClean="0"/>
                  <a:t> имеет те же размеры, что и матрица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294" r="-1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19613"/>
      </p:ext>
    </p:extLst>
  </p:cSld>
  <p:clrMapOvr>
    <a:masterClrMapping/>
  </p:clrMapOvr>
  <p:transition spd="med">
    <p:wipe dir="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7200799" cy="1065213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4. Матрица, обратная данной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Теорема</a:t>
                </a:r>
                <a:r>
                  <a:rPr lang="ru-RU" dirty="0"/>
                  <a:t>. Для того, чтобы матрица </a:t>
                </a:r>
                <a:r>
                  <a:rPr lang="ru-RU" i="1" dirty="0"/>
                  <a:t>А </a:t>
                </a:r>
                <a:r>
                  <a:rPr lang="ru-RU" dirty="0"/>
                  <a:t>имела обратную матрицу, необходимо и достаточно, </a:t>
                </a:r>
                <a:r>
                  <a:rPr lang="ru-RU" dirty="0" smtClean="0"/>
                  <a:t>чтобы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ru-RU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 </a:t>
                </a:r>
                <a:r>
                  <a:rPr lang="ru-RU" dirty="0"/>
                  <a:t>то есть чтобы матрица была невырожденной</a:t>
                </a:r>
                <a:r>
                  <a:rPr lang="ru-RU" dirty="0" smtClean="0"/>
                  <a:t>.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</a:t>
                </a:r>
                <a:r>
                  <a:rPr lang="ru-RU" dirty="0" smtClean="0"/>
                  <a:t>Обратная матрица находится по формуле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/>
                            </a:rPr>
                            <m:t>𝑨</m:t>
                          </m:r>
                        </m:e>
                        <m:sup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p>
                      </m:sSup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𝑨</m:t>
                              </m:r>
                            </m:e>
                          </m:d>
                        </m:den>
                      </m:f>
                      <m:d>
                        <m:dPr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b="1" i="1">
                                        <a:latin typeface="Cambria Math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𝟏𝟏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b="1" i="1">
                                        <a:latin typeface="Cambria Math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𝟐𝟏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b="1" i="1">
                                        <a:latin typeface="Cambria Math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𝒏</m:t>
                                    </m:r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b="1" i="1">
                                        <a:latin typeface="Cambria Math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𝟏𝟐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b="1" i="1">
                                        <a:latin typeface="Cambria Math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𝟐𝟐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b="1" i="1">
                                        <a:latin typeface="Cambria Math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𝒏</m:t>
                                    </m:r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b="1" i="1">
                                        <a:latin typeface="Cambria Math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ru-RU" b="1" i="1">
                                        <a:latin typeface="Cambria Math"/>
                                      </a:rPr>
                                      <m:t>𝟏</m:t>
                                    </m:r>
                                    <m:r>
                                      <a:rPr lang="ru-RU" b="1" i="1">
                                        <a:latin typeface="Cambria Math"/>
                                      </a:rPr>
                                      <m:t>𝒏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b="1" i="1">
                                        <a:latin typeface="Cambria Math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ru-RU" b="1" i="1">
                                        <a:latin typeface="Cambria Math"/>
                                      </a:rPr>
                                      <m:t>𝟐</m:t>
                                    </m:r>
                                    <m:r>
                                      <a:rPr lang="ru-RU" b="1" i="1">
                                        <a:latin typeface="Cambria Math"/>
                                      </a:rPr>
                                      <m:t>𝒏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b="1" i="1">
                                        <a:latin typeface="Cambria Math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ru-RU" b="1" i="1">
                                        <a:latin typeface="Cambria Math"/>
                                      </a:rPr>
                                      <m:t>𝒏𝒏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ru-RU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b="1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41801"/>
      </p:ext>
    </p:extLst>
  </p:cSld>
  <p:clrMapOvr>
    <a:masterClrMapping/>
  </p:clrMapOvr>
  <p:transition spd="med">
    <p:wipe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7200799" cy="1065213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4. Матрица, обратная данной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9171" y="13938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 smtClean="0"/>
                  <a:t>Свойства обратной матрицы</a:t>
                </a:r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dirty="0" smtClean="0"/>
                  <a:t>1)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/>
                              </a:rPr>
                              <m:t>𝐴</m:t>
                            </m:r>
                          </m:e>
                          <m:sup>
                            <m:r>
                              <a:rPr lang="ru-RU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ru-RU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i="1">
                            <a:latin typeface="Cambria Math"/>
                          </a:rPr>
                          <m:t>1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ru-RU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ru-RU" i="1">
                                <a:latin typeface="Cambria Math"/>
                              </a:rPr>
                              <m:t>𝐴</m:t>
                            </m:r>
                          </m:e>
                        </m:d>
                      </m:den>
                    </m:f>
                  </m:oMath>
                </a14:m>
                <a:r>
                  <a:rPr lang="ru-RU" dirty="0" smtClean="0"/>
                  <a:t> - определители взаимообратных матриц взаимообратны;</a:t>
                </a:r>
              </a:p>
              <a:p>
                <a:pPr marL="0" indent="0">
                  <a:buNone/>
                </a:pPr>
                <a:r>
                  <a:rPr lang="ru-RU" dirty="0" smtClean="0"/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(</m:t>
                        </m:r>
                        <m:r>
                          <a:rPr lang="ru-RU" i="1">
                            <a:latin typeface="Cambria Math"/>
                          </a:rPr>
                          <m:t>𝐴</m:t>
                        </m:r>
                        <m:r>
                          <a:rPr lang="ru-RU" i="1">
                            <a:latin typeface="Cambria Math"/>
                          </a:rPr>
                          <m:t>∙</m:t>
                        </m:r>
                        <m:r>
                          <a:rPr lang="ru-RU" i="1">
                            <a:latin typeface="Cambria Math"/>
                          </a:rPr>
                          <m:t>𝐵</m:t>
                        </m:r>
                        <m:r>
                          <a:rPr lang="ru-RU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ru-RU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ru-RU" i="1">
                        <a:latin typeface="Cambria Math"/>
                      </a:rPr>
                      <m:t>∙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 smtClean="0"/>
                  <a:t>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i="1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𝐴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𝑇</m:t>
                            </m:r>
                          </m:sup>
                        </m:sSup>
                        <m:r>
                          <a:rPr lang="en-US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457200" indent="-457200">
                  <a:buAutoNum type="arabicParenR"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9171" y="1393825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70454"/>
      </p:ext>
    </p:extLst>
  </p:cSld>
  <p:clrMapOvr>
    <a:masterClrMapping/>
  </p:clrMapOvr>
  <p:transition spd="med">
    <p:wipe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5. Ранг матрицы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268760"/>
                <a:ext cx="6775450" cy="446449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Рассмотрим матрицу размера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𝑚</m:t>
                    </m:r>
                    <m:r>
                      <a:rPr lang="en-US" i="1">
                        <a:latin typeface="Cambria Math"/>
                      </a:rPr>
                      <m:t>×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:r>
                  <a:rPr lang="ru-RU" dirty="0"/>
                  <a:t>Выделим в ней </a:t>
                </a:r>
                <a:r>
                  <a:rPr lang="en-US" i="1" dirty="0"/>
                  <a:t>k </a:t>
                </a:r>
                <a:r>
                  <a:rPr lang="ru-RU" dirty="0"/>
                  <a:t>строк и </a:t>
                </a:r>
                <a:r>
                  <a:rPr lang="en-US" i="1" dirty="0"/>
                  <a:t>k</a:t>
                </a:r>
                <a:r>
                  <a:rPr lang="ru-RU" dirty="0"/>
                  <a:t> </a:t>
                </a:r>
                <a:r>
                  <a:rPr lang="ru-RU" dirty="0" smtClean="0"/>
                  <a:t>столбцов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Times New Roman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Times New Roman"/>
                          </a:rPr>
                          <m:t>≤</m:t>
                        </m:r>
                        <m:func>
                          <m:funcPr>
                            <m:ctrlPr>
                              <a:rPr lang="en-US" i="1"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  <a:ea typeface="Calibri"/>
                                <a:cs typeface="Times New Roman"/>
                              </a:rPr>
                              <m:t>min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𝑚</m:t>
                                </m:r>
                                <m:r>
                                  <a:rPr lang="ru-RU" i="1"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;</m:t>
                                </m:r>
                                <m:r>
                                  <a:rPr lang="en-US" i="1"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𝑛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ru-RU" b="0" i="1" smtClean="0">
                        <a:latin typeface="Cambria Math"/>
                        <a:ea typeface="Calibri"/>
                        <a:cs typeface="Times New Roman"/>
                      </a:rPr>
                      <m:t>.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Из элементов, стоящих на пересечении выделенных строк и столбцов, составим определитель </a:t>
                </a:r>
                <a:r>
                  <a:rPr lang="en-US" i="1" dirty="0"/>
                  <a:t>k</a:t>
                </a:r>
                <a:r>
                  <a:rPr lang="ru-RU" dirty="0"/>
                  <a:t>-го порядка. 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268760"/>
                <a:ext cx="6775450" cy="4464496"/>
              </a:xfrm>
              <a:blipFill rotWithShape="1">
                <a:blip r:embed="rId2"/>
                <a:stretch>
                  <a:fillRect l="-1440" t="-10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991221"/>
      </p:ext>
    </p:extLst>
  </p:cSld>
  <p:clrMapOvr>
    <a:masterClrMapping/>
  </p:clrMapOvr>
  <p:transition spd="med">
    <p:wipe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5. Ранг матрицы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 Все </a:t>
                </a:r>
                <a:r>
                  <a:rPr lang="ru-RU" dirty="0"/>
                  <a:t>такие определители называются минорами этой матрицы</a:t>
                </a:r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b="1" dirty="0"/>
                  <a:t>Рангом матрицы </a:t>
                </a:r>
                <a:r>
                  <a:rPr lang="ru-RU" i="1" dirty="0"/>
                  <a:t>А</a:t>
                </a:r>
                <a:r>
                  <a:rPr lang="ru-RU" dirty="0"/>
                  <a:t> называется наибольший из порядков миноров данной матрицы, отличных от нуля.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Обозначают </a:t>
                </a:r>
                <a:r>
                  <a:rPr lang="ru-RU" dirty="0"/>
                  <a:t>ранг матрицы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𝒓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  <m:r>
                          <a:rPr lang="en-US" b="1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, </m:t>
                    </m:r>
                    <m:r>
                      <a:rPr lang="en-US" b="1" i="1">
                        <a:latin typeface="Cambria Math"/>
                      </a:rPr>
                      <m:t>𝒓</m:t>
                    </m:r>
                    <m:d>
                      <m:dPr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</m:d>
                    <m:r>
                      <a:rPr lang="ru-RU" i="1">
                        <a:latin typeface="Cambria Math"/>
                      </a:rPr>
                      <m:t> или </m:t>
                    </m:r>
                    <m:r>
                      <a:rPr lang="en-US" b="1" i="1">
                        <a:latin typeface="Cambria Math"/>
                      </a:rPr>
                      <m:t>𝒓𝒂𝒏𝒈𝑨</m:t>
                    </m:r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t="-1175" r="-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113445"/>
      </p:ext>
    </p:extLst>
  </p:cSld>
  <p:clrMapOvr>
    <a:masterClrMapping/>
  </p:clrMapOvr>
  <p:transition spd="med">
    <p:wipe dir="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5. Ранг матрицы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340768"/>
            <a:ext cx="6775450" cy="446449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dirty="0"/>
              <a:t>Ранг матрицы удобно вычислять, используя </a:t>
            </a:r>
            <a:r>
              <a:rPr lang="ru-RU" b="1" dirty="0"/>
              <a:t>элементарные преобразования </a:t>
            </a:r>
            <a:r>
              <a:rPr lang="ru-RU" dirty="0"/>
              <a:t>над матрицей. К элементарным относятся следующие преобразования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1) перестановка </a:t>
            </a:r>
            <a:r>
              <a:rPr lang="ru-RU" dirty="0"/>
              <a:t>местами двух параллельных рядов матрицы</a:t>
            </a:r>
            <a:r>
              <a:rPr lang="ru-RU" dirty="0" smtClean="0"/>
              <a:t>;</a:t>
            </a:r>
          </a:p>
          <a:p>
            <a:pPr marL="457200" indent="-457200">
              <a:buAutoNum type="arabicParenR"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967942"/>
      </p:ext>
    </p:extLst>
  </p:cSld>
  <p:clrMapOvr>
    <a:masterClrMapping/>
  </p:clrMapOvr>
  <p:transition spd="med">
    <p:wipe dir="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13407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2) умножение всех элементов ряда матрицы на число, отличное от нуля;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) прибавление ко всем элементам ряда матрицы соответствующих элементов параллельного ряда, умноженных на одно и то же число.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150299"/>
      </p:ext>
    </p:extLst>
  </p:cSld>
  <p:clrMapOvr>
    <a:masterClrMapping/>
  </p:clrMapOvr>
  <p:transition spd="med">
    <p:wipe dir="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5. Ранг матрицы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26772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 </a:t>
                </a:r>
                <a:r>
                  <a:rPr lang="ru-RU" dirty="0"/>
                  <a:t>Две матрицы </a:t>
                </a:r>
                <a:r>
                  <a:rPr lang="ru-RU" i="1" dirty="0"/>
                  <a:t>А</a:t>
                </a:r>
                <a:r>
                  <a:rPr lang="ru-RU" dirty="0"/>
                  <a:t> и </a:t>
                </a:r>
                <a:r>
                  <a:rPr lang="ru-RU" i="1" dirty="0"/>
                  <a:t>В </a:t>
                </a:r>
                <a:r>
                  <a:rPr lang="ru-RU" dirty="0"/>
                  <a:t>называются </a:t>
                </a:r>
                <a:r>
                  <a:rPr lang="ru-RU" b="1" dirty="0"/>
                  <a:t>эквивалентными</a:t>
                </a:r>
                <a:r>
                  <a:rPr lang="ru-RU" dirty="0"/>
                  <a:t>, если одна из них получается из другой с помощью элементарных преобразований. Записывается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~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26772" y="1328511"/>
                <a:ext cx="6775450" cy="4151313"/>
              </a:xfrm>
              <a:blipFill rotWithShape="1">
                <a:blip r:embed="rId2"/>
                <a:stretch>
                  <a:fillRect l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332413"/>
      </p:ext>
    </p:extLst>
  </p:cSld>
  <p:clrMapOvr>
    <a:masterClrMapping/>
  </p:clrMapOvr>
  <p:transition spd="med">
    <p:wipe dir="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5. Ранг матрицы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Свойства ранга матрицы:</a:t>
                </a:r>
                <a:endParaRPr lang="ru-RU" dirty="0"/>
              </a:p>
              <a:p>
                <a:pPr marL="0" lvl="0" indent="0">
                  <a:buNone/>
                </a:pPr>
                <a:r>
                  <a:rPr lang="ru-RU" dirty="0" smtClean="0"/>
                  <a:t>1) </a:t>
                </a:r>
                <a:r>
                  <a:rPr lang="ru-RU" dirty="0"/>
                  <a:t>п</a:t>
                </a:r>
                <a:r>
                  <a:rPr lang="ru-RU" dirty="0" smtClean="0"/>
                  <a:t>ри </a:t>
                </a:r>
                <a:r>
                  <a:rPr lang="ru-RU" dirty="0"/>
                  <a:t>транспонировании матрицы ее ранг не </a:t>
                </a:r>
                <a:r>
                  <a:rPr lang="ru-RU" dirty="0" smtClean="0"/>
                  <a:t>меняется;</a:t>
                </a:r>
                <a:endParaRPr lang="ru-RU" dirty="0"/>
              </a:p>
              <a:p>
                <a:pPr marL="0" lvl="0" indent="0">
                  <a:buNone/>
                </a:pPr>
                <a:r>
                  <a:rPr lang="ru-RU" dirty="0" smtClean="0"/>
                  <a:t>2) ранг </a:t>
                </a:r>
                <a:r>
                  <a:rPr lang="ru-RU" dirty="0"/>
                  <a:t>матрицы не изменится, если вычеркнуть из матрицы нулевой </a:t>
                </a:r>
                <a:r>
                  <a:rPr lang="ru-RU" dirty="0" smtClean="0"/>
                  <a:t>ряд;</a:t>
                </a:r>
              </a:p>
              <a:p>
                <a:pPr marL="0" indent="0">
                  <a:buNone/>
                </a:pPr>
                <a:r>
                  <a:rPr lang="ru-RU" dirty="0" smtClean="0"/>
                  <a:t>3) </a:t>
                </a:r>
                <a:r>
                  <a:rPr lang="ru-RU" dirty="0"/>
                  <a:t>п</a:t>
                </a:r>
                <a:r>
                  <a:rPr lang="ru-RU" dirty="0" smtClean="0"/>
                  <a:t>ри </a:t>
                </a:r>
                <a:r>
                  <a:rPr lang="ru-RU" dirty="0"/>
                  <a:t>элементарных преобразованиях ранг матрицы не изменяется, т.е. если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~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</m:oMath>
                </a14:m>
                <a:r>
                  <a:rPr lang="ru-RU" i="1" dirty="0" smtClean="0"/>
                  <a:t>, </a:t>
                </a:r>
                <a:r>
                  <a:rPr lang="ru-RU" dirty="0" smtClean="0"/>
                  <a:t>то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𝑟</m:t>
                    </m:r>
                    <m:r>
                      <a:rPr lang="ru-RU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)=</m:t>
                    </m:r>
                    <m:r>
                      <a:rPr lang="ru-RU" i="1">
                        <a:latin typeface="Cambria Math"/>
                      </a:rPr>
                      <m:t>𝑟</m:t>
                    </m:r>
                    <m:r>
                      <a:rPr lang="ru-RU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. </a:t>
                </a:r>
                <a:endParaRPr lang="ru-RU" dirty="0"/>
              </a:p>
              <a:p>
                <a:pPr marL="0" lv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84784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085079"/>
      </p:ext>
    </p:extLst>
  </p:cSld>
  <p:clrMapOvr>
    <a:masterClrMapping/>
  </p:clrMapOvr>
  <p:transition spd="med">
    <p:wipe dir="d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5. Ранг матрицы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dirty="0"/>
              <a:t>Можно сделать следующий </a:t>
            </a:r>
            <a:r>
              <a:rPr lang="ru-RU" b="1" dirty="0"/>
              <a:t>вывод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b="1" dirty="0"/>
              <a:t>ранг матрицы </a:t>
            </a:r>
            <a:r>
              <a:rPr lang="ru-RU" dirty="0"/>
              <a:t>равен количеству ненулевых строк преобразованной к </a:t>
            </a:r>
            <a:r>
              <a:rPr lang="ru-RU" dirty="0" smtClean="0"/>
              <a:t>треугольному или трапецеидальному </a:t>
            </a:r>
            <a:r>
              <a:rPr lang="ru-RU" dirty="0"/>
              <a:t>виду матрицы.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667772"/>
      </p:ext>
    </p:extLst>
  </p:cSld>
  <p:clrMapOvr>
    <a:masterClrMapping/>
  </p:clrMapOvr>
  <p:transition spd="med">
    <p:wipe dir="d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8864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6. Системы линейных уравнений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Системой линейных алгебраических </a:t>
                </a:r>
                <a:r>
                  <a:rPr lang="ru-RU" dirty="0" smtClean="0"/>
                  <a:t>уравнений (СЛАУ), </a:t>
                </a:r>
                <a:r>
                  <a:rPr lang="ru-RU" dirty="0"/>
                  <a:t>содержащей </a:t>
                </a:r>
                <a:r>
                  <a:rPr lang="en-US" i="1" dirty="0"/>
                  <a:t>m</a:t>
                </a:r>
                <a:r>
                  <a:rPr lang="ru-RU" dirty="0"/>
                  <a:t> уравнений и </a:t>
                </a:r>
                <a:r>
                  <a:rPr lang="en-US" i="1" dirty="0"/>
                  <a:t>n</a:t>
                </a:r>
                <a:r>
                  <a:rPr lang="ru-RU" dirty="0"/>
                  <a:t> неизвестных, называется система вида</a:t>
                </a:r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+⋯+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+⋯+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      ⋯              ⋯                        ⋯            ⋯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+⋯+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,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   (1)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г</a:t>
                </a:r>
                <a:r>
                  <a:rPr lang="ru-RU" dirty="0" smtClean="0"/>
                  <a:t>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𝑖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1,</m:t>
                        </m:r>
                        <m:r>
                          <a:rPr lang="ru-RU" i="1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𝑗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1,</m:t>
                        </m:r>
                        <m:r>
                          <a:rPr lang="ru-RU" i="1">
                            <a:latin typeface="Cambria Math"/>
                          </a:rPr>
                          <m:t>𝑛</m:t>
                        </m:r>
                      </m:e>
                    </m:acc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 называются коэффициентами системы, числа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 - свободными членами.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412776"/>
                <a:ext cx="6775450" cy="4151313"/>
              </a:xfrm>
              <a:blipFill rotWithShape="1">
                <a:blip r:embed="rId2"/>
                <a:stretch>
                  <a:fillRect l="-1350" t="-1175" b="-45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489999"/>
      </p:ext>
    </p:extLst>
  </p:cSld>
  <p:clrMapOvr>
    <a:masterClrMapping/>
  </p:clrMapOvr>
  <p:transition spd="med">
    <p:wipe dir="d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Системы линейных уравнений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Матрица, составленная из коэффициентов системы, называется </a:t>
                </a:r>
                <a:r>
                  <a:rPr lang="ru-RU" b="1" dirty="0"/>
                  <a:t>основной матрицей </a:t>
                </a:r>
                <a:r>
                  <a:rPr lang="ru-RU" dirty="0"/>
                  <a:t>и обозначается</a:t>
                </a:r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𝐴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𝑚𝑛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33458"/>
      </p:ext>
    </p:extLst>
  </p:cSld>
  <p:clrMapOvr>
    <a:masterClrMapping/>
  </p:clrMapOvr>
  <p:transition spd="med">
    <p:wipe dir="d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2687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Системы линейных уравнений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       </a:t>
                </a:r>
                <a:r>
                  <a:rPr lang="ru-RU" b="1" dirty="0"/>
                  <a:t>Расширенной матрицей </a:t>
                </a:r>
                <a:r>
                  <a:rPr lang="ru-RU" dirty="0"/>
                  <a:t>системы называется </a:t>
                </a:r>
                <a:r>
                  <a:rPr lang="ru-RU" dirty="0" smtClean="0"/>
                  <a:t>матрица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ru-RU" dirty="0"/>
                  <a:t>, полученная из основной матрицы </a:t>
                </a:r>
                <a:r>
                  <a:rPr lang="ru-RU" i="1" dirty="0"/>
                  <a:t>А</a:t>
                </a:r>
                <a:r>
                  <a:rPr lang="ru-RU" dirty="0"/>
                  <a:t>, дополненная столбцом свободных членов</a:t>
                </a:r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5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𝑚𝑛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4"/>
                <a:ext cx="6775450" cy="4151313"/>
              </a:xfrm>
              <a:blipFill rotWithShape="1">
                <a:blip r:embed="rId2"/>
                <a:stretch>
                  <a:fillRect l="-1440" t="-1175" r="-18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 bwMode="auto">
          <a:xfrm>
            <a:off x="5940152" y="2996952"/>
            <a:ext cx="0" cy="144016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69122773"/>
      </p:ext>
    </p:extLst>
  </p:cSld>
  <p:clrMapOvr>
    <a:masterClrMapping/>
  </p:clrMapOvr>
  <p:transition spd="med">
    <p:wipe dir="d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2687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Системы линейных уравнений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 smtClean="0"/>
                  <a:t>Решением </a:t>
                </a:r>
                <a:r>
                  <a:rPr lang="ru-RU" b="1" dirty="0"/>
                  <a:t>системы </a:t>
                </a:r>
                <a:r>
                  <a:rPr lang="ru-RU" dirty="0" smtClean="0"/>
                  <a:t>называется </a:t>
                </a:r>
                <a:r>
                  <a:rPr lang="en-US" i="1" dirty="0"/>
                  <a:t>n </a:t>
                </a:r>
                <a:r>
                  <a:rPr lang="ru-RU" dirty="0"/>
                  <a:t>значений </a:t>
                </a:r>
                <a:r>
                  <a:rPr lang="ru-RU" dirty="0" smtClean="0"/>
                  <a:t>неизвестных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 ⋯,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, при подстановке которых </a:t>
                </a:r>
                <a:r>
                  <a:rPr lang="ru-RU" b="1" dirty="0"/>
                  <a:t>все уравнения </a:t>
                </a:r>
                <a:r>
                  <a:rPr lang="ru-RU" dirty="0"/>
                  <a:t>системы обращаются в </a:t>
                </a:r>
                <a:r>
                  <a:rPr lang="ru-RU" dirty="0" smtClean="0"/>
                  <a:t>верные числовые </a:t>
                </a:r>
                <a:r>
                  <a:rPr lang="ru-RU" dirty="0"/>
                  <a:t>равенства. Всякое решение системы можно записать в виде </a:t>
                </a:r>
                <a:r>
                  <a:rPr lang="ru-RU" dirty="0" smtClean="0"/>
                  <a:t>матрицы-столбца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412776"/>
                <a:ext cx="6775450" cy="4151313"/>
              </a:xfrm>
              <a:blipFill rotWithShape="1">
                <a:blip r:embed="rId2"/>
                <a:stretch>
                  <a:fillRect l="-1349" t="-1175" r="-21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280371"/>
      </p:ext>
    </p:extLst>
  </p:cSld>
  <p:clrMapOvr>
    <a:masterClrMapping/>
  </p:clrMapOvr>
  <p:transition spd="med">
    <p:wipe dir="d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2687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Системы линейных уравнений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3407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 </a:t>
            </a:r>
            <a:r>
              <a:rPr lang="ru-RU" dirty="0"/>
              <a:t>Система уравнений называется </a:t>
            </a:r>
            <a:r>
              <a:rPr lang="ru-RU" b="1" dirty="0"/>
              <a:t>совместной</a:t>
            </a:r>
            <a:r>
              <a:rPr lang="ru-RU" dirty="0"/>
              <a:t>, если она имеет хотя бы одно решение, и </a:t>
            </a:r>
            <a:r>
              <a:rPr lang="ru-RU" b="1" dirty="0"/>
              <a:t>несовместной</a:t>
            </a:r>
            <a:r>
              <a:rPr lang="ru-RU" dirty="0"/>
              <a:t>, если она не имеет ни одного решения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</a:t>
            </a:r>
            <a:r>
              <a:rPr lang="ru-RU" dirty="0"/>
              <a:t>Совместная система называется </a:t>
            </a:r>
            <a:r>
              <a:rPr lang="ru-RU" b="1" dirty="0"/>
              <a:t>определенной</a:t>
            </a:r>
            <a:r>
              <a:rPr lang="ru-RU" dirty="0"/>
              <a:t>, если она имеет единственное решение, и </a:t>
            </a:r>
            <a:r>
              <a:rPr lang="ru-RU" b="1" dirty="0"/>
              <a:t>неопределенной</a:t>
            </a:r>
            <a:r>
              <a:rPr lang="ru-RU" dirty="0"/>
              <a:t>, если она имеет более одного решения. В последнем случае каждое ее решение называется частным решением системы.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608188"/>
      </p:ext>
    </p:extLst>
  </p:cSld>
  <p:clrMapOvr>
    <a:masterClrMapping/>
  </p:clrMapOvr>
  <p:transition spd="med">
    <p:wipe dir="d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2687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Системы линейных уравнений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dirty="0"/>
              <a:t>Совокупность всех частных решений называется </a:t>
            </a:r>
            <a:r>
              <a:rPr lang="ru-RU" b="1" dirty="0"/>
              <a:t>общим решением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</a:t>
            </a:r>
            <a:r>
              <a:rPr lang="ru-RU" dirty="0"/>
              <a:t>Решить систему – это значит выяснить, совместна она или несовместна. Если система совместна, найти ее общее решение.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554684"/>
      </p:ext>
    </p:extLst>
  </p:cSld>
  <p:clrMapOvr>
    <a:masterClrMapping/>
  </p:clrMapOvr>
  <p:transition spd="med">
    <p:wipe dir="d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2687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Системы линейных уравнений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1412776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dirty="0"/>
              <a:t>Две системы называются </a:t>
            </a:r>
            <a:r>
              <a:rPr lang="ru-RU" b="1" dirty="0"/>
              <a:t>эквивалентными</a:t>
            </a:r>
            <a:r>
              <a:rPr lang="ru-RU" dirty="0"/>
              <a:t> (равносильными), если каждое решение одной из них является решением другой, и </a:t>
            </a:r>
            <a:r>
              <a:rPr lang="ru-RU" dirty="0" smtClean="0"/>
              <a:t>наоборот.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Эквивалентные </a:t>
            </a:r>
            <a:r>
              <a:rPr lang="ru-RU" dirty="0"/>
              <a:t>системы получаются, в частности, при элементарных преобразованиях системы при условии, что </a:t>
            </a:r>
            <a:r>
              <a:rPr lang="ru-RU" b="1" dirty="0"/>
              <a:t>преобразования выполняются лишь над строками матрицы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071725"/>
      </p:ext>
    </p:extLst>
  </p:cSld>
  <p:clrMapOvr>
    <a:masterClrMapping/>
  </p:clrMapOvr>
  <p:transition spd="med">
    <p:wipe dir="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2687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Системы линейных уравнений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Система линейных уравнений </a:t>
                </a:r>
                <a:r>
                  <a:rPr lang="ru-RU" dirty="0" smtClean="0"/>
                  <a:t>называется </a:t>
                </a:r>
                <a:r>
                  <a:rPr lang="ru-RU" b="1" dirty="0"/>
                  <a:t>однородной</a:t>
                </a:r>
                <a:r>
                  <a:rPr lang="ru-RU" dirty="0"/>
                  <a:t>, если все свободные члены равны нулю</a:t>
                </a:r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=0,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=0,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      ⋯              ⋯                        ⋯            ⋯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𝑚𝑛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=0.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12776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69901"/>
      </p:ext>
    </p:extLst>
  </p:cSld>
  <p:clrMapOvr>
    <a:masterClrMapping/>
  </p:clrMapOvr>
  <p:transition spd="med">
    <p:wipe dir="d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196752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Системы линейных уравнений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Однородная система всегда совместна, так как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=⋯=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b="1" dirty="0"/>
                  <a:t> </a:t>
                </a:r>
                <a:r>
                  <a:rPr lang="ru-RU" dirty="0"/>
                  <a:t>является решением системы. Это решение называется </a:t>
                </a:r>
                <a:r>
                  <a:rPr lang="ru-RU" b="1" dirty="0"/>
                  <a:t>нулевым или тривиальным.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401803"/>
      </p:ext>
    </p:extLst>
  </p:cSld>
  <p:clrMapOvr>
    <a:masterClrMapping/>
  </p:clrMapOvr>
  <p:transition spd="med">
    <p:wipe dir="d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2687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Системы линейных уравнений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2" indent="0">
                  <a:buSzPct val="85000"/>
                  <a:buNone/>
                </a:pPr>
                <a:r>
                  <a:rPr lang="ru-RU" dirty="0" smtClean="0"/>
                  <a:t>       </a:t>
                </a:r>
                <a:r>
                  <a:rPr lang="ru-RU" sz="2400" b="1" dirty="0"/>
                  <a:t>Теорема </a:t>
                </a:r>
                <a:r>
                  <a:rPr lang="ru-RU" sz="2400" b="1" dirty="0" smtClean="0"/>
                  <a:t>Кронекера-</a:t>
                </a:r>
                <a:r>
                  <a:rPr lang="ru-RU" sz="2400" b="1" dirty="0" err="1" smtClean="0"/>
                  <a:t>Капелли</a:t>
                </a:r>
                <a:r>
                  <a:rPr lang="ru-RU" sz="2400" b="1" dirty="0" smtClean="0"/>
                  <a:t>.</a:t>
                </a:r>
              </a:p>
              <a:p>
                <a:pPr marL="0" lvl="2" indent="0">
                  <a:buSzPct val="85000"/>
                  <a:buNone/>
                </a:pPr>
                <a:r>
                  <a:rPr lang="ru-RU" sz="2400" b="1" dirty="0"/>
                  <a:t> </a:t>
                </a:r>
                <a:r>
                  <a:rPr lang="ru-RU" sz="2400" b="1" dirty="0" smtClean="0"/>
                  <a:t>      </a:t>
                </a:r>
                <a:r>
                  <a:rPr lang="ru-RU" sz="2400" dirty="0"/>
                  <a:t>Система линейных алгебраических уравнений (1) совместна тогда и только тогда, когда ранг расширенной </a:t>
                </a:r>
                <a:r>
                  <a:rPr lang="ru-RU" sz="2400" dirty="0" smtClean="0"/>
                  <a:t>матрицы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ru-RU" sz="2400" dirty="0" smtClean="0"/>
                  <a:t>  </a:t>
                </a:r>
                <a:r>
                  <a:rPr lang="ru-RU" sz="2400" dirty="0"/>
                  <a:t>равен рангу основной </a:t>
                </a:r>
                <a:r>
                  <a:rPr lang="ru-RU" sz="2400" dirty="0" smtClean="0"/>
                  <a:t>матрицы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𝐴</m:t>
                    </m:r>
                  </m:oMath>
                </a14:m>
                <a:r>
                  <a:rPr lang="ru-RU" sz="2400" dirty="0"/>
                  <a:t>, то есть </a:t>
                </a:r>
                <a14:m>
                  <m:oMath xmlns:m="http://schemas.openxmlformats.org/officeDocument/2006/math">
                    <m:r>
                      <a:rPr lang="ru-RU" sz="2400" i="1">
                        <a:latin typeface="Cambria Math"/>
                      </a:rPr>
                      <m:t>𝑟</m:t>
                    </m:r>
                    <m:d>
                      <m:dPr>
                        <m:ctrlPr>
                          <a:rPr lang="ru-RU" sz="2400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ru-RU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2400" i="1">
                                <a:latin typeface="Cambria Math"/>
                              </a:rPr>
                              <m:t>𝐴</m:t>
                            </m:r>
                          </m:e>
                          <m:sup>
                            <m:r>
                              <a:rPr lang="ru-RU" sz="2400" i="1">
                                <a:latin typeface="Cambria Math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ru-RU" sz="2400" i="1">
                        <a:latin typeface="Cambria Math"/>
                      </a:rPr>
                      <m:t>=</m:t>
                    </m:r>
                    <m:r>
                      <a:rPr lang="ru-RU" sz="2400" i="1">
                        <a:latin typeface="Cambria Math"/>
                      </a:rPr>
                      <m:t>𝑟</m:t>
                    </m:r>
                    <m:d>
                      <m:dPr>
                        <m:ctrlPr>
                          <a:rPr lang="ru-RU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ru-RU" sz="2400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ru-RU" sz="2400" b="0" i="1" smtClean="0">
                        <a:latin typeface="Cambria Math"/>
                      </a:rPr>
                      <m:t>.</m:t>
                    </m:r>
                  </m:oMath>
                </a14:m>
                <a:endParaRPr lang="ru-RU" sz="2400" dirty="0" smtClean="0"/>
              </a:p>
              <a:p>
                <a:pPr marL="0" lvl="2" indent="0">
                  <a:buSzPct val="85000"/>
                  <a:buNone/>
                </a:pPr>
                <a:r>
                  <a:rPr lang="ru-RU" sz="2400" dirty="0" smtClean="0"/>
                  <a:t>       </a:t>
                </a:r>
              </a:p>
              <a:p>
                <a:pPr marL="0" lvl="2" indent="0">
                  <a:buSzPct val="85000"/>
                  <a:buNone/>
                </a:pPr>
                <a:endParaRPr lang="ru-RU" sz="2400" dirty="0"/>
              </a:p>
              <a:p>
                <a:pPr marL="0" lvl="2" indent="0">
                  <a:buSzPct val="85000"/>
                  <a:buNone/>
                </a:pPr>
                <a:endParaRPr lang="ru-RU" sz="2400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1175" r="-2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163026"/>
      </p:ext>
    </p:extLst>
  </p:cSld>
  <p:clrMapOvr>
    <a:masterClrMapping/>
  </p:clrMapOvr>
  <p:transition spd="med">
    <p:wipe dir="d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2687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Системы линейных уравнений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dirty="0"/>
              <a:t>Если система (1) совместна и </a:t>
            </a:r>
          </a:p>
          <a:p>
            <a:pPr marL="0" lvl="0" indent="0">
              <a:buNone/>
            </a:pPr>
            <a:r>
              <a:rPr lang="ru-RU" dirty="0" smtClean="0"/>
              <a:t>1) ранг </a:t>
            </a:r>
            <a:r>
              <a:rPr lang="ru-RU" dirty="0"/>
              <a:t>системы равен числу неизвестных (</a:t>
            </a:r>
            <a:r>
              <a:rPr lang="en-US" i="1" dirty="0"/>
              <a:t>r</a:t>
            </a:r>
            <a:r>
              <a:rPr lang="ru-RU" i="1" dirty="0"/>
              <a:t>(</a:t>
            </a:r>
            <a:r>
              <a:rPr lang="en-US" i="1" dirty="0"/>
              <a:t>A</a:t>
            </a:r>
            <a:r>
              <a:rPr lang="ru-RU" i="1" dirty="0"/>
              <a:t>)=</a:t>
            </a:r>
            <a:r>
              <a:rPr lang="en-US" i="1" dirty="0"/>
              <a:t>n</a:t>
            </a:r>
            <a:r>
              <a:rPr lang="ru-RU" dirty="0"/>
              <a:t>), то система имеет единственное решение;</a:t>
            </a:r>
          </a:p>
          <a:p>
            <a:pPr marL="0" lvl="0" indent="0">
              <a:buNone/>
            </a:pPr>
            <a:r>
              <a:rPr lang="ru-RU" dirty="0" smtClean="0"/>
              <a:t>2) ранг </a:t>
            </a:r>
            <a:r>
              <a:rPr lang="ru-RU" dirty="0"/>
              <a:t>системы меньше числа неизвестных (</a:t>
            </a:r>
            <a:r>
              <a:rPr lang="en-US" i="1" dirty="0"/>
              <a:t>r</a:t>
            </a:r>
            <a:r>
              <a:rPr lang="ru-RU" i="1" dirty="0"/>
              <a:t>(</a:t>
            </a:r>
            <a:r>
              <a:rPr lang="en-US" i="1" dirty="0"/>
              <a:t>A</a:t>
            </a:r>
            <a:r>
              <a:rPr lang="ru-RU" i="1" dirty="0"/>
              <a:t>)&lt;</a:t>
            </a:r>
            <a:r>
              <a:rPr lang="en-US" i="1" dirty="0"/>
              <a:t>n</a:t>
            </a:r>
            <a:r>
              <a:rPr lang="ru-RU" dirty="0"/>
              <a:t>), то система имеет бесчисленное множество решений.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291932"/>
      </p:ext>
    </p:extLst>
  </p:cSld>
  <p:clrMapOvr>
    <a:masterClrMapping/>
  </p:clrMapOvr>
  <p:transition spd="med">
    <p:wipe dir="d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2687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Системы линейных уравнений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Рассмотрим второй случай. Пусть </a:t>
                </a:r>
                <a:r>
                  <a:rPr lang="en-US" i="1" dirty="0"/>
                  <a:t>r</a:t>
                </a:r>
                <a:r>
                  <a:rPr lang="ru-RU" i="1" dirty="0"/>
                  <a:t>(</a:t>
                </a:r>
                <a:r>
                  <a:rPr lang="en-US" i="1" dirty="0"/>
                  <a:t>A</a:t>
                </a:r>
                <a:r>
                  <a:rPr lang="ru-RU" i="1" dirty="0"/>
                  <a:t>)=</a:t>
                </a:r>
                <a:r>
                  <a:rPr lang="en-US" i="1" dirty="0"/>
                  <a:t>r</a:t>
                </a:r>
                <a:r>
                  <a:rPr lang="ru-RU" i="1" dirty="0"/>
                  <a:t>&lt;</a:t>
                </a:r>
                <a:r>
                  <a:rPr lang="en-US" i="1" dirty="0"/>
                  <a:t>n</a:t>
                </a:r>
                <a:r>
                  <a:rPr lang="ru-RU" i="1" dirty="0"/>
                  <a:t>.</a:t>
                </a:r>
                <a:r>
                  <a:rPr lang="ru-RU" dirty="0"/>
                  <a:t>Возьмем первые</a:t>
                </a:r>
                <a:r>
                  <a:rPr lang="ru-RU" i="1" dirty="0"/>
                  <a:t> </a:t>
                </a:r>
                <a:r>
                  <a:rPr lang="en-US" i="1" dirty="0"/>
                  <a:t>r</a:t>
                </a:r>
                <a:r>
                  <a:rPr lang="ru-RU" i="1" dirty="0"/>
                  <a:t> </a:t>
                </a:r>
                <a:r>
                  <a:rPr lang="ru-RU" dirty="0"/>
                  <a:t>уравнений системы (1) и оставим в левых частях этих уравнений первые </a:t>
                </a:r>
                <a:r>
                  <a:rPr lang="en-US" i="1" dirty="0"/>
                  <a:t>r</a:t>
                </a:r>
                <a:r>
                  <a:rPr lang="ru-RU" dirty="0"/>
                  <a:t> неизвестных, а остальные неизвестные перенесем вправо</a:t>
                </a:r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180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sz="180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𝑟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+1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𝑟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−⋯−</m:t>
                                </m:r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𝑟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+1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𝑟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−⋯−</m:t>
                                </m:r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      ⋯             ⋯                     ⋯          ⋯             ⋯                      ⋯      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𝑚𝑟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𝑚𝑟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+1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𝑟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−⋯−</m:t>
                                </m:r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𝑚𝑛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ru-RU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ru-RU" sz="1800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340768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909763"/>
      </p:ext>
    </p:extLst>
  </p:cSld>
  <p:clrMapOvr>
    <a:masterClrMapping/>
  </p:clrMapOvr>
  <p:transition spd="med">
    <p:wipe dir="d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12687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Системы линейных уравнений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“Свободным” </a:t>
                </a:r>
                <a:r>
                  <a:rPr lang="ru-RU" dirty="0" smtClean="0"/>
                  <a:t>неизвестным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𝑟</m:t>
                        </m:r>
                        <m:r>
                          <a:rPr lang="ru-RU" i="1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𝑟</m:t>
                        </m:r>
                        <m:r>
                          <a:rPr lang="ru-RU" i="1">
                            <a:latin typeface="Cambria Math"/>
                          </a:rPr>
                          <m:t>+2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,⋯,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можно </a:t>
                </a:r>
                <a:r>
                  <a:rPr lang="ru-RU" dirty="0"/>
                  <a:t>придать любые значения. Тогда соответствующие значения получают неизвестные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 ⋯,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ru-RU" dirty="0"/>
                  <a:t>. Таким образом можно найти частные и общее решения исходной системы уравнений.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883739"/>
      </p:ext>
    </p:extLst>
  </p:cSld>
  <p:clrMapOvr>
    <a:masterClrMapping/>
  </p:clrMapOvr>
  <p:transition spd="med">
    <p:wipe dir="d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0"/>
            <a:ext cx="6867525" cy="98072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412776"/>
                <a:ext cx="6775450" cy="4151313"/>
              </a:xfrm>
            </p:spPr>
            <p:txBody>
              <a:bodyPr/>
              <a:lstStyle/>
              <a:p>
                <a:pPr marL="0" lvl="2" indent="0">
                  <a:buSzPct val="85000"/>
                  <a:buNone/>
                </a:pPr>
                <a:r>
                  <a:rPr lang="ru-RU" dirty="0" smtClean="0"/>
                  <a:t>       </a:t>
                </a:r>
                <a:r>
                  <a:rPr lang="ru-RU" sz="2400" b="1" dirty="0"/>
                  <a:t>Матричный метод решения систем</a:t>
                </a:r>
                <a:endParaRPr lang="ru-RU" sz="2400" dirty="0"/>
              </a:p>
              <a:p>
                <a:pPr marL="0" indent="0">
                  <a:buNone/>
                </a:pPr>
                <a:r>
                  <a:rPr lang="ru-RU" dirty="0"/>
                  <a:t>Рассмотрим систему </a:t>
                </a:r>
                <a:r>
                  <a:rPr lang="en-US" i="1" dirty="0"/>
                  <a:t>n</a:t>
                </a:r>
                <a:r>
                  <a:rPr lang="en-US" dirty="0"/>
                  <a:t> </a:t>
                </a:r>
                <a:r>
                  <a:rPr lang="ru-RU" dirty="0"/>
                  <a:t>линейных уравнений с </a:t>
                </a:r>
                <a:r>
                  <a:rPr lang="en-US" i="1" dirty="0"/>
                  <a:t>n</a:t>
                </a:r>
                <a:r>
                  <a:rPr lang="en-US" dirty="0"/>
                  <a:t> </a:t>
                </a:r>
                <a:r>
                  <a:rPr lang="ru-RU" dirty="0"/>
                  <a:t> неизвестными</a:t>
                </a:r>
                <a:r>
                  <a:rPr lang="ru-RU" dirty="0" smtClean="0"/>
                  <a:t> (то есть квадратную систему)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+⋯+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+⋯+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      ⋯              ⋯                        ⋯            ⋯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+⋯+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ru-RU" b="0" i="1" smtClean="0">
                                  <a:latin typeface="Cambria Math"/>
                                </a:rPr>
                                <m:t>.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      (2)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412776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337636"/>
      </p:ext>
    </p:extLst>
  </p:cSld>
  <p:clrMapOvr>
    <a:masterClrMapping/>
  </p:clrMapOvr>
  <p:transition spd="med">
    <p:wipe dir="d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95736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Основная матрица </a:t>
                </a:r>
                <a:r>
                  <a:rPr lang="ru-RU" dirty="0" smtClean="0"/>
                  <a:t>системы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Обозначим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𝑋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95736" y="1340768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765911"/>
      </p:ext>
    </p:extLst>
  </p:cSld>
  <p:clrMapOvr>
    <a:masterClrMapping/>
  </p:clrMapOvr>
  <p:transition spd="med">
    <p:wipe dir="d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68052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Пусть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ru-RU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/>
                  <a:t>, то есть матрица </a:t>
                </a:r>
                <a:r>
                  <a:rPr lang="ru-RU" i="1" dirty="0"/>
                  <a:t>А</a:t>
                </a:r>
                <a:r>
                  <a:rPr lang="ru-RU" dirty="0"/>
                  <a:t> невырожденная. Тогда систему (2) можно представить в виде </a:t>
                </a:r>
                <a:r>
                  <a:rPr lang="ru-RU" dirty="0" smtClean="0"/>
                  <a:t>уравнения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                     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∙</m:t>
                    </m:r>
                    <m:r>
                      <a:rPr lang="ru-RU" i="1">
                        <a:latin typeface="Cambria Math"/>
                      </a:rPr>
                      <m:t>𝑋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ru-RU" b="0" i="0" dirty="0" smtClean="0">
                    <a:latin typeface="Cambria Math"/>
                  </a:rPr>
                  <a:t>                                  (3)</a:t>
                </a:r>
              </a:p>
              <a:p>
                <a:pPr marL="0" indent="0">
                  <a:buNone/>
                </a:pPr>
                <a:r>
                  <a:rPr lang="ru-RU" dirty="0" smtClean="0"/>
                  <a:t>которое </a:t>
                </a:r>
                <a:r>
                  <a:rPr lang="ru-RU" dirty="0"/>
                  <a:t>называется матричным уравнением. Решим матричное уравнение</a:t>
                </a:r>
                <a:r>
                  <a:rPr lang="ru-RU" dirty="0" smtClean="0"/>
                  <a:t>. </a:t>
                </a:r>
                <a:r>
                  <a:rPr lang="ru-RU" dirty="0"/>
                  <a:t>Умножим обе части уравнения (</a:t>
                </a:r>
                <a:r>
                  <a:rPr lang="en-US" dirty="0"/>
                  <a:t>3</a:t>
                </a:r>
                <a:r>
                  <a:rPr lang="ru-RU" dirty="0"/>
                  <a:t>) слева на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ru-RU" dirty="0" smtClean="0"/>
                  <a:t>. Получим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ru-RU" i="1">
                        <a:latin typeface="Cambria Math"/>
                      </a:rPr>
                      <m:t>∙</m:t>
                    </m:r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∙</m:t>
                    </m:r>
                    <m:r>
                      <a:rPr lang="ru-RU" i="1">
                        <a:latin typeface="Cambria Math"/>
                      </a:rPr>
                      <m:t>𝑋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ru-RU" i="1">
                        <a:latin typeface="Cambria Math"/>
                      </a:rPr>
                      <m:t>∙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</m:oMath>
                </a14:m>
                <a:r>
                  <a:rPr lang="ru-RU" dirty="0"/>
                  <a:t>, а так как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ru-RU" i="1">
                        <a:latin typeface="Cambria Math"/>
                      </a:rPr>
                      <m:t>∙</m:t>
                    </m:r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𝐸</m:t>
                    </m:r>
                    <m:r>
                      <a:rPr lang="ru-RU" i="1">
                        <a:latin typeface="Cambria Math"/>
                      </a:rPr>
                      <m:t>, </m:t>
                    </m:r>
                    <m:r>
                      <a:rPr lang="ru-RU" i="1">
                        <a:latin typeface="Cambria Math"/>
                      </a:rPr>
                      <m:t>𝐸</m:t>
                    </m:r>
                    <m:r>
                      <a:rPr lang="ru-RU" i="1">
                        <a:latin typeface="Cambria Math"/>
                      </a:rPr>
                      <m:t>∙</m:t>
                    </m:r>
                    <m:r>
                      <a:rPr lang="ru-RU" i="1">
                        <a:latin typeface="Cambria Math"/>
                      </a:rPr>
                      <m:t>𝑋</m:t>
                    </m:r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𝑋</m:t>
                    </m:r>
                    <m:r>
                      <a:rPr lang="ru-RU" i="1">
                        <a:latin typeface="Cambria Math"/>
                      </a:rPr>
                      <m:t>,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тогда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b="0" i="1" smtClean="0">
                            <a:latin typeface="Cambria Math"/>
                          </a:rPr>
                          <m:t> </m:t>
                        </m:r>
                        <m:r>
                          <a:rPr lang="ru-RU" i="1">
                            <a:latin typeface="Cambria Math"/>
                          </a:rPr>
                          <m:t>𝑋</m:t>
                        </m:r>
                        <m:r>
                          <a:rPr lang="ru-RU" i="1">
                            <a:latin typeface="Cambria Math"/>
                          </a:rPr>
                          <m:t>=</m:t>
                        </m:r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ru-RU" i="1">
                        <a:latin typeface="Cambria Math"/>
                      </a:rPr>
                      <m:t>∙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ru-RU" dirty="0" smtClean="0"/>
                  <a:t>                           (4)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Равенство (4) называется </a:t>
                </a:r>
                <a:r>
                  <a:rPr lang="ru-RU" b="1" dirty="0"/>
                  <a:t>решением матричного уравнения</a:t>
                </a:r>
                <a:r>
                  <a:rPr lang="ru-RU" dirty="0"/>
                  <a:t> (3).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680520"/>
              </a:xfrm>
              <a:blipFill rotWithShape="1">
                <a:blip r:embed="rId2"/>
                <a:stretch>
                  <a:fillRect l="-1440" t="-1042" r="-17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296410"/>
      </p:ext>
    </p:extLst>
  </p:cSld>
  <p:clrMapOvr>
    <a:masterClrMapping/>
  </p:clrMapOvr>
  <p:transition spd="med">
    <p:wipe dir="d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Таким образом, чтобы решить систему уравнений (2) матричным методом, где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ru-RU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/>
                  <a:t>, надо найти матрицу, обратную матрице </a:t>
                </a:r>
                <a:r>
                  <a:rPr lang="ru-RU" i="1" dirty="0"/>
                  <a:t>А</a:t>
                </a:r>
                <a:r>
                  <a:rPr lang="ru-RU" dirty="0"/>
                  <a:t>, и умножить ее на матрицу-столбец </a:t>
                </a:r>
                <a:r>
                  <a:rPr lang="ru-RU" i="1" dirty="0"/>
                  <a:t>В</a:t>
                </a:r>
                <a:r>
                  <a:rPr lang="ru-RU" dirty="0"/>
                  <a:t>, состоящую из свободных членов системы.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1175" r="-21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229686"/>
      </p:ext>
    </p:extLst>
  </p:cSld>
  <p:clrMapOvr>
    <a:masterClrMapping/>
  </p:clrMapOvr>
  <p:transition spd="med">
    <p:wipe dir="d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</p:spPr>
            <p:txBody>
              <a:bodyPr/>
              <a:lstStyle/>
              <a:p>
                <a:pPr marL="0" lvl="2" indent="0" algn="ctr">
                  <a:buSzPct val="85000"/>
                  <a:buNone/>
                </a:pPr>
                <a:r>
                  <a:rPr lang="ru-RU" sz="2400" dirty="0" smtClean="0"/>
                  <a:t>       </a:t>
                </a:r>
                <a:r>
                  <a:rPr lang="ru-RU" sz="2400" b="1" dirty="0"/>
                  <a:t>Решение систем линейных уравнений                                             по формулам </a:t>
                </a:r>
                <a:r>
                  <a:rPr lang="ru-RU" sz="2400" b="1" dirty="0" smtClean="0"/>
                  <a:t>Крамера</a:t>
                </a:r>
              </a:p>
              <a:p>
                <a:pPr marL="0" lvl="2" indent="0">
                  <a:buSzPct val="85000"/>
                  <a:buNone/>
                </a:pPr>
                <a:r>
                  <a:rPr lang="ru-RU" sz="2400" b="1" dirty="0"/>
                  <a:t> </a:t>
                </a:r>
                <a:r>
                  <a:rPr lang="ru-RU" sz="2400" b="1" dirty="0" smtClean="0"/>
                  <a:t>      </a:t>
                </a:r>
                <a:r>
                  <a:rPr lang="ru-RU" sz="2400" dirty="0"/>
                  <a:t>Пусть дана система </a:t>
                </a:r>
                <a:r>
                  <a:rPr lang="en-US" sz="2400" i="1" dirty="0"/>
                  <a:t>n</a:t>
                </a:r>
                <a:r>
                  <a:rPr lang="en-US" sz="2400" dirty="0"/>
                  <a:t> </a:t>
                </a:r>
                <a:r>
                  <a:rPr lang="ru-RU" sz="2400" dirty="0"/>
                  <a:t>линейных уравнений с </a:t>
                </a:r>
                <a:r>
                  <a:rPr lang="en-US" sz="2400" i="1" dirty="0"/>
                  <a:t>n</a:t>
                </a:r>
                <a:r>
                  <a:rPr lang="ru-RU" sz="2400" dirty="0"/>
                  <a:t> неизвестными</a:t>
                </a:r>
              </a:p>
              <a:p>
                <a:pPr marL="0" lvl="2" indent="0">
                  <a:buSzPct val="85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40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sz="240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,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,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      ⋯              ⋯                        ⋯            ⋯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𝑛𝑛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ru-RU" sz="2400" dirty="0"/>
              </a:p>
              <a:p>
                <a:pPr marL="0" lvl="2" indent="0">
                  <a:buSzPct val="85000"/>
                  <a:buNone/>
                </a:pPr>
                <a:r>
                  <a:rPr lang="ru-RU" sz="2400" dirty="0"/>
                  <a:t>определитель основной матрицы которой отличен от нуля, то есть система уравнений невырожденная.</a:t>
                </a:r>
              </a:p>
              <a:p>
                <a:pPr marL="0" lvl="2" indent="0">
                  <a:buSzPct val="85000"/>
                  <a:buNone/>
                </a:pPr>
                <a:endParaRPr lang="ru-RU" sz="2400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  <a:blipFill rotWithShape="1">
                <a:blip r:embed="rId2"/>
                <a:stretch>
                  <a:fillRect l="-1350" t="-1175" r="-46085" b="-48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568283"/>
      </p:ext>
    </p:extLst>
  </p:cSld>
  <p:clrMapOvr>
    <a:masterClrMapping/>
  </p:clrMapOvr>
  <p:transition spd="med">
    <p:wipe dir="d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Обозначим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ru-RU" i="1">
                        <a:latin typeface="Cambria Math"/>
                      </a:rPr>
                      <m:t>=∆</m:t>
                    </m:r>
                  </m:oMath>
                </a14:m>
                <a:r>
                  <a:rPr lang="ru-RU" dirty="0"/>
                  <a:t>. Определитель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/>
                  <a:t> получается из определителя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∆</m:t>
                    </m:r>
                  </m:oMath>
                </a14:m>
                <a:r>
                  <a:rPr lang="ru-RU" dirty="0"/>
                  <a:t> путем замены первого столбца столбцом из свободных членов</a:t>
                </a:r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0" i="1" smtClean="0">
                            <a:latin typeface="Cambria Math"/>
                          </a:rPr>
                          <m:t>                      </m:t>
                        </m:r>
                        <m:r>
                          <a:rPr lang="en-US" i="1">
                            <a:latin typeface="Cambria Math"/>
                          </a:rPr>
                          <m:t>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Тогда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∆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/>
                          </a:rPr>
                          <m:t>∆</m:t>
                        </m:r>
                      </m:den>
                    </m:f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t="-1175" r="-8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013421"/>
      </p:ext>
    </p:extLst>
  </p:cSld>
  <p:clrMapOvr>
    <a:masterClrMapping/>
  </p:clrMapOvr>
  <p:transition spd="med">
    <p:wipe dir="d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46449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Аналогично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∆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/>
                          </a:rPr>
                          <m:t>∆</m:t>
                        </m:r>
                      </m:den>
                    </m:f>
                  </m:oMath>
                </a14:m>
                <a:r>
                  <a:rPr lang="ru-RU" dirty="0" smtClean="0"/>
                  <a:t>, </a:t>
                </a:r>
                <a:r>
                  <a:rPr lang="ru-RU" dirty="0"/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/>
                  <a:t> получен из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∆</m:t>
                    </m:r>
                  </m:oMath>
                </a14:m>
                <a:r>
                  <a:rPr lang="ru-RU" dirty="0"/>
                  <a:t> путем замены второго столбца коэффициентов столбцом из свободных членов</a:t>
                </a:r>
                <a:r>
                  <a:rPr lang="ru-RU" dirty="0" smtClean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∆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/>
                          </a:rPr>
                          <m:t>∆</m:t>
                        </m:r>
                      </m:den>
                    </m:f>
                  </m:oMath>
                </a14:m>
                <a:r>
                  <a:rPr lang="ru-RU" dirty="0" smtClean="0"/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∆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/>
                          </a:rPr>
                          <m:t>∆</m:t>
                        </m:r>
                      </m:den>
                    </m:f>
                  </m:oMath>
                </a14:m>
                <a:r>
                  <a:rPr lang="ru-RU" dirty="0" smtClean="0"/>
                  <a:t>. Формулы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𝒊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∆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𝒊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∆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, </m:t>
                    </m:r>
                    <m:r>
                      <a:rPr lang="ru-RU" b="1" i="1">
                        <a:latin typeface="Cambria Math"/>
                      </a:rPr>
                      <m:t>𝒊</m:t>
                    </m:r>
                    <m:r>
                      <a:rPr lang="ru-RU" b="1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b="1" i="1">
                            <a:latin typeface="Cambria Math"/>
                          </a:rPr>
                          <m:t>𝟏</m:t>
                        </m:r>
                        <m:r>
                          <a:rPr lang="ru-RU" b="1" i="1">
                            <a:latin typeface="Cambria Math"/>
                          </a:rPr>
                          <m:t>,</m:t>
                        </m:r>
                        <m:r>
                          <a:rPr lang="ru-RU" b="1" i="1">
                            <a:latin typeface="Cambria Math"/>
                          </a:rPr>
                          <m:t>𝒏</m:t>
                        </m:r>
                      </m:e>
                    </m:acc>
                  </m:oMath>
                </a14:m>
                <a:r>
                  <a:rPr lang="ru-RU" dirty="0" smtClean="0"/>
                  <a:t>  </a:t>
                </a:r>
              </a:p>
              <a:p>
                <a:pPr marL="0" indent="0">
                  <a:buNone/>
                </a:pPr>
                <a:r>
                  <a:rPr lang="ru-RU" dirty="0" smtClean="0"/>
                  <a:t>называются </a:t>
                </a:r>
                <a:r>
                  <a:rPr lang="ru-RU" b="1" dirty="0"/>
                  <a:t>формулами Крамера</a:t>
                </a:r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464496"/>
              </a:xfrm>
              <a:blipFill rotWithShape="1">
                <a:blip r:embed="rId2"/>
                <a:stretch>
                  <a:fillRect l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715406"/>
      </p:ext>
    </p:extLst>
  </p:cSld>
  <p:clrMapOvr>
    <a:masterClrMapping/>
  </p:clrMapOvr>
  <p:transition spd="med">
    <p:wipe dir="d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13407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Таким </a:t>
            </a:r>
            <a:r>
              <a:rPr lang="ru-RU" dirty="0"/>
              <a:t>образом, невырожденная система </a:t>
            </a:r>
            <a:r>
              <a:rPr lang="en-US" i="1" dirty="0"/>
              <a:t>n</a:t>
            </a:r>
            <a:r>
              <a:rPr lang="ru-RU" dirty="0"/>
              <a:t> линейных уравнений с </a:t>
            </a:r>
            <a:r>
              <a:rPr lang="en-US" i="1" dirty="0"/>
              <a:t>n</a:t>
            </a:r>
            <a:r>
              <a:rPr lang="ru-RU" dirty="0"/>
              <a:t> неизвестными имеет единственное решение, которое может быть найдено матричным методом  или по формулам </a:t>
            </a:r>
            <a:r>
              <a:rPr lang="ru-RU" dirty="0" err="1"/>
              <a:t>Крамера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754814"/>
      </p:ext>
    </p:extLst>
  </p:cSld>
  <p:clrMapOvr>
    <a:masterClrMapping/>
  </p:clrMapOvr>
  <p:transition spd="med">
    <p:wipe dir="d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6771" y="1382939"/>
            <a:ext cx="6775450" cy="415131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Решение систем методом </a:t>
            </a:r>
            <a:r>
              <a:rPr lang="ru-RU" b="1" dirty="0" smtClean="0"/>
              <a:t>Гаусса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</a:t>
            </a:r>
            <a:r>
              <a:rPr lang="ru-RU" dirty="0"/>
              <a:t>Одним из наиболее </a:t>
            </a:r>
            <a:r>
              <a:rPr lang="ru-RU" b="1" dirty="0"/>
              <a:t>универсальных и эффективных</a:t>
            </a:r>
            <a:r>
              <a:rPr lang="ru-RU" dirty="0"/>
              <a:t> методов решений систем линейных уравнений является </a:t>
            </a:r>
            <a:r>
              <a:rPr lang="ru-RU" b="1" dirty="0"/>
              <a:t>метод Гаусса, </a:t>
            </a:r>
            <a:r>
              <a:rPr lang="ru-RU" dirty="0"/>
              <a:t>состоящий в последовательном исключении неизвестных.</a:t>
            </a:r>
          </a:p>
          <a:p>
            <a:pPr marL="0" indent="0">
              <a:buNone/>
            </a:pPr>
            <a:r>
              <a:rPr lang="ru-RU" dirty="0" smtClean="0"/>
              <a:t>     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742178"/>
      </p:ext>
    </p:extLst>
  </p:cSld>
  <p:clrMapOvr>
    <a:masterClrMapping/>
  </p:clrMapOvr>
  <p:transition spd="med">
    <p:wipe dir="d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дана система уравнений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+⋯+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+⋯+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      ⋯              ⋯                        ⋯            ⋯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+⋯+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dirty="0"/>
                  <a:t>Процесс решения </a:t>
                </a:r>
                <a:r>
                  <a:rPr lang="ru-RU" dirty="0" smtClean="0"/>
                  <a:t>системы методом </a:t>
                </a:r>
                <a:r>
                  <a:rPr lang="ru-RU" dirty="0"/>
                  <a:t>Гаусса состоит из двух этапов. 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009515"/>
      </p:ext>
    </p:extLst>
  </p:cSld>
  <p:clrMapOvr>
    <a:masterClrMapping/>
  </p:clrMapOvr>
  <p:transition spd="med">
    <p:wipe dir="d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 </a:t>
                </a:r>
                <a:r>
                  <a:rPr lang="ru-RU" dirty="0"/>
                  <a:t>На первом этапе (</a:t>
                </a:r>
                <a:r>
                  <a:rPr lang="ru-RU" b="1" dirty="0"/>
                  <a:t>прямой ход</a:t>
                </a:r>
                <a:r>
                  <a:rPr lang="ru-RU" dirty="0"/>
                  <a:t>) система приводится к ступенчатому (треугольному или трапециевидному) виду. Для этого над строками расширенной матрицы системы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ru-RU" dirty="0"/>
                  <a:t> проводятся элементарные преобразования, приводящие эту матрицу к ступенчатому виду. 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340768"/>
                <a:ext cx="6775450" cy="4151313"/>
              </a:xfrm>
              <a:blipFill rotWithShape="1">
                <a:blip r:embed="rId2"/>
                <a:stretch>
                  <a:fillRect l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544859"/>
      </p:ext>
    </p:extLst>
  </p:cSld>
  <p:clrMapOvr>
    <a:masterClrMapping/>
  </p:clrMapOvr>
  <p:transition spd="med">
    <p:wipe dir="d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Полученная </a:t>
                </a:r>
                <a:r>
                  <a:rPr lang="ru-RU" dirty="0"/>
                  <a:t>матрица будет эквивалентной матрице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ru-RU" dirty="0"/>
                  <a:t>, значит и система уравнений, полученная с помощью новой матрицы будет равносильной данной системе уравнений.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4"/>
                <a:ext cx="6775450" cy="4151313"/>
              </a:xfrm>
              <a:blipFill rotWithShape="1">
                <a:blip r:embed="rId2"/>
                <a:stretch>
                  <a:fillRect l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6289"/>
      </p:ext>
    </p:extLst>
  </p:cSld>
  <p:clrMapOvr>
    <a:masterClrMapping/>
  </p:clrMapOvr>
  <p:transition spd="med">
    <p:wipe dir="d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63688" y="170080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Если в процессе приведения системы  к ступенчатому виду появятся нулевые уравнения, то есть равенства вида 0=0, их отбрасывают. Если же появится уравнение вида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0=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 в то время как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/>
                  <a:t>, </a:t>
                </a:r>
                <a:r>
                  <a:rPr lang="ru-RU" dirty="0" smtClean="0"/>
                  <a:t>   </a:t>
                </a:r>
                <a:r>
                  <a:rPr lang="ru-RU" dirty="0"/>
                  <a:t>это </a:t>
                </a:r>
                <a:r>
                  <a:rPr lang="ru-RU" dirty="0" smtClean="0"/>
                  <a:t>означает, </a:t>
                </a:r>
                <a:r>
                  <a:rPr lang="ru-RU" dirty="0"/>
                  <a:t>что данная система уравнений несовместна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688" y="1700808"/>
                <a:ext cx="6775450" cy="4151313"/>
              </a:xfrm>
              <a:blipFill rotWithShape="1">
                <a:blip r:embed="rId2"/>
                <a:stretch>
                  <a:fillRect l="-1349" t="-1175" r="-15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169313"/>
      </p:ext>
    </p:extLst>
  </p:cSld>
  <p:clrMapOvr>
    <a:masterClrMapping/>
  </p:clrMapOvr>
  <p:transition spd="med">
    <p:wipe dir="d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Второй этап (</a:t>
                </a:r>
                <a:r>
                  <a:rPr lang="ru-RU" b="1" dirty="0"/>
                  <a:t>обратный ход</a:t>
                </a:r>
                <a:r>
                  <a:rPr lang="ru-RU" dirty="0"/>
                  <a:t>) заключается в решении ступенчатой системы. Если в последнем уравнении  </a:t>
                </a:r>
                <a:r>
                  <a:rPr lang="ru-RU" dirty="0" smtClean="0"/>
                  <a:t>преобразованной </a:t>
                </a:r>
                <a:r>
                  <a:rPr lang="ru-RU" dirty="0"/>
                  <a:t>системы содержится одно неизвестное, то исходная система имеет единственное решение. Из последнего уравнения находим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ru-RU" dirty="0"/>
                  <a:t>, из предпоследнего </a:t>
                </a:r>
                <a:r>
                  <a:rPr lang="ru-RU" dirty="0" smtClean="0"/>
                  <a:t>уравнения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𝑛</m:t>
                        </m:r>
                        <m:r>
                          <a:rPr lang="ru-RU" i="1"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ru-RU" dirty="0" smtClean="0"/>
                  <a:t>, далее, </a:t>
                </a:r>
                <a:r>
                  <a:rPr lang="ru-RU" dirty="0"/>
                  <a:t>поднимаясь по системе вверх, найдем все остальные неизвестные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𝑛</m:t>
                        </m:r>
                        <m:r>
                          <a:rPr lang="ru-RU" i="1">
                            <a:latin typeface="Cambria Math"/>
                          </a:rPr>
                          <m:t>−2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 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𝑛</m:t>
                        </m:r>
                        <m:r>
                          <a:rPr lang="ru-RU" i="1">
                            <a:latin typeface="Cambria Math"/>
                          </a:rPr>
                          <m:t>−3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 ⋯,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t="-1175" r="-16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446214"/>
      </p:ext>
    </p:extLst>
  </p:cSld>
  <p:clrMapOvr>
    <a:masterClrMapping/>
  </p:clrMapOvr>
  <p:transition spd="med">
    <p:wipe dir="d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/>
                  <a:t>Если в последнем уравнении преобразованной системы более чем одно неизвестное, то данная система имеет множество решений (система является </a:t>
                </a:r>
                <a:r>
                  <a:rPr lang="ru-RU" b="1" dirty="0"/>
                  <a:t>неопределенной</a:t>
                </a:r>
                <a:r>
                  <a:rPr lang="ru-RU" dirty="0"/>
                  <a:t>). Из последнего уравнения выражаем первое неизвестное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 через остальные неизвестные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(</m:t>
                        </m:r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𝑘</m:t>
                        </m:r>
                        <m:r>
                          <a:rPr lang="ru-RU" i="1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 ⋯,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660401"/>
      </p:ext>
    </p:extLst>
  </p:cSld>
  <p:clrMapOvr>
    <a:masterClrMapping/>
  </p:clrMapOvr>
  <p:transition spd="med">
    <p:wipe dir="d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/>
                  <a:t>Затем подставляем значение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ru-RU" dirty="0"/>
                  <a:t> в предпоследнее уравнение системы и выражаем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𝑘</m:t>
                        </m:r>
                        <m:r>
                          <a:rPr lang="ru-RU" i="1"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ru-RU" dirty="0"/>
                  <a:t> через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(</m:t>
                        </m:r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𝑘</m:t>
                        </m:r>
                        <m:r>
                          <a:rPr lang="ru-RU" i="1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 ⋯,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 и так далее. Придавая свободным неизвестным  произвольные значения, получим бесчисленное множество решений системы. На практике удобно, чтобы коэффициент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11</m:t>
                        </m:r>
                      </m:sub>
                    </m:sSub>
                  </m:oMath>
                </a14:m>
                <a:r>
                  <a:rPr lang="ru-RU" dirty="0"/>
                  <a:t> был равен 1 </a:t>
                </a:r>
                <a:r>
                  <a:rPr lang="ru-RU" dirty="0" smtClean="0"/>
                  <a:t>( для этого уравнения системы можно </a:t>
                </a:r>
                <a:r>
                  <a:rPr lang="ru-RU" dirty="0"/>
                  <a:t>переставить местами, либо разделить обе части первого уравнения на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≠1</m:t>
                    </m:r>
                  </m:oMath>
                </a14:m>
                <a:r>
                  <a:rPr lang="ru-RU" dirty="0"/>
                  <a:t>).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340768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583096"/>
      </p:ext>
    </p:extLst>
  </p:cSld>
  <p:clrMapOvr>
    <a:masterClrMapping/>
  </p:clrMapOvr>
  <p:transition spd="med">
    <p:wipe dir="d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Рассмотрим однородную систему линейных уравнений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=0,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=0,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      ⋯              ⋯                        ⋯            ⋯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𝑚𝑛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=0.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Однородная система всегда совместна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𝑟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𝑟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i="1">
                                <a:latin typeface="Cambria Math"/>
                              </a:rPr>
                              <m:t>𝐴</m:t>
                            </m:r>
                          </m:e>
                          <m:sup>
                            <m:r>
                              <a:rPr lang="ru-RU" i="1">
                                <a:latin typeface="Cambria Math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ru-RU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</a:t>
                </a:r>
                <a:r>
                  <a:rPr lang="ru-RU" dirty="0"/>
                  <a:t>она имеет нулевое (тривиальное) решение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=⋯=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340768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099782"/>
      </p:ext>
    </p:extLst>
  </p:cSld>
  <p:clrMapOvr>
    <a:masterClrMapping/>
  </p:clrMapOvr>
  <p:transition spd="med">
    <p:wipe dir="d"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Для того, чтобы однородная система линейных уравнений имела ненулевые решения необходимо и достаточно, чтобы ранг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𝑟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</m:d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ее основной матрицы был меньше числа </a:t>
                </a:r>
                <a:r>
                  <a:rPr lang="en-US" i="1" dirty="0"/>
                  <a:t>n</a:t>
                </a:r>
                <a:r>
                  <a:rPr lang="ru-RU" dirty="0"/>
                  <a:t> неизвестных, то есть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𝑟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)&lt;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    Если </a:t>
                </a:r>
                <a:r>
                  <a:rPr lang="ru-RU" dirty="0"/>
                  <a:t>число уравнений </a:t>
                </a:r>
                <a:r>
                  <a:rPr lang="en-US" i="1" dirty="0"/>
                  <a:t>m</a:t>
                </a:r>
                <a:r>
                  <a:rPr lang="ru-RU" dirty="0"/>
                  <a:t> системы совпадают с числом неизвестных </a:t>
                </a:r>
                <a:r>
                  <a:rPr lang="en-US" i="1" dirty="0"/>
                  <a:t>n</a:t>
                </a:r>
                <a:r>
                  <a:rPr lang="ru-RU" dirty="0"/>
                  <a:t>, то есть </a:t>
                </a:r>
                <a:r>
                  <a:rPr lang="en-US" i="1" dirty="0"/>
                  <a:t>m</a:t>
                </a:r>
                <a:r>
                  <a:rPr lang="ru-RU" i="1" dirty="0"/>
                  <a:t>=</a:t>
                </a:r>
                <a:r>
                  <a:rPr lang="en-US" i="1" dirty="0"/>
                  <a:t>n</a:t>
                </a:r>
                <a:r>
                  <a:rPr lang="ru-RU" dirty="0"/>
                  <a:t>, основная матрица системы является квадратной, в этом случае условие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𝑟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)&lt;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r>
                  <a:rPr lang="en-US" i="1" dirty="0" smtClean="0"/>
                  <a:t> </a:t>
                </a:r>
                <a:r>
                  <a:rPr lang="ru-RU" dirty="0"/>
                  <a:t>означает, что определитель основной матрицы системы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t="-1175" r="-11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62992"/>
      </p:ext>
    </p:extLst>
  </p:cSld>
  <p:clrMapOvr>
    <a:masterClrMapping/>
  </p:clrMapOvr>
  <p:transition spd="med">
    <p:wipe dir="d"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</a:t>
                </a:r>
                <a:r>
                  <a:rPr lang="ru-RU" dirty="0"/>
                  <a:t>Назовем </a:t>
                </a:r>
                <a:r>
                  <a:rPr lang="ru-RU" b="1" dirty="0"/>
                  <a:t>фундаментальной системой решений </a:t>
                </a:r>
                <a:r>
                  <a:rPr lang="ru-RU" dirty="0"/>
                  <a:t>систему матриц-столбцов, полученную из общего решения при условии, что свободным неизвестным дают последовательно </a:t>
                </a:r>
                <a:r>
                  <a:rPr lang="ru-RU" dirty="0" smtClean="0"/>
                  <a:t>значения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ru-RU" i="1">
                              <a:latin typeface="Cambria Math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=1,  </m:t>
                            </m:r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=⋯</m:t>
                            </m:r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=0,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=0,</m:t>
                            </m:r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=1,</m:t>
                            </m:r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=⋯=</m:t>
                            </m:r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=0,</m:t>
                            </m:r>
                          </m:e>
                        </m:mr>
                        <m:mr>
                          <m:e>
                            <m:r>
                              <a:rPr lang="en-US" i="1">
                                <a:latin typeface="Cambria Math"/>
                              </a:rPr>
                              <m:t>⋯     ⋯          ⋯             ⋯      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=⋯=</m:t>
                            </m:r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−1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=0,</m:t>
                            </m:r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=1</m:t>
                            </m:r>
                          </m:e>
                        </m:mr>
                      </m:m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12776"/>
                <a:ext cx="6775450" cy="4151313"/>
              </a:xfrm>
              <a:blipFill rotWithShape="1">
                <a:blip r:embed="rId2"/>
                <a:stretch>
                  <a:fillRect l="-1440" t="-1175" r="-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974896"/>
      </p:ext>
    </p:extLst>
  </p:cSld>
  <p:clrMapOvr>
    <a:masterClrMapping/>
  </p:clrMapOvr>
  <p:transition spd="med">
    <p:wipe dir="d"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7. Методы решения СЛАУ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или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/>
                      </a:rPr>
                      <m:t>, 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/>
                      </a:rPr>
                      <m:t>, ⋯, 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. </a:t>
                </a:r>
              </a:p>
              <a:p>
                <a:pPr marL="0" indent="0">
                  <a:buNone/>
                </a:pPr>
                <a:r>
                  <a:rPr lang="ru-RU" dirty="0"/>
                  <a:t>Матрицы-столбцы, то есть фундаментальную систему решений обозначают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 ⋯,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Общее решение будет представлено в </a:t>
                </a:r>
                <a:r>
                  <a:rPr lang="ru-RU" dirty="0" smtClean="0"/>
                  <a:t>виде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𝑿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𝒄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𝑬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𝒄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𝑬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+⋯+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𝒄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𝒏</m:t>
                          </m:r>
                        </m:sub>
                      </m:sSub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𝑬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𝒏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340768"/>
                <a:ext cx="6775450" cy="4151313"/>
              </a:xfrm>
              <a:blipFill rotWithShape="1">
                <a:blip r:embed="rId2"/>
                <a:stretch>
                  <a:fillRect l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12174"/>
      </p:ext>
    </p:extLst>
  </p:cSld>
  <p:clrMapOvr>
    <a:masterClrMapping/>
  </p:clrMapOvr>
  <p:transition spd="med">
    <p:wipe dir="d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0315" y="1306740"/>
            <a:ext cx="6775450" cy="4151313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       </a:t>
            </a:r>
            <a:r>
              <a:rPr lang="ru-RU" sz="5400" b="1" i="1" dirty="0" smtClean="0"/>
              <a:t>Элементы векторной алгебры</a:t>
            </a:r>
            <a:endParaRPr lang="ru-RU" sz="54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497526"/>
      </p:ext>
    </p:extLst>
  </p:cSld>
  <p:clrMapOvr>
    <a:masterClrMapping/>
  </p:clrMapOvr>
  <p:transition spd="med">
    <p:wipe dir="d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7400" y="1306740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b="1" dirty="0" smtClean="0">
                <a:solidFill>
                  <a:srgbClr val="000000"/>
                </a:solidFill>
              </a:rPr>
              <a:t>§ </a:t>
            </a:r>
            <a:r>
              <a:rPr lang="ru-RU" b="1" dirty="0">
                <a:solidFill>
                  <a:srgbClr val="000000"/>
                </a:solidFill>
              </a:rPr>
              <a:t>1. Основные </a:t>
            </a:r>
            <a:r>
              <a:rPr lang="ru-RU" b="1" dirty="0" smtClean="0">
                <a:solidFill>
                  <a:srgbClr val="000000"/>
                </a:solidFill>
              </a:rPr>
              <a:t>понятия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dirty="0" smtClean="0">
                <a:solidFill>
                  <a:srgbClr val="000000"/>
                </a:solidFill>
              </a:rPr>
              <a:t>     § </a:t>
            </a:r>
            <a:r>
              <a:rPr lang="ru-RU" b="1" dirty="0">
                <a:solidFill>
                  <a:srgbClr val="000000"/>
                </a:solidFill>
              </a:rPr>
              <a:t>2. Линейные операции над </a:t>
            </a:r>
            <a:r>
              <a:rPr lang="ru-RU" b="1" dirty="0" smtClean="0">
                <a:solidFill>
                  <a:srgbClr val="000000"/>
                </a:solidFill>
              </a:rPr>
              <a:t>векторами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</a:rPr>
              <a:t>      </a:t>
            </a:r>
            <a:r>
              <a:rPr lang="ru-RU" b="1" dirty="0" smtClean="0">
                <a:solidFill>
                  <a:srgbClr val="000000"/>
                </a:solidFill>
              </a:rPr>
              <a:t>§ </a:t>
            </a:r>
            <a:r>
              <a:rPr lang="ru-RU" b="1" dirty="0">
                <a:solidFill>
                  <a:srgbClr val="000000"/>
                </a:solidFill>
              </a:rPr>
              <a:t>3. Проекция вектора на </a:t>
            </a:r>
            <a:r>
              <a:rPr lang="ru-RU" b="1" dirty="0" smtClean="0">
                <a:solidFill>
                  <a:srgbClr val="000000"/>
                </a:solidFill>
              </a:rPr>
              <a:t>ось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</a:rPr>
              <a:t>      § 4. Координаты </a:t>
            </a:r>
            <a:r>
              <a:rPr lang="ru-RU" b="1" dirty="0" smtClean="0">
                <a:solidFill>
                  <a:srgbClr val="000000"/>
                </a:solidFill>
              </a:rPr>
              <a:t>вектора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</a:rPr>
              <a:t>      § 5. Скалярное произведение </a:t>
            </a:r>
            <a:r>
              <a:rPr lang="ru-RU" b="1" dirty="0" smtClean="0">
                <a:solidFill>
                  <a:srgbClr val="000000"/>
                </a:solidFill>
              </a:rPr>
              <a:t>векторов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</a:rPr>
              <a:t>      § 6. Векторное произведение </a:t>
            </a:r>
            <a:r>
              <a:rPr lang="ru-RU" b="1" dirty="0" smtClean="0">
                <a:solidFill>
                  <a:srgbClr val="000000"/>
                </a:solidFill>
              </a:rPr>
              <a:t>векторов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</a:rPr>
              <a:t>      § 7. Смешанное произведение векторов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411126"/>
      </p:ext>
    </p:extLst>
  </p:cSld>
  <p:clrMapOvr>
    <a:masterClrMapping/>
  </p:clrMapOvr>
  <p:transition spd="med">
    <p:wipe dir="d"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02971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Вектор</a:t>
                </a:r>
                <a:r>
                  <a:rPr lang="ru-RU" dirty="0"/>
                  <a:t> – это направленный прямолинейный отрезок, то есть отрезок, имеющий определенную длину и определенное направление. Если точка </a:t>
                </a:r>
                <a:r>
                  <a:rPr lang="ru-RU" i="1" dirty="0"/>
                  <a:t>А</a:t>
                </a:r>
                <a:r>
                  <a:rPr lang="ru-RU" dirty="0"/>
                  <a:t> – начало вектора, а точка </a:t>
                </a:r>
                <a:r>
                  <a:rPr lang="ru-RU" i="1" dirty="0"/>
                  <a:t>В</a:t>
                </a:r>
                <a:r>
                  <a:rPr lang="ru-RU" dirty="0"/>
                  <a:t> – его конец, то вектор обозначается символом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 </a:t>
                </a:r>
                <a:r>
                  <a:rPr lang="ru-RU" dirty="0"/>
                  <a:t>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𝐵𝐴</m:t>
                        </m:r>
                      </m:e>
                    </m:acc>
                  </m:oMath>
                </a14:m>
                <a:r>
                  <a:rPr lang="ru-RU" dirty="0"/>
                  <a:t> (у него начало в точке </a:t>
                </a:r>
                <a:r>
                  <a:rPr lang="ru-RU" i="1" dirty="0"/>
                  <a:t>В,</a:t>
                </a:r>
                <a:r>
                  <a:rPr lang="ru-RU" dirty="0"/>
                  <a:t> а конец в точке </a:t>
                </a:r>
                <a:r>
                  <a:rPr lang="ru-RU" i="1" dirty="0"/>
                  <a:t>А</a:t>
                </a:r>
                <a:r>
                  <a:rPr lang="ru-RU" dirty="0"/>
                  <a:t>) называется </a:t>
                </a:r>
                <a:r>
                  <a:rPr lang="ru-RU" b="1" dirty="0"/>
                  <a:t>противоположным</a:t>
                </a:r>
                <a:r>
                  <a:rPr lang="ru-RU" dirty="0"/>
                  <a:t> 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/>
                  <a:t>. Вектор, противоположный </a:t>
                </a:r>
                <a:r>
                  <a:rPr lang="ru-RU" dirty="0" smtClean="0"/>
                  <a:t>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 smtClean="0"/>
                  <a:t> и  обозначается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</m:acc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2971" y="1361168"/>
                <a:ext cx="6775450" cy="4151313"/>
              </a:xfrm>
              <a:blipFill rotWithShape="1">
                <a:blip r:embed="rId2"/>
                <a:stretch>
                  <a:fillRect l="-1440" t="-1175" r="-24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469170"/>
      </p:ext>
    </p:extLst>
  </p:cSld>
  <p:clrMapOvr>
    <a:masterClrMapping/>
  </p:clrMapOvr>
  <p:transition spd="med">
    <p:wipe dir="d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90057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Расстояние между началом и концом вектора называется его </a:t>
                </a:r>
                <a:r>
                  <a:rPr lang="ru-RU" b="1" dirty="0"/>
                  <a:t>длиной или модулем </a:t>
                </a:r>
                <a:r>
                  <a:rPr lang="ru-RU" dirty="0"/>
                  <a:t>и обозначается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𝐴𝐵</m:t>
                            </m:r>
                          </m:e>
                        </m:acc>
                      </m:e>
                    </m:d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dirty="0"/>
                  <a:t>Вектор, длина которого равна нулю, называется </a:t>
                </a:r>
                <a:r>
                  <a:rPr lang="ru-RU" b="1" dirty="0"/>
                  <a:t>нулевым </a:t>
                </a:r>
                <a:r>
                  <a:rPr lang="ru-RU" dirty="0"/>
                  <a:t>вектором и 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/>
                  <a:t>. Нулевой вектор не имеет определенного направления.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0057" y="1350282"/>
                <a:ext cx="6775450" cy="4151313"/>
              </a:xfrm>
              <a:blipFill rotWithShape="1">
                <a:blip r:embed="rId2"/>
                <a:stretch>
                  <a:fillRect l="-1440" t="-1176" r="-3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616193"/>
      </p:ext>
    </p:extLst>
  </p:cSld>
  <p:clrMapOvr>
    <a:masterClrMapping/>
  </p:clrMapOvr>
  <p:transition spd="med">
    <p:wipe dir="d"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00943" y="13393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Вектор, длина которого равна единице, называется </a:t>
                </a:r>
                <a:r>
                  <a:rPr lang="ru-RU" b="1" dirty="0"/>
                  <a:t>единичным</a:t>
                </a:r>
                <a:r>
                  <a:rPr lang="ru-RU" dirty="0"/>
                  <a:t> вектором и 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𝒆</m:t>
                        </m:r>
                      </m:e>
                    </m:acc>
                  </m:oMath>
                </a14:m>
                <a:r>
                  <a:rPr lang="ru-RU" dirty="0"/>
                  <a:t>. Единичный вектор, направление которого совпадает с направлением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называется </a:t>
                </a:r>
                <a:r>
                  <a:rPr lang="ru-RU" b="1" dirty="0"/>
                  <a:t>ортом (орт) </a:t>
                </a:r>
                <a:r>
                  <a:rPr lang="ru-RU" dirty="0"/>
                  <a:t>вектора  и 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00943" y="1339397"/>
                <a:ext cx="6775450" cy="4151313"/>
              </a:xfrm>
              <a:blipFill rotWithShape="1">
                <a:blip r:embed="rId2"/>
                <a:stretch>
                  <a:fillRect l="-1440" t="-1175" r="-3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684601"/>
      </p:ext>
    </p:extLst>
  </p:cSld>
  <p:clrMapOvr>
    <a:masterClrMapping/>
  </p:clrMapOvr>
  <p:transition spd="med">
    <p:wipe dir="d"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44486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Векторы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ru-RU" i="1">
                        <a:latin typeface="Cambria Math"/>
                      </a:rPr>
                      <m:t>и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  </a:t>
                </a:r>
                <a:r>
                  <a:rPr lang="ru-RU" dirty="0"/>
                  <a:t>называются </a:t>
                </a:r>
                <a:r>
                  <a:rPr lang="ru-RU" b="1" dirty="0"/>
                  <a:t>коллинеарными</a:t>
                </a:r>
                <a:r>
                  <a:rPr lang="ru-RU" dirty="0"/>
                  <a:t>, если они лежат на одной прямой или на параллельных прямых, обозначается коллинеарность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. Коллинеарные векторы могут быть </a:t>
                </a:r>
                <a:r>
                  <a:rPr lang="ru-RU" b="1" dirty="0"/>
                  <a:t>сонаправлены</a:t>
                </a:r>
                <a:r>
                  <a:rPr lang="ru-RU" dirty="0"/>
                  <a:t>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↑↑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) и </a:t>
                </a:r>
                <a:r>
                  <a:rPr lang="ru-RU" b="1" dirty="0"/>
                  <a:t>противоположно направлены </a:t>
                </a:r>
                <a:r>
                  <a:rPr lang="ru-RU" dirty="0"/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↑↓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).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44486" y="1328511"/>
                <a:ext cx="6775450" cy="4151313"/>
              </a:xfrm>
              <a:blipFill rotWithShape="1">
                <a:blip r:embed="rId2"/>
                <a:stretch>
                  <a:fillRect l="-1440" r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92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2569029" y="3897086"/>
            <a:ext cx="903514" cy="48985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2721429" y="4386943"/>
            <a:ext cx="674914" cy="40277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28908" y="3957738"/>
                <a:ext cx="3850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8908" y="3957738"/>
                <a:ext cx="38504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913950" y="4142014"/>
                <a:ext cx="381835" cy="410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950" y="4142014"/>
                <a:ext cx="381835" cy="41049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49885" y="4816716"/>
                <a:ext cx="945900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ru-RU" sz="2000" b="1" i="1">
                          <a:latin typeface="Cambria Math"/>
                        </a:rPr>
                        <m:t>↑↑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885" y="4816716"/>
                <a:ext cx="945900" cy="44589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Прямая со стрелкой 15"/>
          <p:cNvCxnSpPr/>
          <p:nvPr/>
        </p:nvCxnSpPr>
        <p:spPr bwMode="auto">
          <a:xfrm flipV="1">
            <a:off x="5682343" y="4049486"/>
            <a:ext cx="849086" cy="50302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 стрелкой 19"/>
          <p:cNvCxnSpPr/>
          <p:nvPr/>
        </p:nvCxnSpPr>
        <p:spPr bwMode="auto">
          <a:xfrm flipH="1">
            <a:off x="5917571" y="4347262"/>
            <a:ext cx="1103715" cy="69239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728257" y="3986833"/>
                <a:ext cx="3786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𝒄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257" y="3986833"/>
                <a:ext cx="378629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211916" y="4303279"/>
                <a:ext cx="391454" cy="410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/>
                            </a:rPr>
                            <m:t>𝒅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1916" y="4303279"/>
                <a:ext cx="391454" cy="41049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407643" y="4816716"/>
                <a:ext cx="926664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𝒄</m:t>
                          </m:r>
                        </m:e>
                      </m:acc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↑↓</m:t>
                      </m:r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𝒅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7643" y="4816716"/>
                <a:ext cx="926664" cy="44589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4176826"/>
      </p:ext>
    </p:extLst>
  </p:cSld>
  <p:clrMapOvr>
    <a:masterClrMapping/>
  </p:clrMapOvr>
  <p:transition spd="med">
    <p:wipe dir="d"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00943" y="133939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Два вектора называются равными, если они </a:t>
                </a:r>
                <a:r>
                  <a:rPr lang="ru-RU" dirty="0" smtClean="0"/>
                  <a:t>коллинеарные, </a:t>
                </a:r>
                <a:r>
                  <a:rPr lang="ru-RU" dirty="0"/>
                  <a:t>одинаково направлены и имеют </a:t>
                </a:r>
                <a:r>
                  <a:rPr lang="ru-RU" dirty="0" smtClean="0"/>
                  <a:t>равные </a:t>
                </a:r>
                <a:r>
                  <a:rPr lang="ru-RU" dirty="0"/>
                  <a:t>длины.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>
                              <a:latin typeface="Cambria Math"/>
                            </a:rPr>
                            <m:t>𝐴𝐷</m:t>
                          </m:r>
                        </m:e>
                      </m:acc>
                      <m:r>
                        <a:rPr lang="ru-RU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>
                              <a:latin typeface="Cambria Math"/>
                            </a:rPr>
                            <m:t>𝐵𝐶</m:t>
                          </m:r>
                        </m:e>
                      </m:acc>
                      <m:r>
                        <a:rPr lang="ru-RU" i="1">
                          <a:latin typeface="Cambria Math"/>
                        </a:rPr>
                        <m:t>, но 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𝐴𝐵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≠</m:t>
                      </m:r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𝐶𝐷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00943" y="1339396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93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3962400" y="2797629"/>
            <a:ext cx="1676400" cy="1088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H="1">
            <a:off x="4702629" y="2808514"/>
            <a:ext cx="936171" cy="85997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>
            <a:off x="3059832" y="3645024"/>
            <a:ext cx="1642797" cy="2346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 стрелкой 12"/>
          <p:cNvCxnSpPr/>
          <p:nvPr/>
        </p:nvCxnSpPr>
        <p:spPr bwMode="auto">
          <a:xfrm flipV="1">
            <a:off x="3059832" y="2797630"/>
            <a:ext cx="897125" cy="87085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2708454" y="348382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3591189" y="252548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5562600" y="257991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</a:t>
            </a:r>
            <a:endParaRPr lang="ru-RU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4746172" y="352658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849478240"/>
      </p:ext>
    </p:extLst>
  </p:cSld>
  <p:clrMapOvr>
    <a:masterClrMapping/>
  </p:clrMapOvr>
  <p:transition spd="med">
    <p:wipe dir="d"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1. Основные понятия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4743" y="1382939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 algn="just">
              <a:buNone/>
            </a:pPr>
            <a:r>
              <a:rPr lang="ru-RU" dirty="0"/>
              <a:t> </a:t>
            </a:r>
            <a:r>
              <a:rPr lang="ru-RU" dirty="0" smtClean="0"/>
              <a:t>      Три </a:t>
            </a:r>
            <a:r>
              <a:rPr lang="ru-RU" dirty="0"/>
              <a:t>вектора в пространстве называются </a:t>
            </a:r>
            <a:r>
              <a:rPr lang="ru-RU" b="1" dirty="0"/>
              <a:t>компланарными</a:t>
            </a:r>
            <a:r>
              <a:rPr lang="ru-RU" dirty="0"/>
              <a:t>, если они лежат в одной плоскости или в параллельных плоскостях.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064329"/>
      </p:ext>
    </p:extLst>
  </p:cSld>
  <p:clrMapOvr>
    <a:masterClrMapping/>
  </p:clrMapOvr>
  <p:transition spd="med">
    <p:wipe dir="d"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39" y="206829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2. Линейные операции над векторами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9171" y="13176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Линейными операциями над векторами называют операции сложения, вычитания векторов и умножение вектора на число.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Пусть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- два произвольных вектора. Возьмем произвольную точку </a:t>
                </a:r>
                <a:r>
                  <a:rPr lang="ru-RU" i="1" dirty="0"/>
                  <a:t>О </a:t>
                </a:r>
                <a:r>
                  <a:rPr lang="ru-RU" dirty="0"/>
                  <a:t>и построим вектор</a:t>
                </a:r>
                <a:r>
                  <a:rPr lang="ru-RU" i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𝑂𝐴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i="1" dirty="0"/>
                  <a:t>. </a:t>
                </a:r>
                <a:r>
                  <a:rPr lang="ru-RU" dirty="0"/>
                  <a:t>От точки А отложим вектор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i="1" dirty="0"/>
                  <a:t>. </a:t>
                </a:r>
                <a:r>
                  <a:rPr lang="ru-RU" dirty="0"/>
                  <a:t>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𝑂𝐵</m:t>
                        </m:r>
                      </m:e>
                    </m:acc>
                  </m:oMath>
                </a14:m>
                <a:r>
                  <a:rPr lang="ru-RU" dirty="0"/>
                  <a:t>, соединяющий начало первого вектора с концом второго, называется </a:t>
                </a:r>
                <a:r>
                  <a:rPr lang="ru-RU" b="1" dirty="0"/>
                  <a:t>суммой</a:t>
                </a:r>
                <a:r>
                  <a:rPr lang="ru-RU" dirty="0"/>
                  <a:t> </a:t>
                </a:r>
                <a:r>
                  <a:rPr lang="ru-RU" b="1" dirty="0"/>
                  <a:t>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𝑂𝐵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9171" y="1317625"/>
                <a:ext cx="6775450" cy="4151313"/>
              </a:xfrm>
              <a:blipFill rotWithShape="1">
                <a:blip r:embed="rId2"/>
                <a:stretch>
                  <a:fillRect l="-1349" t="-1175" r="-22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95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795482"/>
      </p:ext>
    </p:extLst>
  </p:cSld>
  <p:clrMapOvr>
    <a:masterClrMapping/>
  </p:clrMapOvr>
  <p:transition spd="med">
    <p:wipe dir="d"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3039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3600" y="1306739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dirty="0"/>
              <a:t>Это правило сложения векторов называют </a:t>
            </a:r>
            <a:r>
              <a:rPr lang="ru-RU" b="1" dirty="0"/>
              <a:t>правилом </a:t>
            </a:r>
            <a:r>
              <a:rPr lang="ru-RU" b="1" dirty="0" smtClean="0"/>
              <a:t>треугольника</a:t>
            </a:r>
            <a:r>
              <a:rPr lang="ru-RU" dirty="0" smtClean="0"/>
              <a:t>.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96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2732314" y="2068286"/>
            <a:ext cx="1175657" cy="511628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047999" y="1864667"/>
                <a:ext cx="4523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999" y="1864667"/>
                <a:ext cx="452367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Прямая со стрелкой 8"/>
          <p:cNvCxnSpPr/>
          <p:nvPr/>
        </p:nvCxnSpPr>
        <p:spPr bwMode="auto">
          <a:xfrm flipV="1">
            <a:off x="5475514" y="2068286"/>
            <a:ext cx="1774372" cy="2721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138119" y="1559670"/>
                <a:ext cx="449162" cy="5164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119" y="1559670"/>
                <a:ext cx="449162" cy="5164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 стрелкой 11"/>
          <p:cNvCxnSpPr/>
          <p:nvPr/>
        </p:nvCxnSpPr>
        <p:spPr bwMode="auto">
          <a:xfrm flipV="1">
            <a:off x="3592286" y="3450771"/>
            <a:ext cx="1045028" cy="59871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 стрелкой 13"/>
          <p:cNvCxnSpPr/>
          <p:nvPr/>
        </p:nvCxnSpPr>
        <p:spPr bwMode="auto">
          <a:xfrm>
            <a:off x="4637314" y="3450771"/>
            <a:ext cx="1725386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Прямая со стрелкой 15"/>
          <p:cNvCxnSpPr/>
          <p:nvPr/>
        </p:nvCxnSpPr>
        <p:spPr bwMode="auto">
          <a:xfrm flipV="1">
            <a:off x="3592286" y="3450771"/>
            <a:ext cx="2770414" cy="59871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3274182" y="389786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4415677" y="3050661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/>
              <a:t>А</a:t>
            </a:r>
            <a:endParaRPr lang="ru-RU" sz="20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6362700" y="325071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730749" y="3250716"/>
                <a:ext cx="4523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749" y="3250716"/>
                <a:ext cx="45236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153044" y="3027238"/>
                <a:ext cx="470770" cy="7228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044" y="3027238"/>
                <a:ext cx="470770" cy="72289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494026" y="3774682"/>
                <a:ext cx="1005981" cy="5164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en-US" sz="2400" b="1" i="1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4026" y="3774682"/>
                <a:ext cx="1005981" cy="51648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4905780"/>
      </p:ext>
    </p:extLst>
  </p:cSld>
  <p:clrMapOvr>
    <a:masterClrMapping/>
  </p:clrMapOvr>
  <p:transition spd="med">
    <p:wipe dir="d"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8286" y="13611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dirty="0"/>
              <a:t>П</a:t>
            </a:r>
            <a:r>
              <a:rPr lang="ru-RU" dirty="0" smtClean="0"/>
              <a:t>равило </a:t>
            </a:r>
            <a:r>
              <a:rPr lang="ru-RU" dirty="0"/>
              <a:t>треугольника можно применять для любого конечного числа складываемых векторов.</a:t>
            </a:r>
          </a:p>
          <a:p>
            <a:pPr marL="0" indent="0">
              <a:buNone/>
            </a:pPr>
            <a:r>
              <a:rPr lang="ru-RU" dirty="0" smtClean="0"/>
              <a:t>       Сумму </a:t>
            </a:r>
            <a:r>
              <a:rPr lang="ru-RU" dirty="0"/>
              <a:t>двух векторов можно построить и по </a:t>
            </a:r>
            <a:r>
              <a:rPr lang="ru-RU" b="1" dirty="0"/>
              <a:t>правилу параллелограмма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97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2438400" y="3690257"/>
            <a:ext cx="664029" cy="87085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3907971" y="3690257"/>
            <a:ext cx="936172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198914" y="3875314"/>
                <a:ext cx="4523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8914" y="3875314"/>
                <a:ext cx="452367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26895" y="3173769"/>
                <a:ext cx="449162" cy="5164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4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895" y="3173769"/>
                <a:ext cx="449162" cy="5164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Прямая со стрелкой 13"/>
          <p:cNvCxnSpPr/>
          <p:nvPr/>
        </p:nvCxnSpPr>
        <p:spPr bwMode="auto">
          <a:xfrm flipV="1">
            <a:off x="5094514" y="3875314"/>
            <a:ext cx="576943" cy="94705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единительная линия 17"/>
          <p:cNvCxnSpPr/>
          <p:nvPr/>
        </p:nvCxnSpPr>
        <p:spPr bwMode="auto">
          <a:xfrm>
            <a:off x="5671457" y="3875314"/>
            <a:ext cx="968829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 стрелкой 19"/>
          <p:cNvCxnSpPr/>
          <p:nvPr/>
        </p:nvCxnSpPr>
        <p:spPr bwMode="auto">
          <a:xfrm>
            <a:off x="5094514" y="4822371"/>
            <a:ext cx="1023257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 flipV="1">
            <a:off x="6117771" y="3875314"/>
            <a:ext cx="522515" cy="947058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 стрелкой 29"/>
          <p:cNvCxnSpPr/>
          <p:nvPr/>
        </p:nvCxnSpPr>
        <p:spPr bwMode="auto">
          <a:xfrm flipV="1">
            <a:off x="5094514" y="3875314"/>
            <a:ext cx="1545772" cy="947058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200390" y="4234542"/>
                <a:ext cx="1334019" cy="445891"/>
              </a:xfrm>
              <a:prstGeom prst="rect">
                <a:avLst/>
              </a:prstGeom>
              <a:noFill/>
              <a:scene3d>
                <a:camera prst="orthographicFront">
                  <a:rot lat="0" lon="0" rev="180000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𝒄</m:t>
                          </m:r>
                        </m:e>
                      </m:acc>
                      <m:r>
                        <a:rPr lang="en-US" sz="2000" b="1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en-US" sz="2000" b="1" i="1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390" y="4234542"/>
                <a:ext cx="1334019" cy="44589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005177" y="4055068"/>
                <a:ext cx="4074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177" y="4055068"/>
                <a:ext cx="407484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517550" y="4822372"/>
                <a:ext cx="404278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550" y="4822372"/>
                <a:ext cx="404278" cy="44589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4730312" y="4680433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2878202"/>
      </p:ext>
    </p:extLst>
  </p:cSld>
  <p:clrMapOvr>
    <a:masterClrMapping/>
  </p:clrMapOvr>
  <p:transition spd="med">
    <p:wipe dir="d"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2714" y="133939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Разностью</a:t>
                </a:r>
                <a:r>
                  <a:rPr lang="ru-RU" dirty="0"/>
                  <a:t>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называется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b="0" i="1" smtClean="0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такой</a:t>
                </a:r>
                <a:r>
                  <a:rPr lang="ru-RU" dirty="0"/>
                  <a:t>, что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2714" y="1339396"/>
                <a:ext cx="6775450" cy="4151313"/>
              </a:xfrm>
              <a:blipFill rotWithShape="1">
                <a:blip r:embed="rId2"/>
                <a:stretch>
                  <a:fillRect r="-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98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2405743" y="2982687"/>
            <a:ext cx="762000" cy="116477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3755571" y="2982686"/>
            <a:ext cx="1132115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08426" y="3145971"/>
                <a:ext cx="4074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426" y="3145971"/>
                <a:ext cx="407484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47457" y="2536795"/>
                <a:ext cx="404278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457" y="2536795"/>
                <a:ext cx="404278" cy="44589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 стрелкой 11"/>
          <p:cNvCxnSpPr/>
          <p:nvPr/>
        </p:nvCxnSpPr>
        <p:spPr bwMode="auto">
          <a:xfrm flipV="1">
            <a:off x="5279571" y="3346027"/>
            <a:ext cx="631372" cy="128040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 стрелкой 13"/>
          <p:cNvCxnSpPr/>
          <p:nvPr/>
        </p:nvCxnSpPr>
        <p:spPr bwMode="auto">
          <a:xfrm>
            <a:off x="5328557" y="4626429"/>
            <a:ext cx="1164771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Прямая со стрелкой 24"/>
          <p:cNvCxnSpPr/>
          <p:nvPr/>
        </p:nvCxnSpPr>
        <p:spPr bwMode="auto">
          <a:xfrm flipH="1" flipV="1">
            <a:off x="5910943" y="3346027"/>
            <a:ext cx="582385" cy="128040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21281" y="3808903"/>
                <a:ext cx="473976" cy="67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1281" y="3808903"/>
                <a:ext cx="473976" cy="67710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708803" y="4599003"/>
                <a:ext cx="404278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803" y="4599003"/>
                <a:ext cx="404278" cy="44589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113081" y="3685025"/>
                <a:ext cx="1334020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𝒄</m:t>
                          </m:r>
                        </m:e>
                      </m:acc>
                      <m:r>
                        <a:rPr lang="ru-RU" sz="2000" b="1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ru-RU" sz="2000" b="1" i="1"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081" y="3685025"/>
                <a:ext cx="1334020" cy="44589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4994067" y="4486011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902096578"/>
      </p:ext>
    </p:extLst>
  </p:cSld>
  <p:clrMapOvr>
    <a:masterClrMapping/>
  </p:clrMapOvr>
  <p:transition spd="med">
    <p:wipe dir="d"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1" y="206829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11829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Таким образом, если на векторах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, отложенных из общей точки </a:t>
                </a:r>
                <a:r>
                  <a:rPr lang="ru-RU" i="1" dirty="0"/>
                  <a:t>О</a:t>
                </a:r>
                <a:r>
                  <a:rPr lang="ru-RU" dirty="0"/>
                  <a:t>, построить параллелограмм </a:t>
                </a:r>
                <a:r>
                  <a:rPr lang="ru-RU" i="1" dirty="0"/>
                  <a:t>ОАСВ</a:t>
                </a:r>
                <a:r>
                  <a:rPr lang="ru-RU" dirty="0"/>
                  <a:t>, то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𝑂𝐶</m:t>
                        </m:r>
                      </m:e>
                    </m:acc>
                  </m:oMath>
                </a14:m>
                <a:r>
                  <a:rPr lang="ru-RU" dirty="0"/>
                  <a:t>, совпадающий с </a:t>
                </a:r>
                <a:r>
                  <a:rPr lang="ru-RU" b="1" dirty="0"/>
                  <a:t>одной диагональю, равен сумме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</m:acc>
                  </m:oMath>
                </a14:m>
                <a:r>
                  <a:rPr lang="ru-RU" dirty="0"/>
                  <a:t>, а второй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𝐵𝐴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:r>
                  <a:rPr lang="ru-RU" b="1" dirty="0"/>
                  <a:t>совпадающий с другой диагональю, - разности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ru-RU" b="1" i="1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b="1" i="1">
                            <a:latin typeface="Cambria Math"/>
                          </a:rPr>
                          <m:t>𝒃</m:t>
                        </m:r>
                      </m:e>
                    </m:acc>
                  </m:oMath>
                </a14:m>
                <a:r>
                  <a:rPr lang="ru-RU" b="1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11829" y="1361168"/>
                <a:ext cx="6775450" cy="4151313"/>
              </a:xfrm>
              <a:blipFill rotWithShape="1">
                <a:blip r:embed="rId2"/>
                <a:stretch>
                  <a:fillRect l="-1349" r="-14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99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679225"/>
      </p:ext>
    </p:extLst>
  </p:cSld>
  <p:clrMapOvr>
    <a:masterClrMapping/>
  </p:clrMapOvr>
  <p:transition spd="med">
    <p:wipe dir="d"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3600" y="1372054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100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3243943" y="2242457"/>
            <a:ext cx="859971" cy="1589314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3243943" y="3831771"/>
            <a:ext cx="2971800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единительная линия 9"/>
          <p:cNvCxnSpPr/>
          <p:nvPr/>
        </p:nvCxnSpPr>
        <p:spPr bwMode="auto">
          <a:xfrm>
            <a:off x="4103914" y="2242457"/>
            <a:ext cx="2862943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 flipH="1">
            <a:off x="6215745" y="2242457"/>
            <a:ext cx="751112" cy="1589314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2890627" y="3668876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3853543" y="195942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6966857" y="205700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</a:t>
            </a:r>
            <a:endParaRPr lang="ru-RU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6209752" y="366926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В</a:t>
            </a:r>
            <a:endParaRPr lang="ru-RU" i="1" dirty="0"/>
          </a:p>
        </p:txBody>
      </p:sp>
      <p:cxnSp>
        <p:nvCxnSpPr>
          <p:cNvPr id="45" name="Прямая со стрелкой 44"/>
          <p:cNvCxnSpPr>
            <a:endCxn id="21" idx="1"/>
          </p:cNvCxnSpPr>
          <p:nvPr/>
        </p:nvCxnSpPr>
        <p:spPr bwMode="auto">
          <a:xfrm flipV="1">
            <a:off x="3243943" y="2241674"/>
            <a:ext cx="3722914" cy="1569108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Прямая со стрелкой 56"/>
          <p:cNvCxnSpPr>
            <a:stCxn id="22" idx="1"/>
          </p:cNvCxnSpPr>
          <p:nvPr/>
        </p:nvCxnSpPr>
        <p:spPr bwMode="auto">
          <a:xfrm flipH="1" flipV="1">
            <a:off x="4103914" y="2241674"/>
            <a:ext cx="2105838" cy="161226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3266444" y="2826173"/>
                <a:ext cx="4074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6444" y="2826173"/>
                <a:ext cx="407484" cy="40011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527704" y="3815654"/>
                <a:ext cx="404278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704" y="3815654"/>
                <a:ext cx="404278" cy="44589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564119" y="2603227"/>
                <a:ext cx="869341" cy="445891"/>
              </a:xfrm>
              <a:prstGeom prst="rect">
                <a:avLst/>
              </a:prstGeom>
              <a:noFill/>
              <a:scene3d>
                <a:camera prst="orthographicFront">
                  <a:rot lat="0" lon="0" rev="180000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en-US" sz="2000" b="1" i="1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4119" y="2603227"/>
                <a:ext cx="869341" cy="44589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 rot="5400000" flipH="1">
                <a:off x="4499217" y="2355820"/>
                <a:ext cx="869341" cy="445891"/>
              </a:xfrm>
              <a:prstGeom prst="rect">
                <a:avLst/>
              </a:prstGeom>
              <a:noFill/>
              <a:scene3d>
                <a:camera prst="orthographicFront">
                  <a:rot lat="0" lon="0" rev="300000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ru-RU" sz="2000" b="1" i="1"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 flipH="1">
                <a:off x="4499217" y="2355820"/>
                <a:ext cx="869341" cy="44589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9306198"/>
      </p:ext>
    </p:extLst>
  </p:cSld>
  <p:clrMapOvr>
    <a:masterClrMapping/>
  </p:clrMapOvr>
  <p:transition spd="med">
    <p:wipe dir="d"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382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0314" y="132851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    Произведением</a:t>
                </a:r>
                <a:r>
                  <a:rPr lang="ru-RU" dirty="0" smtClean="0"/>
                  <a:t> </a:t>
                </a:r>
                <a:r>
                  <a:rPr lang="ru-RU" dirty="0"/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на число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𝜆</m:t>
                    </m:r>
                    <m:r>
                      <a:rPr lang="ru-RU" i="1">
                        <a:latin typeface="Cambria Math"/>
                      </a:rPr>
                      <m:t> </m:t>
                    </m:r>
                  </m:oMath>
                </a14:m>
                <a:r>
                  <a:rPr lang="ru-RU" dirty="0"/>
                  <a:t>(скаляр) называется вектор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который имеет  длину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ru-RU" i="1">
                            <a:latin typeface="Cambria Math"/>
                          </a:rPr>
                          <m:t>𝜆</m:t>
                        </m:r>
                      </m:e>
                    </m:d>
                    <m:r>
                      <a:rPr lang="ru-RU" i="1">
                        <a:latin typeface="Cambria Math"/>
                      </a:rPr>
                      <m:t>∙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</m:oMath>
                </a14:m>
                <a:r>
                  <a:rPr lang="ru-RU" dirty="0"/>
                  <a:t>, </a:t>
                </a:r>
                <a:r>
                  <a:rPr lang="ru-RU" dirty="0" smtClean="0"/>
                  <a:t>коллинеарный </a:t>
                </a:r>
                <a:r>
                  <a:rPr lang="ru-RU" dirty="0"/>
                  <a:t>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имеет направление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если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𝜆</m:t>
                    </m:r>
                    <m:r>
                      <a:rPr lang="ru-RU" i="1">
                        <a:latin typeface="Cambria Math"/>
                      </a:rPr>
                      <m:t>&gt;0</m:t>
                    </m:r>
                  </m:oMath>
                </a14:m>
                <a:r>
                  <a:rPr lang="ru-RU" dirty="0"/>
                  <a:t> и противоположное направление, если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𝜆</m:t>
                    </m:r>
                    <m:r>
                      <a:rPr lang="ru-RU" i="1">
                        <a:latin typeface="Cambria Math"/>
                      </a:rPr>
                      <m:t>&lt;0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0314" y="1328510"/>
                <a:ext cx="6775450" cy="4151313"/>
              </a:xfrm>
              <a:blipFill rotWithShape="1">
                <a:blip r:embed="rId2"/>
                <a:stretch>
                  <a:fillRect l="-1349" r="-22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771274"/>
      </p:ext>
    </p:extLst>
  </p:cSld>
  <p:clrMapOvr>
    <a:masterClrMapping/>
  </p:clrMapOvr>
  <p:transition spd="med">
    <p:wipe dir="d"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5068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20686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Из определения следует: два вектора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 </a:t>
                </a:r>
                <a:r>
                  <a:rPr lang="ru-RU" b="1" dirty="0"/>
                  <a:t>коллинеарны тогда и только тогда</a:t>
                </a:r>
                <a:r>
                  <a:rPr lang="ru-RU" dirty="0"/>
                  <a:t>, когда имеет место равенство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𝜆</m:t>
                    </m:r>
                    <m:r>
                      <a:rPr lang="ru-RU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: </a:t>
                </a:r>
                <a:endParaRPr lang="ru-RU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⟺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ru-RU" b="1" i="1">
                        <a:latin typeface="Cambria Math"/>
                      </a:rPr>
                      <m:t>𝝀</m:t>
                    </m:r>
                    <m:r>
                      <a:rPr lang="ru-RU" b="1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</m:acc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20686" y="1350282"/>
                <a:ext cx="6775450" cy="4151313"/>
              </a:xfrm>
              <a:blipFill rotWithShape="1">
                <a:blip r:embed="rId2"/>
                <a:stretch>
                  <a:fillRect l="-1349" r="-17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031097"/>
      </p:ext>
    </p:extLst>
  </p:cSld>
  <p:clrMapOvr>
    <a:masterClrMapping/>
  </p:clrMapOvr>
  <p:transition spd="med">
    <p:wipe dir="d"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66257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Линейные операции над векторами обладают следующими </a:t>
                </a:r>
                <a:r>
                  <a:rPr lang="ru-RU" b="1" dirty="0"/>
                  <a:t>свойствами</a:t>
                </a:r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1)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>
                        <a:latin typeface="Cambria Math"/>
                      </a:rPr>
                      <m:t> </m:t>
                    </m:r>
                    <m:r>
                      <a:rPr lang="en-US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2)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>
                        <a:latin typeface="Cambria Math"/>
                      </a:rPr>
                      <m:t> </m:t>
                    </m:r>
                    <m:r>
                      <a:rPr lang="en-US">
                        <a:latin typeface="Cambria Math"/>
                      </a:rPr>
                      <m:t>+(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)=(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>
                        <a:latin typeface="Cambria Math"/>
                      </a:rPr>
                      <m:t>)+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3)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+(−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)=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br>
                  <a:rPr lang="ru-RU" dirty="0" smtClean="0"/>
                </a:b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66257" y="1328511"/>
                <a:ext cx="6775450" cy="4151313"/>
              </a:xfrm>
              <a:blipFill rotWithShape="1">
                <a:blip r:embed="rId2"/>
                <a:stretch>
                  <a:fillRect l="-1349" t="-1175" r="-5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830163"/>
      </p:ext>
    </p:extLst>
  </p:cSld>
  <p:clrMapOvr>
    <a:masterClrMapping/>
  </p:clrMapOvr>
  <p:transition spd="med">
    <p:wipe dir="d"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382" y="19594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Линейные операции над векторами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00942" y="133939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</a:t>
                </a:r>
                <a:r>
                  <a:rPr lang="ru-RU" b="1" dirty="0" smtClean="0"/>
                  <a:t> 4)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5)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6)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𝜆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)=</m:t>
                    </m:r>
                    <m:r>
                      <a:rPr lang="ru-RU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ru-RU" i="1" smtClean="0">
                        <a:latin typeface="Cambria Math"/>
                      </a:rPr>
                      <m:t>;</m:t>
                    </m:r>
                  </m:oMath>
                </a14:m>
                <a:endParaRPr lang="ru-RU" dirty="0" smtClean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7)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1∙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, (−1)∙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=−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/>
                </a:r>
                <a:br>
                  <a:rPr lang="ru-RU" dirty="0" smtClean="0"/>
                </a:b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00942" y="1339396"/>
                <a:ext cx="6775450" cy="4151313"/>
              </a:xfrm>
              <a:blipFill rotWithShape="1">
                <a:blip r:embed="rId2"/>
                <a:stretch>
                  <a:fillRect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87262"/>
      </p:ext>
    </p:extLst>
  </p:cSld>
  <p:clrMapOvr>
    <a:masterClrMapping/>
  </p:clrMapOvr>
  <p:transition spd="med">
    <p:wipe dir="d"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2411" y="979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3. Проекция вектора на ось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11829" y="13720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</a:t>
                </a:r>
                <a:r>
                  <a:rPr lang="ru-RU" dirty="0"/>
                  <a:t>Пусть в пространстве задана ось </a:t>
                </a:r>
                <a:r>
                  <a:rPr lang="en-US" b="1" i="1" dirty="0"/>
                  <a:t>l</a:t>
                </a:r>
                <a:r>
                  <a:rPr lang="ru-RU" i="1" dirty="0"/>
                  <a:t>, </a:t>
                </a:r>
                <a:r>
                  <a:rPr lang="ru-RU" dirty="0"/>
                  <a:t>то есть направленная прямая</a:t>
                </a:r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dirty="0"/>
                  <a:t>Проекцией точки </a:t>
                </a:r>
                <a:r>
                  <a:rPr lang="ru-RU" i="1" dirty="0"/>
                  <a:t>М</a:t>
                </a:r>
                <a:r>
                  <a:rPr lang="ru-RU" dirty="0"/>
                  <a:t> на ось </a:t>
                </a:r>
                <a:r>
                  <a:rPr lang="en-US" i="1" dirty="0"/>
                  <a:t>l</a:t>
                </a:r>
                <a:r>
                  <a:rPr lang="ru-RU" dirty="0"/>
                  <a:t> называется основание  перпендикуляра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,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r>
                  <a:rPr lang="ru-RU" dirty="0"/>
                  <a:t>опущенного из точки </a:t>
                </a:r>
                <a:r>
                  <a:rPr lang="ru-RU" i="1" dirty="0"/>
                  <a:t>М</a:t>
                </a:r>
                <a:r>
                  <a:rPr lang="ru-RU" dirty="0"/>
                  <a:t> на ось.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11829" y="1372053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105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4060372" y="3501008"/>
            <a:ext cx="7572" cy="145199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>
            <a:off x="4067944" y="3501008"/>
            <a:ext cx="797970" cy="28722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Прямая соединительная линия 15"/>
          <p:cNvCxnSpPr/>
          <p:nvPr/>
        </p:nvCxnSpPr>
        <p:spPr bwMode="auto">
          <a:xfrm>
            <a:off x="4865914" y="3788229"/>
            <a:ext cx="0" cy="1426028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единительная линия 17"/>
          <p:cNvCxnSpPr/>
          <p:nvPr/>
        </p:nvCxnSpPr>
        <p:spPr bwMode="auto">
          <a:xfrm flipH="1" flipV="1">
            <a:off x="4067944" y="4953000"/>
            <a:ext cx="797970" cy="261257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>
            <a:off x="2808514" y="4582886"/>
            <a:ext cx="1658415" cy="2177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>
            <a:off x="4466929" y="4604657"/>
            <a:ext cx="398985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Box 27"/>
          <p:cNvSpPr txBox="1"/>
          <p:nvPr/>
        </p:nvSpPr>
        <p:spPr>
          <a:xfrm>
            <a:off x="6086780" y="4110569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l</a:t>
            </a:r>
            <a:endParaRPr lang="ru-RU" sz="2400" i="1" dirty="0"/>
          </a:p>
        </p:txBody>
      </p:sp>
      <p:cxnSp>
        <p:nvCxnSpPr>
          <p:cNvPr id="32" name="Прямая со стрелкой 31"/>
          <p:cNvCxnSpPr/>
          <p:nvPr/>
        </p:nvCxnSpPr>
        <p:spPr bwMode="auto">
          <a:xfrm>
            <a:off x="4856694" y="4604657"/>
            <a:ext cx="1364899" cy="2089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Прямая соединительная линия 41"/>
          <p:cNvCxnSpPr/>
          <p:nvPr/>
        </p:nvCxnSpPr>
        <p:spPr bwMode="auto">
          <a:xfrm flipV="1">
            <a:off x="4466929" y="4110569"/>
            <a:ext cx="0" cy="48320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/>
          <p:cNvSpPr txBox="1"/>
          <p:nvPr/>
        </p:nvSpPr>
        <p:spPr>
          <a:xfrm>
            <a:off x="4245429" y="3788229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М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136293" y="4593771"/>
                <a:ext cx="661271" cy="67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293" y="4593771"/>
                <a:ext cx="661271" cy="67710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2985201"/>
      </p:ext>
    </p:extLst>
  </p:cSld>
  <p:clrMapOvr>
    <a:masterClrMapping/>
  </p:clrMapOvr>
  <p:transition spd="med">
    <p:wipe dir="d"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Проекция вектора на ось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9171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Пусть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/>
                  <a:t> - произвольный вектор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/>
                  <a:t> ). Обозначим через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/>
                  <a:t> проекции на ось </a:t>
                </a:r>
                <a:r>
                  <a:rPr lang="en-US" i="1" dirty="0"/>
                  <a:t>l</a:t>
                </a:r>
                <a:r>
                  <a:rPr lang="ru-RU" dirty="0"/>
                  <a:t> соответственно начала </a:t>
                </a:r>
                <a:r>
                  <a:rPr lang="ru-RU" i="1" dirty="0"/>
                  <a:t>А </a:t>
                </a:r>
                <a:r>
                  <a:rPr lang="ru-RU" dirty="0"/>
                  <a:t>и конца </a:t>
                </a:r>
                <a:r>
                  <a:rPr lang="ru-RU" i="1" dirty="0"/>
                  <a:t>В</a:t>
                </a:r>
                <a:r>
                  <a:rPr lang="ru-RU" dirty="0"/>
                  <a:t>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/>
                  <a:t>.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 называется </a:t>
                </a:r>
                <a:r>
                  <a:rPr lang="ru-RU" b="1" dirty="0"/>
                  <a:t>составляющей </a:t>
                </a:r>
                <a:r>
                  <a:rPr lang="ru-RU" b="1" dirty="0" smtClean="0"/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 smtClean="0"/>
                  <a:t>  </a:t>
                </a:r>
                <a:r>
                  <a:rPr lang="ru-RU" dirty="0"/>
                  <a:t>по оси </a:t>
                </a:r>
                <a:r>
                  <a:rPr lang="en-US" i="1" dirty="0" smtClean="0"/>
                  <a:t>l</a:t>
                </a:r>
                <a:r>
                  <a:rPr lang="ru-RU" dirty="0"/>
                  <a:t> </a:t>
                </a:r>
                <a:r>
                  <a:rPr lang="ru-RU" dirty="0" smtClean="0"/>
                  <a:t>и 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сост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9171" y="1328511"/>
                <a:ext cx="6775450" cy="4151313"/>
              </a:xfrm>
              <a:blipFill rotWithShape="1">
                <a:blip r:embed="rId2"/>
                <a:stretch>
                  <a:fillRect l="-1349" r="-6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106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3265714" y="4822371"/>
            <a:ext cx="3744686" cy="108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010400" y="4484914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l</a:t>
            </a:r>
            <a:endParaRPr lang="ru-RU" sz="2400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V="1">
            <a:off x="4245429" y="3799114"/>
            <a:ext cx="1371600" cy="34834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3889241" y="3799114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A</a:t>
            </a:r>
            <a:endParaRPr lang="ru-RU" sz="20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5384506" y="3460205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/>
              <a:t>В</a:t>
            </a:r>
            <a:endParaRPr lang="ru-RU" sz="2000" i="1" dirty="0"/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>
            <a:off x="4245429" y="4147457"/>
            <a:ext cx="0" cy="68580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Прямая соединительная линия 14"/>
          <p:cNvCxnSpPr>
            <a:stCxn id="11" idx="2"/>
          </p:cNvCxnSpPr>
          <p:nvPr/>
        </p:nvCxnSpPr>
        <p:spPr bwMode="auto">
          <a:xfrm>
            <a:off x="5562600" y="3860315"/>
            <a:ext cx="0" cy="97294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067335" y="4782940"/>
                <a:ext cx="5415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𝑨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335" y="4782940"/>
                <a:ext cx="541559" cy="400110"/>
              </a:xfrm>
              <a:prstGeom prst="rect">
                <a:avLst/>
              </a:prstGeom>
              <a:blipFill rotWithShape="1">
                <a:blip r:embed="rId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344886" y="4782940"/>
                <a:ext cx="55758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𝑩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886" y="4782940"/>
                <a:ext cx="557589" cy="400110"/>
              </a:xfrm>
              <a:prstGeom prst="rect">
                <a:avLst/>
              </a:prstGeom>
              <a:blipFill rotWithShape="1">
                <a:blip r:embed="rId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971800" y="4624157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  <p:cxnSp>
        <p:nvCxnSpPr>
          <p:cNvPr id="22" name="Прямая со стрелкой 21"/>
          <p:cNvCxnSpPr/>
          <p:nvPr/>
        </p:nvCxnSpPr>
        <p:spPr bwMode="auto">
          <a:xfrm>
            <a:off x="4238777" y="4812934"/>
            <a:ext cx="1378252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76398119"/>
      </p:ext>
    </p:extLst>
  </p:cSld>
  <p:clrMapOvr>
    <a:masterClrMapping/>
  </p:clrMapOvr>
  <p:transition spd="med">
    <p:wipe dir="d"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Проекция вектора на ось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38294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Проекцией</a:t>
                </a:r>
                <a:r>
                  <a:rPr lang="ru-RU" dirty="0"/>
                  <a:t>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/>
                  <a:t> на ось </a:t>
                </a:r>
                <a:r>
                  <a:rPr lang="en-US" i="1" dirty="0"/>
                  <a:t>l</a:t>
                </a:r>
                <a:r>
                  <a:rPr lang="ru-RU" dirty="0"/>
                  <a:t> называется положительное число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e>
                    </m:d>
                  </m:oMath>
                </a14:m>
                <a:r>
                  <a:rPr lang="ru-RU" dirty="0"/>
                  <a:t>, если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 и ось </a:t>
                </a:r>
                <a:r>
                  <a:rPr lang="en-US" i="1" dirty="0"/>
                  <a:t>l</a:t>
                </a:r>
                <a:r>
                  <a:rPr lang="ru-RU" dirty="0"/>
                  <a:t> сонаправлены, отрицательное число </a:t>
                </a:r>
                <a:r>
                  <a:rPr lang="ru-RU" dirty="0" smtClean="0"/>
                  <a:t>-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ru-RU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e>
                    </m:d>
                  </m:oMath>
                </a14:m>
                <a:r>
                  <a:rPr lang="ru-RU" dirty="0" smtClean="0"/>
                  <a:t>, </a:t>
                </a:r>
                <a:r>
                  <a:rPr lang="ru-RU" dirty="0"/>
                  <a:t>если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 и ось </a:t>
                </a:r>
                <a:r>
                  <a:rPr lang="en-US" i="1" dirty="0"/>
                  <a:t>l</a:t>
                </a:r>
                <a:r>
                  <a:rPr lang="en-US" dirty="0"/>
                  <a:t> </a:t>
                </a:r>
                <a:r>
                  <a:rPr lang="ru-RU" dirty="0"/>
                  <a:t> противоположно направлены и 0, если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⊥</m:t>
                    </m:r>
                    <m:r>
                      <a:rPr lang="en-US" i="1">
                        <a:latin typeface="Cambria Math"/>
                      </a:rPr>
                      <m:t>𝑙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dirty="0"/>
                  <a:t>Проекция вектора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/>
                  <a:t> на ось </a:t>
                </a:r>
                <a:r>
                  <a:rPr lang="en-US" i="1" dirty="0" smtClean="0"/>
                  <a:t>l</a:t>
                </a:r>
                <a:r>
                  <a:rPr lang="ru-RU" dirty="0" smtClean="0"/>
                  <a:t> обозначается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𝒏𝒑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𝒍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𝑨𝑩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382940"/>
                <a:ext cx="6775450" cy="4151313"/>
              </a:xfrm>
              <a:blipFill rotWithShape="1">
                <a:blip r:embed="rId2"/>
                <a:stretch>
                  <a:fillRect l="-1350" r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193565"/>
      </p:ext>
    </p:extLst>
  </p:cSld>
  <p:clrMapOvr>
    <a:masterClrMapping/>
  </p:clrMapOvr>
  <p:transition spd="med">
    <p:wipe dir="d"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Проекция вектора на ось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7400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Основные свойства проекций: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1. </a:t>
                </a:r>
                <a:r>
                  <a:rPr lang="ru-RU" dirty="0" smtClean="0"/>
                  <a:t>Проекция </a:t>
                </a:r>
                <a:r>
                  <a:rPr lang="ru-RU" dirty="0"/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на ось </a:t>
                </a:r>
                <a:r>
                  <a:rPr lang="en-US" i="1" dirty="0"/>
                  <a:t>l</a:t>
                </a:r>
                <a:r>
                  <a:rPr lang="ru-RU" dirty="0"/>
                  <a:t> равна произведению модуля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на косинус угла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</m:oMath>
                </a14:m>
                <a:r>
                  <a:rPr lang="ru-RU" dirty="0"/>
                  <a:t> между вектором и осью, то есть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r>
                      <a:rPr lang="en-US" i="1">
                        <a:latin typeface="Cambria Math"/>
                      </a:rPr>
                      <m:t>∙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</m:e>
                    </m:func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/>
                  <a:t>Следствие 1.</a:t>
                </a:r>
                <a:r>
                  <a:rPr lang="ru-RU" dirty="0"/>
                  <a:t> Проекция вектора на ось положительна, если вектор образует с осью острый угол, отрицательна, если этот угол – тупой, и равна нулю, если этот угол – прямой.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7400" y="1328511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050388"/>
      </p:ext>
    </p:extLst>
  </p:cSld>
  <p:clrMapOvr>
    <a:masterClrMapping/>
  </p:clrMapOvr>
  <p:transition spd="med">
    <p:wipe dir="d"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Проекция вектора на ось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44486" y="12958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/>
                  <a:t>Следствие 2.</a:t>
                </a:r>
                <a:r>
                  <a:rPr lang="ru-RU" dirty="0"/>
                  <a:t> Проекции равных векторов на одну и ту же ось равны между собой.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2. </a:t>
                </a:r>
                <a:r>
                  <a:rPr lang="ru-RU" dirty="0"/>
                  <a:t>Проекция суммы нескольких векторов на одну и ту же ось равна сумме их проекций на эту </a:t>
                </a:r>
                <a:r>
                  <a:rPr lang="ru-RU" dirty="0" smtClean="0"/>
                  <a:t>ось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	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44486" y="1295853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109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04087"/>
      </p:ext>
    </p:extLst>
  </p:cSld>
  <p:clrMapOvr>
    <a:masterClrMapping/>
  </p:clrMapOvr>
  <p:transition spd="med">
    <p:wipe dir="d"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3. Проекция вектора на ось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9172" y="130674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 </a:t>
                </a:r>
                <a:r>
                  <a:rPr lang="ru-RU" b="1" dirty="0"/>
                  <a:t>3.</a:t>
                </a:r>
                <a:r>
                  <a:rPr lang="ru-RU" dirty="0"/>
                  <a:t> При умножении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на число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𝜆</m:t>
                    </m:r>
                  </m:oMath>
                </a14:m>
                <a:r>
                  <a:rPr lang="ru-RU" dirty="0"/>
                  <a:t> его проекция на ось также умножается на это число, то есть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)=</m:t>
                    </m:r>
                    <m:r>
                      <a:rPr lang="ru-RU" i="1">
                        <a:latin typeface="Cambria Math"/>
                      </a:rPr>
                      <m:t>𝜆</m:t>
                    </m:r>
                    <m:r>
                      <a:rPr lang="ru-RU" i="1">
                        <a:latin typeface="Cambria Math"/>
                      </a:rPr>
                      <m:t>∙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.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Заметем</a:t>
                </a:r>
                <a:r>
                  <a:rPr lang="ru-RU" dirty="0"/>
                  <a:t>, что проекция вектора на ось </a:t>
                </a:r>
                <a:r>
                  <a:rPr lang="en-US" i="1" dirty="0"/>
                  <a:t>l</a:t>
                </a:r>
                <a:r>
                  <a:rPr lang="ru-RU" dirty="0"/>
                  <a:t> и его составляющая связаны </a:t>
                </a:r>
                <a:r>
                  <a:rPr lang="ru-RU" dirty="0" smtClean="0"/>
                  <a:t>соотношением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𝒄𝒐𝒄𝒎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𝒍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𝒏𝒑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𝒍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𝒍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9172" y="1306740"/>
                <a:ext cx="6775450" cy="4151313"/>
              </a:xfrm>
              <a:blipFill rotWithShape="1">
                <a:blip r:embed="rId2"/>
                <a:stretch>
                  <a:fillRect l="-1349" t="-20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26807"/>
      </p:ext>
    </p:extLst>
  </p:cSld>
  <p:clrMapOvr>
    <a:masterClrMapping/>
  </p:clrMapOvr>
  <p:transition spd="med">
    <p:wipe dir="d"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44486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Рассмотрим в пространстве прямоугольную систему координат </a:t>
                </a:r>
                <a:r>
                  <a:rPr lang="en-US" i="1" dirty="0" err="1"/>
                  <a:t>Oxyz</a:t>
                </a:r>
                <a:r>
                  <a:rPr lang="ru-RU" dirty="0"/>
                  <a:t>. Выделим на координатных осях </a:t>
                </a:r>
                <a:r>
                  <a:rPr lang="en-US" i="1" dirty="0"/>
                  <a:t>Ox</a:t>
                </a:r>
                <a:r>
                  <a:rPr lang="ru-RU" i="1" dirty="0"/>
                  <a:t>, </a:t>
                </a:r>
                <a:r>
                  <a:rPr lang="en-US" i="1" dirty="0" err="1"/>
                  <a:t>Oy</a:t>
                </a:r>
                <a:r>
                  <a:rPr lang="en-US" dirty="0"/>
                  <a:t> </a:t>
                </a:r>
                <a:r>
                  <a:rPr lang="ru-RU" dirty="0"/>
                  <a:t>и </a:t>
                </a:r>
                <a:r>
                  <a:rPr lang="en-US" i="1" dirty="0"/>
                  <a:t>Oz</a:t>
                </a:r>
                <a:r>
                  <a:rPr lang="ru-RU" dirty="0"/>
                  <a:t> единичные векторы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  </a:t>
                </a:r>
                <a:r>
                  <a:rPr lang="ru-RU" dirty="0" smtClean="0"/>
                  <a:t>соответственно,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 smtClean="0"/>
                  <a:t> - произвольный вектор. Обозначим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  <m:r>
                          <a:rPr lang="en-US" i="1">
                            <a:latin typeface="Cambria Math"/>
                          </a:rPr>
                          <m:t>, 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ru-RU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dirty="0" smtClean="0"/>
                  <a:t>тогда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𝒊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𝒋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𝒌</m:t>
                        </m:r>
                      </m:e>
                    </m:acc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44486" y="1350282"/>
                <a:ext cx="6775450" cy="4151313"/>
              </a:xfrm>
              <a:blipFill rotWithShape="1">
                <a:blip r:embed="rId2"/>
                <a:stretch>
                  <a:fillRect l="-1440" t="-1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949121"/>
      </p:ext>
    </p:extLst>
  </p:cSld>
  <p:clrMapOvr>
    <a:masterClrMapping/>
  </p:clrMapOvr>
  <p:transition spd="med">
    <p:wipe dir="d"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68286" y="132851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Полученная формула является </a:t>
                </a:r>
                <a:r>
                  <a:rPr lang="ru-RU" dirty="0"/>
                  <a:t>основной в векторном исчислении и называется </a:t>
                </a:r>
                <a:r>
                  <a:rPr lang="ru-RU" b="1" dirty="0"/>
                  <a:t>разложением вектора по ортам координатных осей</a:t>
                </a:r>
                <a:r>
                  <a:rPr lang="ru-RU" dirty="0"/>
                  <a:t>. Числа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  <m:r>
                          <a:rPr lang="en-US" i="1">
                            <a:latin typeface="Cambria Math"/>
                          </a:rPr>
                          <m:t> 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ru-RU" dirty="0"/>
                  <a:t> называются </a:t>
                </a:r>
                <a:r>
                  <a:rPr lang="ru-RU" b="1" dirty="0"/>
                  <a:t>координатами </a:t>
                </a:r>
                <a:r>
                  <a:rPr lang="ru-RU" dirty="0"/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то есть координаты вектора – это его проекции на соответствующие координатные оси.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68286" y="1328510"/>
                <a:ext cx="6775450" cy="4151313"/>
              </a:xfrm>
              <a:blipFill rotWithShape="1">
                <a:blip r:embed="rId2"/>
                <a:stretch>
                  <a:fillRect l="-1349" t="-1175" r="-21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699762"/>
      </p:ext>
    </p:extLst>
  </p:cSld>
  <p:clrMapOvr>
    <a:masterClrMapping/>
  </p:clrMapOvr>
  <p:transition spd="med">
    <p:wipe dir="d"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92086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Модуль вектора (длина вектора) равен квадратному корню из суммы квадратов координат (проекцией) этого </a:t>
                </a:r>
                <a:r>
                  <a:rPr lang="ru-RU" dirty="0" smtClean="0"/>
                  <a:t>вектора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r>
                      <a:rPr lang="ru-RU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i="1">
                            <a:latin typeface="Cambria Math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𝑥</m:t>
                            </m:r>
                          </m:sub>
                          <m:sup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ru-RU" i="1">
                            <a:latin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𝑦</m:t>
                            </m:r>
                          </m:sub>
                          <m:sup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ru-RU" i="1">
                            <a:latin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𝑧</m:t>
                            </m:r>
                          </m:sub>
                          <m:sup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dirty="0"/>
                  <a:t>Пусть вектор  образует с осями </a:t>
                </a:r>
                <a:r>
                  <a:rPr lang="en-US" i="1" dirty="0"/>
                  <a:t>Ox</a:t>
                </a:r>
                <a:r>
                  <a:rPr lang="ru-RU" i="1" dirty="0"/>
                  <a:t>, </a:t>
                </a:r>
                <a:r>
                  <a:rPr lang="en-US" i="1" dirty="0" err="1"/>
                  <a:t>Oy</a:t>
                </a:r>
                <a:r>
                  <a:rPr lang="ru-RU" dirty="0"/>
                  <a:t>, </a:t>
                </a:r>
                <a:r>
                  <a:rPr lang="en-US" i="1" dirty="0"/>
                  <a:t>Oz</a:t>
                </a:r>
                <a:r>
                  <a:rPr lang="ru-RU" dirty="0"/>
                  <a:t> углы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, </m:t>
                    </m:r>
                    <m:r>
                      <a:rPr lang="en-US" i="1">
                        <a:latin typeface="Cambria Math"/>
                      </a:rPr>
                      <m:t>𝛽</m:t>
                    </m:r>
                    <m:r>
                      <a:rPr lang="en-US" i="1">
                        <a:latin typeface="Cambria Math"/>
                      </a:rPr>
                      <m:t>, </m:t>
                    </m:r>
                    <m:r>
                      <a:rPr lang="en-US" i="1">
                        <a:latin typeface="Cambria Math"/>
                      </a:rPr>
                      <m:t>𝛾</m:t>
                    </m:r>
                  </m:oMath>
                </a14:m>
                <a:r>
                  <a:rPr lang="ru-RU" dirty="0"/>
                  <a:t> соответственно. По свойству проекции вектора на ось </a:t>
                </a:r>
                <a:r>
                  <a:rPr lang="ru-RU" dirty="0" smtClean="0"/>
                  <a:t>имеем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=</m:t>
                        </m:r>
                      </m:e>
                    </m:func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𝛽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ru-RU" i="1">
                                <a:latin typeface="Cambria Math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𝑎</m:t>
                                </m:r>
                              </m:e>
                            </m:acc>
                          </m:e>
                        </m:d>
                        <m:func>
                          <m:funcPr>
                            <m:ctrlPr>
                              <a:rPr lang="ru-RU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i="1">
                                <a:latin typeface="Cambria Math"/>
                              </a:rPr>
                              <m:t>𝛾</m:t>
                            </m:r>
                          </m:e>
                        </m:func>
                      </m:e>
                    </m:func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2086" y="1328511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874151"/>
      </p:ext>
    </p:extLst>
  </p:cSld>
  <p:clrMapOvr>
    <a:masterClrMapping/>
  </p:clrMapOvr>
  <p:transition spd="med">
    <p:wipe dir="d"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35628" y="13176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Или, что то же самое,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i="1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d>
                          </m:den>
                        </m:f>
                      </m:e>
                    </m:func>
                    <m:r>
                      <a:rPr lang="en-US" i="1">
                        <a:latin typeface="Cambria Math"/>
                      </a:rPr>
                      <m:t>, 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𝛽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i="1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𝑦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d>
                          </m:den>
                        </m:f>
                      </m:e>
                    </m:func>
                    <m:r>
                      <a:rPr lang="en-US" i="1">
                        <a:latin typeface="Cambria Math"/>
                      </a:rPr>
                      <m:t>, 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𝛾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i="1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𝑧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d>
                          </m:den>
                        </m:f>
                      </m:e>
                    </m:func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Числа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func>
                          <m:funcPr>
                            <m:ctrlPr>
                              <a:rPr lang="ru-RU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i="1">
                                <a:latin typeface="Cambria Math"/>
                              </a:rPr>
                              <m:t>𝛽</m:t>
                            </m:r>
                            <m:r>
                              <a:rPr lang="en-US" i="1">
                                <a:latin typeface="Cambria Math"/>
                              </a:rPr>
                              <m:t>,  </m:t>
                            </m:r>
                          </m:e>
                        </m:func>
                      </m:e>
                    </m:func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𝛾</m:t>
                        </m:r>
                      </m:e>
                    </m:func>
                    <m:r>
                      <a:rPr lang="ru-RU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называются </a:t>
                </a:r>
                <a:r>
                  <a:rPr lang="ru-RU" b="1" dirty="0"/>
                  <a:t>направляющими косинусами </a:t>
                </a:r>
                <a:r>
                  <a:rPr lang="ru-RU" b="1" dirty="0" smtClean="0"/>
                  <a:t>вектора</a:t>
                </a:r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𝑐𝑜𝑠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𝑐𝑜𝑠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𝛽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𝑐𝑜𝑠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𝛾</m:t>
                    </m:r>
                    <m:r>
                      <a:rPr lang="en-US" i="1">
                        <a:latin typeface="Cambria Math"/>
                      </a:rPr>
                      <m:t>=1</m:t>
                    </m:r>
                  </m:oMath>
                </a14:m>
                <a:r>
                  <a:rPr lang="ru-RU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dirty="0"/>
                  <a:t>то есть сумма квадратов направляющих косинусов ненулевого вектора равна единице.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5628" y="1317625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38298"/>
      </p:ext>
    </p:extLst>
  </p:cSld>
  <p:clrMapOvr>
    <a:masterClrMapping/>
  </p:clrMapOvr>
  <p:transition spd="med">
    <p:wipe dir="d"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35629" y="13720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Заметим, что координатами единичного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 являются числа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func>
                          <m:funcPr>
                            <m:ctrlPr>
                              <a:rPr lang="ru-RU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i="1">
                                <a:latin typeface="Cambria Math"/>
                              </a:rPr>
                              <m:t>𝛽</m:t>
                            </m:r>
                            <m:r>
                              <a:rPr lang="en-US" i="1">
                                <a:latin typeface="Cambria Math"/>
                              </a:rPr>
                              <m:t>,  </m:t>
                            </m:r>
                          </m:e>
                        </m:func>
                      </m:e>
                    </m:func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𝛾</m:t>
                        </m:r>
                      </m:e>
                    </m:func>
                  </m:oMath>
                </a14:m>
                <a:r>
                  <a:rPr lang="ru-RU" dirty="0"/>
                  <a:t>, то есть </a:t>
                </a:r>
                <a:endParaRPr lang="ru-RU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e>
                    </m:acc>
                    <m:r>
                      <a:rPr lang="en-US" b="1" i="1"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ru-RU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𝜶</m:t>
                        </m:r>
                        <m:r>
                          <a:rPr lang="en-US" b="1" i="1">
                            <a:latin typeface="Cambria Math"/>
                          </a:rPr>
                          <m:t>, </m:t>
                        </m:r>
                        <m:func>
                          <m:func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b="1" i="1">
                                <a:latin typeface="Cambria Math"/>
                              </a:rPr>
                              <m:t>𝒄𝒐𝒔</m:t>
                            </m:r>
                          </m:fName>
                          <m:e>
                            <m:r>
                              <a:rPr lang="en-US" b="1" i="1">
                                <a:latin typeface="Cambria Math"/>
                              </a:rPr>
                              <m:t>𝜷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,  </m:t>
                            </m:r>
                          </m:e>
                        </m:func>
                      </m:e>
                    </m:func>
                    <m:func>
                      <m:funcPr>
                        <m:ctrlPr>
                          <a:rPr lang="ru-RU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𝜸</m:t>
                        </m:r>
                      </m:e>
                    </m:func>
                    <m:r>
                      <a:rPr lang="en-US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5629" y="1372053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35423"/>
      </p:ext>
    </p:extLst>
  </p:cSld>
  <p:clrMapOvr>
    <a:masterClrMapping/>
  </p:clrMapOvr>
  <p:transition spd="med">
    <p:wipe dir="d"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 </a:t>
                </a:r>
                <a:r>
                  <a:rPr lang="ru-RU" dirty="0"/>
                  <a:t>Из свойств проекций (а координаты вектора – это его проекции на оси координат) следует: если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i="1">
                                <a:latin typeface="Cambria Math"/>
                              </a:rPr>
                              <m:t> 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i="1">
                                <a:latin typeface="Cambria Math"/>
                              </a:rPr>
                              <m:t>  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, 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𝑅</m:t>
                    </m:r>
                  </m:oMath>
                </a14:m>
                <a:r>
                  <a:rPr lang="ru-RU" dirty="0"/>
                  <a:t>, то 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1</a:t>
                </a:r>
                <a:r>
                  <a:rPr lang="ru-RU" b="1" dirty="0"/>
                  <a:t>)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тогда и только тогда, когда </a:t>
                </a:r>
                <a:endParaRPr lang="ru-R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 - равные векторы имеют соответственно равные координаты;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50282"/>
                <a:ext cx="6775450" cy="4151313"/>
              </a:xfrm>
              <a:blipFill rotWithShape="1">
                <a:blip r:embed="rId2"/>
                <a:stretch>
                  <a:fillRect l="-1440" t="-1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715884"/>
      </p:ext>
    </p:extLst>
  </p:cSld>
  <p:clrMapOvr>
    <a:masterClrMapping/>
  </p:clrMapOvr>
  <p:transition spd="med">
    <p:wipe dir="d"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176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   2</a:t>
                </a:r>
                <a:r>
                  <a:rPr lang="ru-RU" b="1" dirty="0"/>
                  <a:t>)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±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±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±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±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e>
                    </m:d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 - при сложении векторов соответствующие координаты складываются, при вычитании – вычитаются</a:t>
                </a:r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</a:t>
                </a:r>
                <a:r>
                  <a:rPr lang="ru-RU" b="1" dirty="0"/>
                  <a:t>3)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  <m:r>
                          <a:rPr lang="en-US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 </m:t>
                        </m:r>
                        <m:r>
                          <a:rPr lang="ru-RU" i="1">
                            <a:latin typeface="Cambria Math"/>
                          </a:rPr>
                          <m:t>𝛼</m:t>
                        </m:r>
                        <m:r>
                          <a:rPr lang="ru-RU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 </m:t>
                        </m:r>
                        <m:r>
                          <a:rPr lang="ru-RU" i="1">
                            <a:latin typeface="Cambria Math"/>
                          </a:rPr>
                          <m:t>𝛼</m:t>
                        </m:r>
                        <m:r>
                          <a:rPr lang="ru-RU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e>
                    </m:d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 - при умножении вектора на число его координаты умножаются на это число;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17625"/>
                <a:ext cx="6775450" cy="4151313"/>
              </a:xfrm>
              <a:blipFill rotWithShape="1">
                <a:blip r:embed="rId2"/>
                <a:stretch>
                  <a:fillRect l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478928"/>
      </p:ext>
    </p:extLst>
  </p:cSld>
  <p:clrMapOvr>
    <a:masterClrMapping/>
  </p:clrMapOvr>
  <p:transition spd="med">
    <p:wipe dir="d"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9172" y="1306739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   </a:t>
                </a:r>
                <a:r>
                  <a:rPr lang="ru-RU" b="1" dirty="0"/>
                  <a:t>4</a:t>
                </a:r>
                <a:r>
                  <a:rPr lang="ru-RU" b="1" dirty="0" smtClean="0"/>
                  <a:t>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⟺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𝛼</m:t>
                    </m:r>
                    <m:r>
                      <a:rPr lang="ru-RU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, </a:t>
                </a:r>
                <a:r>
                  <a:rPr lang="ru-RU" dirty="0"/>
                  <a:t>то есть </a:t>
                </a:r>
                <a:endParaRPr lang="ru-RU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𝛼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𝛼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𝛼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ru-RU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 или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sub>
                          </m:sSub>
                        </m:den>
                      </m:f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sub>
                          </m:sSub>
                        </m:den>
                      </m:f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r>
                  <a:rPr lang="ru-RU" dirty="0"/>
                  <a:t>у</a:t>
                </a:r>
                <a:r>
                  <a:rPr lang="ru-RU" dirty="0" smtClean="0"/>
                  <a:t>словие коллинеарности двух векторов в координатной форме.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9172" y="1306739"/>
                <a:ext cx="6775450" cy="4151313"/>
              </a:xfrm>
              <a:blipFill rotWithShape="1">
                <a:blip r:embed="rId2"/>
                <a:stretch>
                  <a:fillRect l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271795"/>
      </p:ext>
    </p:extLst>
  </p:cSld>
  <p:clrMapOvr>
    <a:masterClrMapping/>
  </p:clrMapOvr>
  <p:transition spd="med">
    <p:wipe dir="d"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90058" y="13176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Говорят, что точка </a:t>
                </a:r>
                <a:r>
                  <a:rPr lang="ru-RU" i="1" dirty="0"/>
                  <a:t>М</a:t>
                </a:r>
                <a:r>
                  <a:rPr lang="ru-RU" dirty="0"/>
                  <a:t> делит отрезок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 в отношении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𝜆</m:t>
                    </m:r>
                    <m:r>
                      <a:rPr lang="en-US" i="1">
                        <a:latin typeface="Cambria Math"/>
                      </a:rPr>
                      <m:t>&gt;0</m:t>
                    </m:r>
                  </m:oMath>
                </a14:m>
                <a:r>
                  <a:rPr lang="ru-RU" dirty="0"/>
                  <a:t>, если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𝑀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𝜆</m:t>
                    </m:r>
                  </m:oMath>
                </a14:m>
                <a:r>
                  <a:rPr lang="ru-RU" dirty="0"/>
                  <a:t>, или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𝑀</m:t>
                    </m:r>
                    <m:r>
                      <a:rPr lang="en-US" i="1">
                        <a:latin typeface="Cambria Math"/>
                      </a:rPr>
                      <m:t>= </m:t>
                    </m:r>
                    <m:r>
                      <a:rPr lang="en-US" i="1">
                        <a:latin typeface="Cambria Math"/>
                      </a:rPr>
                      <m:t>𝜆</m:t>
                    </m:r>
                    <m:r>
                      <a:rPr lang="en-US" i="1">
                        <a:latin typeface="Cambria Math"/>
                      </a:rPr>
                      <m:t>∙</m:t>
                    </m:r>
                    <m:r>
                      <a:rPr lang="en-US" i="1">
                        <a:latin typeface="Cambria Math"/>
                      </a:rPr>
                      <m:t>𝑀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г</a:t>
                </a:r>
                <a:r>
                  <a:rPr lang="ru-RU" dirty="0" smtClean="0"/>
                  <a:t>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ru-RU" i="1">
                        <a:latin typeface="Cambria Math"/>
                      </a:rPr>
                      <m:t>, </m:t>
                    </m:r>
                    <m:r>
                      <a:rPr lang="ru-RU" i="1">
                        <a:latin typeface="Cambria Math"/>
                      </a:rPr>
                      <m:t>𝑀</m:t>
                    </m:r>
                    <m:r>
                      <a:rPr lang="ru-RU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0058" y="1317625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119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3254829" y="3178629"/>
            <a:ext cx="3842657" cy="139337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43200" y="4202668"/>
                <a:ext cx="562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4202668"/>
                <a:ext cx="56291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839376" y="2809297"/>
                <a:ext cx="562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376" y="2809297"/>
                <a:ext cx="562910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Блок-схема: узел 8"/>
          <p:cNvSpPr/>
          <p:nvPr/>
        </p:nvSpPr>
        <p:spPr bwMode="auto">
          <a:xfrm flipH="1" flipV="1">
            <a:off x="4607915" y="4024926"/>
            <a:ext cx="45719" cy="66011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76057" y="3688599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М</a:t>
            </a:r>
          </a:p>
        </p:txBody>
      </p:sp>
    </p:spTree>
    <p:extLst>
      <p:ext uri="{BB962C8B-B14F-4D97-AF65-F5344CB8AC3E}">
        <p14:creationId xmlns:p14="http://schemas.microsoft.com/office/powerpoint/2010/main" val="1503059446"/>
      </p:ext>
    </p:extLst>
  </p:cSld>
  <p:clrMapOvr>
    <a:masterClrMapping/>
  </p:clrMapOvr>
  <p:transition spd="med">
    <p:wipe dir="d"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13857" y="13720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 </a:t>
                </a:r>
                <a:r>
                  <a:rPr lang="ru-RU" dirty="0"/>
                  <a:t>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 коллинеарны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, поэтому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 </m:t>
                    </m:r>
                    <m:r>
                      <a:rPr lang="en-US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/>
                  <a:t>. </a:t>
                </a:r>
                <a:r>
                  <a:rPr lang="ru-RU" dirty="0" smtClean="0"/>
                  <a:t>После преобразований получим </a:t>
                </a:r>
                <a:r>
                  <a:rPr lang="ru-RU" b="1" dirty="0" smtClean="0"/>
                  <a:t>формулы вычисления координат точки </a:t>
                </a:r>
                <a:r>
                  <a:rPr lang="ru-RU" b="1" i="1" dirty="0" smtClean="0"/>
                  <a:t>М</a:t>
                </a:r>
                <a:r>
                  <a:rPr lang="ru-RU" dirty="0" smtClean="0"/>
                  <a:t>, делящей отрезок в данном отношении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𝜆</m:t>
                    </m:r>
                  </m:oMath>
                </a14:m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𝒙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r>
                            <a:rPr lang="en-US" b="1" i="1">
                              <a:latin typeface="Cambria Math"/>
                            </a:rPr>
                            <m:t>𝝀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r>
                            <a:rPr lang="en-US" b="1" i="1">
                              <a:latin typeface="Cambria Math"/>
                            </a:rPr>
                            <m:t>𝝀</m:t>
                          </m:r>
                        </m:den>
                      </m:f>
                      <m:r>
                        <a:rPr lang="en-US" b="1" i="1">
                          <a:latin typeface="Cambria Math"/>
                        </a:rPr>
                        <m:t>,</m:t>
                      </m:r>
                      <m:r>
                        <a:rPr lang="en-US" b="1" i="1">
                          <a:latin typeface="Cambria Math"/>
                        </a:rPr>
                        <m:t>𝒚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r>
                            <a:rPr lang="en-US" b="1" i="1">
                              <a:latin typeface="Cambria Math"/>
                            </a:rPr>
                            <m:t>𝝀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r>
                            <a:rPr lang="en-US" b="1" i="1">
                              <a:latin typeface="Cambria Math"/>
                            </a:rPr>
                            <m:t>𝝀</m:t>
                          </m:r>
                        </m:den>
                      </m:f>
                      <m:r>
                        <a:rPr lang="en-US" b="1" i="1">
                          <a:latin typeface="Cambria Math"/>
                        </a:rPr>
                        <m:t>,</m:t>
                      </m:r>
                      <m:r>
                        <a:rPr lang="en-US" b="1" i="1">
                          <a:latin typeface="Cambria Math"/>
                        </a:rPr>
                        <m:t>𝒛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r>
                            <a:rPr lang="en-US" b="1" i="1">
                              <a:latin typeface="Cambria Math"/>
                            </a:rPr>
                            <m:t>𝝀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r>
                            <a:rPr lang="en-US" b="1" i="1">
                              <a:latin typeface="Cambria Math"/>
                            </a:rPr>
                            <m:t>𝝀</m:t>
                          </m:r>
                        </m:den>
                      </m:f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13857" y="1372053"/>
                <a:ext cx="6775450" cy="4151313"/>
              </a:xfrm>
              <a:blipFill rotWithShape="1">
                <a:blip r:embed="rId2"/>
                <a:stretch>
                  <a:fillRect l="-1349" r="-6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832068"/>
      </p:ext>
    </p:extLst>
  </p:cSld>
  <p:clrMapOvr>
    <a:masterClrMapping/>
  </p:clrMapOvr>
  <p:transition spd="med">
    <p:wipe dir="d"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4. Координаты вектора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13857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  </a:t>
                </a:r>
                <a:r>
                  <a:rPr lang="ru-RU" dirty="0"/>
                  <a:t>Если точка </a:t>
                </a:r>
                <a:r>
                  <a:rPr lang="ru-RU" i="1" dirty="0"/>
                  <a:t>М </a:t>
                </a:r>
                <a:r>
                  <a:rPr lang="ru-RU" dirty="0"/>
                  <a:t>делит отрезок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/>
                  <a:t> пополам, то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𝜆</m:t>
                    </m:r>
                    <m:r>
                      <a:rPr lang="en-US" i="1">
                        <a:latin typeface="Cambria Math"/>
                      </a:rPr>
                      <m:t>=1</m:t>
                    </m:r>
                  </m:oMath>
                </a14:m>
                <a:r>
                  <a:rPr lang="ru-RU" dirty="0"/>
                  <a:t>, тогда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𝒙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b="1" i="1">
                          <a:latin typeface="Cambria Math"/>
                        </a:rPr>
                        <m:t>,</m:t>
                      </m:r>
                      <m:r>
                        <a:rPr lang="en-US" b="1" i="1">
                          <a:latin typeface="Cambria Math"/>
                        </a:rPr>
                        <m:t>𝒚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b="1" i="1">
                          <a:latin typeface="Cambria Math"/>
                        </a:rPr>
                        <m:t>,</m:t>
                      </m:r>
                      <m:r>
                        <a:rPr lang="en-US" b="1" i="1">
                          <a:latin typeface="Cambria Math"/>
                        </a:rPr>
                        <m:t>𝒛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13857" y="1328511"/>
                <a:ext cx="6775450" cy="4151313"/>
              </a:xfrm>
              <a:blipFill rotWithShape="1">
                <a:blip r:embed="rId2"/>
                <a:stretch>
                  <a:fillRect l="-1349" r="-7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882552"/>
      </p:ext>
    </p:extLst>
  </p:cSld>
  <p:clrMapOvr>
    <a:masterClrMapping/>
  </p:clrMapOvr>
  <p:transition spd="med">
    <p:wipe dir="d"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296" y="15240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5. Скалярное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02972" y="135028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Скалярным произведением двух ненулевых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) называется число, равное произведению длин этих векторов на косинус угла между ними.</a:t>
                </a:r>
              </a:p>
              <a:p>
                <a:pPr marL="0" indent="0">
                  <a:buNone/>
                </a:pPr>
                <a:r>
                  <a:rPr lang="ru-RU" dirty="0" smtClean="0"/>
                  <a:t>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r>
                      <a:rPr lang="en-US" i="1">
                        <a:latin typeface="Cambria Math"/>
                      </a:rPr>
                      <m:t>∙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e>
                    </m:d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</m:e>
                    </m:func>
                  </m:oMath>
                </a14:m>
                <a:r>
                  <a:rPr lang="ru-RU" dirty="0" smtClean="0"/>
                  <a:t>, где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  <m:r>
                          <a:rPr lang="ru-RU" i="1">
                            <a:latin typeface="Cambria Math"/>
                          </a:rPr>
                          <m:t>⌃</m:t>
                        </m:r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e>
                    </m:d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2972" y="1350283"/>
                <a:ext cx="6775450" cy="4151313"/>
              </a:xfrm>
              <a:blipFill rotWithShape="1">
                <a:blip r:embed="rId2"/>
                <a:stretch>
                  <a:fillRect l="-1440" t="-1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409276"/>
      </p:ext>
    </p:extLst>
  </p:cSld>
  <p:clrMapOvr>
    <a:masterClrMapping/>
  </p:clrMapOvr>
  <p:transition spd="med">
    <p:wipe dir="d"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40" y="17417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5. Скалярное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13858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Пусть заданы два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Тогда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b="1" i="1">
                            <a:latin typeface="Cambria Math"/>
                          </a:rPr>
                          <m:t>𝒂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sub>
                    </m:sSub>
                  </m:oMath>
                </a14:m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13858" y="1350282"/>
                <a:ext cx="6775450" cy="4151313"/>
              </a:xfrm>
              <a:blipFill rotWithShape="1">
                <a:blip r:embed="rId2"/>
                <a:stretch>
                  <a:fillRect l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794926"/>
      </p:ext>
    </p:extLst>
  </p:cSld>
  <p:clrMapOvr>
    <a:masterClrMapping/>
  </p:clrMapOvr>
  <p:transition spd="med">
    <p:wipe dir="d"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39" y="17417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5. Скалярное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50283"/>
                <a:ext cx="6775450" cy="415131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b="1" dirty="0"/>
                  <a:t>Свойства скалярного произведения</a:t>
                </a:r>
                <a:r>
                  <a:rPr lang="ru-RU" b="1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1)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2)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𝜆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)=(</m:t>
                    </m:r>
                    <m:r>
                      <a:rPr lang="en-US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)∙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∙(</m:t>
                    </m:r>
                    <m:r>
                      <a:rPr lang="en-US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3)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∙(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4)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en-US" dirty="0"/>
                  <a:t>тогда и только тогда, когда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en-US" dirty="0" smtClean="0"/>
                  <a:t>, </a:t>
                </a:r>
                <a:r>
                  <a:rPr lang="en-US" dirty="0"/>
                  <a:t>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en-US" dirty="0"/>
                  <a:t>, 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⊥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dirty="0"/>
                  <a:t>;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  <m:sup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ru-RU" i="1">
                                <a:latin typeface="Cambria Math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𝑎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dirty="0" smtClean="0"/>
                  <a:t> - скалярный квадрат вектора равен квадрату его длины.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50283"/>
                <a:ext cx="6775450" cy="4151313"/>
              </a:xfrm>
              <a:blipFill rotWithShape="1">
                <a:blip r:embed="rId2"/>
                <a:stretch>
                  <a:fillRect l="-1440" t="-1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544573"/>
      </p:ext>
    </p:extLst>
  </p:cSld>
  <p:clrMapOvr>
    <a:masterClrMapping/>
  </p:clrMapOvr>
  <p:transition spd="med">
    <p:wipe dir="d"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6. Векторное </a:t>
            </a:r>
            <a:r>
              <a:rPr lang="ru-RU" dirty="0">
                <a:solidFill>
                  <a:srgbClr val="000000"/>
                </a:solidFill>
              </a:rPr>
              <a:t>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11828" y="1350282"/>
                <a:ext cx="6775450" cy="4288518"/>
              </a:xfrm>
              <a:noFill/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>
                    <a:noFill/>
                  </a:rPr>
                  <a:t>       </a:t>
                </a:r>
                <a:r>
                  <a:rPr lang="ru-RU" dirty="0"/>
                  <a:t>Три некомпланарных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, взятые в указанном порядке, образуют </a:t>
                </a:r>
                <a:r>
                  <a:rPr lang="ru-RU" b="1" dirty="0"/>
                  <a:t>правую тройку</a:t>
                </a:r>
                <a:r>
                  <a:rPr lang="ru-RU" dirty="0"/>
                  <a:t>, </a:t>
                </a:r>
                <a:r>
                  <a:rPr lang="ru-RU" dirty="0" smtClean="0"/>
                  <a:t>если смотреть </a:t>
                </a:r>
                <a:r>
                  <a:rPr lang="ru-RU" dirty="0"/>
                  <a:t>с конца третьего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 кратчайший поворот от первого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ко второму </a:t>
                </a:r>
                <a:r>
                  <a:rPr lang="ru-RU" dirty="0" smtClean="0"/>
                  <a:t>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  </a:t>
                </a:r>
                <a:r>
                  <a:rPr lang="ru-RU" dirty="0"/>
                  <a:t>виден совершающимся против часовой стрелки, и </a:t>
                </a:r>
                <a:r>
                  <a:rPr lang="ru-RU" b="1" dirty="0"/>
                  <a:t>левую</a:t>
                </a:r>
                <a:r>
                  <a:rPr lang="ru-RU" dirty="0"/>
                  <a:t>, если по часовой.</a:t>
                </a:r>
              </a:p>
              <a:p>
                <a:pPr marL="0" indent="0">
                  <a:buNone/>
                </a:pPr>
                <a:r>
                  <a:rPr lang="ru-RU" dirty="0" smtClean="0">
                    <a:noFill/>
                  </a:rPr>
                  <a:t>       </a:t>
                </a:r>
                <a:r>
                  <a:rPr lang="ru-RU" dirty="0">
                    <a:noFill/>
                  </a:rPr>
                  <a:t>Три некомпланарных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noFill/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,</a:t>
                </a:r>
                <a:r>
                  <a:rPr lang="ru-RU" dirty="0" smtClean="0">
                    <a:noFill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noFill/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noFill/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, взятые в указанном порядке, образуют правую тройку, если с конца третьего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noFill/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 кратчайший </a:t>
                </a:r>
                <a:r>
                  <a:rPr lang="ru-RU" dirty="0" smtClean="0">
                    <a:noFill/>
                  </a:rPr>
                  <a:t>по</a:t>
                </a:r>
              </a:p>
              <a:p>
                <a:pPr marL="0" indent="0">
                  <a:buNone/>
                </a:pPr>
                <a:r>
                  <a:rPr lang="ru-RU" dirty="0" smtClean="0">
                    <a:noFill/>
                  </a:rPr>
                  <a:t>ворпроооот </a:t>
                </a:r>
                <a:r>
                  <a:rPr lang="ru-RU" dirty="0">
                    <a:noFill/>
                  </a:rPr>
                  <a:t>от </a:t>
                </a:r>
                <a:r>
                  <a:rPr lang="ru-RU" dirty="0" smtClean="0">
                    <a:noFill/>
                  </a:rPr>
                  <a:t>первого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noFill/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 ко второму 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noFill/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noFill/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>
                    <a:noFill/>
                  </a:rPr>
                  <a:t> виден совершающимся против часовой стрелки, и левую, если по часовой.</a:t>
                </a:r>
              </a:p>
              <a:p>
                <a:pPr marL="0" indent="0">
                  <a:buNone/>
                </a:pPr>
                <a:endParaRPr lang="ru-RU" dirty="0">
                  <a:noFill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11828" y="1350282"/>
                <a:ext cx="6775450" cy="4288518"/>
              </a:xfrm>
              <a:blipFill rotWithShape="1">
                <a:blip r:embed="rId2"/>
                <a:stretch>
                  <a:fillRect l="-1349" r="-2248" b="-166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125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H="1">
            <a:off x="2579914" y="4637314"/>
            <a:ext cx="653143" cy="43542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3233057" y="4637314"/>
            <a:ext cx="620486" cy="43542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V="1">
            <a:off x="3233057" y="3864429"/>
            <a:ext cx="0" cy="77288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504145" y="4637314"/>
                <a:ext cx="39145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i="1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4145" y="4637314"/>
                <a:ext cx="391454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660221" y="4614551"/>
                <a:ext cx="386644" cy="445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0221" y="4614551"/>
                <a:ext cx="386644" cy="44563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854428" y="3886200"/>
                <a:ext cx="3786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𝒄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428" y="3886200"/>
                <a:ext cx="378629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Дуга 13"/>
          <p:cNvSpPr/>
          <p:nvPr/>
        </p:nvSpPr>
        <p:spPr bwMode="auto">
          <a:xfrm rot="10029582">
            <a:off x="2870471" y="4634045"/>
            <a:ext cx="1089734" cy="201485"/>
          </a:xfrm>
          <a:prstGeom prst="arc">
            <a:avLst>
              <a:gd name="adj1" fmla="val 14565929"/>
              <a:gd name="adj2" fmla="val 0"/>
            </a:avLst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 bwMode="auto">
          <a:xfrm>
            <a:off x="3331029" y="4786077"/>
            <a:ext cx="212271" cy="5129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/>
          <p:cNvCxnSpPr>
            <a:stCxn id="14" idx="0"/>
          </p:cNvCxnSpPr>
          <p:nvPr/>
        </p:nvCxnSpPr>
        <p:spPr bwMode="auto">
          <a:xfrm flipH="1">
            <a:off x="3409491" y="4821098"/>
            <a:ext cx="78462" cy="13300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Прямая со стрелкой 35"/>
          <p:cNvCxnSpPr/>
          <p:nvPr/>
        </p:nvCxnSpPr>
        <p:spPr bwMode="auto">
          <a:xfrm flipH="1" flipV="1">
            <a:off x="5094514" y="4250871"/>
            <a:ext cx="587829" cy="63672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Прямая со стрелкой 37"/>
          <p:cNvCxnSpPr/>
          <p:nvPr/>
        </p:nvCxnSpPr>
        <p:spPr bwMode="auto">
          <a:xfrm flipV="1">
            <a:off x="5682343" y="4250871"/>
            <a:ext cx="859971" cy="63672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Прямая со стрелкой 39"/>
          <p:cNvCxnSpPr/>
          <p:nvPr/>
        </p:nvCxnSpPr>
        <p:spPr bwMode="auto">
          <a:xfrm flipV="1">
            <a:off x="5682343" y="3864429"/>
            <a:ext cx="0" cy="102316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980944" y="4385967"/>
                <a:ext cx="4074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944" y="4385967"/>
                <a:ext cx="407484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214236" y="4409137"/>
                <a:ext cx="404278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4236" y="4409137"/>
                <a:ext cx="404278" cy="44589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303714" y="3664374"/>
                <a:ext cx="3786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𝒄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714" y="3664374"/>
                <a:ext cx="378629" cy="4001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Дуга 44"/>
          <p:cNvSpPr/>
          <p:nvPr/>
        </p:nvSpPr>
        <p:spPr bwMode="auto">
          <a:xfrm>
            <a:off x="5303714" y="4489185"/>
            <a:ext cx="808614" cy="296892"/>
          </a:xfrm>
          <a:prstGeom prst="arc">
            <a:avLst>
              <a:gd name="adj1" fmla="val 11692731"/>
              <a:gd name="adj2" fmla="val 21308767"/>
            </a:avLst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48" name="Прямая соединительная линия 47"/>
          <p:cNvCxnSpPr>
            <a:endCxn id="45" idx="2"/>
          </p:cNvCxnSpPr>
          <p:nvPr/>
        </p:nvCxnSpPr>
        <p:spPr bwMode="auto">
          <a:xfrm>
            <a:off x="6012160" y="4437112"/>
            <a:ext cx="89769" cy="167068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Прямая соединительная линия 56"/>
          <p:cNvCxnSpPr/>
          <p:nvPr/>
        </p:nvCxnSpPr>
        <p:spPr bwMode="auto">
          <a:xfrm flipV="1">
            <a:off x="5932714" y="4569234"/>
            <a:ext cx="169215" cy="16788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57168650"/>
      </p:ext>
    </p:extLst>
  </p:cSld>
  <p:clrMapOvr>
    <a:masterClrMapping/>
  </p:clrMapOvr>
  <p:transition spd="med">
    <p:wipe dir="d"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53" y="163286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Векторное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Векторным произведением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на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называется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, который: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1)</a:t>
                </a:r>
                <a:r>
                  <a:rPr lang="ru-RU" dirty="0" smtClean="0"/>
                  <a:t> перпендикулярен </a:t>
                </a:r>
                <a:r>
                  <a:rPr lang="ru-RU" dirty="0"/>
                  <a:t>векторам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, 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⊥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⊥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;</a:t>
                </a:r>
              </a:p>
              <a:p>
                <a:pPr marL="0" lv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2)</a:t>
                </a:r>
                <a:r>
                  <a:rPr lang="ru-RU" dirty="0" smtClean="0"/>
                  <a:t> имеет </a:t>
                </a:r>
                <a:r>
                  <a:rPr lang="ru-RU" dirty="0"/>
                  <a:t>длину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𝑐</m:t>
                            </m:r>
                          </m:e>
                        </m:acc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r>
                      <a:rPr lang="ru-RU" i="1">
                        <a:latin typeface="Cambria Math"/>
                      </a:rPr>
                      <m:t>∙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e>
                    </m:d>
                    <m:r>
                      <a:rPr lang="en-US" i="1">
                        <a:latin typeface="Cambria Math"/>
                      </a:rPr>
                      <m:t>∙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</m:e>
                    </m:func>
                  </m:oMath>
                </a14:m>
                <a:r>
                  <a:rPr lang="ru-RU" dirty="0"/>
                  <a:t>, где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  <m:r>
                          <a:rPr lang="ru-RU" i="1">
                            <a:latin typeface="Cambria Math"/>
                          </a:rPr>
                          <m:t>⌃</m:t>
                        </m:r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e>
                    </m:d>
                  </m:oMath>
                </a14:m>
                <a:r>
                  <a:rPr lang="ru-RU" dirty="0"/>
                  <a:t>;</a:t>
                </a:r>
              </a:p>
              <a:p>
                <a:pPr marL="0" lv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3)</a:t>
                </a:r>
                <a:r>
                  <a:rPr lang="ru-RU" dirty="0" smtClean="0"/>
                  <a:t> векторы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 образуют правую тройку.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50282"/>
                <a:ext cx="6775450" cy="4151313"/>
              </a:xfrm>
              <a:blipFill rotWithShape="1">
                <a:blip r:embed="rId2"/>
                <a:stretch>
                  <a:fillRect l="-1440" t="-1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319953"/>
      </p:ext>
    </p:extLst>
  </p:cSld>
  <p:clrMapOvr>
    <a:masterClrMapping/>
  </p:clrMapOvr>
  <p:transition spd="med">
    <p:wipe dir="d"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54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Векторное произведение векторов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3939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Векторное произведение 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, 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dirty="0"/>
                  <a:t>Из условия (2) следует, что длина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 численно равна площади </a:t>
                </a:r>
                <a:r>
                  <a:rPr lang="ru-RU" dirty="0" smtClean="0"/>
                  <a:t>параллелограмма, </a:t>
                </a:r>
                <a:r>
                  <a:rPr lang="ru-RU" dirty="0"/>
                  <a:t>построенного на векторах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, как на сторонах</a:t>
                </a:r>
                <a:r>
                  <a:rPr lang="ru-RU" dirty="0" smtClean="0"/>
                  <a:t>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𝒏𝒂𝒑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b="1" i="1">
                                <a:latin typeface="Cambria Math"/>
                              </a:rPr>
                              <m:t>𝒂</m:t>
                            </m:r>
                          </m:e>
                        </m:acc>
                        <m:r>
                          <a:rPr lang="ru-RU" b="1" i="1">
                            <a:latin typeface="Cambria Math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/>
                              </a:rPr>
                              <m:t>𝒃</m:t>
                            </m:r>
                          </m:e>
                        </m:acc>
                      </m:e>
                    </m:d>
                  </m:oMath>
                </a14:m>
                <a:r>
                  <a:rPr lang="ru-RU" b="1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∆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b="1" i="1">
                                <a:latin typeface="Cambria Math"/>
                              </a:rPr>
                              <m:t>𝒂</m:t>
                            </m:r>
                          </m:e>
                        </m:acc>
                        <m:r>
                          <a:rPr lang="ru-RU" b="1" i="1">
                            <a:latin typeface="Cambria Math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/>
                              </a:rPr>
                              <m:t>𝒃</m:t>
                            </m:r>
                          </m:e>
                        </m:acc>
                      </m:e>
                    </m:d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39396"/>
                <a:ext cx="6775450" cy="4151313"/>
              </a:xfrm>
              <a:blipFill rotWithShape="1">
                <a:blip r:embed="rId2"/>
                <a:stretch>
                  <a:fillRect l="-1349" r="-9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813443"/>
      </p:ext>
    </p:extLst>
  </p:cSld>
  <p:clrMapOvr>
    <a:masterClrMapping/>
  </p:clrMapOvr>
  <p:transition spd="med">
    <p:wipe dir="d"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0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Векторное произведение векторов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4742" y="1372054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128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2971800" y="2852057"/>
            <a:ext cx="827314" cy="93617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2971800" y="3788229"/>
            <a:ext cx="1687286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V="1">
            <a:off x="2971800" y="2111829"/>
            <a:ext cx="0" cy="167640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>
            <a:off x="3799114" y="2852057"/>
            <a:ext cx="1567543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единительная линия 13"/>
          <p:cNvCxnSpPr/>
          <p:nvPr/>
        </p:nvCxnSpPr>
        <p:spPr bwMode="auto">
          <a:xfrm flipH="1">
            <a:off x="4659086" y="2852057"/>
            <a:ext cx="707571" cy="93617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181715" y="2856169"/>
                <a:ext cx="4074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715" y="2856169"/>
                <a:ext cx="407484" cy="40011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542546" y="3788229"/>
                <a:ext cx="404278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546" y="3788229"/>
                <a:ext cx="404278" cy="44589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Дуга 20"/>
          <p:cNvSpPr/>
          <p:nvPr/>
        </p:nvSpPr>
        <p:spPr bwMode="auto">
          <a:xfrm>
            <a:off x="3024626" y="3535242"/>
            <a:ext cx="360831" cy="505974"/>
          </a:xfrm>
          <a:prstGeom prst="arc">
            <a:avLst>
              <a:gd name="adj1" fmla="val 15609627"/>
              <a:gd name="adj2" fmla="val 0"/>
            </a:avLst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33995" y="3369341"/>
                <a:ext cx="417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995" y="3369341"/>
                <a:ext cx="417101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25961" y="2852057"/>
                <a:ext cx="3738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𝑺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5961" y="2852057"/>
                <a:ext cx="37382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3589199" y="2852057"/>
            <a:ext cx="623572" cy="204167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Прямая соединительная линия 26"/>
          <p:cNvCxnSpPr>
            <a:stCxn id="19" idx="2"/>
          </p:cNvCxnSpPr>
          <p:nvPr/>
        </p:nvCxnSpPr>
        <p:spPr bwMode="auto">
          <a:xfrm flipV="1">
            <a:off x="3385457" y="2856169"/>
            <a:ext cx="1110343" cy="40011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единительная линия 28"/>
          <p:cNvCxnSpPr>
            <a:endCxn id="23" idx="0"/>
          </p:cNvCxnSpPr>
          <p:nvPr/>
        </p:nvCxnSpPr>
        <p:spPr bwMode="auto">
          <a:xfrm flipV="1">
            <a:off x="3205041" y="2852057"/>
            <a:ext cx="1807830" cy="68318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Прямая соединительная линия 30"/>
          <p:cNvCxnSpPr/>
          <p:nvPr/>
        </p:nvCxnSpPr>
        <p:spPr bwMode="auto">
          <a:xfrm flipV="1">
            <a:off x="3181715" y="2950029"/>
            <a:ext cx="2018066" cy="8382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Прямая соединительная линия 32"/>
          <p:cNvCxnSpPr>
            <a:endCxn id="23" idx="2"/>
          </p:cNvCxnSpPr>
          <p:nvPr/>
        </p:nvCxnSpPr>
        <p:spPr bwMode="auto">
          <a:xfrm flipV="1">
            <a:off x="3589199" y="3221389"/>
            <a:ext cx="1423672" cy="51728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Прямая соединительная линия 34"/>
          <p:cNvCxnSpPr/>
          <p:nvPr/>
        </p:nvCxnSpPr>
        <p:spPr bwMode="auto">
          <a:xfrm flipV="1">
            <a:off x="4108956" y="3418897"/>
            <a:ext cx="822123" cy="369332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645997" y="2111829"/>
                <a:ext cx="3786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𝒄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5997" y="2111829"/>
                <a:ext cx="378629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Прямая со стрелкой 39"/>
          <p:cNvCxnSpPr/>
          <p:nvPr/>
        </p:nvCxnSpPr>
        <p:spPr bwMode="auto">
          <a:xfrm flipV="1">
            <a:off x="6346371" y="3369129"/>
            <a:ext cx="1143000" cy="86499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Прямая со стрелкой 41"/>
          <p:cNvCxnSpPr/>
          <p:nvPr/>
        </p:nvCxnSpPr>
        <p:spPr bwMode="auto">
          <a:xfrm>
            <a:off x="6346371" y="4234120"/>
            <a:ext cx="1360715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Прямая соединительная линия 43"/>
          <p:cNvCxnSpPr/>
          <p:nvPr/>
        </p:nvCxnSpPr>
        <p:spPr bwMode="auto">
          <a:xfrm flipH="1" flipV="1">
            <a:off x="7489371" y="3369341"/>
            <a:ext cx="217715" cy="864779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613801" y="3403508"/>
                <a:ext cx="4074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sz="2000" b="1" i="1">
                              <a:latin typeface="Cambria Math"/>
                            </a:rPr>
                            <m:t>𝒂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3801" y="3403508"/>
                <a:ext cx="407484" cy="40011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824589" y="4228465"/>
                <a:ext cx="404278" cy="44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589" y="4228465"/>
                <a:ext cx="404278" cy="44589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7230614" y="3738673"/>
                <a:ext cx="5175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𝑺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∆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0614" y="3738673"/>
                <a:ext cx="517513" cy="400110"/>
              </a:xfrm>
              <a:prstGeom prst="rect">
                <a:avLst/>
              </a:prstGeom>
              <a:blipFill rotWithShape="1">
                <a:blip r:embed="rId9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Прямая соединительная линия 54"/>
          <p:cNvCxnSpPr/>
          <p:nvPr/>
        </p:nvCxnSpPr>
        <p:spPr bwMode="auto">
          <a:xfrm flipH="1">
            <a:off x="6477001" y="3803618"/>
            <a:ext cx="440870" cy="430502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Прямая соединительная линия 58"/>
          <p:cNvCxnSpPr/>
          <p:nvPr/>
        </p:nvCxnSpPr>
        <p:spPr bwMode="auto">
          <a:xfrm flipH="1">
            <a:off x="6613801" y="3554007"/>
            <a:ext cx="616813" cy="67445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Прямая соединительная линия 60"/>
          <p:cNvCxnSpPr/>
          <p:nvPr/>
        </p:nvCxnSpPr>
        <p:spPr bwMode="auto">
          <a:xfrm flipH="1">
            <a:off x="6824589" y="3418897"/>
            <a:ext cx="664781" cy="815223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Прямая соединительная линия 62"/>
          <p:cNvCxnSpPr>
            <a:endCxn id="48" idx="0"/>
          </p:cNvCxnSpPr>
          <p:nvPr/>
        </p:nvCxnSpPr>
        <p:spPr bwMode="auto">
          <a:xfrm flipH="1">
            <a:off x="7026728" y="3554007"/>
            <a:ext cx="571500" cy="67445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Прямая соединительная линия 64"/>
          <p:cNvCxnSpPr/>
          <p:nvPr/>
        </p:nvCxnSpPr>
        <p:spPr bwMode="auto">
          <a:xfrm flipH="1">
            <a:off x="7312478" y="3826508"/>
            <a:ext cx="285750" cy="407612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Прямая соединительная линия 68"/>
          <p:cNvCxnSpPr/>
          <p:nvPr/>
        </p:nvCxnSpPr>
        <p:spPr bwMode="auto">
          <a:xfrm flipH="1">
            <a:off x="7455354" y="4041216"/>
            <a:ext cx="142874" cy="19290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Прямая со стрелкой 6"/>
          <p:cNvCxnSpPr/>
          <p:nvPr/>
        </p:nvCxnSpPr>
        <p:spPr bwMode="auto">
          <a:xfrm flipV="1">
            <a:off x="6346371" y="2311884"/>
            <a:ext cx="0" cy="191658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321613" y="2133601"/>
                <a:ext cx="633250" cy="945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000" i="1"/>
                          </m:ctrlPr>
                        </m:fPr>
                        <m:num>
                          <m:r>
                            <a:rPr lang="en-US" sz="2000" b="1" i="1"/>
                            <m:t>𝟏</m:t>
                          </m:r>
                        </m:num>
                        <m:den>
                          <m:r>
                            <a:rPr lang="en-US" sz="2000" b="1" i="1"/>
                            <m:t>𝟐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ru-RU" sz="2000" i="1"/>
                          </m:ctrlPr>
                        </m:accPr>
                        <m:e>
                          <m:r>
                            <a:rPr lang="en-US" sz="2000" b="1" i="1"/>
                            <m:t>𝒄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  <a:p>
                <a:endParaRPr lang="ru-RU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613" y="2133601"/>
                <a:ext cx="633250" cy="94551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1932552"/>
      </p:ext>
    </p:extLst>
  </p:cSld>
  <p:clrMapOvr>
    <a:masterClrMapping/>
  </p:clrMapOvr>
  <p:transition spd="med">
    <p:wipe dir="d"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Векторное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35629" y="1350282"/>
                <a:ext cx="6775450" cy="415131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US" dirty="0" smtClean="0"/>
                  <a:t>       </a:t>
                </a:r>
                <a:r>
                  <a:rPr lang="ru-RU" b="1" dirty="0"/>
                  <a:t>Свойства векторного произведения</a:t>
                </a:r>
                <a:r>
                  <a:rPr lang="ru-RU" b="1" dirty="0" smtClean="0"/>
                  <a:t>:</a:t>
                </a:r>
                <a:endParaRPr lang="en-US" b="1" dirty="0" smtClean="0"/>
              </a:p>
              <a:p>
                <a:pPr marL="0" indent="0">
                  <a:buNone/>
                </a:pPr>
                <a:r>
                  <a:rPr lang="en-US" b="1" dirty="0"/>
                  <a:t> </a:t>
                </a:r>
                <a:r>
                  <a:rPr lang="en-US" b="1" dirty="0" smtClean="0"/>
                  <a:t>  1)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=−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2)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)=(</m:t>
                    </m:r>
                    <m:r>
                      <a:rPr lang="en-US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)×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×(</m:t>
                    </m:r>
                    <m:r>
                      <a:rPr lang="en-US" i="1">
                        <a:latin typeface="Cambria Math"/>
                      </a:rPr>
                      <m:t>𝜆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dirty="0"/>
                  <a:t>)</a:t>
                </a:r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3)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</a:t>
                </a:r>
                <a:r>
                  <a:rPr lang="ru-RU" b="1" dirty="0" smtClean="0"/>
                  <a:t>4)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тогда и только тогда, когда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/>
                  <a:t>, 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/>
                  <a:t>, или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;</a:t>
                </a:r>
                <a:endParaRPr lang="ru-RU" b="1" dirty="0"/>
              </a:p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5)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 algn="ctr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5629" y="1350282"/>
                <a:ext cx="6775450" cy="4151313"/>
              </a:xfrm>
              <a:blipFill rotWithShape="1">
                <a:blip r:embed="rId2"/>
                <a:stretch>
                  <a:fillRect l="-1350" t="-1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72387"/>
      </p:ext>
    </p:extLst>
  </p:cSld>
  <p:clrMapOvr>
    <a:masterClrMapping/>
  </p:clrMapOvr>
  <p:transition spd="med">
    <p:wipe dir="d"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6. Векторное произведение векторов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Пусть заданы два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. Тогда векторное произведение этих векторов может быть найдено с помощью определителя третьего </a:t>
                </a:r>
                <a:r>
                  <a:rPr lang="ru-RU" dirty="0" smtClean="0"/>
                  <a:t>порядка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b="1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b="1" i="1"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en-US" b="1" i="1">
                          <a:latin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ru-RU" b="1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𝒃</m:t>
                          </m:r>
                        </m:e>
                      </m:acc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𝒊</m:t>
                                    </m:r>
                                  </m:e>
                                </m:acc>
                              </m:e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𝒋</m:t>
                                    </m:r>
                                  </m:e>
                                </m:acc>
                              </m:e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𝒌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𝒙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𝒚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𝒃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𝒙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𝒃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𝒚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𝒃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ru-RU" b="1" dirty="0"/>
              </a:p>
              <a:p>
                <a:pPr marL="0" indent="0" algn="ctr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50282"/>
                <a:ext cx="6775450" cy="4151313"/>
              </a:xfrm>
              <a:blipFill rotWithShape="1">
                <a:blip r:embed="rId2"/>
                <a:stretch>
                  <a:fillRect l="-1440" t="-2059" r="-1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025343"/>
      </p:ext>
    </p:extLst>
  </p:cSld>
  <p:clrMapOvr>
    <a:masterClrMapping/>
  </p:clrMapOvr>
  <p:transition spd="med">
    <p:wipe dir="d"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53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7. Смешанное </a:t>
            </a:r>
            <a:r>
              <a:rPr lang="ru-RU" dirty="0">
                <a:solidFill>
                  <a:srgbClr val="000000"/>
                </a:solidFill>
              </a:rPr>
              <a:t>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92085" y="13938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Смешанным</a:t>
                </a:r>
                <a:r>
                  <a:rPr lang="ru-RU" dirty="0"/>
                  <a:t> или векторно-скалярным произведением трех векторов (обозначается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) называется произведение </a:t>
                </a:r>
                <a:r>
                  <a:rPr lang="ru-RU" dirty="0" smtClean="0"/>
                  <a:t>вида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dirty="0"/>
                  <a:t>Пусть заданы 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/>
                  <a:t>. Векторное произведение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- это вектор, равный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2085" y="1393825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199708"/>
      </p:ext>
    </p:extLst>
  </p:cSld>
  <p:clrMapOvr>
    <a:masterClrMapping/>
  </p:clrMapOvr>
  <p:transition spd="med">
    <p:wipe dir="d"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9496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7. Смешанное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68286" y="13393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⃗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e>
                              </m:acc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b="1" dirty="0" smtClean="0"/>
                  <a:t>=</a:t>
                </a:r>
                <a:endParaRPr lang="ru-RU" b="1" dirty="0"/>
              </a:p>
              <a:p>
                <a:pPr marL="0" indent="0">
                  <a:buNone/>
                </a:pPr>
                <a:endParaRPr lang="ru-RU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−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ru-RU" b="0" i="0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а</a:t>
                </a:r>
                <a:r>
                  <a:rPr lang="ru-RU" dirty="0" smtClean="0"/>
                  <a:t>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ru-RU" dirty="0" smtClean="0"/>
                  <a:t>, </a:t>
                </a:r>
                <a:r>
                  <a:rPr lang="ru-RU" dirty="0"/>
                  <a:t>тогда скалярное произведение векторов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ru-RU" i="1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ru-RU" i="1">
                        <a:latin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 имеет вид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68286" y="1339397"/>
                <a:ext cx="6775450" cy="4151313"/>
              </a:xfrm>
              <a:blipFill rotWithShape="1">
                <a:blip r:embed="rId2"/>
                <a:stretch>
                  <a:fillRect l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832262"/>
      </p:ext>
    </p:extLst>
  </p:cSld>
  <p:clrMapOvr>
    <a:masterClrMapping/>
  </p:clrMapOvr>
  <p:transition spd="med">
    <p:wipe dir="d"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4182" y="163286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7. Смешанное произведение векторов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13858" y="137205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ru-RU" b="1" i="1" smtClean="0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ru-RU" b="1" i="1">
                                  <a:latin typeface="Cambria Math"/>
                                </a:rPr>
                                <m:t>𝒂</m:t>
                              </m:r>
                            </m:e>
                          </m:acc>
                          <m:r>
                            <a:rPr lang="ru-RU" b="1" i="1">
                              <a:latin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𝒃</m:t>
                              </m:r>
                            </m:e>
                          </m:acc>
                        </m:e>
                      </m:d>
                      <m:r>
                        <a:rPr lang="en-US" b="1" i="1">
                          <a:latin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ru-RU" b="1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𝒄</m:t>
                          </m:r>
                        </m:e>
                      </m:acc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b="1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−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𝒚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𝒚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𝒚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ru-RU" b="0" i="0" smtClean="0">
                        <a:latin typeface="Cambria Math"/>
                      </a:rPr>
                      <m:t> − </m:t>
                    </m:r>
                  </m:oMath>
                </a14:m>
                <a:r>
                  <a:rPr lang="ru-RU" b="1" dirty="0" smtClean="0"/>
                  <a:t>смешанное произведение </a:t>
                </a:r>
                <a:r>
                  <a:rPr lang="ru-RU" dirty="0" smtClean="0"/>
                  <a:t>трех векторов в координатной форме.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13858" y="1372054"/>
                <a:ext cx="6775450" cy="4151313"/>
              </a:xfrm>
              <a:blipFill rotWithShape="1">
                <a:blip r:embed="rId2"/>
                <a:stretch>
                  <a:fillRect l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955365"/>
      </p:ext>
    </p:extLst>
  </p:cSld>
  <p:clrMapOvr>
    <a:masterClrMapping/>
  </p:clrMapOvr>
  <p:transition spd="med">
    <p:wipe dir="d"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39" y="17417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7. Смешанное произведение векторов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2" y="1404710"/>
                <a:ext cx="6775450" cy="415131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b="1" dirty="0"/>
                  <a:t>Свойства смешанного произведения</a:t>
                </a:r>
                <a:r>
                  <a:rPr lang="ru-RU" b="1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1) </a:t>
                </a:r>
                <a:r>
                  <a:rPr lang="ru-RU" dirty="0"/>
                  <a:t>с</a:t>
                </a:r>
                <a:r>
                  <a:rPr lang="ru-RU" dirty="0" smtClean="0"/>
                  <a:t>мешанное </a:t>
                </a:r>
                <a:r>
                  <a:rPr lang="ru-RU" dirty="0"/>
                  <a:t>произведение не меняется при циклической перестановке его сомножителей, то есть </a:t>
                </a:r>
                <a14:m>
                  <m:oMath xmlns:m="http://schemas.openxmlformats.org/officeDocument/2006/math">
                    <m:r>
                      <a:rPr lang="en-US" i="1"/>
                      <m:t>(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ru-RU" i="1"/>
                          <m:t>𝑎</m:t>
                        </m:r>
                      </m:e>
                    </m:acc>
                    <m:r>
                      <a:rPr lang="en-US" i="1"/>
                      <m:t>×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𝑏</m:t>
                        </m:r>
                      </m:e>
                    </m:acc>
                    <m:r>
                      <a:rPr lang="en-US" i="1"/>
                      <m:t>)∙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𝑐</m:t>
                        </m:r>
                      </m:e>
                    </m:acc>
                    <m:r>
                      <a:rPr lang="en-US" i="1"/>
                      <m:t>=(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𝑏</m:t>
                        </m:r>
                      </m:e>
                    </m:acc>
                    <m:r>
                      <a:rPr lang="en-US" i="1"/>
                      <m:t>×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𝑐</m:t>
                        </m:r>
                      </m:e>
                    </m:acc>
                    <m:r>
                      <a:rPr lang="en-US" i="1"/>
                      <m:t>)∙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ru-RU" i="1"/>
                          <m:t>𝑎</m:t>
                        </m:r>
                      </m:e>
                    </m:acc>
                    <m:r>
                      <a:rPr lang="ru-RU" i="1"/>
                      <m:t>=(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𝑐</m:t>
                        </m:r>
                      </m:e>
                    </m:acc>
                    <m:r>
                      <a:rPr lang="en-US" i="1"/>
                      <m:t>×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ru-RU" i="1"/>
                          <m:t>𝑎</m:t>
                        </m:r>
                      </m:e>
                    </m:acc>
                    <m:r>
                      <a:rPr lang="ru-RU" i="1"/>
                      <m:t>)∙ 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𝑏</m:t>
                        </m:r>
                      </m:e>
                    </m:acc>
                  </m:oMath>
                </a14:m>
                <a:r>
                  <a:rPr lang="ru-RU" dirty="0" smtClean="0"/>
                  <a:t>;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2)</a:t>
                </a:r>
                <a:r>
                  <a:rPr lang="ru-RU" dirty="0" smtClean="0"/>
                  <a:t> </a:t>
                </a:r>
                <a:r>
                  <a:rPr lang="ru-RU" dirty="0"/>
                  <a:t>с</a:t>
                </a:r>
                <a:r>
                  <a:rPr lang="ru-RU" dirty="0" smtClean="0"/>
                  <a:t>мешанное </a:t>
                </a:r>
                <a:r>
                  <a:rPr lang="ru-RU" dirty="0"/>
                  <a:t>произведение меняет свой знак при перемене мест любых двух векторов - сомножителей, 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ru-RU" i="1"/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𝑐</m:t>
                        </m:r>
                      </m:e>
                    </m:acc>
                    <m:r>
                      <a:rPr lang="en-US" i="1"/>
                      <m:t>=−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ru-RU" i="1"/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𝑐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ru-RU" i="1"/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𝑐</m:t>
                        </m:r>
                      </m:e>
                    </m:acc>
                    <m:r>
                      <a:rPr lang="en-US" i="1"/>
                      <m:t>=−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ru-RU" i="1"/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ru-RU" i="1"/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𝑐</m:t>
                        </m:r>
                      </m:e>
                    </m:acc>
                    <m:r>
                      <a:rPr lang="en-US" i="1"/>
                      <m:t>=−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𝑐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ru-RU" i="1"/>
                          <m:t>𝑎</m:t>
                        </m:r>
                      </m:e>
                    </m:acc>
                    <m:r>
                      <a:rPr lang="ru-RU" i="1" smtClean="0"/>
                      <m:t>;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 algn="ctr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2" y="1404710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05904"/>
      </p:ext>
    </p:extLst>
  </p:cSld>
  <p:clrMapOvr>
    <a:masterClrMapping/>
  </p:clrMapOvr>
  <p:transition spd="med">
    <p:wipe dir="d"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1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7. Смешанное произведение векторов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720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</a:t>
                </a:r>
                <a:r>
                  <a:rPr lang="ru-RU" b="1" dirty="0" smtClean="0"/>
                  <a:t>3)</a:t>
                </a:r>
                <a:r>
                  <a:rPr lang="ru-RU" dirty="0" smtClean="0"/>
                  <a:t> </a:t>
                </a:r>
                <a:r>
                  <a:rPr lang="ru-RU" dirty="0"/>
                  <a:t>с</a:t>
                </a:r>
                <a:r>
                  <a:rPr lang="ru-RU" dirty="0" smtClean="0"/>
                  <a:t>мешанное </a:t>
                </a:r>
                <a:r>
                  <a:rPr lang="ru-RU" dirty="0"/>
                  <a:t>произведение ненулевых векторов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ru-RU" i="1"/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 равно нулю тогда и только тогда, когда они компланарны, то </a:t>
                </a:r>
                <a:r>
                  <a:rPr lang="ru-RU" dirty="0" smtClean="0"/>
                  <a:t>есть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ru-RU" i="1"/>
                          <m:t>𝑎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𝑏</m:t>
                        </m:r>
                      </m:e>
                    </m:acc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𝑐</m:t>
                        </m:r>
                      </m:e>
                    </m:acc>
                    <m:r>
                      <a:rPr lang="ru-RU" i="1"/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i="1"/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ru-RU" i="1"/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/>
                                  </m:ctrlPr>
                                </m:sSubPr>
                                <m:e>
                                  <m:r>
                                    <a:rPr lang="en-US" i="1"/>
                                    <m:t>𝑎</m:t>
                                  </m:r>
                                </m:e>
                                <m:sub>
                                  <m:r>
                                    <a:rPr lang="en-US" i="1"/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/>
                                  </m:ctrlPr>
                                </m:sSubPr>
                                <m:e>
                                  <m:r>
                                    <a:rPr lang="en-US" i="1"/>
                                    <m:t>𝑎</m:t>
                                  </m:r>
                                </m:e>
                                <m:sub>
                                  <m:r>
                                    <a:rPr lang="en-US" i="1"/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/>
                                  </m:ctrlPr>
                                </m:sSubPr>
                                <m:e>
                                  <m:r>
                                    <a:rPr lang="en-US" i="1"/>
                                    <m:t>𝑎</m:t>
                                  </m:r>
                                </m:e>
                                <m:sub>
                                  <m:r>
                                    <a:rPr lang="en-US" i="1"/>
                                    <m:t>𝑧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/>
                                  </m:ctrlPr>
                                </m:sSubPr>
                                <m:e>
                                  <m:r>
                                    <a:rPr lang="en-US" i="1"/>
                                    <m:t>𝑏</m:t>
                                  </m:r>
                                </m:e>
                                <m:sub>
                                  <m:r>
                                    <a:rPr lang="en-US" i="1"/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/>
                                  </m:ctrlPr>
                                </m:sSubPr>
                                <m:e>
                                  <m:r>
                                    <a:rPr lang="en-US" i="1"/>
                                    <m:t>𝑏</m:t>
                                  </m:r>
                                </m:e>
                                <m:sub>
                                  <m:r>
                                    <a:rPr lang="en-US" i="1"/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/>
                                  </m:ctrlPr>
                                </m:sSubPr>
                                <m:e>
                                  <m:r>
                                    <a:rPr lang="en-US" i="1"/>
                                    <m:t>𝑏</m:t>
                                  </m:r>
                                </m:e>
                                <m:sub>
                                  <m:r>
                                    <a:rPr lang="en-US" i="1"/>
                                    <m:t>𝑧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/>
                                  </m:ctrlPr>
                                </m:sSubPr>
                                <m:e>
                                  <m:r>
                                    <a:rPr lang="en-US" i="1"/>
                                    <m:t>𝑐</m:t>
                                  </m:r>
                                </m:e>
                                <m:sub>
                                  <m:r>
                                    <a:rPr lang="en-US" i="1"/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/>
                                  </m:ctrlPr>
                                </m:sSubPr>
                                <m:e>
                                  <m:r>
                                    <a:rPr lang="en-US" i="1"/>
                                    <m:t>𝑐</m:t>
                                  </m:r>
                                </m:e>
                                <m:sub>
                                  <m:r>
                                    <a:rPr lang="en-US" i="1"/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ru-RU" i="1"/>
                                  </m:ctrlPr>
                                </m:sSubPr>
                                <m:e>
                                  <m:r>
                                    <a:rPr lang="en-US" i="1"/>
                                    <m:t>𝑐</m:t>
                                  </m:r>
                                </m:e>
                                <m:sub>
                                  <m:r>
                                    <a:rPr lang="en-US" i="1"/>
                                    <m:t>𝑧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/>
                      <m:t>=0⟺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векторы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ru-RU" i="1"/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𝑐</m:t>
                        </m:r>
                      </m:e>
                    </m:acc>
                  </m:oMath>
                </a14:m>
                <a:r>
                  <a:rPr lang="ru-RU" dirty="0" smtClean="0"/>
                  <a:t> -компланарны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ru-RU" i="1"/>
                          <m:t>𝑎</m:t>
                        </m:r>
                      </m:e>
                    </m:acc>
                    <m:r>
                      <a:rPr lang="ru-RU" i="1"/>
                      <m:t>≠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0</m:t>
                        </m:r>
                      </m:e>
                    </m:acc>
                    <m:r>
                      <a:rPr lang="en-US" i="1"/>
                      <m:t>, 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𝑏</m:t>
                        </m:r>
                      </m:e>
                    </m:acc>
                    <m:r>
                      <a:rPr lang="en-US" i="1"/>
                      <m:t>≠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0</m:t>
                        </m:r>
                      </m:e>
                    </m:acc>
                    <m:r>
                      <a:rPr lang="en-US" i="1"/>
                      <m:t>, 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𝑐</m:t>
                        </m:r>
                      </m:e>
                    </m:acc>
                    <m:r>
                      <a:rPr lang="en-US" i="1"/>
                      <m:t>≠</m:t>
                    </m:r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0</m:t>
                        </m:r>
                      </m:e>
                    </m:acc>
                  </m:oMath>
                </a14:m>
                <a:r>
                  <a:rPr lang="ru-RU" dirty="0" smtClean="0"/>
                  <a:t>);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72053"/>
                <a:ext cx="6775450" cy="4151313"/>
              </a:xfrm>
              <a:blipFill rotWithShape="1">
                <a:blip r:embed="rId2"/>
                <a:stretch>
                  <a:fillRect l="-1440" t="-1175" r="-2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434306"/>
      </p:ext>
    </p:extLst>
  </p:cSld>
  <p:clrMapOvr>
    <a:masterClrMapping/>
  </p:clrMapOvr>
  <p:transition spd="med">
    <p:wipe dir="d"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296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7. Смешанное произведение векторов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9171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   4)</a:t>
                </a:r>
                <a:r>
                  <a:rPr lang="ru-RU" dirty="0" smtClean="0"/>
                  <a:t> </a:t>
                </a:r>
                <a:r>
                  <a:rPr lang="ru-RU" dirty="0"/>
                  <a:t>с</a:t>
                </a:r>
                <a:r>
                  <a:rPr lang="ru-RU" dirty="0" smtClean="0"/>
                  <a:t>мешанное </a:t>
                </a:r>
                <a:r>
                  <a:rPr lang="ru-RU" dirty="0"/>
                  <a:t>произведение трех векторов с точностью до знака равно объему параллелепипеда, построенного на этих векторах как на ребрах. Можно записать</a:t>
                </a:r>
                <a:r>
                  <a:rPr lang="ru-RU" dirty="0" smtClean="0"/>
                  <a:t>:</a:t>
                </a:r>
              </a:p>
              <a:p>
                <a:pPr marL="0" indent="0" algn="ctr">
                  <a:buNone/>
                </a:pPr>
                <a:r>
                  <a:rPr lang="ru-RU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/>
                        </m:ctrlPr>
                      </m:sSubPr>
                      <m:e>
                        <m:r>
                          <a:rPr lang="en-US" b="1" i="1"/>
                          <m:t>𝑽</m:t>
                        </m:r>
                      </m:e>
                      <m:sub>
                        <m:r>
                          <a:rPr lang="en-US" b="1" i="1"/>
                          <m:t>пар−да</m:t>
                        </m:r>
                      </m:sub>
                    </m:sSub>
                    <m:r>
                      <a:rPr lang="en-US" b="1" i="1"/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b="1" i="1"/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b="1" i="1"/>
                            </m:ctrlPr>
                          </m:accPr>
                          <m:e>
                            <m:r>
                              <a:rPr lang="ru-RU" b="1" i="1"/>
                              <m:t>𝒂</m:t>
                            </m:r>
                          </m:e>
                        </m:acc>
                        <m:acc>
                          <m:accPr>
                            <m:chr m:val="⃗"/>
                            <m:ctrlPr>
                              <a:rPr lang="ru-RU" b="1" i="1"/>
                            </m:ctrlPr>
                          </m:accPr>
                          <m:e>
                            <m:r>
                              <a:rPr lang="en-US" b="1" i="1"/>
                              <m:t>𝒃</m:t>
                            </m:r>
                          </m:e>
                        </m:acc>
                        <m:acc>
                          <m:accPr>
                            <m:chr m:val="⃗"/>
                            <m:ctrlPr>
                              <a:rPr lang="ru-RU" b="1" i="1"/>
                            </m:ctrlPr>
                          </m:accPr>
                          <m:e>
                            <m:r>
                              <a:rPr lang="en-US" b="1" i="1"/>
                              <m:t>𝒄</m:t>
                            </m:r>
                          </m:e>
                        </m:acc>
                      </m:e>
                    </m:d>
                    <m:r>
                      <a:rPr lang="ru-RU" i="1"/>
                      <m:t>.</m:t>
                    </m:r>
                  </m:oMath>
                </a14:m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Объем тетраэдра (треугольной пирамиды), построенного на векторах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ru-RU" i="1"/>
                          <m:t>𝑎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𝑏</m:t>
                        </m:r>
                      </m:e>
                    </m:acc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/>
                        </m:ctrlPr>
                      </m:accPr>
                      <m:e>
                        <m:r>
                          <a:rPr lang="en-US" i="1"/>
                          <m:t>𝑐</m:t>
                        </m:r>
                      </m:e>
                    </m:acc>
                  </m:oMath>
                </a14:m>
                <a:r>
                  <a:rPr lang="ru-RU" dirty="0"/>
                  <a:t> </a:t>
                </a:r>
                <a:r>
                  <a:rPr lang="ru-RU" dirty="0" smtClean="0"/>
                  <a:t>равен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/>
                        </m:ctrlPr>
                      </m:sSubPr>
                      <m:e>
                        <m:r>
                          <a:rPr lang="ru-RU" b="1" i="1"/>
                          <m:t>𝑽</m:t>
                        </m:r>
                      </m:e>
                      <m:sub>
                        <m:r>
                          <a:rPr lang="ru-RU" b="1" i="1"/>
                          <m:t>тетр</m:t>
                        </m:r>
                      </m:sub>
                    </m:sSub>
                    <m:r>
                      <a:rPr lang="ru-RU" b="1" i="1"/>
                      <m:t>=</m:t>
                    </m:r>
                    <m:f>
                      <m:fPr>
                        <m:ctrlPr>
                          <a:rPr lang="ru-RU" b="1" i="1"/>
                        </m:ctrlPr>
                      </m:fPr>
                      <m:num>
                        <m:r>
                          <a:rPr lang="ru-RU" b="1" i="1"/>
                          <m:t>𝟏</m:t>
                        </m:r>
                      </m:num>
                      <m:den>
                        <m:r>
                          <a:rPr lang="ru-RU" b="1" i="1"/>
                          <m:t>𝟔</m:t>
                        </m:r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ru-RU" b="1" i="1"/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b="1" i="1"/>
                            </m:ctrlPr>
                          </m:accPr>
                          <m:e>
                            <m:r>
                              <a:rPr lang="ru-RU" b="1" i="1"/>
                              <m:t>𝒂</m:t>
                            </m:r>
                          </m:e>
                        </m:acc>
                        <m:acc>
                          <m:accPr>
                            <m:chr m:val="⃗"/>
                            <m:ctrlPr>
                              <a:rPr lang="ru-RU" b="1" i="1"/>
                            </m:ctrlPr>
                          </m:accPr>
                          <m:e>
                            <m:r>
                              <a:rPr lang="en-US" b="1" i="1"/>
                              <m:t>𝒃</m:t>
                            </m:r>
                          </m:e>
                        </m:acc>
                        <m:acc>
                          <m:accPr>
                            <m:chr m:val="⃗"/>
                            <m:ctrlPr>
                              <a:rPr lang="ru-RU" b="1" i="1"/>
                            </m:ctrlPr>
                          </m:accPr>
                          <m:e>
                            <m:r>
                              <a:rPr lang="en-US" b="1" i="1"/>
                              <m:t>𝒄</m:t>
                            </m:r>
                          </m:e>
                        </m:acc>
                      </m:e>
                    </m:d>
                    <m:r>
                      <a:rPr lang="ru-RU" i="1"/>
                      <m:t>.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9171" y="1328511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330365"/>
      </p:ext>
    </p:extLst>
  </p:cSld>
  <p:clrMapOvr>
    <a:masterClrMapping/>
  </p:clrMapOvr>
  <p:transition spd="med">
    <p:wipe dir="d"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979712" y="1268760"/>
            <a:ext cx="6775450" cy="4151313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b="1" i="1" dirty="0" smtClean="0"/>
              <a:t>Элементы аналитической геометрии на плоскости</a:t>
            </a:r>
            <a:endParaRPr lang="ru-RU" sz="54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855896"/>
      </p:ext>
    </p:extLst>
  </p:cSld>
  <p:clrMapOvr>
    <a:masterClrMapping/>
  </p:clrMapOvr>
  <p:transition spd="med">
    <p:wipe dir="d"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13407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</a:rPr>
              <a:t>     § </a:t>
            </a:r>
            <a:r>
              <a:rPr lang="ru-RU" sz="2800" b="1" dirty="0">
                <a:solidFill>
                  <a:srgbClr val="000000"/>
                </a:solidFill>
              </a:rPr>
              <a:t>1. Прямая на </a:t>
            </a:r>
            <a:r>
              <a:rPr lang="ru-RU" sz="2800" b="1" dirty="0" smtClean="0">
                <a:solidFill>
                  <a:srgbClr val="000000"/>
                </a:solidFill>
              </a:rPr>
              <a:t>плоскости.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</a:rPr>
              <a:t>     § 2. Угол между двумя прямыми.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</a:rPr>
              <a:t>     § 3. Взаимное расположение двух     прямых.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</a:rPr>
              <a:t>     § 4. Расстояние от точки до прямой.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</a:rPr>
              <a:t>     § 5. Кривые второго порядка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000000"/>
                </a:solidFill>
              </a:rPr>
              <a:t> </a:t>
            </a:r>
            <a:r>
              <a:rPr lang="ru-RU" sz="2800" b="1" dirty="0" smtClean="0">
                <a:solidFill>
                  <a:srgbClr val="000000"/>
                </a:solidFill>
              </a:rPr>
              <a:t>    </a:t>
            </a:r>
            <a:r>
              <a:rPr lang="ru-RU" sz="2800" b="1" dirty="0" smtClean="0"/>
              <a:t>§ </a:t>
            </a:r>
            <a:r>
              <a:rPr lang="ru-RU" sz="2800" b="1" dirty="0"/>
              <a:t>6. Полярная система координат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06545"/>
      </p:ext>
    </p:extLst>
  </p:cSld>
  <p:clrMapOvr>
    <a:masterClrMapping/>
  </p:clrMapOvr>
  <p:transition spd="med">
    <p:wipe dir="d"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13407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dirty="0"/>
              <a:t>Линия на плоскости рассматривается (задается) как множество точек, обладающих некоторым, только им присущим геометрическим свойством.</a:t>
            </a:r>
          </a:p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dirty="0"/>
              <a:t>Введение на плоскости системы координат позволяет определять положение точки плоскости заданием двух чисел - ее координат, а положение линии на плоскости определять с помощью уравнения (то есть равенства, связывающего координаты точек линии).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42367"/>
      </p:ext>
    </p:extLst>
  </p:cSld>
  <p:clrMapOvr>
    <a:masterClrMapping/>
  </p:clrMapOvr>
  <p:transition spd="med">
    <p:wipe dir="d"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26876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  <a:r>
                  <a:rPr lang="ru-RU" b="1" dirty="0"/>
                  <a:t>Уравнением линии </a:t>
                </a:r>
                <a:r>
                  <a:rPr lang="ru-RU" dirty="0"/>
                  <a:t>(или кривой) на плоскости </a:t>
                </a:r>
                <a:r>
                  <a:rPr lang="en-US" i="1" dirty="0"/>
                  <a:t>Oxy</a:t>
                </a:r>
                <a:r>
                  <a:rPr lang="ru-RU" dirty="0"/>
                  <a:t> называется такое уравнение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𝐹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)=0</m:t>
                    </m:r>
                  </m:oMath>
                </a14:m>
                <a:r>
                  <a:rPr lang="ru-RU" dirty="0" smtClean="0"/>
                  <a:t> с </a:t>
                </a:r>
                <a:r>
                  <a:rPr lang="ru-RU" dirty="0"/>
                  <a:t>двумя переменными, которому удовлетворяют координаты </a:t>
                </a:r>
                <a:r>
                  <a:rPr lang="en-US" i="1" dirty="0"/>
                  <a:t>x</a:t>
                </a:r>
                <a:r>
                  <a:rPr lang="ru-RU" dirty="0"/>
                  <a:t> и </a:t>
                </a:r>
                <a:r>
                  <a:rPr lang="en-US" i="1" dirty="0"/>
                  <a:t>y</a:t>
                </a:r>
                <a:r>
                  <a:rPr lang="ru-RU" dirty="0"/>
                  <a:t> каждой точки линии и не удовлетворяют </a:t>
                </a:r>
                <a:r>
                  <a:rPr lang="ru-RU" dirty="0" smtClean="0"/>
                  <a:t>координаты </a:t>
                </a:r>
                <a:r>
                  <a:rPr lang="ru-RU" dirty="0"/>
                  <a:t>любой точки, не лежащей на этой линии.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Переменные </a:t>
                </a:r>
                <a:r>
                  <a:rPr lang="ru-RU" i="1" dirty="0"/>
                  <a:t>x</a:t>
                </a:r>
                <a:r>
                  <a:rPr lang="ru-RU" dirty="0"/>
                  <a:t> и </a:t>
                </a:r>
                <a:r>
                  <a:rPr lang="ru-RU" i="1" dirty="0"/>
                  <a:t>у </a:t>
                </a:r>
                <a:r>
                  <a:rPr lang="ru-RU" dirty="0"/>
                  <a:t>в уравнении линии называются </a:t>
                </a:r>
                <a:r>
                  <a:rPr lang="ru-RU" b="1" dirty="0"/>
                  <a:t>текущими координатами </a:t>
                </a:r>
                <a:r>
                  <a:rPr lang="ru-RU" dirty="0"/>
                  <a:t>точек линии.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268760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718828"/>
      </p:ext>
    </p:extLst>
  </p:cSld>
  <p:clrMapOvr>
    <a:masterClrMapping/>
  </p:clrMapOvr>
  <p:transition spd="med">
    <p:wipe dir="d"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Простейшей из линий является прямая. Разным способам задания прямой соответствуют в прямоугольной системе координат </a:t>
                </a:r>
                <a:r>
                  <a:rPr lang="ru-RU" b="1" dirty="0" smtClean="0"/>
                  <a:t>разные </a:t>
                </a:r>
                <a:r>
                  <a:rPr lang="ru-RU" b="1" dirty="0"/>
                  <a:t>виды уравнений прямой</a:t>
                </a:r>
                <a:r>
                  <a:rPr lang="ru-RU" b="1" dirty="0" smtClean="0"/>
                  <a:t>.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Пусть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заданная точка прямой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</m:oMath>
                </a14:m>
                <a:r>
                  <a:rPr lang="ru-RU" dirty="0" smtClean="0"/>
                  <a:t>.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перпендикулярный прямой 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</m:oMath>
                </a14:m>
                <a:r>
                  <a:rPr lang="ru-RU" dirty="0" smtClean="0"/>
                  <a:t>, называется </a:t>
                </a:r>
                <a:r>
                  <a:rPr lang="ru-RU" b="1" dirty="0" smtClean="0"/>
                  <a:t>нормальным вектором </a:t>
                </a:r>
                <a:r>
                  <a:rPr lang="ru-RU" dirty="0" smtClean="0"/>
                  <a:t>( или </a:t>
                </a:r>
                <a:r>
                  <a:rPr lang="ru-RU" b="1" dirty="0" smtClean="0"/>
                  <a:t>нормалью</a:t>
                </a:r>
                <a:r>
                  <a:rPr lang="ru-RU" dirty="0" smtClean="0"/>
                  <a:t>) этой прямой.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649435"/>
      </p:ext>
    </p:extLst>
  </p:cSld>
  <p:clrMapOvr>
    <a:masterClrMapping/>
  </p:clrMapOvr>
  <p:transition spd="med">
    <p:wipe dir="d"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26876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Уравнение вида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)+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𝑦</m:t>
                    </m:r>
                    <m:r>
                      <a:rPr lang="ru-RU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)=0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Называется </a:t>
                </a:r>
                <a:r>
                  <a:rPr lang="ru-RU" b="1" dirty="0" smtClean="0"/>
                  <a:t>уравнением прямой, проходящей через данную точку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𝑴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ru-RU" b="1" dirty="0" smtClean="0"/>
                  <a:t> перпендикулярно данному 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e>
                    </m:acc>
                  </m:oMath>
                </a14:m>
                <a:r>
                  <a:rPr lang="ru-RU" b="1" dirty="0" smtClean="0"/>
                  <a:t>.</a:t>
                </a:r>
                <a:r>
                  <a:rPr lang="ru-RU" b="1" dirty="0"/>
                  <a:t> 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268760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142</a:t>
            </a:fld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 bwMode="auto">
          <a:xfrm flipV="1">
            <a:off x="4139948" y="3929706"/>
            <a:ext cx="2851517" cy="4348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 стрелкой 11"/>
          <p:cNvCxnSpPr/>
          <p:nvPr/>
        </p:nvCxnSpPr>
        <p:spPr bwMode="auto">
          <a:xfrm>
            <a:off x="5076056" y="3032953"/>
            <a:ext cx="0" cy="936104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3621491" y="3733114"/>
            <a:ext cx="518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l</a:t>
            </a:r>
            <a:endParaRPr lang="ru-RU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130058" y="3388347"/>
                <a:ext cx="4752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e>
                      </m:acc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0058" y="3388347"/>
                <a:ext cx="475249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Овал 15"/>
          <p:cNvSpPr/>
          <p:nvPr/>
        </p:nvSpPr>
        <p:spPr bwMode="auto">
          <a:xfrm>
            <a:off x="4644007" y="3893704"/>
            <a:ext cx="86409" cy="93611"/>
          </a:xfrm>
          <a:prstGeom prst="ellips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 bwMode="auto">
          <a:xfrm>
            <a:off x="6300192" y="3882900"/>
            <a:ext cx="86409" cy="93611"/>
          </a:xfrm>
          <a:prstGeom prst="ellips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427981" y="3501005"/>
                <a:ext cx="2592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ru-RU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1" y="3501005"/>
                <a:ext cx="259228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651" r="-106977" b="-13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6296059" y="3487289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i="1" dirty="0" smtClean="0"/>
              <a:t>M</a:t>
            </a:r>
            <a:endParaRPr lang="ru-RU" sz="2400" b="0" i="1" dirty="0"/>
          </a:p>
        </p:txBody>
      </p:sp>
    </p:spTree>
    <p:extLst>
      <p:ext uri="{BB962C8B-B14F-4D97-AF65-F5344CB8AC3E}">
        <p14:creationId xmlns:p14="http://schemas.microsoft.com/office/powerpoint/2010/main" val="232632077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Раскрыв скобки и </a:t>
                </a:r>
                <a:r>
                  <a:rPr lang="ru-RU" dirty="0" smtClean="0"/>
                  <a:t>сгруппировав слагаемые </a:t>
                </a:r>
                <a:r>
                  <a:rPr lang="ru-RU" dirty="0"/>
                  <a:t>в </a:t>
                </a:r>
                <a:r>
                  <a:rPr lang="ru-RU" dirty="0" smtClean="0"/>
                  <a:t>последнем уравнении, получим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+(−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)=0</m:t>
                    </m:r>
                  </m:oMath>
                </a14:m>
                <a:r>
                  <a:rPr lang="ru-RU" dirty="0"/>
                  <a:t>. Обозначим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r>
                  <a:rPr lang="ru-RU" dirty="0"/>
                  <a:t>, </a:t>
                </a:r>
                <a:r>
                  <a:rPr lang="ru-RU" dirty="0" smtClean="0"/>
                  <a:t>тогда уравнение примет </a:t>
                </a:r>
                <a:r>
                  <a:rPr lang="ru-RU" dirty="0"/>
                  <a:t>вид 	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𝑨𝒙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𝑩𝒚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𝑪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dirty="0" smtClean="0"/>
                  <a:t>,</a:t>
                </a:r>
                <a:r>
                  <a:rPr lang="ru-RU" dirty="0"/>
                  <a:t> 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 smtClean="0"/>
                  <a:t>которое </a:t>
                </a:r>
                <a:r>
                  <a:rPr lang="ru-RU" dirty="0"/>
                  <a:t>называется </a:t>
                </a:r>
                <a:r>
                  <a:rPr lang="ru-RU" b="1" dirty="0"/>
                  <a:t>общим уравнением прямой </a:t>
                </a:r>
                <a:r>
                  <a:rPr lang="ru-RU" dirty="0"/>
                  <a:t>на плоскости.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340768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337122"/>
      </p:ext>
    </p:extLst>
  </p:cSld>
  <p:clrMapOvr>
    <a:masterClrMapping/>
  </p:clrMapOvr>
  <p:transition spd="med">
    <p:wipe dir="d"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12367" y="1340768"/>
                <a:ext cx="6775450" cy="4464496"/>
              </a:xfrm>
              <a:ln w="38100"/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Некоторые </a:t>
                </a:r>
                <a:r>
                  <a:rPr lang="ru-RU" b="1" dirty="0"/>
                  <a:t>частные случаи </a:t>
                </a:r>
                <a:r>
                  <a:rPr lang="ru-RU" dirty="0"/>
                  <a:t>общего уравнения прямой</a:t>
                </a:r>
                <a:r>
                  <a:rPr lang="ru-RU" dirty="0" smtClean="0"/>
                  <a:t>:</a:t>
                </a:r>
              </a:p>
              <a:p>
                <a:pPr marL="0" indent="0">
                  <a:buNone/>
                </a:pPr>
                <a:r>
                  <a:rPr lang="ru-RU" dirty="0" smtClean="0"/>
                  <a:t>1)</a:t>
                </a:r>
                <a:r>
                  <a:rPr lang="ru-RU" b="1" dirty="0" smtClean="0"/>
                  <a:t> </a:t>
                </a:r>
                <a:r>
                  <a:rPr lang="ru-RU" dirty="0"/>
                  <a:t>е</a:t>
                </a:r>
                <a:r>
                  <a:rPr lang="ru-RU" dirty="0" smtClean="0"/>
                  <a:t>сли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=0, 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≠0,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то уравнение приводится к </a:t>
                </a:r>
                <a:r>
                  <a:rPr lang="ru-RU" dirty="0" smtClean="0"/>
                  <a:t>виду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</a:rPr>
                      <m:t>𝒚</m:t>
                    </m:r>
                    <m:r>
                      <a:rPr lang="ru-RU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>
                            <a:latin typeface="Cambria Math"/>
                          </a:rPr>
                          <m:t>𝑪</m:t>
                        </m:r>
                      </m:num>
                      <m:den>
                        <m:r>
                          <a:rPr lang="ru-RU" b="1" i="1">
                            <a:latin typeface="Cambria Math"/>
                          </a:rPr>
                          <m:t>𝑩</m:t>
                        </m:r>
                      </m:den>
                    </m:f>
                    <m:r>
                      <a:rPr lang="ru-RU" i="1">
                        <a:latin typeface="Cambria Math"/>
                      </a:rPr>
                      <m:t>.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Это есть уравнение прямой, параллельной оси </a:t>
                </a:r>
                <a:r>
                  <a:rPr lang="ru-RU" i="1" dirty="0" smtClean="0"/>
                  <a:t>Ох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12367" y="1340768"/>
                <a:ext cx="6775450" cy="4464496"/>
              </a:xfrm>
              <a:blipFill rotWithShape="1">
                <a:blip r:embed="rId2"/>
                <a:stretch>
                  <a:fillRect l="-1349" t="-1093"/>
                </a:stretch>
              </a:blipFill>
              <a:ln w="38100"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144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H="1" flipV="1">
            <a:off x="4211960" y="3789040"/>
            <a:ext cx="72008" cy="180020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2987824" y="5229200"/>
            <a:ext cx="3312368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283968" y="360437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300192" y="504453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983886" y="523985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283968" y="4078204"/>
                <a:ext cx="620683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/>
                            </a:rPr>
                            <m:t>𝑪</m:t>
                          </m:r>
                        </m:num>
                        <m:den>
                          <m:r>
                            <a:rPr lang="en-US" b="1" i="1" smtClean="0">
                              <a:latin typeface="Cambria Math"/>
                            </a:rPr>
                            <m:t>𝑩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4078204"/>
                <a:ext cx="620683" cy="61093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Блок-схема: узел 14"/>
          <p:cNvSpPr/>
          <p:nvPr/>
        </p:nvSpPr>
        <p:spPr bwMode="auto">
          <a:xfrm>
            <a:off x="4211959" y="4661740"/>
            <a:ext cx="80583" cy="80614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 bwMode="auto">
          <a:xfrm>
            <a:off x="3059832" y="4702047"/>
            <a:ext cx="3390401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2719415" y="4517381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l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1637086330"/>
      </p:ext>
    </p:extLst>
  </p:cSld>
  <p:clrMapOvr>
    <a:masterClrMapping/>
  </p:clrMapOvr>
  <p:transition spd="med">
    <p:wipe dir="d"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88128" y="125836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2) </a:t>
                </a:r>
                <a:r>
                  <a:rPr lang="ru-RU" dirty="0"/>
                  <a:t>е</a:t>
                </a:r>
                <a:r>
                  <a:rPr lang="ru-RU" dirty="0" smtClean="0"/>
                  <a:t>сли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=0, 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≠0,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то уравнение приводится к виду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</a:rPr>
                      <m:t>𝒙</m:t>
                    </m:r>
                    <m:r>
                      <a:rPr lang="ru-RU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>
                            <a:latin typeface="Cambria Math"/>
                          </a:rPr>
                          <m:t>𝑪</m:t>
                        </m:r>
                      </m:num>
                      <m:den>
                        <m:r>
                          <a:rPr lang="ru-RU" b="1" i="1">
                            <a:latin typeface="Cambria Math"/>
                          </a:rPr>
                          <m:t>𝑨</m:t>
                        </m:r>
                      </m:den>
                    </m:f>
                    <m:r>
                      <a:rPr lang="ru-RU" b="1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ru-RU" dirty="0"/>
                  <a:t>прямая параллельна оси </a:t>
                </a:r>
                <a:r>
                  <a:rPr lang="ru-RU" dirty="0" smtClean="0"/>
                  <a:t>Оу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en-US" dirty="0" smtClean="0"/>
                  <a:t>      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88128" y="1258361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145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3100873" y="4365104"/>
            <a:ext cx="4104456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5575853" y="3149352"/>
            <a:ext cx="0" cy="2088232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5594101" y="2964686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y</a:t>
            </a:r>
            <a:endParaRPr lang="ru-RU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7330542" y="418043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endParaRPr lang="ru-RU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5594101" y="43914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p:sp>
        <p:nvSpPr>
          <p:cNvPr id="12" name="Блок-схема: узел 11"/>
          <p:cNvSpPr/>
          <p:nvPr/>
        </p:nvSpPr>
        <p:spPr bwMode="auto">
          <a:xfrm>
            <a:off x="4530184" y="4307954"/>
            <a:ext cx="114300" cy="114300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23928" y="3730315"/>
                <a:ext cx="606256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𝑪</m:t>
                          </m:r>
                        </m:num>
                        <m:den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𝑨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3730315"/>
                <a:ext cx="606256" cy="61093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единительная линия 14"/>
          <p:cNvCxnSpPr/>
          <p:nvPr/>
        </p:nvCxnSpPr>
        <p:spPr bwMode="auto">
          <a:xfrm flipV="1">
            <a:off x="4588768" y="3355790"/>
            <a:ext cx="17616" cy="190356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4591623" y="3149352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68234684"/>
      </p:ext>
    </p:extLst>
  </p:cSld>
  <p:clrMapOvr>
    <a:masterClrMapping/>
  </p:clrMapOvr>
  <p:transition spd="med">
    <p:wipe dir="d"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26876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3) если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=0,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то </a:t>
                </a:r>
                <a:r>
                  <a:rPr lang="ru-RU" dirty="0" smtClean="0"/>
                  <a:t>получим уравнение</a:t>
                </a:r>
              </a:p>
              <a:p>
                <a:pPr marL="0" indent="0">
                  <a:buNone/>
                </a:pPr>
                <a:r>
                  <a:rPr lang="ru-RU" dirty="0" smtClean="0"/>
                  <a:t>прямой 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𝐴𝑥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𝐵𝑦</m:t>
                    </m:r>
                    <m:r>
                      <a:rPr lang="ru-RU" i="1">
                        <a:latin typeface="Cambria Math"/>
                      </a:rPr>
                      <m:t>=0, </m:t>
                    </m:r>
                  </m:oMath>
                </a14:m>
                <a:r>
                  <a:rPr lang="ru-RU" dirty="0" smtClean="0"/>
                  <a:t>проходящей через начало координат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268760"/>
                <a:ext cx="6775450" cy="4151313"/>
              </a:xfrm>
              <a:blipFill rotWithShape="1">
                <a:blip r:embed="rId2"/>
                <a:stretch>
                  <a:fillRect l="-1440" t="-1175" r="-5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146</a:t>
            </a:fld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 bwMode="auto">
          <a:xfrm>
            <a:off x="3275856" y="3861048"/>
            <a:ext cx="3888432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7268751" y="36763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х</a:t>
            </a:r>
          </a:p>
        </p:txBody>
      </p:sp>
      <p:cxnSp>
        <p:nvCxnSpPr>
          <p:cNvPr id="11" name="Прямая со стрелкой 10"/>
          <p:cNvCxnSpPr/>
          <p:nvPr/>
        </p:nvCxnSpPr>
        <p:spPr bwMode="auto">
          <a:xfrm flipH="1" flipV="1">
            <a:off x="5076056" y="2564904"/>
            <a:ext cx="72008" cy="252028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5175650" y="2325877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4758537" y="391670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 bwMode="auto">
          <a:xfrm flipH="1">
            <a:off x="4702629" y="2780928"/>
            <a:ext cx="1021499" cy="1823729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5700952" y="2766729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706850551"/>
      </p:ext>
    </p:extLst>
  </p:cSld>
  <p:clrMapOvr>
    <a:masterClrMapping/>
  </p:clrMapOvr>
  <p:transition spd="med">
    <p:wipe dir="d"/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4) </a:t>
                </a:r>
                <a:r>
                  <a:rPr lang="ru-RU" dirty="0" smtClean="0"/>
                  <a:t>если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=0, 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=0,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уравнение прямой принимает вид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𝐵𝑦</m:t>
                    </m:r>
                    <m:r>
                      <a:rPr lang="ru-RU" i="1">
                        <a:latin typeface="Cambria Math"/>
                      </a:rPr>
                      <m:t>=0 </m:t>
                    </m:r>
                  </m:oMath>
                </a14:m>
                <a:r>
                  <a:rPr lang="ru-RU" dirty="0" smtClean="0"/>
                  <a:t>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которая проходит через ось </a:t>
                </a:r>
                <a:r>
                  <a:rPr lang="ru-RU" i="1" dirty="0" smtClean="0"/>
                  <a:t>Ох</a:t>
                </a:r>
                <a:endParaRPr lang="ru-RU" i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147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3347864" y="4365104"/>
            <a:ext cx="3960440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452320" y="418043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V="1">
            <a:off x="5328084" y="3212976"/>
            <a:ext cx="0" cy="2304256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5430071" y="3028310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998023" y="443496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>
            <a:off x="3821941" y="4365104"/>
            <a:ext cx="2952328" cy="0"/>
          </a:xfrm>
          <a:prstGeom prst="line">
            <a:avLst/>
          </a:prstGeom>
          <a:solidFill>
            <a:schemeClr val="accent1"/>
          </a:solidFill>
          <a:ln w="571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6032517" y="3995772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936105026"/>
      </p:ext>
    </p:extLst>
  </p:cSld>
  <p:clrMapOvr>
    <a:masterClrMapping/>
  </p:clrMapOvr>
  <p:transition spd="med">
    <p:wipe dir="d"/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8748" y="1326568"/>
                <a:ext cx="6775450" cy="455070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5) если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=0, 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уравнение прямой принимает вид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=0 или 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которая проходит через ось </a:t>
                </a:r>
                <a:r>
                  <a:rPr lang="ru-RU" i="1" dirty="0" smtClean="0"/>
                  <a:t>Оу</a:t>
                </a:r>
                <a:endParaRPr lang="ru-RU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8748" y="1326568"/>
                <a:ext cx="6775450" cy="4550704"/>
              </a:xfrm>
              <a:blipFill rotWithShape="1">
                <a:blip r:embed="rId2"/>
                <a:stretch>
                  <a:fillRect l="-1440" t="-10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148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3347864" y="4725144"/>
            <a:ext cx="3672408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158263" y="45404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V="1">
            <a:off x="5076056" y="3284984"/>
            <a:ext cx="0" cy="2448272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634108" y="3217559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771325" y="472514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>
            <a:off x="5076056" y="3645024"/>
            <a:ext cx="0" cy="1944216"/>
          </a:xfrm>
          <a:prstGeom prst="line">
            <a:avLst/>
          </a:prstGeom>
          <a:solidFill>
            <a:schemeClr val="accent1"/>
          </a:solidFill>
          <a:ln w="571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5167687" y="3667119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269509282"/>
      </p:ext>
    </p:extLst>
  </p:cSld>
  <p:clrMapOvr>
    <a:masterClrMapping/>
  </p:clrMapOvr>
  <p:transition spd="med">
    <p:wipe dir="d"/>
  </p:transition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268760"/>
                <a:ext cx="6775450" cy="453650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в общем уравнении прямой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</m:oMath>
                </a14:m>
                <a:endParaRPr lang="ru-RU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≠0, 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его можно преобразовать к виду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𝐴𝑥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𝐵𝑦</m:t>
                    </m:r>
                    <m:r>
                      <a:rPr lang="ru-RU" i="1">
                        <a:latin typeface="Cambria Math"/>
                      </a:rPr>
                      <m:t>=−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 или 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ru-RU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𝐶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𝐴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ru-RU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𝐶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/>
                      </a:rPr>
                      <m:t>=1</m:t>
                    </m:r>
                  </m:oMath>
                </a14:m>
                <a:r>
                  <a:rPr lang="ru-RU" dirty="0" smtClean="0"/>
                  <a:t>. Обозначив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en-US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ru-RU" dirty="0" smtClean="0"/>
                  <a:t>, получим уравнение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1</m:t>
                    </m:r>
                  </m:oMath>
                </a14:m>
                <a:r>
                  <a:rPr lang="ru-RU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dirty="0"/>
                  <a:t>к</a:t>
                </a:r>
                <a:r>
                  <a:rPr lang="ru-RU" dirty="0" smtClean="0"/>
                  <a:t>оторое называется </a:t>
                </a:r>
                <a:r>
                  <a:rPr lang="ru-RU" b="1" dirty="0" smtClean="0"/>
                  <a:t>уравнением прямой в отрезках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268760"/>
                <a:ext cx="6775450" cy="4536504"/>
              </a:xfrm>
              <a:blipFill rotWithShape="1">
                <a:blip r:embed="rId2"/>
                <a:stretch>
                  <a:fillRect l="-1350" t="-10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149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4788024" y="3861048"/>
            <a:ext cx="0" cy="1872208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4821493" y="3676382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>
            <a:off x="3707904" y="5085184"/>
            <a:ext cx="3096344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6948264" y="490051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499992" y="508518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 bwMode="auto">
          <a:xfrm>
            <a:off x="3779912" y="3984133"/>
            <a:ext cx="3024336" cy="1408802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4042859" y="3813342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</a:t>
            </a:r>
            <a:endParaRPr lang="ru-RU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4821493" y="411216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6044540" y="471585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80133010"/>
      </p:ext>
    </p:extLst>
  </p:cSld>
  <p:clrMapOvr>
    <a:masterClrMapping/>
  </p:clrMapOvr>
  <p:transition spd="med">
    <p:wipe dir="d"/>
  </p:transition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       </a:t>
                </a:r>
                <a:r>
                  <a:rPr lang="ru-RU" dirty="0"/>
                  <a:t>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𝑺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𝒎</m:t>
                    </m:r>
                    <m:r>
                      <a:rPr lang="ru-RU" b="1" i="1">
                        <a:latin typeface="Cambria Math"/>
                      </a:rPr>
                      <m:t>;</m:t>
                    </m:r>
                    <m:r>
                      <a:rPr lang="en-US" b="1" i="1">
                        <a:latin typeface="Cambria Math"/>
                      </a:rPr>
                      <m:t>𝒏</m:t>
                    </m:r>
                    <m:r>
                      <a:rPr lang="en-US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, параллельный прямой, называется </a:t>
                </a:r>
                <a:r>
                  <a:rPr lang="ru-RU" b="1" dirty="0"/>
                  <a:t>направляющим вектором прямой.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</a:t>
                </a:r>
                <a:r>
                  <a:rPr lang="ru-RU" dirty="0" smtClean="0"/>
                  <a:t>Пусть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заданная точка на прямой,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𝑚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направляющий вектор этой прямой,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𝑀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произвольная точка прямой </a:t>
                </a:r>
                <a:r>
                  <a:rPr lang="en-US" b="1" i="1" dirty="0" smtClean="0"/>
                  <a:t>l</a:t>
                </a:r>
                <a:r>
                  <a:rPr lang="ru-RU" dirty="0" smtClean="0"/>
                  <a:t> </a:t>
                </a:r>
                <a:r>
                  <a:rPr lang="ru-RU" dirty="0"/>
                  <a:t>.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r="-12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150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>
            <a:off x="2411760" y="3284984"/>
            <a:ext cx="3888432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6051406" y="2884294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l</a:t>
            </a:r>
            <a:endParaRPr lang="ru-RU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>
            <a:off x="3491880" y="2884294"/>
            <a:ext cx="1296144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3635896" y="24597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</a:t>
            </a:r>
            <a:endParaRPr lang="ru-RU" i="1" dirty="0"/>
          </a:p>
        </p:txBody>
      </p:sp>
      <p:cxnSp>
        <p:nvCxnSpPr>
          <p:cNvPr id="13" name="Прямая со стрелкой 12"/>
          <p:cNvCxnSpPr/>
          <p:nvPr/>
        </p:nvCxnSpPr>
        <p:spPr bwMode="auto">
          <a:xfrm>
            <a:off x="3720269" y="2513701"/>
            <a:ext cx="156453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277174"/>
      </p:ext>
    </p:extLst>
  </p:cSld>
  <p:clrMapOvr>
    <a:masterClrMapping/>
  </p:clrMapOvr>
  <p:transition spd="med">
    <p:wipe dir="d"/>
  </p:transition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268760"/>
                <a:ext cx="6775450" cy="432048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Уравнение вида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ru-RU" b="1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dirty="0" smtClean="0"/>
                  <a:t>называется</a:t>
                </a:r>
                <a:r>
                  <a:rPr lang="ru-RU" b="1" dirty="0" smtClean="0"/>
                  <a:t> каноническим уравнением </a:t>
                </a:r>
                <a:r>
                  <a:rPr lang="ru-RU" dirty="0" smtClean="0"/>
                  <a:t>прямой или </a:t>
                </a:r>
                <a:r>
                  <a:rPr lang="ru-RU" b="1" dirty="0" smtClean="0"/>
                  <a:t>уравнением прямой, проходящей через данную точку, параллельно данному вектору</a:t>
                </a:r>
                <a:r>
                  <a:rPr lang="ru-RU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268760"/>
                <a:ext cx="6775450" cy="4320480"/>
              </a:xfrm>
              <a:blipFill rotWithShape="1">
                <a:blip r:embed="rId2"/>
                <a:stretch>
                  <a:fillRect l="-1440" t="-11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151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3563888" y="4005064"/>
            <a:ext cx="3456384" cy="1152128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059518" y="3820398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</a:t>
            </a:r>
            <a:endParaRPr lang="ru-RU" i="1" dirty="0"/>
          </a:p>
        </p:txBody>
      </p:sp>
      <p:sp>
        <p:nvSpPr>
          <p:cNvPr id="8" name="Блок-схема: узел 7"/>
          <p:cNvSpPr/>
          <p:nvPr/>
        </p:nvSpPr>
        <p:spPr bwMode="auto">
          <a:xfrm>
            <a:off x="4317083" y="4879144"/>
            <a:ext cx="67921" cy="67016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Блок-схема: узел 8"/>
          <p:cNvSpPr/>
          <p:nvPr/>
        </p:nvSpPr>
        <p:spPr bwMode="auto">
          <a:xfrm>
            <a:off x="5880720" y="4383427"/>
            <a:ext cx="57150" cy="57150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113968" y="4973248"/>
                <a:ext cx="562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968" y="4973248"/>
                <a:ext cx="562910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711686" y="4464692"/>
                <a:ext cx="452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𝑴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1686" y="4464692"/>
                <a:ext cx="452367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 bwMode="auto">
          <a:xfrm flipV="1">
            <a:off x="4317083" y="4005064"/>
            <a:ext cx="1394603" cy="459628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395423" y="3929590"/>
                <a:ext cx="373820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423" y="3929590"/>
                <a:ext cx="373820" cy="40479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2973973"/>
      </p:ext>
    </p:extLst>
  </p:cSld>
  <p:clrMapOvr>
    <a:masterClrMapping/>
  </p:clrMapOvr>
  <p:transition spd="med">
    <p:wipe dir="d"/>
  </p:transition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26876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       </a:t>
                </a:r>
                <a:r>
                  <a:rPr lang="ru-RU" dirty="0"/>
                  <a:t>В частности, если прямая </a:t>
                </a:r>
                <a:r>
                  <a:rPr lang="en-US" b="1" i="1" dirty="0"/>
                  <a:t>l</a:t>
                </a:r>
                <a:r>
                  <a:rPr lang="ru-RU" dirty="0"/>
                  <a:t> параллельна оси </a:t>
                </a:r>
                <a:r>
                  <a:rPr lang="ru-RU" i="1" dirty="0"/>
                  <a:t>Ох</a:t>
                </a:r>
                <a:r>
                  <a:rPr lang="ru-RU" dirty="0"/>
                  <a:t>, то ее направляющий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𝑚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ru-RU" b="0" i="1" smtClean="0">
                        <a:latin typeface="Cambria Math"/>
                      </a:rPr>
                      <m:t>0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 и </a:t>
                </a:r>
                <a:r>
                  <a:rPr lang="ru-RU" dirty="0" smtClean="0"/>
                  <a:t>уравнение</a:t>
                </a:r>
                <a:r>
                  <a:rPr lang="en-US" dirty="0" smtClean="0"/>
                  <a:t> </a:t>
                </a:r>
                <a:r>
                  <a:rPr lang="ru-RU" dirty="0" smtClean="0"/>
                  <a:t>прямой примет вид</a:t>
                </a:r>
              </a:p>
              <a:p>
                <a:pPr marL="0" indent="0">
                  <a:buNone/>
                </a:pPr>
                <a:r>
                  <a:rPr lang="ru-RU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𝟎</m:t>
                        </m:r>
                      </m:den>
                    </m:f>
                  </m:oMath>
                </a14:m>
                <a:r>
                  <a:rPr lang="ru-RU" b="1" dirty="0" smtClean="0"/>
                  <a:t>  </a:t>
                </a:r>
                <a:r>
                  <a:rPr lang="ru-RU" dirty="0" smtClean="0"/>
                  <a:t>или 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</a:rPr>
                      <m:t>𝒚</m:t>
                    </m:r>
                    <m:r>
                      <a:rPr lang="ru-RU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𝒚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Если прямая </a:t>
                </a:r>
                <a:r>
                  <a:rPr lang="en-US" b="1" i="1" dirty="0"/>
                  <a:t>l</a:t>
                </a:r>
                <a:r>
                  <a:rPr lang="ru-RU" dirty="0" smtClean="0"/>
                  <a:t> параллельна оси </a:t>
                </a:r>
                <a:r>
                  <a:rPr lang="ru-RU" i="1" dirty="0" smtClean="0"/>
                  <a:t>Оу, </a:t>
                </a:r>
                <a:r>
                  <a:rPr lang="ru-RU" dirty="0" smtClean="0"/>
                  <a:t>то ее направляющий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ru-RU" b="0" i="1" smtClean="0">
                        <a:latin typeface="Cambria Math"/>
                      </a:rPr>
                      <m:t>0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уравнение прямой примет вид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ru-RU" b="1" i="1" smtClean="0">
                            <a:latin typeface="Cambria Math"/>
                          </a:rPr>
                          <m:t>𝟎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ru-RU" b="1" dirty="0" smtClean="0"/>
                  <a:t>  </a:t>
                </a:r>
                <a:r>
                  <a:rPr lang="ru-RU" dirty="0" smtClean="0"/>
                  <a:t>или 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</a:rPr>
                      <m:t>𝒙</m:t>
                    </m:r>
                    <m:r>
                      <a:rPr lang="ru-RU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ru-RU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268760"/>
                <a:ext cx="6775450" cy="4151313"/>
              </a:xfrm>
              <a:blipFill rotWithShape="1">
                <a:blip r:embed="rId3"/>
                <a:stretch>
                  <a:fillRect l="-1440" t="-1175" r="-1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650438"/>
      </p:ext>
    </p:extLst>
  </p:cSld>
  <p:clrMapOvr>
    <a:masterClrMapping/>
  </p:clrMapOvr>
  <p:transition spd="med">
    <p:wipe dir="d"/>
  </p:transition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в каноническом уравнении положить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𝒕</m:t>
                    </m:r>
                    <m:r>
                      <a:rPr lang="en-US" b="1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𝒕</m:t>
                    </m:r>
                  </m:oMath>
                </a14:m>
                <a:r>
                  <a:rPr lang="ru-RU" b="1" dirty="0" smtClean="0"/>
                  <a:t>, </a:t>
                </a:r>
                <a:r>
                  <a:rPr lang="ru-RU" dirty="0" smtClean="0"/>
                  <a:t>где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𝒕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– параметр, переменная величина,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𝑡</m:t>
                    </m:r>
                    <m:r>
                      <a:rPr lang="ru-RU" i="1">
                        <a:latin typeface="Cambria Math"/>
                      </a:rPr>
                      <m:t>∈</m:t>
                    </m:r>
                    <m:r>
                      <a:rPr lang="ru-RU" i="1">
                        <a:latin typeface="Cambria Math"/>
                      </a:rPr>
                      <m:t>𝑅</m:t>
                    </m:r>
                  </m:oMath>
                </a14:m>
                <a:r>
                  <a:rPr lang="ru-RU" dirty="0" smtClean="0"/>
                  <a:t> и выразить </a:t>
                </a:r>
                <a:r>
                  <a:rPr lang="ru-RU" i="1" dirty="0" smtClean="0"/>
                  <a:t>х</a:t>
                </a:r>
                <a:r>
                  <a:rPr lang="ru-RU" dirty="0" smtClean="0"/>
                  <a:t> и </a:t>
                </a:r>
                <a:r>
                  <a:rPr lang="ru-RU" i="1" dirty="0" smtClean="0"/>
                  <a:t>у, </a:t>
                </a:r>
                <a:r>
                  <a:rPr lang="ru-RU" dirty="0" smtClean="0"/>
                  <a:t>получим уравнения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i="1">
                                <a:latin typeface="Cambria Math"/>
                              </a:rPr>
                              <m:t>=</m:t>
                            </m:r>
                            <m:r>
                              <a:rPr lang="en-US" i="1">
                                <a:latin typeface="Cambria Math"/>
                              </a:rPr>
                              <m:t>𝑚𝑡</m:t>
                            </m:r>
                            <m:r>
                              <a:rPr lang="en-US" i="1">
                                <a:latin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</m:e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i="1">
                                <a:latin typeface="Cambria Math"/>
                              </a:rPr>
                              <m:t>=</m:t>
                            </m:r>
                            <m:r>
                              <a:rPr lang="en-US" i="1">
                                <a:latin typeface="Cambria Math"/>
                              </a:rPr>
                              <m:t>𝑛𝑡</m:t>
                            </m:r>
                            <m:r>
                              <a:rPr lang="en-US" i="1">
                                <a:latin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</m:e>
                          <m:e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  <m:r>
                              <a:rPr lang="en-US" i="1">
                                <a:latin typeface="Cambria Math"/>
                              </a:rPr>
                              <m:t>∈</m:t>
                            </m:r>
                            <m:r>
                              <a:rPr lang="en-US" i="1">
                                <a:latin typeface="Cambria Math"/>
                              </a:rPr>
                              <m:t>𝑅</m:t>
                            </m:r>
                          </m:e>
                        </m:eqArr>
                      </m:e>
                    </m:d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к</a:t>
                </a:r>
                <a:r>
                  <a:rPr lang="ru-RU" dirty="0" smtClean="0"/>
                  <a:t>оторые называются </a:t>
                </a:r>
                <a:r>
                  <a:rPr lang="ru-RU" b="1" dirty="0" smtClean="0"/>
                  <a:t>параметрическими уравнениями прямой.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340768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184254"/>
      </p:ext>
    </p:extLst>
  </p:cSld>
  <p:clrMapOvr>
    <a:masterClrMapping/>
  </p:clrMapOvr>
  <p:transition spd="med">
    <p:wipe dir="d"/>
  </p:transition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Пусть на прямой </a:t>
                </a:r>
                <a:r>
                  <a:rPr lang="en-US" i="1" dirty="0"/>
                  <a:t>l</a:t>
                </a:r>
                <a:r>
                  <a:rPr lang="ru-RU" dirty="0"/>
                  <a:t> заданы две точки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; 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ru-RU" i="1">
                        <a:latin typeface="Cambria Math"/>
                      </a:rPr>
                      <m:t>и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 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ru-RU" b="0" i="0" smtClean="0">
                        <a:latin typeface="Cambria Math"/>
                      </a:rPr>
                      <m:t>, </m:t>
                    </m:r>
                    <m:r>
                      <a:rPr lang="en-US" i="1">
                        <a:latin typeface="Cambria Math"/>
                      </a:rPr>
                      <m:t>𝑀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текущая точка этой прямой. Тогда уравнение вида</a:t>
                </a:r>
              </a:p>
              <a:p>
                <a:pPr marL="0" indent="0">
                  <a:buNone/>
                </a:pPr>
                <a:r>
                  <a:rPr lang="ru-RU" sz="28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𝒙</m:t>
                        </m:r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en-US" sz="2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𝒚</m:t>
                        </m:r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2800" b="1" dirty="0" smtClean="0"/>
                  <a:t>  </a:t>
                </a:r>
                <a:r>
                  <a:rPr lang="ru-RU" dirty="0" smtClean="0"/>
                  <a:t>называется </a:t>
                </a:r>
                <a:r>
                  <a:rPr lang="ru-RU" b="1" dirty="0" smtClean="0"/>
                  <a:t>уравнением прямой, проходящей через две данные точки.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412776"/>
                <a:ext cx="6775450" cy="4151313"/>
              </a:xfrm>
              <a:blipFill rotWithShape="1">
                <a:blip r:embed="rId2"/>
                <a:stretch>
                  <a:fillRect l="-1349" t="-1175" r="-15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714125"/>
      </p:ext>
    </p:extLst>
  </p:cSld>
  <p:clrMapOvr>
    <a:masterClrMapping/>
  </p:clrMapOvr>
  <p:transition spd="med">
    <p:wipe dir="d"/>
  </p:transition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ru-RU" dirty="0" smtClean="0"/>
                  <a:t>– заданная точка на прямой 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 – угол наклона прямой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</m:oMath>
                </a14:m>
                <a:r>
                  <a:rPr lang="ru-RU" dirty="0" smtClean="0"/>
                  <a:t> к оси </a:t>
                </a:r>
                <a:r>
                  <a:rPr lang="ru-RU" i="1" dirty="0" smtClean="0"/>
                  <a:t>Ох,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≠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dirty="0" smtClean="0"/>
                  <a:t>. Обозначим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𝑡𝑔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𝑘</m:t>
                    </m:r>
                  </m:oMath>
                </a14:m>
                <a:r>
                  <a:rPr lang="ru-RU" dirty="0" smtClean="0"/>
                  <a:t>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𝑘</m:t>
                    </m:r>
                  </m:oMath>
                </a14:m>
                <a:r>
                  <a:rPr lang="ru-RU" dirty="0" smtClean="0"/>
                  <a:t> – угловой коэффициент прямой). Тогда уравнение вида </a:t>
                </a:r>
                <a:endParaRPr lang="ru-RU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𝒚</m:t>
                      </m:r>
                      <m:r>
                        <a:rPr lang="en-US" b="1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𝒚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𝟎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𝒌</m:t>
                      </m:r>
                      <m:r>
                        <a:rPr lang="en-US" b="1" i="1">
                          <a:latin typeface="Cambria Math"/>
                        </a:rPr>
                        <m:t>(</m:t>
                      </m:r>
                      <m:r>
                        <a:rPr lang="en-US" b="1" i="1">
                          <a:latin typeface="Cambria Math"/>
                        </a:rPr>
                        <m:t>𝒙</m:t>
                      </m:r>
                      <m:r>
                        <a:rPr lang="en-US" b="1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𝟎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b="1" dirty="0" smtClean="0"/>
              </a:p>
              <a:p>
                <a:pPr marL="0" indent="0">
                  <a:buNone/>
                </a:pPr>
                <a:r>
                  <a:rPr lang="ru-RU" dirty="0"/>
                  <a:t>н</a:t>
                </a:r>
                <a:r>
                  <a:rPr lang="ru-RU" dirty="0" smtClean="0"/>
                  <a:t>азывается </a:t>
                </a:r>
                <a:r>
                  <a:rPr lang="ru-RU" b="1" dirty="0" smtClean="0"/>
                  <a:t>уравнением прямой, проходящей через данную точку в заданном направлении.</a:t>
                </a:r>
                <a:endParaRPr lang="ru-RU" b="1" dirty="0"/>
              </a:p>
              <a:p>
                <a:pPr marL="0" indent="0">
                  <a:buNone/>
                </a:pPr>
                <a:endParaRPr lang="ru-RU" i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412776"/>
                <a:ext cx="6775450" cy="4151313"/>
              </a:xfrm>
              <a:blipFill rotWithShape="1">
                <a:blip r:embed="rId2"/>
                <a:stretch>
                  <a:fillRect l="-1349" t="-1175" r="-12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243881"/>
      </p:ext>
    </p:extLst>
  </p:cSld>
  <p:clrMapOvr>
    <a:masterClrMapping/>
  </p:clrMapOvr>
  <p:transition spd="med">
    <p:wipe dir="d"/>
  </p:transition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</a:t>
                </a:r>
                <a:r>
                  <a:rPr lang="ru-RU" dirty="0"/>
                  <a:t>Выразим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</m:oMath>
                </a14:m>
                <a:r>
                  <a:rPr lang="ru-RU" dirty="0"/>
                  <a:t> из последнего </a:t>
                </a:r>
                <a:r>
                  <a:rPr lang="ru-RU" dirty="0" smtClean="0"/>
                  <a:t>уравнения: </a:t>
                </a:r>
                <a:endParaRPr lang="ru-RU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𝑘𝑥</m:t>
                    </m:r>
                    <m:r>
                      <a:rPr lang="en-US" i="1">
                        <a:latin typeface="Cambria Math"/>
                      </a:rPr>
                      <m:t>+(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𝑘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  <a:r>
                  <a:rPr lang="ru-RU" dirty="0" smtClean="0"/>
                  <a:t>, обозначим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𝑘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ru-RU" dirty="0" smtClean="0"/>
                  <a:t>, тогда получим уравнение</a:t>
                </a:r>
              </a:p>
              <a:p>
                <a:pPr marL="0" indent="0" algn="ctr">
                  <a:buNone/>
                </a:pPr>
                <a:r>
                  <a:rPr lang="ru-RU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−</m:t>
                    </m:r>
                    <m:r>
                      <a:rPr lang="en-US" b="1" i="1">
                        <a:latin typeface="Cambria Math"/>
                      </a:rPr>
                      <m:t>𝒌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𝒃</m:t>
                    </m:r>
                  </m:oMath>
                </a14:m>
                <a:r>
                  <a:rPr lang="ru-RU" b="1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dirty="0"/>
                  <a:t>к</a:t>
                </a:r>
                <a:r>
                  <a:rPr lang="ru-RU" dirty="0" smtClean="0"/>
                  <a:t>оторое называется </a:t>
                </a:r>
                <a:r>
                  <a:rPr lang="ru-RU" b="1" dirty="0" smtClean="0"/>
                  <a:t>уравнением прямой с угловым коэффициентом.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728877"/>
      </p:ext>
    </p:extLst>
  </p:cSld>
  <p:clrMapOvr>
    <a:masterClrMapping/>
  </p:clrMapOvr>
  <p:transition spd="med">
    <p:wipe dir="d"/>
  </p:transition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§ 1. Прямая на плоскости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157</a:t>
            </a:fld>
            <a:endParaRPr lang="ru-RU"/>
          </a:p>
        </p:txBody>
      </p:sp>
      <p:pic>
        <p:nvPicPr>
          <p:cNvPr id="2478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2776"/>
            <a:ext cx="676875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278766" y="2483604"/>
                <a:ext cx="202811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/>
                        </a:rPr>
                        <m:t>𝒚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𝒌𝒙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800" b="1" i="1" smtClean="0">
                          <a:latin typeface="Cambria Math"/>
                          <a:ea typeface="Cambria Math"/>
                        </a:rPr>
                        <m:t>𝒃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8766" y="2483604"/>
                <a:ext cx="2028119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5292690"/>
      </p:ext>
    </p:extLst>
  </p:cSld>
  <p:clrMapOvr>
    <a:masterClrMapping/>
  </p:clrMapOvr>
  <p:transition spd="med">
    <p:wipe dir="d"/>
  </p:transition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2. Угол между двумя прямыми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      </a:t>
                </a:r>
                <a:r>
                  <a:rPr lang="ru-RU" dirty="0" smtClean="0"/>
                  <a:t>Пусть прямые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и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заданы уравнениями с угловыми </a:t>
                </a:r>
                <a:r>
                  <a:rPr lang="ru-RU" dirty="0" smtClean="0"/>
                  <a:t>коэффициентами  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b="0" i="1" smtClean="0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и</m:t>
                    </m:r>
                    <m:r>
                      <a:rPr lang="ru-RU" b="0" i="1" smtClean="0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endParaRPr lang="ru-RU" i="1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</a:t>
                </a:r>
              </a:p>
              <a:p>
                <a:pPr marL="0" indent="0">
                  <a:buNone/>
                </a:pPr>
                <a:r>
                  <a:rPr lang="ru-RU" dirty="0" smtClean="0"/>
                  <a:t> 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 </m:t>
                    </m:r>
                    <m:r>
                      <a:rPr lang="en-US" i="1">
                        <a:latin typeface="Cambria Math"/>
                      </a:rPr>
                      <m:t>𝑡𝑔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 - углы наклона к оси </a:t>
                </a:r>
                <a:r>
                  <a:rPr lang="ru-RU" i="1" dirty="0" smtClean="0"/>
                  <a:t>Ох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и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/>
                  <a:t> </a:t>
                </a:r>
                <a:r>
                  <a:rPr lang="ru-RU" dirty="0" smtClean="0"/>
                  <a:t>соответственно.</a:t>
                </a:r>
                <a:endParaRPr lang="ru-RU" i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4"/>
                <a:ext cx="6775450" cy="4151313"/>
              </a:xfrm>
              <a:blipFill rotWithShape="1">
                <a:blip r:embed="rId2"/>
                <a:stretch>
                  <a:fillRect l="-1440" t="-1175" r="-1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867495"/>
      </p:ext>
    </p:extLst>
  </p:cSld>
  <p:clrMapOvr>
    <a:masterClrMapping/>
  </p:clrMapOvr>
  <p:transition spd="med">
    <p:wipe dir="d"/>
  </p:transition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6867525" cy="106521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§ 2. Угол между двумя прямыми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1412777"/>
            <a:ext cx="7380312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159</a:t>
            </a:fld>
            <a:endParaRPr lang="ru-RU"/>
          </a:p>
        </p:txBody>
      </p:sp>
      <p:pic>
        <p:nvPicPr>
          <p:cNvPr id="2478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87421"/>
            <a:ext cx="770485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5227143"/>
      </p:ext>
    </p:extLst>
  </p:cSld>
  <p:clrMapOvr>
    <a:masterClrMapping/>
  </p:clrMapOvr>
  <p:transition spd="med">
    <p:wipe dir="d"/>
  </p:transition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88640"/>
            <a:ext cx="6867525" cy="106521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§ 2. Угол между двумя прямыми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Если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≠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dirty="0" smtClean="0"/>
                  <a:t> , то </a:t>
                </a:r>
                <a:endParaRPr lang="ru-RU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𝑡𝑔</m:t>
                      </m:r>
                      <m:r>
                        <a:rPr lang="en-US" i="1">
                          <a:latin typeface="Cambria Math"/>
                        </a:rPr>
                        <m:t>𝜑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𝑡𝑔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)=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𝑡𝑔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𝑡𝑔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1+</m:t>
                          </m:r>
                          <m:r>
                            <a:rPr lang="en-US" i="1">
                              <a:latin typeface="Cambria Math"/>
                            </a:rPr>
                            <m:t>𝑡𝑔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∙</m:t>
                          </m:r>
                          <m:r>
                            <a:rPr lang="en-US" i="1">
                              <a:latin typeface="Cambria Math"/>
                            </a:rPr>
                            <m:t>𝑡𝑔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1+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Таким образом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𝑡𝑔</m:t>
                      </m:r>
                      <m:r>
                        <a:rPr lang="en-US" i="1">
                          <a:latin typeface="Cambria Math"/>
                        </a:rPr>
                        <m:t>𝜑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1+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484784"/>
                <a:ext cx="6775450" cy="4151313"/>
              </a:xfrm>
              <a:blipFill rotWithShape="1">
                <a:blip r:embed="rId2"/>
                <a:stretch>
                  <a:fillRect l="-1440" t="-2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759251"/>
      </p:ext>
    </p:extLst>
  </p:cSld>
  <p:clrMapOvr>
    <a:masterClrMapping/>
  </p:clrMapOvr>
  <p:transition spd="med">
    <p:wipe dir="d"/>
  </p:transition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6867525" cy="105273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§ 2. Угол между двумя прямыми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Если требуется вычислить острый угол между прямыми, не учитывая, какая прямая является первой, какая - второй, то правая часть формулы </a:t>
                </a:r>
                <a:r>
                  <a:rPr lang="ru-RU" dirty="0" smtClean="0"/>
                  <a:t> </a:t>
                </a:r>
                <a:r>
                  <a:rPr lang="ru-RU" dirty="0"/>
                  <a:t>берется по модулю, то </a:t>
                </a:r>
                <a:r>
                  <a:rPr lang="ru-RU" dirty="0" smtClean="0"/>
                  <a:t>есть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𝑡𝑔</m:t>
                      </m:r>
                      <m:r>
                        <a:rPr lang="en-US" i="1">
                          <a:latin typeface="Cambria Math"/>
                        </a:rPr>
                        <m:t>𝜑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1+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40" t="-1175" r="-24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191211"/>
      </p:ext>
    </p:extLst>
  </p:cSld>
  <p:clrMapOvr>
    <a:masterClrMapping/>
  </p:clrMapOvr>
  <p:transition spd="med">
    <p:wipe dir="d"/>
  </p:transition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2. Угол между двумя прямыми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 </a:t>
                </a:r>
                <a:r>
                  <a:rPr lang="ru-RU" dirty="0" smtClean="0"/>
                  <a:t>Пусть </a:t>
                </a:r>
                <a:r>
                  <a:rPr lang="ru-RU" dirty="0"/>
                  <a:t>прямые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и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/>
                  <a:t>  заданы общими уравнениями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𝑦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=0 и</m:t>
                    </m:r>
                  </m:oMath>
                </a14:m>
                <a:endParaRPr lang="ru-RU" i="1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/>
                  <a:t>, где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ru-RU" i="1">
                        <a:latin typeface="Cambria Math"/>
                      </a:rPr>
                      <m:t>и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ru-RU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 – нормальные векторы прямых</a:t>
                </a:r>
                <a:r>
                  <a:rPr lang="ru-RU" dirty="0" smtClean="0"/>
                  <a:t>. Тогда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𝝋</m:t>
                        </m:r>
                        <m:r>
                          <a:rPr lang="en-US" b="1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US" b="1" i="1">
                                <a:latin typeface="Cambria Math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e>
                            </m:acc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ru-RU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>
                                            <a:latin typeface="Cambria Math"/>
                                          </a:rPr>
                                          <m:t>𝒏</m:t>
                                        </m:r>
                                      </m:e>
                                      <m:sub>
                                        <m:r>
                                          <a:rPr lang="en-US" b="1" i="1">
                                            <a:latin typeface="Cambria Math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</m:e>
                                </m:acc>
                              </m:e>
                            </m:d>
                            <m:r>
                              <a:rPr lang="en-US" b="1" i="1">
                                <a:latin typeface="Cambria Math"/>
                              </a:rPr>
                              <m:t>∙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ru-RU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>
                                            <a:latin typeface="Cambria Math"/>
                                          </a:rPr>
                                          <m:t>𝒏</m:t>
                                        </m:r>
                                      </m:e>
                                      <m:sub>
                                        <m:r>
                                          <a:rPr lang="en-US" b="1" i="1"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</m:e>
                                </m:acc>
                              </m:e>
                            </m:d>
                          </m:den>
                        </m:f>
                      </m:e>
                    </m:func>
                  </m:oMath>
                </a14:m>
                <a:r>
                  <a:rPr lang="ru-RU" b="1" dirty="0" smtClean="0"/>
                  <a:t>  </a:t>
                </a:r>
                <a:r>
                  <a:rPr lang="ru-RU" dirty="0" smtClean="0"/>
                  <a:t>или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𝝋</m:t>
                        </m:r>
                        <m:r>
                          <a:rPr lang="en-US" b="1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𝑨</m:t>
                                </m:r>
                              </m:e>
                              <m:sub>
                                <m:r>
                                  <a:rPr lang="en-US" b="1" i="1">
                                    <a:latin typeface="Cambria Math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lang="en-US" b="1" i="1">
                                <a:latin typeface="Cambria Math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𝑨</m:t>
                                </m:r>
                              </m:e>
                              <m:sub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b>
                            </m:sSub>
                            <m:r>
                              <a:rPr lang="en-US" b="1" i="1">
                                <a:latin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𝑩</m:t>
                                </m:r>
                              </m:e>
                              <m:sub>
                                <m:r>
                                  <a:rPr lang="en-US" b="1" i="1">
                                    <a:latin typeface="Cambria Math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lang="en-US" b="1" i="1">
                                <a:latin typeface="Cambria Math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𝑩</m:t>
                                </m:r>
                              </m:e>
                              <m:sub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sSubSup>
                                  <m:sSubSup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  <m:sup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  <m:r>
                                  <a:rPr lang="en-US" b="1" i="1">
                                    <a:latin typeface="Cambria Math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  <m:sup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</m:e>
                            </m:rad>
                            <m:r>
                              <a:rPr lang="en-US" b="1" i="1">
                                <a:latin typeface="Cambria Math"/>
                              </a:rPr>
                              <m:t>∙</m:t>
                            </m:r>
                            <m:rad>
                              <m:radPr>
                                <m:degHide m:val="on"/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sSubSup>
                                  <m:sSubSup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  <m:sup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  <m:r>
                                  <a:rPr lang="en-US" b="1" i="1">
                                    <a:latin typeface="Cambria Math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ru-RU" b="1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  <m:sup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</m:e>
                            </m:rad>
                          </m:den>
                        </m:f>
                      </m:e>
                    </m:func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84784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524943"/>
      </p:ext>
    </p:extLst>
  </p:cSld>
  <p:clrMapOvr>
    <a:masterClrMapping/>
  </p:clrMapOvr>
  <p:transition spd="med">
    <p:wipe dir="d"/>
  </p:transition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3. </a:t>
            </a:r>
            <a:r>
              <a:rPr lang="ru-RU" dirty="0">
                <a:solidFill>
                  <a:srgbClr val="000000"/>
                </a:solidFill>
              </a:rPr>
              <a:t>Взаимное расположение двух прямых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‖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𝑡𝑔</m:t>
                    </m:r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. Это означает, что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  <m:r>
                      <a:rPr lang="ru-RU" b="0" i="0" smtClean="0">
                        <a:latin typeface="Cambria Math"/>
                      </a:rPr>
                      <m:t> или</m:t>
                    </m:r>
                  </m:oMath>
                </a14:m>
                <a:r>
                  <a:rPr lang="ru-RU" dirty="0" smtClean="0"/>
                  <a:t>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b="1" i="1" smtClean="0">
                            <a:latin typeface="Cambria Math"/>
                          </a:rPr>
                          <m:t> </m:t>
                        </m:r>
                        <m:r>
                          <a:rPr lang="en-US" b="1" i="1">
                            <a:latin typeface="Cambria Math"/>
                          </a:rPr>
                          <m:t>𝒌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𝒌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ru-RU" b="1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Таким образом, </a:t>
                </a:r>
                <a:r>
                  <a:rPr lang="ru-RU" b="1" dirty="0" smtClean="0"/>
                  <a:t>условие параллельности двух прямых, заданных с угловыми коэффициентами, заключается в равенстве угловых коэффициентов этих прямых.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84784"/>
                <a:ext cx="6775450" cy="4151313"/>
              </a:xfrm>
              <a:blipFill rotWithShape="1">
                <a:blip r:embed="rId2"/>
                <a:stretch>
                  <a:fillRect l="-1440" t="-1175" r="-18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936540"/>
      </p:ext>
    </p:extLst>
  </p:cSld>
  <p:clrMapOvr>
    <a:masterClrMapping/>
  </p:clrMapOvr>
  <p:transition spd="med">
    <p:wipe dir="d"/>
  </p:transition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3. </a:t>
            </a:r>
            <a:r>
              <a:rPr lang="ru-RU" dirty="0">
                <a:solidFill>
                  <a:srgbClr val="000000"/>
                </a:solidFill>
              </a:rPr>
              <a:t>Взаимное расположение двух прямых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⊥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1+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или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𝒌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𝒌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𝒌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𝒌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en-US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- </a:t>
                </a:r>
                <a:r>
                  <a:rPr lang="ru-RU" b="1" dirty="0"/>
                  <a:t>условие </a:t>
                </a:r>
                <a:r>
                  <a:rPr lang="ru-RU" b="1" dirty="0" smtClean="0"/>
                  <a:t>перпендикулярности </a:t>
                </a:r>
                <a:r>
                  <a:rPr lang="ru-RU" b="1" dirty="0"/>
                  <a:t>двух прямых, заданных с угловыми </a:t>
                </a:r>
                <a:r>
                  <a:rPr lang="ru-RU" b="1" dirty="0" smtClean="0"/>
                  <a:t>коэффициентами </a:t>
                </a:r>
                <a:r>
                  <a:rPr lang="ru-RU" dirty="0" smtClean="0"/>
                  <a:t>(угловые коэффициенты двух перпендикулярных прямых обратно пропорциональны и противоположны по знаку).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  <a:blipFill rotWithShape="1">
                <a:blip r:embed="rId2"/>
                <a:stretch>
                  <a:fillRect l="-1440" t="-1175" r="-10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619495"/>
      </p:ext>
    </p:extLst>
  </p:cSld>
  <p:clrMapOvr>
    <a:masterClrMapping/>
  </p:clrMapOvr>
  <p:transition spd="med">
    <p:wipe dir="d"/>
  </p:transition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3. </a:t>
            </a:r>
            <a:r>
              <a:rPr lang="ru-RU" dirty="0">
                <a:solidFill>
                  <a:srgbClr val="000000"/>
                </a:solidFill>
              </a:rPr>
              <a:t>Взаимное расположение двух прямых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прямые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и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  заданы общими уравнениями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𝑦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=0 и</m:t>
                    </m:r>
                  </m:oMath>
                </a14:m>
                <a:endParaRPr lang="ru-RU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где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ru-RU" i="1">
                        <a:latin typeface="Cambria Math"/>
                      </a:rPr>
                      <m:t>и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ru-RU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нормальные векторы прямых.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Если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‖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𝑨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𝑨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b="1" dirty="0" smtClean="0"/>
                  <a:t> - условие параллельности двух прямых, заданных общими уравнениями.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232834"/>
      </p:ext>
    </p:extLst>
  </p:cSld>
  <p:clrMapOvr>
    <a:masterClrMapping/>
  </p:clrMapOvr>
  <p:transition spd="med">
    <p:wipe dir="d"/>
  </p:transition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§ </a:t>
            </a:r>
            <a:r>
              <a:rPr lang="ru-RU" dirty="0" smtClean="0">
                <a:solidFill>
                  <a:srgbClr val="000000"/>
                </a:solidFill>
              </a:rPr>
              <a:t>3. </a:t>
            </a:r>
            <a:r>
              <a:rPr lang="ru-RU" dirty="0">
                <a:solidFill>
                  <a:srgbClr val="000000"/>
                </a:solidFill>
              </a:rPr>
              <a:t>Взаимное расположение двух прямых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 прямые заданы уравнениями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𝑦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=0 и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⊥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тогда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b="1" dirty="0" smtClean="0"/>
                  <a:t> - </a:t>
                </a:r>
                <a:endParaRPr lang="ru-RU" b="1" dirty="0"/>
              </a:p>
              <a:p>
                <a:pPr marL="0" indent="0">
                  <a:buNone/>
                </a:pPr>
                <a:r>
                  <a:rPr lang="ru-RU" b="1" dirty="0"/>
                  <a:t>у</a:t>
                </a:r>
                <a:r>
                  <a:rPr lang="ru-RU" b="1" dirty="0" smtClean="0"/>
                  <a:t>словие перпендикулярности двух прямых, заданных общими уравнениями.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928018"/>
      </p:ext>
    </p:extLst>
  </p:cSld>
  <p:clrMapOvr>
    <a:masterClrMapping/>
  </p:clrMapOvr>
  <p:transition spd="med">
    <p:wipe dir="d"/>
  </p:transition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867525" cy="106521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§ 4. Расстояние от точки до прямой</a:t>
            </a:r>
            <a:endParaRPr lang="ru-RU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3728" y="148478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прямая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</m:oMath>
                </a14:m>
                <a:r>
                  <a:rPr lang="ru-RU" dirty="0" smtClean="0"/>
                  <a:t> задана уравнением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 дана точка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не принадлежащая этой прямой. Обозначим через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𝑑</m:t>
                    </m:r>
                  </m:oMath>
                </a14:m>
                <a:endParaRPr lang="ru-RU" dirty="0"/>
              </a:p>
              <a:p>
                <a:pPr marL="0" indent="0" algn="ctr">
                  <a:buNone/>
                </a:pPr>
                <a:r>
                  <a:rPr lang="ru-RU" dirty="0" smtClean="0"/>
                  <a:t>расстояние от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dirty="0" smtClean="0"/>
                  <a:t> до прямой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</m:oMath>
                </a14:m>
                <a:r>
                  <a:rPr lang="ru-RU" dirty="0" smtClean="0"/>
                  <a:t>. Тогда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𝒅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𝑨</m:t>
                            </m:r>
                            <m:sSub>
                              <m:sSub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latin typeface="Cambria Math"/>
                                  </a:rPr>
                                  <m:t>𝟎</m:t>
                                </m:r>
                              </m:sub>
                            </m:sSub>
                            <m:r>
                              <a:rPr lang="en-US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𝑩</m:t>
                            </m:r>
                            <m:sSub>
                              <m:sSub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𝒚</m:t>
                                </m:r>
                              </m:e>
                              <m:sub>
                                <m:r>
                                  <a:rPr lang="en-US" b="1" i="1">
                                    <a:latin typeface="Cambria Math"/>
                                  </a:rPr>
                                  <m:t>𝟎</m:t>
                                </m:r>
                              </m:sub>
                            </m:sSub>
                            <m:r>
                              <a:rPr lang="en-US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𝑪</m:t>
                            </m:r>
                          </m:e>
                        </m:d>
                      </m:num>
                      <m:den>
                        <m:rad>
                          <m:radPr>
                            <m:degHide m:val="on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𝑨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b="1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𝑩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3728" y="1484784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663701"/>
      </p:ext>
    </p:extLst>
  </p:cSld>
  <p:clrMapOvr>
    <a:masterClrMapping/>
  </p:clrMapOvr>
  <p:transition spd="med">
    <p:wipe dir="d"/>
  </p:transition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4. Расстояние от точки до прямой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3407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168</a:t>
            </a:fld>
            <a:endParaRPr lang="ru-RU"/>
          </a:p>
        </p:txBody>
      </p:sp>
      <p:pic>
        <p:nvPicPr>
          <p:cNvPr id="24883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16832"/>
            <a:ext cx="8784976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1636470"/>
      </p:ext>
    </p:extLst>
  </p:cSld>
  <p:clrMapOvr>
    <a:masterClrMapping/>
  </p:clrMapOvr>
  <p:transition spd="med">
    <p:wipe dir="d"/>
  </p:transition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Рассмотрим линии, определяемые уравнениями второй степени относительно текущих </a:t>
                </a:r>
                <a:r>
                  <a:rPr lang="ru-RU" dirty="0" smtClean="0"/>
                  <a:t>координат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 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𝐴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𝐵𝑥𝑦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𝐷𝑥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𝐸𝑦</m:t>
                    </m:r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𝐹</m:t>
                    </m:r>
                    <m:r>
                      <a:rPr lang="ru-RU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Коэффициенты уравнения - действительные числа, но по крайней мере одно из чисел </a:t>
                </a:r>
                <a:r>
                  <a:rPr lang="ru-RU" i="1" dirty="0"/>
                  <a:t>А</a:t>
                </a:r>
                <a:r>
                  <a:rPr lang="ru-RU" dirty="0"/>
                  <a:t>, </a:t>
                </a:r>
                <a:r>
                  <a:rPr lang="ru-RU" i="1" dirty="0"/>
                  <a:t>В</a:t>
                </a:r>
                <a:r>
                  <a:rPr lang="ru-RU" dirty="0"/>
                  <a:t> или </a:t>
                </a:r>
                <a:r>
                  <a:rPr lang="ru-RU" i="1" dirty="0"/>
                  <a:t>С</a:t>
                </a:r>
                <a:r>
                  <a:rPr lang="ru-RU" dirty="0"/>
                  <a:t> отлично от нуля.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412776"/>
                <a:ext cx="6775450" cy="4151313"/>
              </a:xfrm>
              <a:blipFill rotWithShape="1">
                <a:blip r:embed="rId2"/>
                <a:stretch>
                  <a:fillRect l="-1440" t="-1175" r="-5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052894"/>
      </p:ext>
    </p:extLst>
  </p:cSld>
  <p:clrMapOvr>
    <a:masterClrMapping/>
  </p:clrMapOvr>
  <p:transition spd="med">
    <p:wipe dir="d"/>
  </p:transition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1720" y="1556792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dirty="0"/>
              <a:t>Такие линии называются </a:t>
            </a:r>
            <a:r>
              <a:rPr lang="ru-RU" b="1" dirty="0"/>
              <a:t>кривыми второго порядка.</a:t>
            </a:r>
          </a:p>
          <a:p>
            <a:pPr marL="0" indent="0">
              <a:buNone/>
            </a:pPr>
            <a:r>
              <a:rPr lang="ru-RU" dirty="0" smtClean="0"/>
              <a:t>       Установим </a:t>
            </a:r>
            <a:r>
              <a:rPr lang="ru-RU" dirty="0"/>
              <a:t>при каких условиях уравнение </a:t>
            </a:r>
            <a:r>
              <a:rPr lang="ru-RU" dirty="0" smtClean="0"/>
              <a:t>определяет </a:t>
            </a:r>
            <a:r>
              <a:rPr lang="ru-RU" b="1" dirty="0"/>
              <a:t>окружность, эллипс, гиперболу или параболу.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001306"/>
      </p:ext>
    </p:extLst>
  </p:cSld>
  <p:clrMapOvr>
    <a:masterClrMapping/>
  </p:clrMapOvr>
  <p:transition spd="med">
    <p:wipe dir="d"/>
  </p:transition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1720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 smtClean="0"/>
                  <a:t>Окружностью</a:t>
                </a:r>
                <a:r>
                  <a:rPr lang="ru-RU" dirty="0" smtClean="0"/>
                  <a:t> </a:t>
                </a:r>
                <a:r>
                  <a:rPr lang="ru-RU" dirty="0"/>
                  <a:t>называется геометрическое место точек плоскости, равноудаленных от данной точки (центра).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Если </a:t>
                </a:r>
                <a:r>
                  <a:rPr lang="en-US" i="1" dirty="0"/>
                  <a:t>R</a:t>
                </a:r>
                <a:r>
                  <a:rPr lang="ru-RU" dirty="0"/>
                  <a:t> - радиус окружности, а точка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 - ее центр, то уравнение окружности имеет вид</a:t>
                </a:r>
                <a:r>
                  <a:rPr lang="ru-RU" dirty="0" smtClean="0"/>
                  <a:t>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  <m:r>
                          <a:rPr lang="en-US" b="1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  <m:r>
                          <a:rPr lang="en-US" b="1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0" y="1340768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644604"/>
      </p:ext>
    </p:extLst>
  </p:cSld>
  <p:clrMapOvr>
    <a:masterClrMapping/>
  </p:clrMapOvr>
  <p:transition spd="med">
    <p:wipe dir="d"/>
  </p:transition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1412776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172</a:t>
            </a:fld>
            <a:endParaRPr lang="ru-RU"/>
          </a:p>
        </p:txBody>
      </p:sp>
      <p:pic>
        <p:nvPicPr>
          <p:cNvPr id="2478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14183"/>
            <a:ext cx="7542212" cy="307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9798871"/>
      </p:ext>
    </p:extLst>
  </p:cSld>
  <p:clrMapOvr>
    <a:masterClrMapping/>
  </p:clrMapOvr>
  <p:transition spd="med">
    <p:wipe dir="d"/>
  </p:transition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В частности, если центр окружности совпадает с началом координат, то последнее уравнение имеет вид</a:t>
                </a:r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ru-RU" b="1" dirty="0" smtClean="0"/>
              </a:p>
              <a:p>
                <a:pPr marL="0" indent="0">
                  <a:buNone/>
                </a:pP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173</a:t>
            </a:fld>
            <a:endParaRPr lang="ru-RU"/>
          </a:p>
        </p:txBody>
      </p:sp>
      <p:pic>
        <p:nvPicPr>
          <p:cNvPr id="2488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708920"/>
            <a:ext cx="5938837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8229799"/>
      </p:ext>
    </p:extLst>
  </p:cSld>
  <p:clrMapOvr>
    <a:masterClrMapping/>
  </p:clrMapOvr>
  <p:transition spd="med">
    <p:wipe dir="d"/>
  </p:transition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556792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b="1" dirty="0"/>
              <a:t>Эллипсом </a:t>
            </a:r>
            <a:r>
              <a:rPr lang="ru-RU" dirty="0"/>
              <a:t>называется геометрическое место точек плоскости, сумма расстояний от каждой из которых до двух данных точек этой плоскости, называемых фокусами, есть величина постоянная (ее обозначают обычно через </a:t>
            </a:r>
            <a:r>
              <a:rPr lang="ru-RU" i="1" dirty="0"/>
              <a:t>2а</a:t>
            </a:r>
            <a:r>
              <a:rPr lang="ru-RU" dirty="0"/>
              <a:t>), причем эта постоянная больше расстояния между фокусами.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154832"/>
      </p:ext>
    </p:extLst>
  </p:cSld>
  <p:clrMapOvr>
    <a:masterClrMapping/>
  </p:clrMapOvr>
  <p:transition spd="med">
    <p:wipe dir="d"/>
  </p:transition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1720" y="1340768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175</a:t>
            </a:fld>
            <a:endParaRPr lang="ru-RU"/>
          </a:p>
        </p:txBody>
      </p:sp>
      <p:pic>
        <p:nvPicPr>
          <p:cNvPr id="2498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72816"/>
            <a:ext cx="9721080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4555312"/>
      </p:ext>
    </p:extLst>
  </p:cSld>
  <p:clrMapOvr>
    <a:masterClrMapping/>
  </p:clrMapOvr>
  <p:transition spd="med">
    <p:wipe dir="d"/>
  </p:transition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Если оси координат расположены по отношению к эллипсу так, как на рисунке, а фокусы эллипса находятся на оси </a:t>
                </a:r>
                <a:r>
                  <a:rPr lang="ru-RU" i="1" dirty="0"/>
                  <a:t>Ох</a:t>
                </a:r>
                <a:r>
                  <a:rPr lang="ru-RU" dirty="0"/>
                  <a:t> на равных расстояниях от начала координат в точках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d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(−</m:t>
                    </m:r>
                    <m:r>
                      <a:rPr lang="en-US" i="1">
                        <a:latin typeface="Cambria Math"/>
                      </a:rPr>
                      <m:t>𝑐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0)</m:t>
                    </m:r>
                  </m:oMath>
                </a14:m>
                <a:r>
                  <a:rPr lang="ru-RU" dirty="0"/>
                  <a:t>, то уравнение эллипса принимает простейший (так называемый канонический) вид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b="1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48920"/>
      </p:ext>
    </p:extLst>
  </p:cSld>
  <p:clrMapOvr>
    <a:masterClrMapping/>
  </p:clrMapOvr>
  <p:transition spd="med">
    <p:wipe dir="d"/>
  </p:transition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62880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Здесь </a:t>
                </a:r>
                <a:r>
                  <a:rPr lang="ru-RU" i="1" dirty="0"/>
                  <a:t>а</a:t>
                </a:r>
                <a:r>
                  <a:rPr lang="ru-RU" dirty="0"/>
                  <a:t> - большая, </a:t>
                </a:r>
                <a:r>
                  <a:rPr lang="en-US" i="1" dirty="0"/>
                  <a:t>b</a:t>
                </a:r>
                <a:r>
                  <a:rPr lang="ru-RU" dirty="0"/>
                  <a:t> - малая полуоси эллипса, причем </a:t>
                </a:r>
                <a:r>
                  <a:rPr lang="ru-RU" i="1" dirty="0"/>
                  <a:t>а</a:t>
                </a:r>
                <a:r>
                  <a:rPr lang="ru-RU" dirty="0"/>
                  <a:t>, </a:t>
                </a:r>
                <a:r>
                  <a:rPr lang="en-US" i="1" dirty="0"/>
                  <a:t>b</a:t>
                </a:r>
                <a:r>
                  <a:rPr lang="ru-RU" dirty="0"/>
                  <a:t> и </a:t>
                </a:r>
                <a:r>
                  <a:rPr lang="ru-RU" i="1" dirty="0"/>
                  <a:t>с</a:t>
                </a:r>
                <a:r>
                  <a:rPr lang="ru-RU" dirty="0"/>
                  <a:t> (</a:t>
                </a:r>
                <a:r>
                  <a:rPr lang="ru-RU" i="1" dirty="0"/>
                  <a:t>с</a:t>
                </a:r>
                <a:r>
                  <a:rPr lang="ru-RU" dirty="0"/>
                  <a:t> - половина расстояния между фокусами) связаны соотношением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/>
                            </a:rPr>
                            <m:t>𝒂</m:t>
                          </m:r>
                        </m:e>
                        <m:sup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ru-RU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/>
                            </a:rPr>
                            <m:t>𝒃</m:t>
                          </m:r>
                        </m:e>
                        <m:sup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ru-RU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/>
                            </a:rPr>
                            <m:t>𝒄</m:t>
                          </m:r>
                        </m:e>
                        <m:sup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628800"/>
                <a:ext cx="6775450" cy="4151313"/>
              </a:xfrm>
              <a:blipFill rotWithShape="1">
                <a:blip r:embed="rId2"/>
                <a:stretch>
                  <a:fillRect l="-1440" t="-1175" r="-9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290560"/>
      </p:ext>
    </p:extLst>
  </p:cSld>
  <p:clrMapOvr>
    <a:masterClrMapping/>
  </p:clrMapOvr>
  <p:transition spd="med">
    <p:wipe dir="d"/>
  </p:transition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Точки </a:t>
                </a:r>
                <a:r>
                  <a:rPr lang="ru-RU" dirty="0"/>
                  <a:t>пересечения эллипса с осями координат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0)</m:t>
                    </m:r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(−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0)</m:t>
                    </m:r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(0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 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(0</m:t>
                    </m:r>
                    <m:r>
                      <a:rPr lang="ru-RU" i="1">
                        <a:latin typeface="Cambria Math"/>
                      </a:rPr>
                      <m:t>;−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называются </a:t>
                </a:r>
                <a:r>
                  <a:rPr lang="ru-RU" b="1" dirty="0"/>
                  <a:t>вершинами</a:t>
                </a:r>
                <a:r>
                  <a:rPr lang="ru-RU" dirty="0"/>
                  <a:t> эллипса, точка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</m:t>
                    </m:r>
                    <m:r>
                      <a:rPr lang="en-US" i="1">
                        <a:latin typeface="Cambria Math"/>
                      </a:rPr>
                      <m:t>(0;0)</m:t>
                    </m:r>
                  </m:oMath>
                </a14:m>
                <a:r>
                  <a:rPr lang="ru-RU" dirty="0"/>
                  <a:t> - </a:t>
                </a:r>
                <a:r>
                  <a:rPr lang="ru-RU" b="1" dirty="0"/>
                  <a:t>центром</a:t>
                </a:r>
                <a:r>
                  <a:rPr lang="ru-RU" dirty="0"/>
                  <a:t> эллипса, а оси координат - осями симметрии эллипса, ось на которой расположены фокусы, - фокальной </a:t>
                </a:r>
                <a:r>
                  <a:rPr lang="ru-RU" dirty="0" smtClean="0"/>
                  <a:t>осью,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называется </a:t>
                </a:r>
                <a:r>
                  <a:rPr lang="ru-RU" b="1" dirty="0"/>
                  <a:t>правым фокусом</a:t>
                </a:r>
                <a:r>
                  <a:rPr lang="ru-RU" dirty="0"/>
                  <a:t>, 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/>
                  <a:t> - </a:t>
                </a:r>
                <a:r>
                  <a:rPr lang="ru-RU" b="1" dirty="0"/>
                  <a:t>левым.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  <a:blipFill rotWithShape="1">
                <a:blip r:embed="rId2"/>
                <a:stretch>
                  <a:fillRect l="-1350" t="-1175" r="-2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502068"/>
      </p:ext>
    </p:extLst>
  </p:cSld>
  <p:clrMapOvr>
    <a:masterClrMapping/>
  </p:clrMapOvr>
  <p:transition spd="med">
    <p:wipe dir="d"/>
  </p:transition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Форма эллипса (мера его сжатия) характеризуется его </a:t>
                </a:r>
                <a:r>
                  <a:rPr lang="ru-RU" b="1" dirty="0"/>
                  <a:t>эксцентриситетом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𝜺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den>
                    </m:f>
                  </m:oMath>
                </a14:m>
                <a:r>
                  <a:rPr lang="ru-RU" dirty="0"/>
                  <a:t> (так как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𝑐</m:t>
                    </m:r>
                    <m:r>
                      <a:rPr lang="en-US" i="1">
                        <a:latin typeface="Cambria Math"/>
                      </a:rPr>
                      <m:t>&lt;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ru-RU" dirty="0"/>
                  <a:t>, то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𝜺</m:t>
                    </m:r>
                    <m:r>
                      <a:rPr lang="en-US" b="1" i="1">
                        <a:latin typeface="Cambria Math"/>
                      </a:rPr>
                      <m:t>&lt;</m:t>
                    </m:r>
                    <m:r>
                      <a:rPr lang="en-US" b="1" i="1">
                        <a:latin typeface="Cambria Math"/>
                      </a:rPr>
                      <m:t>𝟏</m:t>
                    </m:r>
                  </m:oMath>
                </a14:m>
                <a:r>
                  <a:rPr lang="ru-RU" dirty="0"/>
                  <a:t>): чем меньше эксцентриситет, тем меньше его малая полуось </a:t>
                </a:r>
                <a:r>
                  <a:rPr lang="en-US" i="1" dirty="0"/>
                  <a:t>b</a:t>
                </a:r>
                <a:r>
                  <a:rPr lang="ru-RU" dirty="0"/>
                  <a:t> отличается от большой полуоси </a:t>
                </a:r>
                <a:r>
                  <a:rPr lang="ru-RU" i="1" dirty="0"/>
                  <a:t>а</a:t>
                </a:r>
                <a:r>
                  <a:rPr lang="ru-RU" dirty="0"/>
                  <a:t>, то есть тем меньше вытянут эллипс вдоль фокальной оси.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7704" y="1340768"/>
                <a:ext cx="6775450" cy="4151313"/>
              </a:xfrm>
              <a:blipFill rotWithShape="1">
                <a:blip r:embed="rId2"/>
                <a:stretch>
                  <a:fillRect l="-1350" t="-1175" r="-23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41492"/>
      </p:ext>
    </p:extLst>
  </p:cSld>
  <p:clrMapOvr>
    <a:masterClrMapping/>
  </p:clrMapOvr>
  <p:transition spd="med">
    <p:wipe dir="d"/>
  </p:transition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Если положить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𝜀</m:t>
                    </m:r>
                    <m:r>
                      <a:rPr lang="en-US" i="1">
                        <a:latin typeface="Cambria Math"/>
                      </a:rPr>
                      <m:t>=0 </m:t>
                    </m:r>
                  </m:oMath>
                </a14:m>
                <a:r>
                  <a:rPr lang="ru-RU" dirty="0" smtClean="0"/>
                  <a:t>(</a:t>
                </a:r>
                <a:r>
                  <a:rPr lang="ru-RU" dirty="0"/>
                  <a:t>а это значит, </a:t>
                </a:r>
                <a:r>
                  <a:rPr lang="ru-RU" dirty="0" smtClean="0"/>
                  <a:t>что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𝑐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ru-RU" dirty="0" smtClean="0"/>
                  <a:t>), </a:t>
                </a:r>
                <a:r>
                  <a:rPr lang="ru-RU" dirty="0"/>
                  <a:t>то эллипс превращается в окружность</a:t>
                </a:r>
                <a:r>
                  <a:rPr lang="ru-RU" dirty="0" smtClean="0"/>
                  <a:t>. 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Таким </a:t>
                </a:r>
                <a:r>
                  <a:rPr lang="ru-RU" dirty="0"/>
                  <a:t>образом, </a:t>
                </a:r>
                <a:r>
                  <a:rPr lang="ru-RU" b="1" dirty="0"/>
                  <a:t>общее уравнение кривой второго порядка </a:t>
                </a:r>
                <a:r>
                  <a:rPr lang="ru-RU" b="1" dirty="0" smtClean="0"/>
                  <a:t>может </a:t>
                </a:r>
                <a:r>
                  <a:rPr lang="ru-RU" b="1" dirty="0"/>
                  <a:t>быть уравнением эллипса, если коэффициенты </a:t>
                </a:r>
                <a:r>
                  <a:rPr lang="ru-RU" b="1" i="1" dirty="0"/>
                  <a:t>А</a:t>
                </a:r>
                <a:r>
                  <a:rPr lang="ru-RU" b="1" dirty="0"/>
                  <a:t> и </a:t>
                </a:r>
                <a:r>
                  <a:rPr lang="ru-RU" b="1" i="1" dirty="0"/>
                  <a:t>С</a:t>
                </a:r>
                <a:r>
                  <a:rPr lang="ru-RU" b="1" dirty="0"/>
                  <a:t> одного знака, а </a:t>
                </a:r>
                <a:r>
                  <a:rPr lang="ru-RU" b="1" i="1" dirty="0"/>
                  <a:t>В=0</a:t>
                </a:r>
                <a:r>
                  <a:rPr lang="ru-RU" b="1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9712" y="1340768"/>
                <a:ext cx="6775450" cy="4151313"/>
              </a:xfrm>
              <a:blipFill rotWithShape="1">
                <a:blip r:embed="rId2"/>
                <a:stretch>
                  <a:fillRect l="-1440" t="-1175" r="-11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178134"/>
      </p:ext>
    </p:extLst>
  </p:cSld>
  <p:clrMapOvr>
    <a:masterClrMapping/>
  </p:clrMapOvr>
  <p:transition spd="med">
    <p:wipe dir="d"/>
  </p:transition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412776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       </a:t>
            </a:r>
            <a:r>
              <a:rPr lang="ru-RU" b="1" dirty="0"/>
              <a:t>Гиперболой </a:t>
            </a:r>
            <a:r>
              <a:rPr lang="ru-RU" dirty="0"/>
              <a:t>называется множество всех точек плоскости, модуль разности расстояний от каждой из которых до двух данных точек этой плоскости, называемых фокусами, есть величина постоянная (равная </a:t>
            </a:r>
            <a:r>
              <a:rPr lang="ru-RU" i="1" dirty="0"/>
              <a:t>2а</a:t>
            </a:r>
            <a:r>
              <a:rPr lang="ru-RU" dirty="0"/>
              <a:t>), меньшая, чем расстояние между фокусами.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192810"/>
      </p:ext>
    </p:extLst>
  </p:cSld>
  <p:clrMapOvr>
    <a:masterClrMapping/>
  </p:clrMapOvr>
  <p:transition spd="med">
    <p:wipe dir="d"/>
  </p:transition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182</a:t>
            </a:fld>
            <a:endParaRPr lang="ru-RU"/>
          </a:p>
        </p:txBody>
      </p:sp>
      <p:pic>
        <p:nvPicPr>
          <p:cNvPr id="2508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457" y="1426030"/>
            <a:ext cx="6792686" cy="415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1242846"/>
      </p:ext>
    </p:extLst>
  </p:cSld>
  <p:clrMapOvr>
    <a:masterClrMapping/>
  </p:clrMapOvr>
  <p:transition spd="med">
    <p:wipe dir="d"/>
  </p:transition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92086" y="12740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Поместив фокусы гиперболы в точках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𝑐</m:t>
                    </m:r>
                    <m:r>
                      <a:rPr lang="ru-RU" i="1">
                        <a:latin typeface="Cambria Math"/>
                      </a:rPr>
                      <m:t>;0)</m:t>
                    </m:r>
                  </m:oMath>
                </a14:m>
                <a:r>
                  <a:rPr lang="ru-RU" dirty="0"/>
                  <a:t> (правый фокус)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(−</m:t>
                    </m:r>
                    <m:r>
                      <a:rPr lang="en-US" i="1">
                        <a:latin typeface="Cambria Math"/>
                      </a:rPr>
                      <m:t>𝑐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0)</m:t>
                    </m:r>
                  </m:oMath>
                </a14:m>
                <a:r>
                  <a:rPr lang="ru-RU" dirty="0"/>
                  <a:t> (левый фокус) и расположив оси координат по отношению к гиперболе так, как на рисунке, получаем простейшее (каноническое) уравнение гиперболы в </a:t>
                </a:r>
                <a:r>
                  <a:rPr lang="ru-RU" dirty="0" smtClean="0"/>
                  <a:t>виде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r>
                  <a:rPr lang="ru-RU" dirty="0"/>
                  <a:t>где </a:t>
                </a:r>
                <a:r>
                  <a:rPr lang="ru-RU" i="1" dirty="0"/>
                  <a:t>а, </a:t>
                </a:r>
                <a:r>
                  <a:rPr lang="en-US" i="1" dirty="0"/>
                  <a:t>b</a:t>
                </a:r>
                <a:r>
                  <a:rPr lang="en-US" dirty="0"/>
                  <a:t> </a:t>
                </a:r>
                <a:r>
                  <a:rPr lang="ru-RU" dirty="0"/>
                  <a:t>и </a:t>
                </a:r>
                <a:r>
                  <a:rPr lang="ru-RU" i="1" dirty="0"/>
                  <a:t>с</a:t>
                </a:r>
                <a:r>
                  <a:rPr lang="ru-RU" dirty="0"/>
                  <a:t> связаны </a:t>
                </a:r>
                <a:r>
                  <a:rPr lang="ru-RU" dirty="0" smtClean="0"/>
                  <a:t>соотношением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𝒄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dirty="0" smtClean="0"/>
                  <a:t>.</a:t>
                </a:r>
                <a:r>
                  <a:rPr lang="ru-RU" dirty="0"/>
                  <a:t>	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2086" y="1274082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753880"/>
      </p:ext>
    </p:extLst>
  </p:cSld>
  <p:clrMapOvr>
    <a:masterClrMapping/>
  </p:clrMapOvr>
  <p:transition spd="med">
    <p:wipe dir="d"/>
  </p:transition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Гипербола состоит из двух ветвей и расположена симметрично относительно осей координат. </a:t>
                </a:r>
                <a:r>
                  <a:rPr lang="ru-RU" dirty="0" smtClean="0"/>
                  <a:t>Точки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0)</m:t>
                    </m:r>
                  </m:oMath>
                </a14:m>
                <a:r>
                  <a:rPr lang="en-US" i="1" dirty="0"/>
                  <a:t> </a:t>
                </a:r>
                <a:r>
                  <a:rPr lang="ru-RU" dirty="0"/>
                  <a:t> и 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(−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0)</m:t>
                    </m:r>
                  </m:oMath>
                </a14:m>
                <a:r>
                  <a:rPr lang="ru-RU" dirty="0"/>
                  <a:t> называются </a:t>
                </a:r>
                <a:r>
                  <a:rPr lang="ru-RU" b="1" dirty="0"/>
                  <a:t>вершинами гиперболы</a:t>
                </a:r>
                <a:r>
                  <a:rPr lang="ru-RU" dirty="0"/>
                  <a:t>. </a:t>
                </a:r>
                <a:r>
                  <a:rPr lang="ru-RU" dirty="0" smtClean="0"/>
                  <a:t>Отрезок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=2</m:t>
                    </m:r>
                    <m:r>
                      <a:rPr lang="ru-RU" i="1">
                        <a:latin typeface="Cambria Math"/>
                      </a:rPr>
                      <m:t>𝑎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называют вещественной осью гиперболы, а отрезок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=2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ru-RU" dirty="0"/>
                  <a:t> - мнимой осью. Ось, на которой расположены фокусы, называется фокальной осью.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61168"/>
                <a:ext cx="6775450" cy="4151313"/>
              </a:xfrm>
              <a:blipFill rotWithShape="1">
                <a:blip r:embed="rId2"/>
                <a:stretch>
                  <a:fillRect l="-1440" t="-1175" r="-2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767103"/>
      </p:ext>
    </p:extLst>
  </p:cSld>
  <p:clrMapOvr>
    <a:masterClrMapping/>
  </p:clrMapOvr>
  <p:transition spd="med">
    <p:wipe dir="d"/>
  </p:transition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02971" y="13938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Прямая называется </a:t>
                </a:r>
                <a:r>
                  <a:rPr lang="ru-RU" b="1" dirty="0"/>
                  <a:t>асимптотой</a:t>
                </a:r>
                <a:r>
                  <a:rPr lang="ru-RU" dirty="0"/>
                  <a:t> гиперболы, если расстояние точки гиперболы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𝑀</m:t>
                    </m:r>
                    <m:r>
                      <a:rPr lang="ru-RU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 от этой прямой стремится к нулю при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→+∞</m:t>
                    </m:r>
                  </m:oMath>
                </a14:m>
                <a:r>
                  <a:rPr lang="ru-RU" dirty="0"/>
                  <a:t> или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→−∞</m:t>
                    </m:r>
                  </m:oMath>
                </a14:m>
                <a:r>
                  <a:rPr lang="ru-RU" dirty="0"/>
                  <a:t>. Гипербола имеет две асимптоты, уравнения </a:t>
                </a:r>
                <a:r>
                  <a:rPr lang="ru-RU" dirty="0" smtClean="0"/>
                  <a:t>которых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latin typeface="Cambria Math"/>
                        </a:rPr>
                        <m:t>𝒚</m:t>
                      </m:r>
                      <m:r>
                        <a:rPr lang="ru-RU" b="1" i="1">
                          <a:latin typeface="Cambria Math"/>
                        </a:rPr>
                        <m:t>=±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1" i="1">
                              <a:latin typeface="Cambria Math"/>
                            </a:rPr>
                            <m:t>𝒃</m:t>
                          </m:r>
                        </m:num>
                        <m:den>
                          <m:r>
                            <a:rPr lang="ru-RU" b="1" i="1">
                              <a:latin typeface="Cambria Math"/>
                            </a:rPr>
                            <m:t>𝒂</m:t>
                          </m:r>
                        </m:den>
                      </m:f>
                      <m:r>
                        <a:rPr lang="ru-RU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ru-RU" b="1" dirty="0"/>
              </a:p>
              <a:p>
                <a:pPr marL="0" indent="0" algn="ctr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 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2971" y="1393825"/>
                <a:ext cx="6775450" cy="4151313"/>
              </a:xfrm>
              <a:blipFill rotWithShape="1">
                <a:blip r:embed="rId2"/>
                <a:stretch>
                  <a:fillRect l="-1440" t="-1175" r="-12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731222"/>
      </p:ext>
    </p:extLst>
  </p:cSld>
  <p:clrMapOvr>
    <a:masterClrMapping/>
  </p:clrMapOvr>
  <p:transition spd="med">
    <p:wipe dir="d"/>
  </p:transition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13857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Для построения асимптот гиперболы строят осевой (</a:t>
                </a:r>
                <a:r>
                  <a:rPr lang="ru-RU" b="1" dirty="0"/>
                  <a:t>основной</a:t>
                </a:r>
                <a:r>
                  <a:rPr lang="ru-RU" dirty="0"/>
                  <a:t>) прямоугольник гиперболы со сторонами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=−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𝑦</m:t>
                    </m:r>
                    <m:r>
                      <a:rPr lang="ru-RU" i="1">
                        <a:latin typeface="Cambria Math"/>
                      </a:rPr>
                      <m:t>=−</m:t>
                    </m:r>
                    <m:r>
                      <a:rPr lang="ru-RU" i="1">
                        <a:latin typeface="Cambria Math"/>
                      </a:rPr>
                      <m:t>𝑏</m:t>
                    </m:r>
                  </m:oMath>
                </a14:m>
                <a:r>
                  <a:rPr lang="ru-RU" dirty="0"/>
                  <a:t>. Прямые, проходящие через противоположные вершины этого прямоугольника, являются асимптотами гиперболы. Точка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</m:t>
                    </m:r>
                    <m:r>
                      <a:rPr lang="ru-RU" i="1">
                        <a:latin typeface="Cambria Math"/>
                      </a:rPr>
                      <m:t>(0;0)</m:t>
                    </m:r>
                  </m:oMath>
                </a14:m>
                <a:r>
                  <a:rPr lang="ru-RU" dirty="0"/>
                  <a:t> называется центром гиперболы.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13857" y="1361168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636150"/>
      </p:ext>
    </p:extLst>
  </p:cSld>
  <p:clrMapOvr>
    <a:masterClrMapping/>
  </p:clrMapOvr>
  <p:transition spd="med">
    <p:wipe dir="d"/>
  </p:transition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6659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Форма гиперболы характеризуется его </a:t>
                </a:r>
                <a:r>
                  <a:rPr lang="ru-RU" b="1" dirty="0"/>
                  <a:t>эксцентриситетом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𝜺</m:t>
                    </m:r>
                    <m:r>
                      <a:rPr lang="ru-RU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den>
                    </m:f>
                  </m:oMath>
                </a14:m>
                <a:r>
                  <a:rPr lang="ru-RU" dirty="0"/>
                  <a:t> (так как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𝑐</m:t>
                    </m:r>
                    <m:r>
                      <a:rPr lang="ru-RU" i="1">
                        <a:latin typeface="Cambria Math"/>
                      </a:rPr>
                      <m:t>&gt;</m:t>
                    </m:r>
                    <m:r>
                      <a:rPr lang="ru-RU" i="1">
                        <a:latin typeface="Cambria Math"/>
                      </a:rPr>
                      <m:t>𝑎</m:t>
                    </m:r>
                  </m:oMath>
                </a14:m>
                <a:r>
                  <a:rPr lang="ru-RU" dirty="0"/>
                  <a:t>, то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𝜀</m:t>
                    </m:r>
                    <m:r>
                      <a:rPr lang="ru-RU" i="1">
                        <a:latin typeface="Cambria Math"/>
                      </a:rPr>
                      <m:t>&gt;1</m:t>
                    </m:r>
                  </m:oMath>
                </a14:m>
                <a:r>
                  <a:rPr lang="ru-RU" dirty="0"/>
                  <a:t>). Чем меньше эксцентриситет гиперболы, тем более вытянут ее основной прямоугольник и наоборот.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665968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428679"/>
      </p:ext>
    </p:extLst>
  </p:cSld>
  <p:clrMapOvr>
    <a:masterClrMapping/>
  </p:clrMapOvr>
  <p:transition spd="med">
    <p:wipe dir="d"/>
  </p:transition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6116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Гипербола</a:t>
                </a:r>
                <a:r>
                  <a:rPr lang="ru-RU" dirty="0"/>
                  <a:t> называется </a:t>
                </a:r>
                <a:r>
                  <a:rPr lang="ru-RU" b="1" dirty="0"/>
                  <a:t>равносторонней</a:t>
                </a:r>
                <a:r>
                  <a:rPr lang="ru-RU" dirty="0"/>
                  <a:t> (равнобочной), если ее полуоси равны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. Её </a:t>
                </a:r>
                <a:r>
                  <a:rPr lang="ru-RU" dirty="0"/>
                  <a:t>каноническое </a:t>
                </a:r>
                <a:r>
                  <a:rPr lang="ru-RU" dirty="0" smtClean="0"/>
                  <a:t>уравнение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</a:t>
                </a:r>
                <a:r>
                  <a:rPr lang="ru-RU" b="1" dirty="0" smtClean="0"/>
                  <a:t>Асимптоты </a:t>
                </a:r>
                <a:r>
                  <a:rPr lang="ru-RU" dirty="0"/>
                  <a:t>равносторонней гиперболы имеют уравнения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=±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ru-RU" dirty="0"/>
                  <a:t>, следовательно являются биссектрисами координатных углов. </a:t>
                </a:r>
                <a:r>
                  <a:rPr lang="ru-RU" dirty="0" smtClean="0"/>
                  <a:t> 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Эксцентриситет </a:t>
                </a:r>
                <a:r>
                  <a:rPr lang="ru-RU" dirty="0"/>
                  <a:t>равносторонней гиперболы равен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61167"/>
                <a:ext cx="6775450" cy="4151313"/>
              </a:xfrm>
              <a:blipFill rotWithShape="1">
                <a:blip r:embed="rId2"/>
                <a:stretch>
                  <a:fillRect l="-1349" t="-1175" r="-18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357865"/>
      </p:ext>
    </p:extLst>
  </p:cSld>
  <p:clrMapOvr>
    <a:masterClrMapping/>
  </p:clrMapOvr>
  <p:transition spd="med">
    <p:wipe dir="d"/>
  </p:transition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02972" y="18619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Уравнение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𝒂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𝒃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b="1" i="1">
                        <a:latin typeface="Cambria Math"/>
                      </a:rPr>
                      <m:t>=−</m:t>
                    </m:r>
                    <m:r>
                      <a:rPr lang="en-US" b="1" i="1">
                        <a:latin typeface="Cambria Math"/>
                      </a:rPr>
                      <m:t>𝟏</m:t>
                    </m:r>
                    <m:r>
                      <a:rPr lang="en-US" b="1" i="1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ru-RU" i="1">
                            <a:latin typeface="Cambria Math"/>
                          </a:rPr>
                          <m:t>или </m:t>
                        </m:r>
                        <m:f>
                          <m:f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𝒚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𝒃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ru-RU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𝒂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  <m:r>
                          <a:rPr lang="en-US" b="1" i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e>
                    </m:d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также </a:t>
                </a:r>
                <a:r>
                  <a:rPr lang="ru-RU" dirty="0"/>
                  <a:t>является уравнением гиперболы, но вещественной осью этой гиперболы служит отрезок оси </a:t>
                </a:r>
                <a:r>
                  <a:rPr lang="ru-RU" i="1" dirty="0"/>
                  <a:t>Оу</a:t>
                </a:r>
                <a:r>
                  <a:rPr lang="ru-RU" dirty="0"/>
                  <a:t> длины </a:t>
                </a:r>
                <a:r>
                  <a:rPr lang="ru-RU" i="1" dirty="0"/>
                  <a:t>2</a:t>
                </a:r>
                <a:r>
                  <a:rPr lang="en-US" i="1" dirty="0"/>
                  <a:t>b</a:t>
                </a:r>
                <a:r>
                  <a:rPr lang="ru-RU" dirty="0"/>
                  <a:t>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2972" y="1861911"/>
                <a:ext cx="6775450" cy="4151313"/>
              </a:xfrm>
              <a:blipFill rotWithShape="1">
                <a:blip r:embed="rId2"/>
                <a:stretch>
                  <a:fillRect l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101878"/>
      </p:ext>
    </p:extLst>
  </p:cSld>
  <p:clrMapOvr>
    <a:masterClrMapping/>
  </p:clrMapOvr>
  <p:transition spd="med">
    <p:wipe dir="d"/>
  </p:transition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37657" y="138294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Две гиперболы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ru-RU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ru-RU" i="1">
                        <a:latin typeface="Cambria Math"/>
                      </a:rPr>
                      <m:t>=1</m:t>
                    </m:r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/>
                      </a:rPr>
                      <m:t>=−1</m:t>
                    </m:r>
                  </m:oMath>
                </a14:m>
                <a:r>
                  <a:rPr lang="ru-RU" dirty="0"/>
                  <a:t> имеют одни и те же полуоси и одни и те же асимптоты, но вещественная ось одной служит мнимой осью другой, и наоборот. Такие две гиперболы называются </a:t>
                </a:r>
                <a:r>
                  <a:rPr lang="ru-RU" b="1" dirty="0"/>
                  <a:t>сопряженными</a:t>
                </a:r>
                <a:r>
                  <a:rPr lang="ru-RU" dirty="0"/>
                  <a:t>. 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37657" y="1382940"/>
                <a:ext cx="6775450" cy="4151313"/>
              </a:xfrm>
              <a:blipFill rotWithShape="1">
                <a:blip r:embed="rId2"/>
                <a:stretch>
                  <a:fillRect l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153410"/>
      </p:ext>
    </p:extLst>
  </p:cSld>
  <p:clrMapOvr>
    <a:masterClrMapping/>
  </p:clrMapOvr>
  <p:transition spd="med">
    <p:wipe dir="d"/>
  </p:transition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dirty="0"/>
              <a:t> Итак, </a:t>
            </a:r>
            <a:r>
              <a:rPr lang="ru-RU" b="1" dirty="0"/>
              <a:t>общее уравнение кривой второго порядка </a:t>
            </a:r>
            <a:r>
              <a:rPr lang="ru-RU" b="1" dirty="0" smtClean="0"/>
              <a:t>может </a:t>
            </a:r>
            <a:r>
              <a:rPr lang="ru-RU" b="1" dirty="0"/>
              <a:t>быть уравнением гиперболы</a:t>
            </a:r>
            <a:r>
              <a:rPr lang="ru-RU" dirty="0"/>
              <a:t>, </a:t>
            </a:r>
            <a:r>
              <a:rPr lang="ru-RU" b="1" dirty="0"/>
              <a:t>если</a:t>
            </a:r>
            <a:r>
              <a:rPr lang="ru-RU" dirty="0"/>
              <a:t> </a:t>
            </a:r>
            <a:r>
              <a:rPr lang="ru-RU" b="1" dirty="0"/>
              <a:t>коэффициенты </a:t>
            </a:r>
            <a:r>
              <a:rPr lang="ru-RU" b="1" i="1" dirty="0"/>
              <a:t>А</a:t>
            </a:r>
            <a:r>
              <a:rPr lang="ru-RU" b="1" dirty="0"/>
              <a:t> и </a:t>
            </a:r>
            <a:r>
              <a:rPr lang="ru-RU" b="1" i="1" dirty="0"/>
              <a:t>С</a:t>
            </a:r>
            <a:r>
              <a:rPr lang="ru-RU" b="1" dirty="0"/>
              <a:t> разных знаков, а </a:t>
            </a:r>
            <a:r>
              <a:rPr lang="ru-RU" b="1" i="1" dirty="0"/>
              <a:t>В=0</a:t>
            </a:r>
            <a:r>
              <a:rPr lang="ru-RU" b="1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216352"/>
      </p:ext>
    </p:extLst>
  </p:cSld>
  <p:clrMapOvr>
    <a:masterClrMapping/>
  </p:clrMapOvr>
  <p:transition spd="med">
    <p:wipe dir="d"/>
  </p:transition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68286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/>
                  <a:t>Параболой</a:t>
                </a:r>
                <a:r>
                  <a:rPr lang="ru-RU" dirty="0"/>
                  <a:t> называется множество всех точек плоскости каждая из которых одинаково удалена от данной точки, называемой фокусом, и данной прямой, называемой директрисой. Расстояние от фокуса </a:t>
                </a:r>
                <a:r>
                  <a:rPr lang="en-US" i="1" dirty="0"/>
                  <a:t>F</a:t>
                </a:r>
                <a:r>
                  <a:rPr lang="ru-RU" dirty="0"/>
                  <a:t> до директрисы называется </a:t>
                </a:r>
                <a:r>
                  <a:rPr lang="ru-RU" b="1" dirty="0"/>
                  <a:t>параметром</a:t>
                </a:r>
                <a:r>
                  <a:rPr lang="ru-RU" dirty="0"/>
                  <a:t> параболы и обозначается через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𝒑</m:t>
                    </m:r>
                    <m:r>
                      <a:rPr lang="en-US" b="1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𝒑</m:t>
                    </m:r>
                    <m:r>
                      <a:rPr lang="en-US" b="1" i="1">
                        <a:latin typeface="Cambria Math"/>
                      </a:rPr>
                      <m:t>&gt;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  <m:r>
                      <a:rPr lang="en-US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68286" y="1328511"/>
                <a:ext cx="6775450" cy="4151313"/>
              </a:xfrm>
              <a:blipFill rotWithShape="1">
                <a:blip r:embed="rId2"/>
                <a:stretch>
                  <a:fillRect l="-1349" t="-1175" r="-12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414729"/>
      </p:ext>
    </p:extLst>
  </p:cSld>
  <p:clrMapOvr>
    <a:masterClrMapping/>
  </p:clrMapOvr>
  <p:transition spd="med">
    <p:wipe dir="d"/>
  </p:transition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59429" y="14047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Если выбрать систему координат </a:t>
                </a:r>
                <a:r>
                  <a:rPr lang="ru-RU" i="1" dirty="0"/>
                  <a:t>Оху</a:t>
                </a:r>
                <a:r>
                  <a:rPr lang="ru-RU" dirty="0"/>
                  <a:t> так, чтобы ось </a:t>
                </a:r>
                <a:r>
                  <a:rPr lang="ru-RU" i="1" dirty="0"/>
                  <a:t>Ох</a:t>
                </a:r>
                <a:r>
                  <a:rPr lang="ru-RU" dirty="0"/>
                  <a:t> проходила через фокус </a:t>
                </a:r>
                <a:r>
                  <a:rPr lang="en-US" i="1" dirty="0"/>
                  <a:t>F</a:t>
                </a:r>
                <a:r>
                  <a:rPr lang="ru-RU" dirty="0"/>
                  <a:t> перпендикулярно директрисе  в направлении </a:t>
                </a:r>
                <a:r>
                  <a:rPr lang="ru-RU" dirty="0" smtClean="0"/>
                  <a:t>от директрисы </a:t>
                </a:r>
                <a:r>
                  <a:rPr lang="ru-RU" dirty="0"/>
                  <a:t>к </a:t>
                </a:r>
                <a:r>
                  <a:rPr lang="en-US" i="1" dirty="0"/>
                  <a:t>F</a:t>
                </a:r>
                <a:r>
                  <a:rPr lang="ru-RU" dirty="0"/>
                  <a:t>, а начало координат </a:t>
                </a:r>
                <a:r>
                  <a:rPr lang="ru-RU" i="1" dirty="0"/>
                  <a:t>О</a:t>
                </a:r>
                <a:r>
                  <a:rPr lang="ru-RU" dirty="0"/>
                  <a:t> расположить посередине между фокусом и директрисой, причем фокус </a:t>
                </a:r>
                <a:r>
                  <a:rPr lang="en-US" i="1" dirty="0"/>
                  <a:t>F</a:t>
                </a:r>
                <a:r>
                  <a:rPr lang="ru-RU" dirty="0"/>
                  <a:t> имеет координаты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a:rPr lang="ru-RU" i="1">
                            <a:latin typeface="Cambria Math"/>
                          </a:rPr>
                          <m:t>;0</m:t>
                        </m:r>
                      </m:e>
                    </m:d>
                  </m:oMath>
                </a14:m>
                <a:r>
                  <a:rPr lang="ru-RU" dirty="0"/>
                  <a:t>, уравнение </a:t>
                </a:r>
                <a:r>
                  <a:rPr lang="ru-RU" b="1" dirty="0"/>
                  <a:t>директрисы -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𝒑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b="1" dirty="0" smtClean="0"/>
                  <a:t> </a:t>
                </a:r>
                <a:r>
                  <a:rPr lang="ru-RU" b="1" dirty="0"/>
                  <a:t> </a:t>
                </a:r>
                <a:r>
                  <a:rPr lang="ru-RU" dirty="0"/>
                  <a:t>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/>
                  <a:t>, то уравнение параболы будет иметь </a:t>
                </a:r>
                <a:r>
                  <a:rPr lang="ru-RU" dirty="0" smtClean="0"/>
                  <a:t>вид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 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𝟐</m:t>
                    </m:r>
                    <m:r>
                      <a:rPr lang="en-US" b="1" i="1">
                        <a:latin typeface="Cambria Math"/>
                      </a:rPr>
                      <m:t>𝒑𝒙</m:t>
                    </m:r>
                  </m:oMath>
                </a14:m>
                <a:r>
                  <a:rPr lang="ru-RU" b="1" dirty="0" smtClean="0"/>
                  <a:t>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59429" y="1404711"/>
                <a:ext cx="6775450" cy="4151313"/>
              </a:xfrm>
              <a:blipFill rotWithShape="1">
                <a:blip r:embed="rId2"/>
                <a:stretch>
                  <a:fillRect l="-1349" t="-1175" b="-30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314284"/>
      </p:ext>
    </p:extLst>
  </p:cSld>
  <p:clrMapOvr>
    <a:masterClrMapping/>
  </p:clrMapOvr>
  <p:transition spd="med">
    <p:wipe dir="d"/>
  </p:transition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5000" y="1382939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Это уравнение называется </a:t>
                </a:r>
                <a:r>
                  <a:rPr lang="ru-RU" b="1" dirty="0"/>
                  <a:t>каноническим уравнением параболы.</a:t>
                </a:r>
              </a:p>
              <a:p>
                <a:pPr marL="0" indent="0">
                  <a:buNone/>
                </a:pPr>
                <a:r>
                  <a:rPr lang="ru-RU" dirty="0" smtClean="0"/>
                  <a:t>       В </a:t>
                </a:r>
                <a:r>
                  <a:rPr lang="ru-RU" dirty="0"/>
                  <a:t>выбранной системе координат ось </a:t>
                </a:r>
                <a:r>
                  <a:rPr lang="ru-RU" i="1" dirty="0"/>
                  <a:t>Ох</a:t>
                </a:r>
                <a:r>
                  <a:rPr lang="ru-RU" dirty="0"/>
                  <a:t> является осью симметрии параболы.</a:t>
                </a:r>
              </a:p>
              <a:p>
                <a:pPr marL="0" indent="0">
                  <a:buNone/>
                </a:pPr>
                <a:r>
                  <a:rPr lang="ru-RU" dirty="0"/>
                  <a:t>Так как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&gt;0</m:t>
                    </m:r>
                  </m:oMath>
                </a14:m>
                <a:r>
                  <a:rPr lang="ru-RU" dirty="0"/>
                  <a:t>, то уравнение </a:t>
                </a:r>
                <a:r>
                  <a:rPr lang="ru-RU" dirty="0" smtClean="0"/>
                  <a:t>имеет </a:t>
                </a:r>
                <a:r>
                  <a:rPr lang="ru-RU" dirty="0"/>
                  <a:t>смысл при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≥0</m:t>
                    </m:r>
                  </m:oMath>
                </a14:m>
                <a:r>
                  <a:rPr lang="ru-RU" dirty="0"/>
                  <a:t>, следовательно парабола расположена справа от оси </a:t>
                </a:r>
                <a:r>
                  <a:rPr lang="ru-RU" i="1" dirty="0"/>
                  <a:t>Оу</a:t>
                </a:r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 </a:t>
                </a:r>
                <a:r>
                  <a:rPr lang="ru-RU" dirty="0"/>
                  <a:t>При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имеем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/>
                  <a:t>. Следовательно, </a:t>
                </a:r>
                <a:r>
                  <a:rPr lang="ru-RU" dirty="0" smtClean="0"/>
                  <a:t>парабола </a:t>
                </a:r>
                <a:r>
                  <a:rPr lang="ru-RU" dirty="0"/>
                  <a:t>проходит через начало координат. </a:t>
                </a:r>
                <a:r>
                  <a:rPr lang="ru-RU" b="1" dirty="0"/>
                  <a:t>Точка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𝑶</m:t>
                    </m:r>
                    <m:r>
                      <a:rPr lang="ru-RU" b="1" i="1">
                        <a:latin typeface="Cambria Math"/>
                      </a:rPr>
                      <m:t>(</m:t>
                    </m:r>
                    <m:r>
                      <a:rPr lang="ru-RU" b="1" i="1">
                        <a:latin typeface="Cambria Math"/>
                      </a:rPr>
                      <m:t>𝟎</m:t>
                    </m:r>
                    <m:r>
                      <a:rPr lang="ru-RU" b="1" i="1">
                        <a:latin typeface="Cambria Math"/>
                      </a:rPr>
                      <m:t>;</m:t>
                    </m:r>
                    <m:r>
                      <a:rPr lang="ru-RU" b="1" i="1">
                        <a:latin typeface="Cambria Math"/>
                      </a:rPr>
                      <m:t>𝟎</m:t>
                    </m:r>
                    <m:r>
                      <a:rPr lang="ru-RU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i="1" dirty="0"/>
                  <a:t> </a:t>
                </a:r>
                <a:r>
                  <a:rPr lang="ru-RU" dirty="0"/>
                  <a:t>называется </a:t>
                </a:r>
                <a:r>
                  <a:rPr lang="ru-RU" b="1" dirty="0"/>
                  <a:t>вершиной</a:t>
                </a:r>
                <a:r>
                  <a:rPr lang="ru-RU" dirty="0"/>
                  <a:t> параболы.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5000" y="1382939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360827"/>
      </p:ext>
    </p:extLst>
  </p:cSld>
  <p:clrMapOvr>
    <a:masterClrMapping/>
  </p:clrMapOvr>
  <p:transition spd="med">
    <p:wipe dir="d"/>
  </p:transition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195</a:t>
            </a:fld>
            <a:endParaRPr lang="ru-RU"/>
          </a:p>
        </p:txBody>
      </p:sp>
      <p:pic>
        <p:nvPicPr>
          <p:cNvPr id="2478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658" y="1567543"/>
            <a:ext cx="5932714" cy="4212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5234001"/>
      </p:ext>
    </p:extLst>
  </p:cSld>
  <p:clrMapOvr>
    <a:masterClrMapping/>
  </p:clrMapOvr>
  <p:transition spd="med">
    <p:wipe dir="d"/>
  </p:transition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05000" y="1274082"/>
                <a:ext cx="6775450" cy="433206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При </a:t>
                </a:r>
                <a:r>
                  <a:rPr lang="ru-RU" dirty="0"/>
                  <a:t>другом выборе системы координат получаются канонические уравнения другого </a:t>
                </a:r>
                <a:r>
                  <a:rPr lang="ru-RU" dirty="0" smtClean="0"/>
                  <a:t>вида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𝟐</m:t>
                    </m:r>
                    <m:r>
                      <a:rPr lang="en-US" b="1" i="1">
                        <a:latin typeface="Cambria Math"/>
                      </a:rPr>
                      <m:t>𝒑𝒚</m:t>
                    </m:r>
                    <m:r>
                      <a:rPr lang="en-US" b="1" i="1">
                        <a:latin typeface="Cambria Math"/>
                      </a:rPr>
                      <m:t>, </m:t>
                    </m:r>
                    <m:r>
                      <a:rPr lang="en-US" b="1" i="1">
                        <a:latin typeface="Cambria Math"/>
                      </a:rPr>
                      <m:t>𝒚</m:t>
                    </m:r>
                    <m:r>
                      <a:rPr lang="en-US" b="1" i="1">
                        <a:latin typeface="Cambria Math"/>
                      </a:rPr>
                      <m:t>≥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b="1" dirty="0" smtClean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5000" y="1274082"/>
                <a:ext cx="6775450" cy="4332061"/>
              </a:xfrm>
              <a:blipFill rotWithShape="1">
                <a:blip r:embed="rId2"/>
                <a:stretch>
                  <a:fillRect l="-1440" t="-1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196</a:t>
            </a:fld>
            <a:endParaRPr lang="ru-RU"/>
          </a:p>
        </p:txBody>
      </p:sp>
      <p:pic>
        <p:nvPicPr>
          <p:cNvPr id="2488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033" y="2427060"/>
            <a:ext cx="6375853" cy="3189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2166352"/>
      </p:ext>
    </p:extLst>
  </p:cSld>
  <p:clrMapOvr>
    <a:masterClrMapping/>
  </p:clrMapOvr>
  <p:transition spd="med">
    <p:wipe dir="d"/>
  </p:transition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37657" y="13393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/>
                        </a:rPr>
                        <m:t>=−</m:t>
                      </m:r>
                      <m:r>
                        <a:rPr lang="en-US" b="1" i="1">
                          <a:latin typeface="Cambria Math"/>
                        </a:rPr>
                        <m:t>𝟐</m:t>
                      </m:r>
                      <m:r>
                        <a:rPr lang="en-US" b="1" i="1">
                          <a:latin typeface="Cambria Math"/>
                        </a:rPr>
                        <m:t>𝒑𝒙</m:t>
                      </m:r>
                      <m:r>
                        <a:rPr lang="en-US" b="1" i="1">
                          <a:latin typeface="Cambria Math"/>
                        </a:rPr>
                        <m:t>, </m:t>
                      </m:r>
                      <m:r>
                        <a:rPr lang="en-US" b="1" i="1">
                          <a:latin typeface="Cambria Math"/>
                        </a:rPr>
                        <m:t>𝒙</m:t>
                      </m:r>
                      <m:r>
                        <a:rPr lang="en-US" b="1" i="1">
                          <a:latin typeface="Cambria Math"/>
                        </a:rPr>
                        <m:t>≤</m:t>
                      </m:r>
                      <m:r>
                        <a:rPr lang="en-US" b="1" i="1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37657" y="1339397"/>
                <a:ext cx="6775450" cy="415131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197</a:t>
            </a:fld>
            <a:endParaRPr lang="ru-RU"/>
          </a:p>
        </p:txBody>
      </p:sp>
      <p:pic>
        <p:nvPicPr>
          <p:cNvPr id="24986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274" y="2397353"/>
            <a:ext cx="7030583" cy="2991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8620458"/>
      </p:ext>
    </p:extLst>
  </p:cSld>
  <p:clrMapOvr>
    <a:masterClrMapping/>
  </p:clrMapOvr>
  <p:transition spd="med">
    <p:wipe dir="d"/>
  </p:transition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Кривые второго порядка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15886" y="1361168"/>
                <a:ext cx="6775450" cy="415131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=−</m:t>
                    </m:r>
                    <m:r>
                      <a:rPr lang="en-US" b="1" i="1">
                        <a:latin typeface="Cambria Math"/>
                      </a:rPr>
                      <m:t>𝟐</m:t>
                    </m:r>
                    <m:r>
                      <a:rPr lang="en-US" b="1" i="1">
                        <a:latin typeface="Cambria Math"/>
                      </a:rPr>
                      <m:t>𝒑𝒚</m:t>
                    </m:r>
                    <m:r>
                      <a:rPr lang="en-US" b="1" i="1">
                        <a:latin typeface="Cambria Math"/>
                      </a:rPr>
                      <m:t>, </m:t>
                    </m:r>
                    <m:r>
                      <a:rPr lang="en-US" b="1" i="1">
                        <a:latin typeface="Cambria Math"/>
                      </a:rPr>
                      <m:t>𝒚</m:t>
                    </m:r>
                    <m:r>
                      <a:rPr lang="en-US" b="1" i="1">
                        <a:latin typeface="Cambria Math"/>
                      </a:rPr>
                      <m:t>≤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endParaRPr lang="ru-RU" b="1" dirty="0" smtClean="0"/>
              </a:p>
              <a:p>
                <a:pPr marL="0" indent="0" algn="ctr">
                  <a:buNone/>
                </a:pP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15886" y="1361168"/>
                <a:ext cx="6775450" cy="415131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198</a:t>
            </a:fld>
            <a:endParaRPr lang="ru-RU"/>
          </a:p>
        </p:txBody>
      </p:sp>
      <p:pic>
        <p:nvPicPr>
          <p:cNvPr id="2508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024744"/>
            <a:ext cx="6814457" cy="318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0154074"/>
      </p:ext>
    </p:extLst>
  </p:cSld>
  <p:clrMapOvr>
    <a:masterClrMapping/>
  </p:clrMapOvr>
  <p:transition spd="med">
    <p:wipe dir="d"/>
  </p:transition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5068" y="18505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6. Полярная система координат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8543" y="1350282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Полярная система координат состоит из некоторой точки </a:t>
            </a:r>
            <a:r>
              <a:rPr lang="ru-RU" b="1" i="1" dirty="0" smtClean="0"/>
              <a:t>О, </a:t>
            </a:r>
            <a:r>
              <a:rPr lang="ru-RU" b="1" dirty="0" smtClean="0"/>
              <a:t>называемой полюсом, и полярной оси</a:t>
            </a:r>
            <a:r>
              <a:rPr lang="ru-RU" b="1" i="1" dirty="0" smtClean="0"/>
              <a:t> </a:t>
            </a:r>
            <a:r>
              <a:rPr lang="ru-RU" dirty="0" smtClean="0"/>
              <a:t>– фиксированного луча </a:t>
            </a:r>
            <a:r>
              <a:rPr lang="ru-RU" b="1" i="1" dirty="0" smtClean="0"/>
              <a:t>ОА</a:t>
            </a:r>
            <a:r>
              <a:rPr lang="ru-RU" dirty="0" smtClean="0"/>
              <a:t>, исходящего  из полюса. </a:t>
            </a:r>
            <a:endParaRPr lang="ru-RU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199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3635829" y="4506686"/>
            <a:ext cx="3135085" cy="10885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3271627" y="4332905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6770914" y="432202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</a:t>
            </a:r>
            <a:endParaRPr lang="ru-RU" i="1" dirty="0"/>
          </a:p>
        </p:txBody>
      </p:sp>
      <p:sp>
        <p:nvSpPr>
          <p:cNvPr id="9" name="Блок-схема: узел 8"/>
          <p:cNvSpPr/>
          <p:nvPr/>
        </p:nvSpPr>
        <p:spPr bwMode="auto">
          <a:xfrm>
            <a:off x="5725886" y="3233057"/>
            <a:ext cx="87085" cy="76200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71555" y="286372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М</a:t>
            </a:r>
            <a:endParaRPr lang="ru-RU" i="1" dirty="0"/>
          </a:p>
        </p:txBody>
      </p:sp>
      <p:cxnSp>
        <p:nvCxnSpPr>
          <p:cNvPr id="14" name="Прямая соединительная линия 13"/>
          <p:cNvCxnSpPr>
            <a:stCxn id="7" idx="3"/>
            <a:endCxn id="9" idx="3"/>
          </p:cNvCxnSpPr>
          <p:nvPr/>
        </p:nvCxnSpPr>
        <p:spPr bwMode="auto">
          <a:xfrm flipV="1">
            <a:off x="3635829" y="3298098"/>
            <a:ext cx="2102810" cy="1219473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Дуга 14"/>
          <p:cNvSpPr/>
          <p:nvPr/>
        </p:nvSpPr>
        <p:spPr bwMode="auto">
          <a:xfrm>
            <a:off x="4495800" y="3810000"/>
            <a:ext cx="707571" cy="1382486"/>
          </a:xfrm>
          <a:prstGeom prst="arc">
            <a:avLst/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61231" y="3860355"/>
                <a:ext cx="4940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231" y="3860355"/>
                <a:ext cx="494045" cy="461665"/>
              </a:xfrm>
              <a:prstGeom prst="rect">
                <a:avLst/>
              </a:prstGeom>
              <a:blipFill rotWithShape="1">
                <a:blip r:embed="rId2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Прямая соединительная линия 17"/>
          <p:cNvCxnSpPr>
            <a:stCxn id="7" idx="3"/>
          </p:cNvCxnSpPr>
          <p:nvPr/>
        </p:nvCxnSpPr>
        <p:spPr bwMode="auto">
          <a:xfrm flipH="1" flipV="1">
            <a:off x="3453728" y="4245429"/>
            <a:ext cx="182101" cy="27214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единительная линия 19"/>
          <p:cNvCxnSpPr>
            <a:stCxn id="9" idx="5"/>
          </p:cNvCxnSpPr>
          <p:nvPr/>
        </p:nvCxnSpPr>
        <p:spPr bwMode="auto">
          <a:xfrm flipH="1" flipV="1">
            <a:off x="5655276" y="3048391"/>
            <a:ext cx="144942" cy="249707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 стрелкой 21"/>
          <p:cNvCxnSpPr>
            <a:endCxn id="10" idx="1"/>
          </p:cNvCxnSpPr>
          <p:nvPr/>
        </p:nvCxnSpPr>
        <p:spPr bwMode="auto">
          <a:xfrm flipV="1">
            <a:off x="4953000" y="3140968"/>
            <a:ext cx="771128" cy="41866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 стрелкой 23"/>
          <p:cNvCxnSpPr/>
          <p:nvPr/>
        </p:nvCxnSpPr>
        <p:spPr bwMode="auto">
          <a:xfrm flipH="1">
            <a:off x="3544778" y="3810000"/>
            <a:ext cx="951022" cy="57150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495800" y="3350298"/>
                <a:ext cx="4523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𝝆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3350298"/>
                <a:ext cx="452368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169634"/>
      </p:ext>
    </p:extLst>
  </p:cSld>
  <p:clrMapOvr>
    <a:masterClrMapping/>
  </p:clrMapOvr>
  <p:transition spd="med">
    <p:wipe dir="d"/>
  </p:transition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2860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6. Полярная система координат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66257" y="1350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В этой системе </a:t>
                </a:r>
                <a:r>
                  <a:rPr lang="ru-RU" b="1" dirty="0" smtClean="0"/>
                  <a:t>полярными координатами</a:t>
                </a:r>
                <a:r>
                  <a:rPr lang="ru-RU" dirty="0" smtClean="0"/>
                  <a:t> произвольной точки </a:t>
                </a:r>
                <a:r>
                  <a:rPr lang="ru-RU" b="1" i="1" dirty="0" smtClean="0"/>
                  <a:t>М</a:t>
                </a:r>
                <a:r>
                  <a:rPr lang="ru-RU" dirty="0" smtClean="0"/>
                  <a:t> на плоскости  называются числа </a:t>
                </a:r>
                <a14:m>
                  <m:oMath xmlns:m="http://schemas.openxmlformats.org/officeDocument/2006/math">
                    <m:r>
                      <a:rPr lang="ru-RU" b="1" i="1" smtClean="0">
                        <a:latin typeface="Cambria Math"/>
                        <a:ea typeface="Cambria Math"/>
                      </a:rPr>
                      <m:t>𝝆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 и </m:t>
                    </m:r>
                    <m:r>
                      <a:rPr lang="ru-RU" b="1" i="1" smtClean="0">
                        <a:latin typeface="Cambria Math"/>
                        <a:ea typeface="Cambria Math"/>
                      </a:rPr>
                      <m:t>𝝋</m:t>
                    </m:r>
                  </m:oMath>
                </a14:m>
                <a:r>
                  <a:rPr lang="ru-RU" dirty="0" smtClean="0"/>
                  <a:t> – соответственно расстояние  от точки </a:t>
                </a:r>
                <a:r>
                  <a:rPr lang="ru-RU" b="1" i="1" dirty="0" smtClean="0"/>
                  <a:t>М</a:t>
                </a:r>
                <a:r>
                  <a:rPr lang="ru-RU" dirty="0" smtClean="0"/>
                  <a:t> до полюса, или </a:t>
                </a:r>
                <a:r>
                  <a:rPr lang="ru-RU" b="1" dirty="0" smtClean="0"/>
                  <a:t>полярный радиус</a:t>
                </a:r>
                <a:r>
                  <a:rPr lang="ru-RU" dirty="0" smtClean="0"/>
                  <a:t>, и угол между полярной осью и лучом </a:t>
                </a:r>
                <a:r>
                  <a:rPr lang="ru-RU" b="1" i="1" dirty="0" smtClean="0"/>
                  <a:t>ОМ</a:t>
                </a:r>
                <a:r>
                  <a:rPr lang="ru-RU" dirty="0" smtClean="0"/>
                  <a:t>, или </a:t>
                </a:r>
                <a:r>
                  <a:rPr lang="ru-RU" b="1" dirty="0" smtClean="0"/>
                  <a:t>полярный</a:t>
                </a:r>
                <a:r>
                  <a:rPr lang="ru-RU" dirty="0" smtClean="0"/>
                  <a:t> </a:t>
                </a:r>
                <a:r>
                  <a:rPr lang="ru-RU" b="1" dirty="0" smtClean="0"/>
                  <a:t>угол</a:t>
                </a:r>
                <a:r>
                  <a:rPr lang="ru-RU" dirty="0" smtClean="0"/>
                  <a:t>, отсчитываемый против часовой стрелки.</a:t>
                </a:r>
              </a:p>
              <a:p>
                <a:pPr marL="0" indent="0">
                  <a:buNone/>
                </a:pPr>
                <a:r>
                  <a:rPr lang="ru-RU" b="1" i="1" dirty="0"/>
                  <a:t> </a:t>
                </a:r>
                <a:r>
                  <a:rPr lang="ru-RU" b="1" i="1" dirty="0" smtClean="0"/>
                  <a:t>      </a:t>
                </a:r>
                <a:r>
                  <a:rPr lang="ru-RU" dirty="0" smtClean="0"/>
                  <a:t>Точка</a:t>
                </a:r>
                <a:r>
                  <a:rPr lang="ru-RU" b="1" i="1" dirty="0" smtClean="0"/>
                  <a:t> М </a:t>
                </a:r>
                <a:r>
                  <a:rPr lang="ru-RU" dirty="0" smtClean="0"/>
                  <a:t>с полярными координатами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  <a:ea typeface="Cambria Math"/>
                      </a:rPr>
                      <m:t>𝝆</m:t>
                    </m:r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  <a:ea typeface="Cambria Math"/>
                      </a:rPr>
                      <m:t>𝝋</m:t>
                    </m:r>
                  </m:oMath>
                </a14:m>
                <a:r>
                  <a:rPr lang="ru-RU" dirty="0"/>
                  <a:t> </a:t>
                </a:r>
                <a:r>
                  <a:rPr lang="ru-RU" dirty="0" smtClean="0"/>
                  <a:t>обозначается </a:t>
                </a:r>
                <a:r>
                  <a:rPr lang="ru-RU" b="1" i="1" dirty="0"/>
                  <a:t>М</a:t>
                </a:r>
                <a14:m>
                  <m:oMath xmlns:m="http://schemas.openxmlformats.org/officeDocument/2006/math">
                    <m:r>
                      <a:rPr lang="ru-RU" b="1" i="1" smtClean="0">
                        <a:latin typeface="Cambria Math"/>
                      </a:rPr>
                      <m:t>(</m:t>
                    </m:r>
                    <m:r>
                      <a:rPr lang="ru-RU" b="1" i="1" smtClean="0">
                        <a:latin typeface="Cambria Math"/>
                        <a:ea typeface="Cambria Math"/>
                      </a:rPr>
                      <m:t>𝝆</m:t>
                    </m:r>
                    <m:r>
                      <a:rPr lang="ru-RU" b="1" i="1" smtClean="0">
                        <a:latin typeface="Cambria Math"/>
                        <a:ea typeface="Cambria Math"/>
                      </a:rPr>
                      <m:t>;</m:t>
                    </m:r>
                    <m:r>
                      <a:rPr lang="ru-RU" b="1" i="1" smtClean="0">
                        <a:latin typeface="Cambria Math"/>
                        <a:ea typeface="Cambria Math"/>
                      </a:rPr>
                      <m:t>𝝋</m:t>
                    </m:r>
                    <m:r>
                      <a:rPr lang="ru-RU" b="1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.</a:t>
                </a:r>
                <a:endParaRPr lang="ru-RU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66257" y="1350282"/>
                <a:ext cx="6775450" cy="4151313"/>
              </a:xfrm>
              <a:blipFill rotWithShape="1">
                <a:blip r:embed="rId2"/>
                <a:stretch>
                  <a:fillRect l="-1349" t="-1176" r="-7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200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921252"/>
      </p:ext>
    </p:extLst>
  </p:cSld>
  <p:clrMapOvr>
    <a:masterClrMapping/>
  </p:clrMapOvr>
  <p:transition spd="med">
    <p:wipe dir="d"/>
  </p:transition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3925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6. Полярная система координат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68286" y="13176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Полярный радиус может быть любым </a:t>
                </a:r>
                <a:r>
                  <a:rPr lang="ru-RU" b="1" dirty="0" smtClean="0"/>
                  <a:t>неотрицательным числом</a:t>
                </a:r>
                <a:r>
                  <a:rPr lang="ru-RU" b="1" i="1" dirty="0" smtClean="0"/>
                  <a:t>:</a:t>
                </a:r>
              </a:p>
              <a:p>
                <a:pPr marL="0" indent="0" algn="ctr">
                  <a:buNone/>
                </a:pPr>
                <a:r>
                  <a:rPr lang="ru-RU" b="1" i="1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0≤</m:t>
                    </m:r>
                    <m:r>
                      <a:rPr lang="en-US" i="1">
                        <a:latin typeface="Cambria Math"/>
                      </a:rPr>
                      <m:t>𝜌</m:t>
                    </m:r>
                    <m:r>
                      <a:rPr lang="en-US" i="1">
                        <a:latin typeface="Cambria Math"/>
                      </a:rPr>
                      <m:t>≤+∞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Полярный угол чаще всего полагают изменяющимся в пределах: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0≤</m:t>
                    </m:r>
                    <m:r>
                      <a:rPr lang="ru-RU" i="1">
                        <a:latin typeface="Cambria Math"/>
                      </a:rPr>
                      <m:t>𝜑</m:t>
                    </m:r>
                    <m:r>
                      <a:rPr lang="ru-RU" i="1">
                        <a:latin typeface="Cambria Math"/>
                      </a:rPr>
                      <m:t>≤2</m:t>
                    </m:r>
                    <m:r>
                      <a:rPr lang="ru-RU" i="1">
                        <a:latin typeface="Cambria Math"/>
                      </a:rPr>
                      <m:t>𝜋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68286" y="1317625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828257"/>
      </p:ext>
    </p:extLst>
  </p:cSld>
  <p:clrMapOvr>
    <a:masterClrMapping/>
  </p:clrMapOvr>
  <p:transition spd="med">
    <p:wipe dir="d"/>
  </p:transition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1268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6. Полярная система координат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11828" y="13393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Прямоугольные координаты </a:t>
                </a:r>
                <a:r>
                  <a:rPr lang="ru-RU" b="1" i="1" dirty="0" smtClean="0"/>
                  <a:t>х</a:t>
                </a:r>
                <a:r>
                  <a:rPr lang="ru-RU" dirty="0" smtClean="0"/>
                  <a:t> и </a:t>
                </a:r>
                <a:r>
                  <a:rPr lang="ru-RU" b="1" i="1" dirty="0" smtClean="0"/>
                  <a:t>у</a:t>
                </a:r>
                <a:r>
                  <a:rPr lang="ru-RU" dirty="0" smtClean="0"/>
                  <a:t> точки </a:t>
                </a:r>
                <a:r>
                  <a:rPr lang="ru-RU" b="1" i="1" dirty="0" smtClean="0"/>
                  <a:t>М</a:t>
                </a:r>
                <a:r>
                  <a:rPr lang="ru-RU" dirty="0" smtClean="0"/>
                  <a:t> выражаются через её полярные координаты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  <a:ea typeface="Cambria Math"/>
                      </a:rPr>
                      <m:t>𝝆</m:t>
                    </m:r>
                    <m:r>
                      <a:rPr lang="ru-RU" i="1">
                        <a:latin typeface="Cambria Math"/>
                        <a:ea typeface="Cambria Math"/>
                      </a:rPr>
                      <m:t> и </m:t>
                    </m:r>
                    <m:r>
                      <a:rPr lang="ru-RU" b="1" i="1">
                        <a:latin typeface="Cambria Math"/>
                        <a:ea typeface="Cambria Math"/>
                      </a:rPr>
                      <m:t>𝝋</m:t>
                    </m:r>
                  </m:oMath>
                </a14:m>
                <a:r>
                  <a:rPr lang="ru-RU" dirty="0" smtClean="0"/>
                  <a:t> по формулам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ru-RU" b="1" i="1">
                        <a:latin typeface="Cambria Math"/>
                      </a:rPr>
                      <m:t>𝝆</m:t>
                    </m:r>
                    <m:func>
                      <m:funcPr>
                        <m:ctrlPr>
                          <a:rPr lang="ru-RU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ru-RU" b="1" i="1">
                            <a:latin typeface="Cambria Math"/>
                          </a:rPr>
                          <m:t>𝝋</m:t>
                        </m:r>
                        <m:r>
                          <a:rPr lang="en-US" b="1" i="1">
                            <a:latin typeface="Cambria Math"/>
                          </a:rPr>
                          <m:t>, </m:t>
                        </m:r>
                        <m:r>
                          <a:rPr lang="ru-RU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=</m:t>
                        </m:r>
                        <m:r>
                          <a:rPr lang="ru-RU" b="1" i="1">
                            <a:latin typeface="Cambria Math"/>
                          </a:rPr>
                          <m:t>𝝆</m:t>
                        </m:r>
                        <m:func>
                          <m:func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b="1" i="1">
                                <a:latin typeface="Cambria Math"/>
                              </a:rPr>
                              <m:t>𝒔𝒊𝒏</m:t>
                            </m:r>
                          </m:fName>
                          <m:e>
                            <m:r>
                              <a:rPr lang="ru-RU" b="1" i="1">
                                <a:latin typeface="Cambria Math"/>
                              </a:rPr>
                              <m:t>𝝋</m:t>
                            </m:r>
                          </m:e>
                        </m:func>
                      </m:e>
                    </m:func>
                  </m:oMath>
                </a14:m>
                <a:r>
                  <a:rPr lang="ru-RU" b="1" i="1" dirty="0" smtClean="0"/>
                  <a:t>.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b="1" i="1" dirty="0"/>
                  <a:t> </a:t>
                </a:r>
                <a:r>
                  <a:rPr lang="ru-RU" b="1" i="1" dirty="0" smtClean="0"/>
                  <a:t>      </a:t>
                </a:r>
                <a:r>
                  <a:rPr lang="ru-RU" dirty="0" smtClean="0"/>
                  <a:t>Можно выразить полярные координаты через прям</a:t>
                </a:r>
                <a:r>
                  <a:rPr lang="ru-RU" dirty="0"/>
                  <a:t>оугольные: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𝜌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i="1">
                          <a:latin typeface="Cambria Math"/>
                        </a:rPr>
                        <m:t>,  </m:t>
                      </m:r>
                      <m:func>
                        <m:funcPr>
                          <m:ctrlPr>
                            <a:rPr lang="ru-RU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</m:e>
                      </m:func>
                    </m:oMath>
                  </m:oMathPara>
                </a14:m>
                <a:endParaRPr lang="ru-RU" dirty="0" smtClean="0"/>
              </a:p>
              <a:p>
                <a:pPr marL="0" indent="0">
                  <a:buNone/>
                </a:pPr>
                <a:endParaRPr lang="ru-RU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,  </m:t>
                          </m:r>
                          <m:r>
                            <a:rPr lang="en-US" i="1">
                              <a:latin typeface="Cambria Math"/>
                            </a:rPr>
                            <m:t>𝑡𝑔</m:t>
                          </m:r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endParaRPr lang="ru-RU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11828" y="1339397"/>
                <a:ext cx="6775450" cy="4151313"/>
              </a:xfrm>
              <a:blipFill rotWithShape="1">
                <a:blip r:embed="rId2"/>
                <a:stretch>
                  <a:fillRect l="-1349" t="-1175" r="-116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202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984372"/>
      </p:ext>
    </p:extLst>
  </p:cSld>
  <p:clrMapOvr>
    <a:masterClrMapping/>
  </p:clrMapOvr>
  <p:transition spd="med">
    <p:wipe dir="d"/>
  </p:transition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297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6. Полярная система координат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11829" y="137205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В полярной системе координат уравнение линии имеет вид: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𝝆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𝝆</m:t>
                    </m:r>
                    <m:d>
                      <m:dPr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/>
                          </a:rPr>
                          <m:t>𝝋</m:t>
                        </m:r>
                      </m:e>
                    </m:d>
                    <m:r>
                      <a:rPr lang="en-US" b="1" i="1">
                        <a:latin typeface="Cambria Math"/>
                      </a:rPr>
                      <m:t>.</m:t>
                    </m:r>
                  </m:oMath>
                </a14:m>
                <a:endParaRPr lang="ru-RU" b="1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Полярные координаты удобны тем, что многие сложные кривые описываются в них простыми уравнениями; например, уравнение окружности радиуса </a:t>
                </a:r>
                <a:r>
                  <a:rPr lang="ru-RU" b="1" i="1" dirty="0" smtClean="0"/>
                  <a:t>а</a:t>
                </a:r>
                <a:r>
                  <a:rPr lang="ru-RU" dirty="0" smtClean="0"/>
                  <a:t> имеет вид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𝝆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</m:oMath>
                </a14:m>
                <a:r>
                  <a:rPr lang="ru-RU" sz="2800" b="1" i="1" dirty="0" smtClean="0"/>
                  <a:t>а</a:t>
                </a:r>
                <a:r>
                  <a:rPr lang="ru-RU" sz="2800" dirty="0" smtClean="0"/>
                  <a:t>.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sz="2800" b="1" i="1" dirty="0"/>
                  <a:t> </a:t>
                </a:r>
                <a:r>
                  <a:rPr lang="ru-RU" sz="2800" b="1" i="1" dirty="0" smtClean="0"/>
                  <a:t>      </a:t>
                </a:r>
                <a:endParaRPr lang="ru-RU" sz="2800" b="1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11829" y="1372054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203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25049"/>
      </p:ext>
    </p:extLst>
  </p:cSld>
  <p:clrMapOvr>
    <a:masterClrMapping/>
  </p:clrMapOvr>
  <p:transition spd="med">
    <p:wipe dir="d"/>
  </p:transition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9429" y="1328511"/>
            <a:ext cx="6775450" cy="4151313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b="1" i="1" dirty="0" smtClean="0"/>
              <a:t>Элементы </a:t>
            </a:r>
            <a:r>
              <a:rPr lang="ru-RU" sz="5400" b="1" i="1" dirty="0"/>
              <a:t>а</a:t>
            </a:r>
            <a:r>
              <a:rPr lang="ru-RU" sz="5400" b="1" i="1" dirty="0" smtClean="0"/>
              <a:t>налитической геометрии в пространстве</a:t>
            </a:r>
            <a:endParaRPr lang="ru-RU" sz="54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204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341244"/>
      </p:ext>
    </p:extLst>
  </p:cSld>
  <p:clrMapOvr>
    <a:masterClrMapping/>
  </p:clrMapOvr>
  <p:transition spd="med">
    <p:wipe dir="d"/>
  </p:transition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5000" y="1698624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b="1" dirty="0" smtClean="0"/>
              <a:t>§ </a:t>
            </a:r>
            <a:r>
              <a:rPr lang="ru-RU" b="1" dirty="0"/>
              <a:t>1. Плоскость в </a:t>
            </a:r>
            <a:r>
              <a:rPr lang="ru-RU" b="1" dirty="0" smtClean="0"/>
              <a:t>пространстве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</a:t>
            </a:r>
            <a:r>
              <a:rPr lang="ru-RU" b="1" dirty="0"/>
              <a:t>§ 2. Взаимное расположение </a:t>
            </a:r>
            <a:r>
              <a:rPr lang="ru-RU" b="1" dirty="0" smtClean="0"/>
              <a:t>плоскостей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§ </a:t>
            </a:r>
            <a:r>
              <a:rPr lang="ru-RU" b="1" dirty="0"/>
              <a:t>3. Расстояние от точки до </a:t>
            </a:r>
            <a:r>
              <a:rPr lang="ru-RU" b="1" dirty="0" smtClean="0"/>
              <a:t>плоскости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§ </a:t>
            </a:r>
            <a:r>
              <a:rPr lang="ru-RU" b="1" dirty="0"/>
              <a:t>4. Прямая в </a:t>
            </a:r>
            <a:r>
              <a:rPr lang="ru-RU" b="1" dirty="0" smtClean="0"/>
              <a:t>пространстве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</a:t>
            </a:r>
            <a:r>
              <a:rPr lang="ru-RU" b="1" dirty="0"/>
              <a:t>§ 5. Взаимное расположение прямых в </a:t>
            </a:r>
            <a:r>
              <a:rPr lang="ru-RU" b="1" dirty="0" smtClean="0"/>
              <a:t>пространстве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 </a:t>
            </a:r>
            <a:r>
              <a:rPr lang="ru-RU" b="1" dirty="0"/>
              <a:t>§ 6. Прямая и плоскость в пространстве</a:t>
            </a:r>
            <a:r>
              <a:rPr lang="ru-RU" b="1" dirty="0" smtClean="0"/>
              <a:t>               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205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171189"/>
      </p:ext>
    </p:extLst>
  </p:cSld>
  <p:clrMapOvr>
    <a:masterClrMapping/>
  </p:clrMapOvr>
  <p:transition spd="med">
    <p:wipe dir="d"/>
  </p:transition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1525" y="119743"/>
            <a:ext cx="6867525" cy="1099457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883228" y="12958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Уравнение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𝑭</m:t>
                    </m:r>
                    <m:r>
                      <a:rPr lang="en-US" b="1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</a:rPr>
                      <m:t>;</m:t>
                    </m:r>
                    <m:r>
                      <a:rPr lang="en-US" b="1" i="1">
                        <a:latin typeface="Cambria Math"/>
                      </a:rPr>
                      <m:t>𝒚</m:t>
                    </m:r>
                    <m:r>
                      <a:rPr lang="ru-RU" b="1" i="1">
                        <a:latin typeface="Cambria Math"/>
                      </a:rPr>
                      <m:t>;</m:t>
                    </m:r>
                    <m:r>
                      <a:rPr lang="en-US" b="1" i="1">
                        <a:latin typeface="Cambria Math"/>
                      </a:rPr>
                      <m:t>𝒛</m:t>
                    </m:r>
                    <m:r>
                      <a:rPr lang="en-US" b="1" i="1">
                        <a:latin typeface="Cambria Math"/>
                      </a:rPr>
                      <m:t>)=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определяет некоторую </a:t>
                </a:r>
                <a:r>
                  <a:rPr lang="ru-RU" b="1" dirty="0" smtClean="0"/>
                  <a:t>поверхность</a:t>
                </a:r>
                <a:r>
                  <a:rPr lang="ru-RU" dirty="0" smtClean="0"/>
                  <a:t> в пространстве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𝑂𝑥𝑦𝑧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Поверхностью в некоторой системе координат называется геометрическое место точек пространства, удовлетворяющих некоторому уравнению, называемому </a:t>
                </a:r>
                <a:r>
                  <a:rPr lang="ru-RU" b="1" dirty="0" smtClean="0"/>
                  <a:t>уравнением поверхности.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3228" y="1295853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206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3044"/>
      </p:ext>
    </p:extLst>
  </p:cSld>
  <p:clrMapOvr>
    <a:masterClrMapping/>
  </p:clrMapOvr>
  <p:transition spd="med">
    <p:wipe dir="d"/>
  </p:transition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296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33600" y="15679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Любой вектор, перпендикулярный плоскости</a:t>
                </a:r>
                <a14:m>
                  <m:oMath xmlns:m="http://schemas.openxmlformats.org/officeDocument/2006/math">
                    <m:r>
                      <a:rPr lang="ru-RU" b="0" i="0" smtClean="0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𝜶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, называется  </a:t>
                </a:r>
                <a:r>
                  <a:rPr lang="ru-RU" b="1" dirty="0" smtClean="0"/>
                  <a:t>нормальным вектором или нормалью плоскости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e>
                    </m:acc>
                    <m:r>
                      <a:rPr lang="en-US" b="1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𝑨</m:t>
                    </m:r>
                    <m:r>
                      <a:rPr lang="en-US" b="1" i="1">
                        <a:latin typeface="Cambria Math"/>
                      </a:rPr>
                      <m:t>;</m:t>
                    </m:r>
                    <m:r>
                      <a:rPr lang="en-US" b="1" i="1">
                        <a:latin typeface="Cambria Math"/>
                      </a:rPr>
                      <m:t>𝑩</m:t>
                    </m:r>
                    <m:r>
                      <a:rPr lang="en-US" b="1" i="1">
                        <a:latin typeface="Cambria Math"/>
                      </a:rPr>
                      <m:t>;</m:t>
                    </m:r>
                    <m:r>
                      <a:rPr lang="en-US" b="1" i="1">
                        <a:latin typeface="Cambria Math"/>
                      </a:rPr>
                      <m:t>𝑪</m:t>
                    </m:r>
                    <m:r>
                      <a:rPr lang="en-US" b="1" i="1">
                        <a:latin typeface="Cambria Math"/>
                      </a:rPr>
                      <m:t>)</m:t>
                    </m:r>
                  </m:oMath>
                </a14:m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33600" y="1567997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207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>
            <a:off x="4680857" y="4397829"/>
            <a:ext cx="2035629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единительная линия 7"/>
          <p:cNvCxnSpPr/>
          <p:nvPr/>
        </p:nvCxnSpPr>
        <p:spPr bwMode="auto">
          <a:xfrm flipH="1">
            <a:off x="5889171" y="4397829"/>
            <a:ext cx="827315" cy="674914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единительная линия 9"/>
          <p:cNvCxnSpPr/>
          <p:nvPr/>
        </p:nvCxnSpPr>
        <p:spPr bwMode="auto">
          <a:xfrm flipH="1">
            <a:off x="3897086" y="4397829"/>
            <a:ext cx="783771" cy="674914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 flipH="1">
            <a:off x="3897086" y="5072743"/>
            <a:ext cx="1992085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6124734" y="424961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 smtClean="0"/>
              <a:t>α</a:t>
            </a:r>
            <a:endParaRPr lang="ru-RU" sz="2400" dirty="0"/>
          </a:p>
        </p:txBody>
      </p:sp>
      <p:cxnSp>
        <p:nvCxnSpPr>
          <p:cNvPr id="16" name="Прямая со стрелкой 15"/>
          <p:cNvCxnSpPr/>
          <p:nvPr/>
        </p:nvCxnSpPr>
        <p:spPr bwMode="auto">
          <a:xfrm flipV="1">
            <a:off x="5312229" y="3875314"/>
            <a:ext cx="10885" cy="835968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907616" y="3879640"/>
                <a:ext cx="41549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𝒏</m:t>
                          </m:r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616" y="3879640"/>
                <a:ext cx="415498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0255170"/>
      </p:ext>
    </p:extLst>
  </p:cSld>
  <p:clrMapOvr>
    <a:masterClrMapping/>
  </p:clrMapOvr>
  <p:transition spd="med">
    <p:wipe dir="d"/>
  </p:transition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0639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2851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дана точка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)∈</m:t>
                    </m:r>
                    <m:r>
                      <a:rPr lang="ru-RU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 и нормаль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𝑀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текущая точка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Уравнение вида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𝑨</m:t>
                    </m:r>
                    <m:r>
                      <a:rPr lang="en-US" b="1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)+</m:t>
                    </m:r>
                    <m:r>
                      <a:rPr lang="en-US" b="1" i="1">
                        <a:latin typeface="Cambria Math"/>
                      </a:rPr>
                      <m:t>𝑩</m:t>
                    </m:r>
                    <m:r>
                      <a:rPr lang="en-US" b="1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𝒚</m:t>
                    </m:r>
                    <m:r>
                      <a:rPr lang="en-US" b="1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)+</m:t>
                    </m:r>
                    <m:r>
                      <a:rPr lang="en-US" b="1" i="1">
                        <a:latin typeface="Cambria Math"/>
                      </a:rPr>
                      <m:t>𝑪</m:t>
                    </m:r>
                    <m:r>
                      <a:rPr lang="en-US" b="1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𝒛</m:t>
                    </m:r>
                    <m:r>
                      <a:rPr lang="en-US" b="1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)=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endParaRPr lang="ru-RU" b="1" dirty="0" smtClean="0"/>
              </a:p>
              <a:p>
                <a:pPr marL="0" indent="0">
                  <a:buNone/>
                </a:pPr>
                <a:r>
                  <a:rPr lang="ru-RU" dirty="0" smtClean="0"/>
                  <a:t>Называется </a:t>
                </a:r>
                <a:r>
                  <a:rPr lang="ru-RU" b="1" dirty="0" smtClean="0"/>
                  <a:t>уравнением плоскости, проходящей через данную точку перпендикулярно данному вектору.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28510"/>
                <a:ext cx="6775450" cy="4151313"/>
              </a:xfrm>
              <a:blipFill rotWithShape="1">
                <a:blip r:embed="rId2"/>
                <a:stretch>
                  <a:fillRect l="-1349" t="-1175" r="-21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208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522544"/>
      </p:ext>
    </p:extLst>
  </p:cSld>
  <p:clrMapOvr>
    <a:masterClrMapping/>
  </p:clrMapOvr>
  <p:transition spd="med">
    <p:wipe dir="d"/>
  </p:transition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2411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26771" y="13938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dirty="0"/>
                  <a:t>Раскрыв скобки и сгруппировав слагаемые в </a:t>
                </a:r>
                <a:r>
                  <a:rPr lang="ru-RU" dirty="0" smtClean="0"/>
                  <a:t>последнем </a:t>
                </a:r>
                <a:r>
                  <a:rPr lang="ru-RU" dirty="0"/>
                  <a:t>уравнении, </a:t>
                </a:r>
                <a:r>
                  <a:rPr lang="ru-RU" dirty="0" smtClean="0"/>
                  <a:t>получим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+(−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)=0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 smtClean="0"/>
                  <a:t>Обозначим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</m:oMath>
                </a14:m>
                <a:r>
                  <a:rPr lang="ru-RU" dirty="0" smtClean="0"/>
                  <a:t>, тогда уравнение примет вид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𝑨𝒙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𝑩𝒚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𝑪𝒛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𝑫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dirty="0" smtClean="0"/>
                  <a:t>, которое называется </a:t>
                </a:r>
                <a:r>
                  <a:rPr lang="ru-RU" b="1" dirty="0" smtClean="0"/>
                  <a:t>общим уравнением плоскости.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26771" y="1393825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209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180470"/>
      </p:ext>
    </p:extLst>
  </p:cSld>
  <p:clrMapOvr>
    <a:masterClrMapping/>
  </p:clrMapOvr>
  <p:transition spd="med">
    <p:wipe dir="d"/>
  </p:transition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35629" y="13393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Частные случаи общего уравнения плоскости</a:t>
                </a:r>
                <a:r>
                  <a:rPr lang="ru-RU" dirty="0"/>
                  <a:t>: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 smtClean="0"/>
                  <a:t>1) если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=0, 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≠0, 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≠0, 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уравнение плоскости примет вид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которая проходит через начало координат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5629" y="1339397"/>
                <a:ext cx="6775450" cy="4151313"/>
              </a:xfrm>
              <a:blipFill rotWithShape="1">
                <a:blip r:embed="rId2"/>
                <a:stretch>
                  <a:fillRect l="-1350" t="-1175" r="-11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210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4887686" y="4419600"/>
            <a:ext cx="1894114" cy="2177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4887686" y="3004457"/>
            <a:ext cx="0" cy="1426028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701143" y="4419600"/>
            <a:ext cx="1186543" cy="598714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3401061" y="48336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endParaRPr lang="ru-RU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899429" y="4256705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y</a:t>
            </a:r>
            <a:endParaRPr lang="ru-RU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4500097" y="2938752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4811486" y="448530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0</a:t>
            </a:r>
            <a:endParaRPr lang="ru-RU" i="1" dirty="0"/>
          </a:p>
        </p:txBody>
      </p:sp>
      <p:cxnSp>
        <p:nvCxnSpPr>
          <p:cNvPr id="18" name="Прямая соединительная линия 17"/>
          <p:cNvCxnSpPr/>
          <p:nvPr/>
        </p:nvCxnSpPr>
        <p:spPr bwMode="auto">
          <a:xfrm flipH="1" flipV="1">
            <a:off x="4294414" y="3717471"/>
            <a:ext cx="593272" cy="702129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 flipV="1">
            <a:off x="4887686" y="3624943"/>
            <a:ext cx="1034143" cy="79465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Скругленная соединительная линия 23"/>
          <p:cNvCxnSpPr/>
          <p:nvPr/>
        </p:nvCxnSpPr>
        <p:spPr bwMode="auto">
          <a:xfrm flipV="1">
            <a:off x="4294414" y="3548743"/>
            <a:ext cx="1627415" cy="168728"/>
          </a:xfrm>
          <a:prstGeom prst="curvedConnector3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4500097" y="3717471"/>
            <a:ext cx="137217" cy="14695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 flipV="1">
            <a:off x="4637314" y="3717471"/>
            <a:ext cx="324213" cy="3048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единительная линия 29"/>
          <p:cNvCxnSpPr/>
          <p:nvPr/>
        </p:nvCxnSpPr>
        <p:spPr bwMode="auto">
          <a:xfrm flipV="1">
            <a:off x="4774531" y="3548743"/>
            <a:ext cx="788069" cy="631371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 flipV="1">
            <a:off x="4811486" y="3633107"/>
            <a:ext cx="881743" cy="62359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 flipV="1">
            <a:off x="4774532" y="3633107"/>
            <a:ext cx="477825" cy="43542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969632" y="3760240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632" y="3760240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3044206"/>
      </p:ext>
    </p:extLst>
  </p:cSld>
  <p:clrMapOvr>
    <a:masterClrMapping/>
  </p:clrMapOvr>
  <p:transition spd="med">
    <p:wipe dir="d"/>
  </p:transition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4182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11259" y="1461809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2)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=0, 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≠0, 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≠0, 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(0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тогда получим уравнение плоскости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=0, параллельной оси </m:t>
                    </m:r>
                    <m:r>
                      <a:rPr lang="en-US" i="1">
                        <a:latin typeface="Cambria Math"/>
                      </a:rPr>
                      <m:t>𝑂𝑥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11259" y="1461809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211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127171" y="4778829"/>
            <a:ext cx="1926772" cy="1088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5127171" y="3352800"/>
            <a:ext cx="0" cy="142602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984171" y="4778829"/>
            <a:ext cx="1143000" cy="54428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4998902" y="47788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cxnSp>
        <p:nvCxnSpPr>
          <p:cNvPr id="23" name="Прямая соединительная линия 22"/>
          <p:cNvCxnSpPr/>
          <p:nvPr/>
        </p:nvCxnSpPr>
        <p:spPr bwMode="auto">
          <a:xfrm>
            <a:off x="5138057" y="4234543"/>
            <a:ext cx="1066800" cy="54428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Прямая соединительная линия 24"/>
          <p:cNvCxnSpPr/>
          <p:nvPr/>
        </p:nvCxnSpPr>
        <p:spPr bwMode="auto">
          <a:xfrm flipH="1">
            <a:off x="5298984" y="4789714"/>
            <a:ext cx="905873" cy="53340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Прямая соединительная линия 26"/>
          <p:cNvCxnSpPr/>
          <p:nvPr/>
        </p:nvCxnSpPr>
        <p:spPr bwMode="auto">
          <a:xfrm flipH="1">
            <a:off x="4136571" y="4234543"/>
            <a:ext cx="990600" cy="555171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единительная линия 28"/>
          <p:cNvCxnSpPr/>
          <p:nvPr/>
        </p:nvCxnSpPr>
        <p:spPr bwMode="auto">
          <a:xfrm>
            <a:off x="4114800" y="4778829"/>
            <a:ext cx="1162413" cy="53340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Прямая соединительная линия 32"/>
          <p:cNvCxnSpPr/>
          <p:nvPr/>
        </p:nvCxnSpPr>
        <p:spPr bwMode="auto">
          <a:xfrm flipV="1">
            <a:off x="4299857" y="4321629"/>
            <a:ext cx="849086" cy="46808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Прямая соединительная линия 36"/>
          <p:cNvCxnSpPr/>
          <p:nvPr/>
        </p:nvCxnSpPr>
        <p:spPr bwMode="auto">
          <a:xfrm flipV="1">
            <a:off x="4555671" y="4430486"/>
            <a:ext cx="821872" cy="533009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Прямая соединительная линия 38"/>
          <p:cNvCxnSpPr/>
          <p:nvPr/>
        </p:nvCxnSpPr>
        <p:spPr bwMode="auto">
          <a:xfrm flipV="1">
            <a:off x="4838700" y="4555671"/>
            <a:ext cx="832757" cy="500743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Прямая соединительная линия 40"/>
          <p:cNvCxnSpPr/>
          <p:nvPr/>
        </p:nvCxnSpPr>
        <p:spPr bwMode="auto">
          <a:xfrm flipV="1">
            <a:off x="4966607" y="4555671"/>
            <a:ext cx="900793" cy="59249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Прямая соединительная линия 44"/>
          <p:cNvCxnSpPr/>
          <p:nvPr/>
        </p:nvCxnSpPr>
        <p:spPr bwMode="auto">
          <a:xfrm>
            <a:off x="5127171" y="5148161"/>
            <a:ext cx="0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Прямая соединительная линия 46"/>
          <p:cNvCxnSpPr/>
          <p:nvPr/>
        </p:nvCxnSpPr>
        <p:spPr bwMode="auto">
          <a:xfrm flipV="1">
            <a:off x="5148943" y="4642562"/>
            <a:ext cx="941614" cy="593467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Прямая соединительная линия 48"/>
          <p:cNvCxnSpPr/>
          <p:nvPr/>
        </p:nvCxnSpPr>
        <p:spPr bwMode="auto">
          <a:xfrm flipV="1">
            <a:off x="4419600" y="4321629"/>
            <a:ext cx="957943" cy="617666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3572873" y="52360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</a:t>
            </a:r>
            <a:endParaRPr lang="ru-RU" i="1" dirty="0"/>
          </a:p>
        </p:txBody>
      </p:sp>
      <p:sp>
        <p:nvSpPr>
          <p:cNvPr id="51" name="TextBox 50"/>
          <p:cNvSpPr txBox="1"/>
          <p:nvPr/>
        </p:nvSpPr>
        <p:spPr>
          <a:xfrm>
            <a:off x="7184571" y="4517571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y</a:t>
            </a:r>
            <a:endParaRPr lang="ru-RU" i="1" dirty="0"/>
          </a:p>
        </p:txBody>
      </p:sp>
      <p:sp>
        <p:nvSpPr>
          <p:cNvPr id="52" name="TextBox 51"/>
          <p:cNvSpPr txBox="1"/>
          <p:nvPr/>
        </p:nvSpPr>
        <p:spPr>
          <a:xfrm>
            <a:off x="4838700" y="316813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696006" y="4413962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006" y="4413962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6163448"/>
      </p:ext>
    </p:extLst>
  </p:cSld>
  <p:clrMapOvr>
    <a:masterClrMapping/>
  </p:clrMapOvr>
  <p:transition spd="med">
    <p:wipe dir="d"/>
  </p:transition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15886" y="14155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3)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=0;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≠0;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≠0;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;0;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получим уравнение плоскости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параллельной оси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𝑂𝑦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15886" y="1415597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212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4963886" y="4397829"/>
            <a:ext cx="1948543" cy="1088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4963886" y="2808514"/>
            <a:ext cx="0" cy="158931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494314" y="4397829"/>
            <a:ext cx="1469572" cy="587828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4835616" y="43978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 flipH="1">
            <a:off x="4419600" y="3603171"/>
            <a:ext cx="544286" cy="979324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Прямая соединительная линия 14"/>
          <p:cNvCxnSpPr/>
          <p:nvPr/>
        </p:nvCxnSpPr>
        <p:spPr bwMode="auto">
          <a:xfrm>
            <a:off x="4913720" y="3679371"/>
            <a:ext cx="1665514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Прямая соединительная линия 16"/>
          <p:cNvCxnSpPr/>
          <p:nvPr/>
        </p:nvCxnSpPr>
        <p:spPr bwMode="auto">
          <a:xfrm>
            <a:off x="4419600" y="4582495"/>
            <a:ext cx="1905000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Прямая соединительная линия 18"/>
          <p:cNvCxnSpPr/>
          <p:nvPr/>
        </p:nvCxnSpPr>
        <p:spPr bwMode="auto">
          <a:xfrm flipH="1">
            <a:off x="6324600" y="3679371"/>
            <a:ext cx="326571" cy="903124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 flipH="1">
            <a:off x="4691743" y="3679371"/>
            <a:ext cx="443955" cy="90312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 flipH="1">
            <a:off x="4963886" y="3679371"/>
            <a:ext cx="408214" cy="90312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 flipH="1">
            <a:off x="5167993" y="3679371"/>
            <a:ext cx="449036" cy="90312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единительная линия 28"/>
          <p:cNvCxnSpPr/>
          <p:nvPr/>
        </p:nvCxnSpPr>
        <p:spPr bwMode="auto">
          <a:xfrm flipH="1">
            <a:off x="5540829" y="3679371"/>
            <a:ext cx="397328" cy="90312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Прямая соединительная линия 30"/>
          <p:cNvCxnSpPr/>
          <p:nvPr/>
        </p:nvCxnSpPr>
        <p:spPr bwMode="auto">
          <a:xfrm flipH="1">
            <a:off x="5834743" y="3679371"/>
            <a:ext cx="315686" cy="90312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Прямая соединительная линия 32"/>
          <p:cNvCxnSpPr/>
          <p:nvPr/>
        </p:nvCxnSpPr>
        <p:spPr bwMode="auto">
          <a:xfrm flipH="1">
            <a:off x="5746477" y="4582495"/>
            <a:ext cx="88266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Прямая соединительная линия 34"/>
          <p:cNvCxnSpPr/>
          <p:nvPr/>
        </p:nvCxnSpPr>
        <p:spPr bwMode="auto">
          <a:xfrm>
            <a:off x="6324600" y="3679371"/>
            <a:ext cx="0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Прямая соединительная линия 36"/>
          <p:cNvCxnSpPr/>
          <p:nvPr/>
        </p:nvCxnSpPr>
        <p:spPr bwMode="auto">
          <a:xfrm flipH="1">
            <a:off x="6150429" y="3679371"/>
            <a:ext cx="337456" cy="90312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" name="TextBox 37"/>
          <p:cNvSpPr txBox="1"/>
          <p:nvPr/>
        </p:nvSpPr>
        <p:spPr>
          <a:xfrm>
            <a:off x="3194232" y="480099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6953857" y="4212772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40" name="TextBox 39"/>
          <p:cNvSpPr txBox="1"/>
          <p:nvPr/>
        </p:nvSpPr>
        <p:spPr>
          <a:xfrm>
            <a:off x="4561182" y="262384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580791" y="3761014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791" y="3761014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9742432"/>
      </p:ext>
    </p:extLst>
  </p:cSld>
  <p:clrMapOvr>
    <a:masterClrMapping/>
  </p:clrMapOvr>
  <p:transition spd="med">
    <p:wipe dir="d"/>
  </p:transition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0865" y="25037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4)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=0;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≠0;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≠0;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  <m:r>
                          <a:rPr lang="en-US" i="1">
                            <a:latin typeface="Cambria Math"/>
                          </a:rPr>
                          <m:t>;</m:t>
                        </m:r>
                        <m:r>
                          <a:rPr lang="en-US" i="1">
                            <a:latin typeface="Cambria Math"/>
                          </a:rPr>
                          <m:t>𝐵</m:t>
                        </m:r>
                        <m:r>
                          <a:rPr lang="en-US" i="1">
                            <a:latin typeface="Cambria Math"/>
                          </a:rPr>
                          <m:t>;0</m:t>
                        </m:r>
                      </m:e>
                    </m:d>
                    <m:r>
                      <a:rPr lang="ru-RU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ru-RU" dirty="0" smtClean="0"/>
                  <a:t>  получим уравнение плоскости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параллельной оси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𝑂𝑧</m:t>
                    </m:r>
                  </m:oMath>
                </a14:m>
                <a:endParaRPr lang="ru-RU" dirty="0" smtClean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61168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213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4974771" y="4093029"/>
            <a:ext cx="2035629" cy="1088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4974771" y="2677886"/>
            <a:ext cx="0" cy="141514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646714" y="4093029"/>
            <a:ext cx="1328057" cy="620485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4824730" y="410391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cxnSp>
        <p:nvCxnSpPr>
          <p:cNvPr id="15" name="Прямая соединительная линия 14"/>
          <p:cNvCxnSpPr/>
          <p:nvPr/>
        </p:nvCxnSpPr>
        <p:spPr bwMode="auto">
          <a:xfrm flipV="1">
            <a:off x="4310742" y="4103914"/>
            <a:ext cx="1681843" cy="29935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Прямая соединительная линия 16"/>
          <p:cNvCxnSpPr/>
          <p:nvPr/>
        </p:nvCxnSpPr>
        <p:spPr bwMode="auto">
          <a:xfrm flipV="1">
            <a:off x="4310742" y="3385457"/>
            <a:ext cx="0" cy="1017814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Прямая соединительная линия 18"/>
          <p:cNvCxnSpPr/>
          <p:nvPr/>
        </p:nvCxnSpPr>
        <p:spPr bwMode="auto">
          <a:xfrm flipV="1">
            <a:off x="5992585" y="2960914"/>
            <a:ext cx="0" cy="1132115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Прямая соединительная линия 20"/>
          <p:cNvCxnSpPr/>
          <p:nvPr/>
        </p:nvCxnSpPr>
        <p:spPr bwMode="auto">
          <a:xfrm>
            <a:off x="4310742" y="3385457"/>
            <a:ext cx="0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/>
          <p:cNvCxnSpPr/>
          <p:nvPr/>
        </p:nvCxnSpPr>
        <p:spPr bwMode="auto">
          <a:xfrm flipV="1">
            <a:off x="4310742" y="2960914"/>
            <a:ext cx="1681843" cy="424544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4310742" y="3173186"/>
            <a:ext cx="1681843" cy="35378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 flipV="1">
            <a:off x="4310742" y="3385458"/>
            <a:ext cx="1681843" cy="35922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единительная линия 29"/>
          <p:cNvCxnSpPr/>
          <p:nvPr/>
        </p:nvCxnSpPr>
        <p:spPr bwMode="auto">
          <a:xfrm flipV="1">
            <a:off x="4310742" y="3565072"/>
            <a:ext cx="1681843" cy="329292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 flipV="1">
            <a:off x="4310742" y="3729718"/>
            <a:ext cx="1681843" cy="363311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 flipV="1">
            <a:off x="4310742" y="3911373"/>
            <a:ext cx="1681843" cy="377207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3303089" y="45288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7030057" y="3883869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38" name="TextBox 37"/>
          <p:cNvSpPr txBox="1"/>
          <p:nvPr/>
        </p:nvSpPr>
        <p:spPr>
          <a:xfrm>
            <a:off x="4654789" y="2591582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265696" y="3202544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696" y="3202544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9064849"/>
      </p:ext>
    </p:extLst>
  </p:cSld>
  <p:clrMapOvr>
    <a:masterClrMapping/>
  </p:clrMapOvr>
  <p:transition spd="med">
    <p:wipe dir="d"/>
  </p:transition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17715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55372" y="12740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5)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получим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– уравнение плоскости, проходящей через ось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𝑂𝑥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372" y="1274082"/>
                <a:ext cx="6775450" cy="4151313"/>
              </a:xfrm>
              <a:blipFill rotWithShape="1">
                <a:blip r:embed="rId2"/>
                <a:stretch>
                  <a:fillRect l="-1440" t="-1175" r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214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4713514" y="4136571"/>
            <a:ext cx="1796143" cy="108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4713514" y="2699657"/>
            <a:ext cx="0" cy="144780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657600" y="4147457"/>
            <a:ext cx="1055914" cy="53340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 flipV="1">
            <a:off x="4713514" y="3505200"/>
            <a:ext cx="1382486" cy="631371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единительная линия 17"/>
          <p:cNvCxnSpPr/>
          <p:nvPr/>
        </p:nvCxnSpPr>
        <p:spPr bwMode="auto">
          <a:xfrm flipH="1">
            <a:off x="4082143" y="3820885"/>
            <a:ext cx="293914" cy="593272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единительная линия 19"/>
          <p:cNvCxnSpPr/>
          <p:nvPr/>
        </p:nvCxnSpPr>
        <p:spPr bwMode="auto">
          <a:xfrm flipV="1">
            <a:off x="4376057" y="3124200"/>
            <a:ext cx="1447800" cy="696685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 flipH="1">
            <a:off x="5611585" y="3124200"/>
            <a:ext cx="212272" cy="598714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 flipV="1">
            <a:off x="4376057" y="3287486"/>
            <a:ext cx="1447800" cy="67491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4229100" y="3505200"/>
            <a:ext cx="1488621" cy="74023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Box 27"/>
          <p:cNvSpPr txBox="1"/>
          <p:nvPr/>
        </p:nvSpPr>
        <p:spPr>
          <a:xfrm>
            <a:off x="4563473" y="407358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6551085" y="3932855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3346632" y="450668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4324055" y="246095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099957" y="3390900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957" y="3390900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7361738"/>
      </p:ext>
    </p:extLst>
  </p:cSld>
  <p:clrMapOvr>
    <a:masterClrMapping/>
  </p:clrMapOvr>
  <p:transition spd="med">
    <p:wipe dir="d"/>
  </p:transition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505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68286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6)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проходящей через ось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𝑂𝑦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68286" y="1328511"/>
                <a:ext cx="6775450" cy="4151313"/>
              </a:xfrm>
              <a:blipFill rotWithShape="1">
                <a:blip r:embed="rId2"/>
                <a:stretch>
                  <a:fillRect l="-1349" t="-1175" r="-7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215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072743" y="3886200"/>
            <a:ext cx="1817914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5072743" y="2351314"/>
            <a:ext cx="0" cy="15348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657600" y="3886200"/>
            <a:ext cx="1415143" cy="6966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4922702" y="391964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46302" y="444059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4648268" y="216664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7062713" y="370153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у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 bwMode="auto">
          <a:xfrm flipH="1">
            <a:off x="3546384" y="3886200"/>
            <a:ext cx="1526359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единительная линия 29"/>
          <p:cNvCxnSpPr/>
          <p:nvPr/>
        </p:nvCxnSpPr>
        <p:spPr bwMode="auto">
          <a:xfrm flipV="1">
            <a:off x="4016829" y="3298371"/>
            <a:ext cx="1055914" cy="587829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>
            <a:off x="5072743" y="3298371"/>
            <a:ext cx="1654628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 flipH="1">
            <a:off x="5900057" y="3298371"/>
            <a:ext cx="827314" cy="587829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Прямая соединительная линия 35"/>
          <p:cNvCxnSpPr/>
          <p:nvPr/>
        </p:nvCxnSpPr>
        <p:spPr bwMode="auto">
          <a:xfrm>
            <a:off x="4922702" y="3374571"/>
            <a:ext cx="1674041" cy="10886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Прямая соединительная линия 37"/>
          <p:cNvCxnSpPr/>
          <p:nvPr/>
        </p:nvCxnSpPr>
        <p:spPr bwMode="auto">
          <a:xfrm>
            <a:off x="4785485" y="3483429"/>
            <a:ext cx="1658858" cy="1088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Прямая соединительная линия 39"/>
          <p:cNvCxnSpPr/>
          <p:nvPr/>
        </p:nvCxnSpPr>
        <p:spPr bwMode="auto">
          <a:xfrm>
            <a:off x="4544786" y="3592285"/>
            <a:ext cx="1768928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Прямая соединительная линия 41"/>
          <p:cNvCxnSpPr/>
          <p:nvPr/>
        </p:nvCxnSpPr>
        <p:spPr bwMode="auto">
          <a:xfrm>
            <a:off x="4309563" y="3701534"/>
            <a:ext cx="1764666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875296" y="3298371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296" y="3298371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1946953"/>
      </p:ext>
    </p:extLst>
  </p:cSld>
  <p:clrMapOvr>
    <a:masterClrMapping/>
  </p:clrMapOvr>
  <p:transition spd="med">
    <p:wipe dir="d"/>
  </p:transition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06739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7)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проходящей через ось </a:t>
                </a:r>
                <a:r>
                  <a:rPr lang="ru-RU" i="1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𝑂𝑧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06739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216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236029" y="4267200"/>
            <a:ext cx="2046514" cy="2177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5236029" y="2547257"/>
            <a:ext cx="0" cy="171994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831771" y="4267200"/>
            <a:ext cx="1404258" cy="66402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5110118" y="427808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>
            <a:off x="5236029" y="4267200"/>
            <a:ext cx="0" cy="1132114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Прямая соединительная линия 14"/>
          <p:cNvCxnSpPr/>
          <p:nvPr/>
        </p:nvCxnSpPr>
        <p:spPr bwMode="auto">
          <a:xfrm>
            <a:off x="5236029" y="2950029"/>
            <a:ext cx="587828" cy="457199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Прямая соединительная линия 16"/>
          <p:cNvCxnSpPr/>
          <p:nvPr/>
        </p:nvCxnSpPr>
        <p:spPr bwMode="auto">
          <a:xfrm>
            <a:off x="5823857" y="3407228"/>
            <a:ext cx="0" cy="199208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Прямая соединительная линия 18"/>
          <p:cNvCxnSpPr/>
          <p:nvPr/>
        </p:nvCxnSpPr>
        <p:spPr bwMode="auto">
          <a:xfrm flipH="1" flipV="1">
            <a:off x="5236029" y="4931229"/>
            <a:ext cx="587828" cy="468085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Прямая соединительная линия 20"/>
          <p:cNvCxnSpPr/>
          <p:nvPr/>
        </p:nvCxnSpPr>
        <p:spPr bwMode="auto">
          <a:xfrm>
            <a:off x="5410200" y="3178628"/>
            <a:ext cx="0" cy="1752601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/>
          <p:cNvCxnSpPr/>
          <p:nvPr/>
        </p:nvCxnSpPr>
        <p:spPr bwMode="auto">
          <a:xfrm flipH="1">
            <a:off x="5638800" y="3407228"/>
            <a:ext cx="21771" cy="1839686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466375" y="47411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7367514" y="408253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4887686" y="2318657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331010" y="3320925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1010" y="3320925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4149336"/>
      </p:ext>
    </p:extLst>
  </p:cSld>
  <p:clrMapOvr>
    <a:masterClrMapping/>
  </p:clrMapOvr>
  <p:transition spd="med">
    <p:wipe dir="d"/>
  </p:transition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35628" y="129585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8)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den>
                    </m:f>
                  </m:oMath>
                </a14:m>
                <a:r>
                  <a:rPr lang="ru-RU" dirty="0" smtClean="0"/>
                  <a:t>, параллельной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𝑂𝑥𝑦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5628" y="1295854"/>
                <a:ext cx="6775450" cy="4151313"/>
              </a:xfrm>
              <a:blipFill rotWithShape="1">
                <a:blip r:embed="rId2"/>
                <a:stretch>
                  <a:fillRect l="-1350" t="-1175" r="-4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217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4920343" y="4463143"/>
            <a:ext cx="1828800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4920343" y="2405743"/>
            <a:ext cx="0" cy="205740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592286" y="4463143"/>
            <a:ext cx="1328057" cy="65314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 flipV="1">
            <a:off x="3973286" y="2971800"/>
            <a:ext cx="2569028" cy="1088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единительная линия 13"/>
          <p:cNvCxnSpPr/>
          <p:nvPr/>
        </p:nvCxnSpPr>
        <p:spPr bwMode="auto">
          <a:xfrm flipH="1">
            <a:off x="5921298" y="2971800"/>
            <a:ext cx="621017" cy="60960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Прямая соединительная линия 15"/>
          <p:cNvCxnSpPr/>
          <p:nvPr/>
        </p:nvCxnSpPr>
        <p:spPr bwMode="auto">
          <a:xfrm flipH="1">
            <a:off x="3144644" y="2971800"/>
            <a:ext cx="828642" cy="60960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>
            <a:off x="3144644" y="3581400"/>
            <a:ext cx="2776654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Прямая соединительная линия 26"/>
          <p:cNvCxnSpPr/>
          <p:nvPr/>
        </p:nvCxnSpPr>
        <p:spPr bwMode="auto">
          <a:xfrm>
            <a:off x="3824868" y="3122341"/>
            <a:ext cx="2564781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единительная линия 28"/>
          <p:cNvCxnSpPr/>
          <p:nvPr/>
        </p:nvCxnSpPr>
        <p:spPr bwMode="auto">
          <a:xfrm>
            <a:off x="3592286" y="3276600"/>
            <a:ext cx="2639520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Прямая соединительная линия 30"/>
          <p:cNvCxnSpPr/>
          <p:nvPr/>
        </p:nvCxnSpPr>
        <p:spPr bwMode="auto">
          <a:xfrm>
            <a:off x="3367668" y="3434443"/>
            <a:ext cx="2653991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4812253" y="44203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sp>
        <p:nvSpPr>
          <p:cNvPr id="33" name="TextBox 32"/>
          <p:cNvSpPr txBox="1"/>
          <p:nvPr/>
        </p:nvSpPr>
        <p:spPr>
          <a:xfrm>
            <a:off x="3258883" y="49316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34" name="TextBox 33"/>
          <p:cNvSpPr txBox="1"/>
          <p:nvPr/>
        </p:nvSpPr>
        <p:spPr>
          <a:xfrm>
            <a:off x="6816069" y="4278477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35" name="TextBox 34"/>
          <p:cNvSpPr txBox="1"/>
          <p:nvPr/>
        </p:nvSpPr>
        <p:spPr>
          <a:xfrm>
            <a:off x="4532971" y="2221077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856244" y="2940589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6244" y="2940589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62294" y="2345407"/>
                <a:ext cx="1047082" cy="610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𝒛</m:t>
                      </m:r>
                      <m:r>
                        <a:rPr lang="en-US" b="1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𝑫</m:t>
                          </m:r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𝑪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294" y="2345407"/>
                <a:ext cx="1047082" cy="61087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Блок-схема: узел 6"/>
          <p:cNvSpPr/>
          <p:nvPr/>
        </p:nvSpPr>
        <p:spPr bwMode="auto">
          <a:xfrm>
            <a:off x="4886597" y="3122341"/>
            <a:ext cx="45719" cy="75672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220806"/>
      </p:ext>
    </p:extLst>
  </p:cSld>
  <p:clrMapOvr>
    <a:masterClrMapping/>
  </p:clrMapOvr>
  <p:transition spd="med">
    <p:wipe dir="d"/>
  </p:transition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1268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02971" y="13393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9)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den>
                    </m:f>
                  </m:oMath>
                </a14:m>
                <a:r>
                  <a:rPr lang="ru-RU" dirty="0" smtClean="0"/>
                  <a:t>, параллельной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𝑂𝑥𝑧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2971" y="1339397"/>
                <a:ext cx="6775450" cy="4151313"/>
              </a:xfrm>
              <a:blipFill rotWithShape="1">
                <a:blip r:embed="rId2"/>
                <a:stretch>
                  <a:fillRect l="-1440" t="-1175" r="-1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218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4528457" y="4343400"/>
            <a:ext cx="2079172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4528457" y="2579914"/>
            <a:ext cx="0" cy="17634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243943" y="4343400"/>
            <a:ext cx="1284514" cy="6966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2969441" y="48554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616400" y="4147457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4223657" y="239524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4443662" y="432241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cxnSp>
        <p:nvCxnSpPr>
          <p:cNvPr id="16" name="Прямая соединительная линия 15"/>
          <p:cNvCxnSpPr/>
          <p:nvPr/>
        </p:nvCxnSpPr>
        <p:spPr bwMode="auto">
          <a:xfrm flipV="1">
            <a:off x="5170714" y="2917371"/>
            <a:ext cx="827315" cy="54428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единительная линия 17"/>
          <p:cNvCxnSpPr/>
          <p:nvPr/>
        </p:nvCxnSpPr>
        <p:spPr bwMode="auto">
          <a:xfrm>
            <a:off x="5998029" y="2917371"/>
            <a:ext cx="0" cy="1938049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единительная линия 19"/>
          <p:cNvCxnSpPr/>
          <p:nvPr/>
        </p:nvCxnSpPr>
        <p:spPr bwMode="auto">
          <a:xfrm>
            <a:off x="5170714" y="3461657"/>
            <a:ext cx="0" cy="183968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 flipV="1">
            <a:off x="5170714" y="4855420"/>
            <a:ext cx="827315" cy="445923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 flipH="1">
            <a:off x="5334000" y="3461657"/>
            <a:ext cx="21771" cy="176309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5584371" y="3189514"/>
            <a:ext cx="0" cy="1850572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>
            <a:off x="5834743" y="3037114"/>
            <a:ext cx="21771" cy="1818306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600164" y="3092325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164" y="3092325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402620" y="3630713"/>
                <a:ext cx="1168077" cy="8860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𝒚</m:t>
                      </m:r>
                      <m:r>
                        <a:rPr lang="en-US" b="1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𝑫</m:t>
                          </m:r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𝑩</m:t>
                          </m:r>
                        </m:den>
                      </m:f>
                    </m:oMath>
                  </m:oMathPara>
                </a14:m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2620" y="3630713"/>
                <a:ext cx="1168077" cy="88607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Блок-схема: узел 6"/>
          <p:cNvSpPr/>
          <p:nvPr/>
        </p:nvSpPr>
        <p:spPr bwMode="auto">
          <a:xfrm>
            <a:off x="5670368" y="4276692"/>
            <a:ext cx="45719" cy="104808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641752"/>
      </p:ext>
    </p:extLst>
  </p:cSld>
  <p:clrMapOvr>
    <a:masterClrMapping/>
  </p:clrMapOvr>
  <p:transition spd="med">
    <p:wipe dir="d"/>
  </p:transition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3040" y="22860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4545" y="1321859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10)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ru-RU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ru-RU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den>
                    </m:f>
                  </m:oMath>
                </a14:m>
                <a:r>
                  <a:rPr lang="ru-RU" dirty="0" smtClean="0"/>
                  <a:t>, параллельной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𝑂𝑦𝑧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4545" y="1321859"/>
                <a:ext cx="6775450" cy="4151313"/>
              </a:xfrm>
              <a:blipFill rotWithShape="1">
                <a:blip r:embed="rId2"/>
                <a:stretch>
                  <a:fillRect l="-1349" t="-1175" r="-10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219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355771" y="3624943"/>
            <a:ext cx="1883229" cy="108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V="1">
            <a:off x="5355771" y="2449286"/>
            <a:ext cx="0" cy="118654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3668486" y="3624943"/>
            <a:ext cx="1687285" cy="116477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5312229" y="35821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7239000" y="3397516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68404" y="46050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4957296" y="2383580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sp>
        <p:nvSpPr>
          <p:cNvPr id="15" name="Блок-схема: узел 14"/>
          <p:cNvSpPr/>
          <p:nvPr/>
        </p:nvSpPr>
        <p:spPr bwMode="auto">
          <a:xfrm>
            <a:off x="4572000" y="4084865"/>
            <a:ext cx="87086" cy="81642"/>
          </a:xfrm>
          <a:prstGeom prst="flowChartConnector">
            <a:avLst/>
          </a:prstGeom>
          <a:solidFill>
            <a:schemeClr val="tx1">
              <a:lumMod val="95000"/>
              <a:lumOff val="5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 bwMode="auto">
          <a:xfrm>
            <a:off x="3984171" y="2928257"/>
            <a:ext cx="54428" cy="2002971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Прямая соединительная линия 20"/>
          <p:cNvCxnSpPr/>
          <p:nvPr/>
        </p:nvCxnSpPr>
        <p:spPr bwMode="auto">
          <a:xfrm>
            <a:off x="5094513" y="3042557"/>
            <a:ext cx="0" cy="1931823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Прямая соединительная линия 24"/>
          <p:cNvCxnSpPr/>
          <p:nvPr/>
        </p:nvCxnSpPr>
        <p:spPr bwMode="auto">
          <a:xfrm>
            <a:off x="4125686" y="3002125"/>
            <a:ext cx="32657" cy="188205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Прямая соединительная линия 26"/>
          <p:cNvCxnSpPr/>
          <p:nvPr/>
        </p:nvCxnSpPr>
        <p:spPr bwMode="auto">
          <a:xfrm>
            <a:off x="4310742" y="3092326"/>
            <a:ext cx="0" cy="177358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>
            <a:off x="4957296" y="3042557"/>
            <a:ext cx="0" cy="1893722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Прямая соединительная линия 37"/>
          <p:cNvCxnSpPr/>
          <p:nvPr/>
        </p:nvCxnSpPr>
        <p:spPr bwMode="auto">
          <a:xfrm>
            <a:off x="4659086" y="2991240"/>
            <a:ext cx="0" cy="1945039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Прямая соединительная линия 40"/>
          <p:cNvCxnSpPr/>
          <p:nvPr/>
        </p:nvCxnSpPr>
        <p:spPr bwMode="auto">
          <a:xfrm>
            <a:off x="3973286" y="2928257"/>
            <a:ext cx="1121227" cy="11430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Прямая соединительная линия 42"/>
          <p:cNvCxnSpPr/>
          <p:nvPr/>
        </p:nvCxnSpPr>
        <p:spPr bwMode="auto">
          <a:xfrm flipH="1" flipV="1">
            <a:off x="4011385" y="4920147"/>
            <a:ext cx="1083129" cy="10846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895787" y="3397516"/>
                <a:ext cx="1061509" cy="6090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𝒙</m:t>
                      </m:r>
                      <m:r>
                        <a:rPr lang="en-US" b="1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𝑫</m:t>
                          </m:r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𝑨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787" y="3397516"/>
                <a:ext cx="1061509" cy="6090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8832070"/>
      </p:ext>
    </p:extLst>
  </p:cSld>
  <p:clrMapOvr>
    <a:masterClrMapping/>
  </p:clrMapOvr>
  <p:transition spd="med">
    <p:wipe dir="d"/>
  </p:transition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53" y="22860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2715" y="133939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11)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=0,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задает плоскость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𝑂𝑥𝑦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2715" y="1339395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220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236029" y="3320143"/>
            <a:ext cx="1992085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7256542" y="3135477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cxnSp>
        <p:nvCxnSpPr>
          <p:cNvPr id="12" name="Прямая со стрелкой 11"/>
          <p:cNvCxnSpPr/>
          <p:nvPr/>
        </p:nvCxnSpPr>
        <p:spPr bwMode="auto">
          <a:xfrm flipV="1">
            <a:off x="5236029" y="2231571"/>
            <a:ext cx="0" cy="1088572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4855029" y="2134382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cxnSp>
        <p:nvCxnSpPr>
          <p:cNvPr id="15" name="Прямая со стрелкой 14"/>
          <p:cNvCxnSpPr/>
          <p:nvPr/>
        </p:nvCxnSpPr>
        <p:spPr bwMode="auto">
          <a:xfrm flipH="1">
            <a:off x="3733800" y="3320143"/>
            <a:ext cx="1502229" cy="1055914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3390175" y="414745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5129463" y="324433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cxnSp>
        <p:nvCxnSpPr>
          <p:cNvPr id="21" name="Скругленная соединительная линия 20"/>
          <p:cNvCxnSpPr/>
          <p:nvPr/>
        </p:nvCxnSpPr>
        <p:spPr bwMode="auto">
          <a:xfrm flipV="1">
            <a:off x="4003828" y="3320143"/>
            <a:ext cx="3145971" cy="914400"/>
          </a:xfrm>
          <a:prstGeom prst="curvedConnector3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 flipV="1">
            <a:off x="4992246" y="3320143"/>
            <a:ext cx="679211" cy="184666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единительная линия 29"/>
          <p:cNvCxnSpPr/>
          <p:nvPr/>
        </p:nvCxnSpPr>
        <p:spPr bwMode="auto">
          <a:xfrm flipV="1">
            <a:off x="4659086" y="3320143"/>
            <a:ext cx="1572985" cy="4572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 flipV="1">
            <a:off x="4245429" y="3613667"/>
            <a:ext cx="1426028" cy="403162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 flipV="1">
            <a:off x="4003828" y="3815248"/>
            <a:ext cx="1572985" cy="41929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87417455"/>
      </p:ext>
    </p:extLst>
  </p:cSld>
  <p:clrMapOvr>
    <a:masterClrMapping/>
  </p:clrMapOvr>
  <p:transition spd="med">
    <p:wipe dir="d"/>
  </p:transition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1" y="206829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2851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12)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,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задает плоскость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𝑂𝑥𝑧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28510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221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551714" y="3962400"/>
            <a:ext cx="1861457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7413171" y="3712029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cxnSp>
        <p:nvCxnSpPr>
          <p:cNvPr id="10" name="Прямая со стрелкой 9"/>
          <p:cNvCxnSpPr/>
          <p:nvPr/>
        </p:nvCxnSpPr>
        <p:spPr bwMode="auto">
          <a:xfrm flipV="1">
            <a:off x="5551714" y="2427514"/>
            <a:ext cx="0" cy="15348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5612731" y="224284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cxnSp>
        <p:nvCxnSpPr>
          <p:cNvPr id="13" name="Прямая со стрелкой 12"/>
          <p:cNvCxnSpPr/>
          <p:nvPr/>
        </p:nvCxnSpPr>
        <p:spPr bwMode="auto">
          <a:xfrm flipH="1">
            <a:off x="3936331" y="3944290"/>
            <a:ext cx="1676400" cy="9252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3551102" y="475705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5449866" y="389630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sp>
        <p:nvSpPr>
          <p:cNvPr id="18" name="Полилиния 17"/>
          <p:cNvSpPr/>
          <p:nvPr/>
        </p:nvSpPr>
        <p:spPr>
          <a:xfrm>
            <a:off x="4321459" y="2623457"/>
            <a:ext cx="1219370" cy="1818008"/>
          </a:xfrm>
          <a:custGeom>
            <a:avLst/>
            <a:gdLst>
              <a:gd name="connsiteX0" fmla="*/ 1219370 w 1219370"/>
              <a:gd name="connsiteY0" fmla="*/ 0 h 1818008"/>
              <a:gd name="connsiteX1" fmla="*/ 170 w 1219370"/>
              <a:gd name="connsiteY1" fmla="*/ 1817914 h 1818008"/>
              <a:gd name="connsiteX2" fmla="*/ 1132284 w 1219370"/>
              <a:gd name="connsiteY2" fmla="*/ 65314 h 18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9370" h="1818008">
                <a:moveTo>
                  <a:pt x="1219370" y="0"/>
                </a:moveTo>
                <a:lnTo>
                  <a:pt x="170" y="1817914"/>
                </a:lnTo>
                <a:cubicBezTo>
                  <a:pt x="-14344" y="1828800"/>
                  <a:pt x="900055" y="899885"/>
                  <a:pt x="1132284" y="65314"/>
                </a:cubicBezTo>
              </a:path>
            </a:pathLst>
          </a:custGeom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4216215" y="2623457"/>
            <a:ext cx="1346385" cy="2093719"/>
          </a:xfrm>
          <a:custGeom>
            <a:avLst/>
            <a:gdLst>
              <a:gd name="connsiteX0" fmla="*/ 1346385 w 1346385"/>
              <a:gd name="connsiteY0" fmla="*/ 0 h 2093719"/>
              <a:gd name="connsiteX1" fmla="*/ 18328 w 1346385"/>
              <a:gd name="connsiteY1" fmla="*/ 2057400 h 2093719"/>
              <a:gd name="connsiteX2" fmla="*/ 617042 w 1346385"/>
              <a:gd name="connsiteY2" fmla="*/ 1240972 h 2093719"/>
              <a:gd name="connsiteX3" fmla="*/ 1248414 w 1346385"/>
              <a:gd name="connsiteY3" fmla="*/ 304800 h 209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6385" h="2093719">
                <a:moveTo>
                  <a:pt x="1346385" y="0"/>
                </a:moveTo>
                <a:cubicBezTo>
                  <a:pt x="743135" y="925285"/>
                  <a:pt x="139885" y="1850571"/>
                  <a:pt x="18328" y="2057400"/>
                </a:cubicBezTo>
                <a:cubicBezTo>
                  <a:pt x="-103229" y="2264229"/>
                  <a:pt x="412028" y="1533072"/>
                  <a:pt x="617042" y="1240972"/>
                </a:cubicBezTo>
                <a:cubicBezTo>
                  <a:pt x="822056" y="948872"/>
                  <a:pt x="1108714" y="1026886"/>
                  <a:pt x="1248414" y="304800"/>
                </a:cubicBezTo>
              </a:path>
            </a:pathLst>
          </a:custGeom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3" name="Скругленная соединительная линия 22"/>
          <p:cNvCxnSpPr/>
          <p:nvPr/>
        </p:nvCxnSpPr>
        <p:spPr bwMode="auto">
          <a:xfrm rot="5400000" flipH="1" flipV="1">
            <a:off x="3657600" y="2873829"/>
            <a:ext cx="2329543" cy="1436915"/>
          </a:xfrm>
          <a:prstGeom prst="curvedConnector3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Прямая соединительная линия 24"/>
          <p:cNvCxnSpPr/>
          <p:nvPr/>
        </p:nvCxnSpPr>
        <p:spPr bwMode="auto">
          <a:xfrm flipH="1">
            <a:off x="5366657" y="3592286"/>
            <a:ext cx="185057" cy="488683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Прямая соединительная линия 26"/>
          <p:cNvCxnSpPr/>
          <p:nvPr/>
        </p:nvCxnSpPr>
        <p:spPr bwMode="auto">
          <a:xfrm flipH="1">
            <a:off x="5072743" y="3194957"/>
            <a:ext cx="478971" cy="107067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единительная линия 28"/>
          <p:cNvCxnSpPr/>
          <p:nvPr/>
        </p:nvCxnSpPr>
        <p:spPr bwMode="auto">
          <a:xfrm flipH="1">
            <a:off x="4774531" y="3194957"/>
            <a:ext cx="537697" cy="1211976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Прямая соединительная линия 30"/>
          <p:cNvCxnSpPr/>
          <p:nvPr/>
        </p:nvCxnSpPr>
        <p:spPr bwMode="auto">
          <a:xfrm flipH="1">
            <a:off x="4495800" y="3592286"/>
            <a:ext cx="435344" cy="96882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Прямая соединительная линия 32"/>
          <p:cNvCxnSpPr>
            <a:endCxn id="20" idx="1"/>
          </p:cNvCxnSpPr>
          <p:nvPr/>
        </p:nvCxnSpPr>
        <p:spPr bwMode="auto">
          <a:xfrm flipH="1">
            <a:off x="4234543" y="3670316"/>
            <a:ext cx="359228" cy="1010541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59139474"/>
      </p:ext>
    </p:extLst>
  </p:cSld>
  <p:clrMapOvr>
    <a:masterClrMapping/>
  </p:clrMapOvr>
  <p:transition spd="med">
    <p:wipe dir="d"/>
  </p:transition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39" y="22860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13)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 уравнение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или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задает плоскость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𝑂𝑦𝑧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28511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222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225143" y="4114800"/>
            <a:ext cx="2155371" cy="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424056" y="393013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V="1">
            <a:off x="5225143" y="2416629"/>
            <a:ext cx="0" cy="169817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794011" y="2242847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cxnSp>
        <p:nvCxnSpPr>
          <p:cNvPr id="12" name="Прямая со стрелкой 11"/>
          <p:cNvCxnSpPr/>
          <p:nvPr/>
        </p:nvCxnSpPr>
        <p:spPr bwMode="auto">
          <a:xfrm flipH="1">
            <a:off x="3820886" y="4114800"/>
            <a:ext cx="1404257" cy="957943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3520804" y="488807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75102" y="408253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cxnSp>
        <p:nvCxnSpPr>
          <p:cNvPr id="16" name="Скругленная соединительная линия 15"/>
          <p:cNvCxnSpPr/>
          <p:nvPr/>
        </p:nvCxnSpPr>
        <p:spPr bwMode="auto">
          <a:xfrm rot="10800000">
            <a:off x="5237844" y="2612179"/>
            <a:ext cx="1990271" cy="147035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Прямая соединительная линия 18"/>
          <p:cNvCxnSpPr/>
          <p:nvPr/>
        </p:nvCxnSpPr>
        <p:spPr bwMode="auto">
          <a:xfrm flipH="1">
            <a:off x="5237843" y="2612179"/>
            <a:ext cx="259443" cy="33785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Прямая соединительная линия 20"/>
          <p:cNvCxnSpPr/>
          <p:nvPr/>
        </p:nvCxnSpPr>
        <p:spPr bwMode="auto">
          <a:xfrm flipH="1">
            <a:off x="5237843" y="2699657"/>
            <a:ext cx="400957" cy="489857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/>
          <p:cNvCxnSpPr/>
          <p:nvPr/>
        </p:nvCxnSpPr>
        <p:spPr bwMode="auto">
          <a:xfrm flipH="1">
            <a:off x="5225143" y="2781104"/>
            <a:ext cx="587828" cy="71321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Прямая соединительная линия 24"/>
          <p:cNvCxnSpPr/>
          <p:nvPr/>
        </p:nvCxnSpPr>
        <p:spPr bwMode="auto">
          <a:xfrm flipH="1">
            <a:off x="5237843" y="2944585"/>
            <a:ext cx="738414" cy="854529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Прямая соединительная линия 26"/>
          <p:cNvCxnSpPr>
            <a:endCxn id="14" idx="0"/>
          </p:cNvCxnSpPr>
          <p:nvPr/>
        </p:nvCxnSpPr>
        <p:spPr bwMode="auto">
          <a:xfrm flipH="1">
            <a:off x="5225143" y="3137709"/>
            <a:ext cx="903514" cy="944824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единительная линия 28"/>
          <p:cNvCxnSpPr/>
          <p:nvPr/>
        </p:nvCxnSpPr>
        <p:spPr bwMode="auto">
          <a:xfrm flipH="1">
            <a:off x="5497286" y="3347355"/>
            <a:ext cx="735693" cy="76744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Прямая соединительная линия 30"/>
          <p:cNvCxnSpPr/>
          <p:nvPr/>
        </p:nvCxnSpPr>
        <p:spPr bwMode="auto">
          <a:xfrm flipH="1">
            <a:off x="5812971" y="3494314"/>
            <a:ext cx="489858" cy="588219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 flipH="1">
            <a:off x="6128657" y="3731077"/>
            <a:ext cx="261257" cy="383723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Прямая соединительная линия 35"/>
          <p:cNvCxnSpPr/>
          <p:nvPr/>
        </p:nvCxnSpPr>
        <p:spPr bwMode="auto">
          <a:xfrm flipH="1">
            <a:off x="6389914" y="3922938"/>
            <a:ext cx="119743" cy="15959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Прямая соединительная линия 37"/>
          <p:cNvCxnSpPr/>
          <p:nvPr/>
        </p:nvCxnSpPr>
        <p:spPr bwMode="auto">
          <a:xfrm flipH="1">
            <a:off x="6613071" y="3930134"/>
            <a:ext cx="103416" cy="152399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Прямая соединительная линия 40"/>
          <p:cNvCxnSpPr/>
          <p:nvPr/>
        </p:nvCxnSpPr>
        <p:spPr bwMode="auto">
          <a:xfrm>
            <a:off x="6912429" y="4006333"/>
            <a:ext cx="0" cy="762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19611972"/>
      </p:ext>
    </p:extLst>
  </p:cSld>
  <p:clrMapOvr>
    <a:masterClrMapping/>
  </p:clrMapOvr>
  <p:transition spd="med">
    <p:wipe dir="d"/>
  </p:transition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0640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13858" y="132851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Преобразуем общее уравнение плоскости при условии, что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≠0,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≠0</m:t>
                    </m:r>
                  </m:oMath>
                </a14:m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=−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,  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𝑫</m:t>
                            </m:r>
                          </m:num>
                          <m:den>
                            <m:r>
                              <a:rPr lang="en-US" b="1" i="1">
                                <a:latin typeface="Cambria Math"/>
                              </a:rPr>
                              <m:t>𝑨</m:t>
                            </m:r>
                          </m:den>
                        </m:f>
                      </m:den>
                    </m:f>
                    <m:r>
                      <a:rPr lang="en-US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𝑫</m:t>
                            </m:r>
                          </m:num>
                          <m:den>
                            <m:r>
                              <a:rPr lang="en-US" b="1" i="1">
                                <a:latin typeface="Cambria Math"/>
                              </a:rPr>
                              <m:t>𝑩</m:t>
                            </m:r>
                          </m:den>
                        </m:f>
                      </m:den>
                    </m:f>
                    <m:r>
                      <a:rPr lang="en-US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𝑫</m:t>
                            </m:r>
                          </m:num>
                          <m:den>
                            <m:r>
                              <a:rPr lang="en-US" b="1" i="1">
                                <a:latin typeface="Cambria Math"/>
                              </a:rPr>
                              <m:t>𝑪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/>
                      </a:rPr>
                      <m:t>=1</m:t>
                    </m:r>
                  </m:oMath>
                </a14:m>
                <a:r>
                  <a:rPr lang="ru-RU" dirty="0" smtClean="0"/>
                  <a:t>. Обозначим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en-US" i="1">
                        <a:latin typeface="Cambria Math"/>
                      </a:rPr>
                      <m:t>,−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,−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𝑐</m:t>
                    </m:r>
                  </m:oMath>
                </a14:m>
                <a:r>
                  <a:rPr lang="ru-RU" dirty="0" smtClean="0"/>
                  <a:t>, тогда уравнение плоскости примет вид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𝒄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=1</m:t>
                    </m:r>
                  </m:oMath>
                </a14:m>
                <a:r>
                  <a:rPr lang="ru-RU" dirty="0" smtClean="0"/>
                  <a:t>, которое называется </a:t>
                </a:r>
                <a:r>
                  <a:rPr lang="ru-RU" b="1" dirty="0" smtClean="0"/>
                  <a:t>уравнением плоскости в отрезках.</a:t>
                </a:r>
                <a:endParaRPr lang="ru-RU" b="1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13858" y="1328510"/>
                <a:ext cx="6775450" cy="4151313"/>
              </a:xfrm>
              <a:blipFill rotWithShape="1">
                <a:blip r:embed="rId2"/>
                <a:stretch>
                  <a:fillRect l="-1349" t="-1175" r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327448"/>
      </p:ext>
    </p:extLst>
  </p:cSld>
  <p:clrMapOvr>
    <a:masterClrMapping/>
  </p:clrMapOvr>
  <p:transition spd="med">
    <p:wipe dir="d"/>
  </p:transition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297" y="217715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8285" y="1339397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224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5083629" y="3548743"/>
            <a:ext cx="2699657" cy="21771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783286" y="3385848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V="1">
            <a:off x="5083629" y="1589314"/>
            <a:ext cx="0" cy="195942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698331" y="143691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ru-RU" i="1" dirty="0"/>
          </a:p>
        </p:txBody>
      </p:sp>
      <p:cxnSp>
        <p:nvCxnSpPr>
          <p:cNvPr id="12" name="Прямая со стрелкой 11"/>
          <p:cNvCxnSpPr/>
          <p:nvPr/>
        </p:nvCxnSpPr>
        <p:spPr bwMode="auto">
          <a:xfrm flipH="1">
            <a:off x="3387817" y="3603171"/>
            <a:ext cx="1719944" cy="1197429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3063604" y="461593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х</a:t>
            </a:r>
            <a:endParaRPr lang="ru-RU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12147" y="35168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0</a:t>
            </a:r>
            <a:endParaRPr lang="ru-RU" i="1" dirty="0"/>
          </a:p>
        </p:txBody>
      </p:sp>
      <p:sp>
        <p:nvSpPr>
          <p:cNvPr id="15" name="Блок-схема: узел 14"/>
          <p:cNvSpPr/>
          <p:nvPr/>
        </p:nvSpPr>
        <p:spPr bwMode="auto">
          <a:xfrm>
            <a:off x="3984171" y="4343400"/>
            <a:ext cx="54429" cy="45719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Блок-схема: узел 15"/>
          <p:cNvSpPr/>
          <p:nvPr/>
        </p:nvSpPr>
        <p:spPr bwMode="auto">
          <a:xfrm flipV="1">
            <a:off x="6950528" y="3540033"/>
            <a:ext cx="59872" cy="45719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Блок-схема: узел 16"/>
          <p:cNvSpPr/>
          <p:nvPr/>
        </p:nvSpPr>
        <p:spPr bwMode="auto">
          <a:xfrm>
            <a:off x="5083628" y="2775857"/>
            <a:ext cx="45719" cy="48986"/>
          </a:xfrm>
          <a:prstGeom prst="flowChartConnector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24943" y="402196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10400" y="3147536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/>
              <a:t>в</a:t>
            </a:r>
            <a:endParaRPr lang="ru-RU" sz="20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4748531" y="2455511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</a:t>
            </a:r>
            <a:endParaRPr lang="ru-RU" i="1" dirty="0"/>
          </a:p>
        </p:txBody>
      </p:sp>
      <p:cxnSp>
        <p:nvCxnSpPr>
          <p:cNvPr id="22" name="Прямая соединительная линия 21"/>
          <p:cNvCxnSpPr>
            <a:stCxn id="17" idx="6"/>
            <a:endCxn id="15" idx="3"/>
          </p:cNvCxnSpPr>
          <p:nvPr/>
        </p:nvCxnSpPr>
        <p:spPr bwMode="auto">
          <a:xfrm flipH="1">
            <a:off x="3992142" y="2800350"/>
            <a:ext cx="1137205" cy="1582074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>
            <a:stCxn id="17" idx="1"/>
            <a:endCxn id="16" idx="5"/>
          </p:cNvCxnSpPr>
          <p:nvPr/>
        </p:nvCxnSpPr>
        <p:spPr bwMode="auto">
          <a:xfrm>
            <a:off x="5090323" y="2783031"/>
            <a:ext cx="1911309" cy="76369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>
            <a:stCxn id="15" idx="6"/>
            <a:endCxn id="16" idx="7"/>
          </p:cNvCxnSpPr>
          <p:nvPr/>
        </p:nvCxnSpPr>
        <p:spPr bwMode="auto">
          <a:xfrm flipV="1">
            <a:off x="4038600" y="3579057"/>
            <a:ext cx="2963032" cy="787203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 flipV="1">
            <a:off x="4892160" y="2950029"/>
            <a:ext cx="518040" cy="197507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единительная линия 29"/>
          <p:cNvCxnSpPr/>
          <p:nvPr/>
        </p:nvCxnSpPr>
        <p:spPr bwMode="auto">
          <a:xfrm flipV="1">
            <a:off x="4698331" y="3048782"/>
            <a:ext cx="973126" cy="337066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 flipV="1">
            <a:off x="4560744" y="3164879"/>
            <a:ext cx="1485233" cy="536655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 flipV="1">
            <a:off x="4332514" y="3347591"/>
            <a:ext cx="1981200" cy="538609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Прямая соединительная линия 35"/>
          <p:cNvCxnSpPr/>
          <p:nvPr/>
        </p:nvCxnSpPr>
        <p:spPr bwMode="auto">
          <a:xfrm flipV="1">
            <a:off x="4136571" y="3433206"/>
            <a:ext cx="2525486" cy="75235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14145255"/>
      </p:ext>
    </p:extLst>
  </p:cSld>
  <p:clrMapOvr>
    <a:masterClrMapping/>
  </p:clrMapOvr>
  <p:transition spd="med">
    <p:wipe dir="d"/>
  </p:transition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39" y="217715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Плоскость в пространстве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9172" y="128496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даны три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. Тогда уравнение </a:t>
                </a:r>
                <a:r>
                  <a:rPr lang="ru-RU" b="1" dirty="0" smtClean="0"/>
                  <a:t>плоскости, проходящей через эти точки</a:t>
                </a:r>
                <a:r>
                  <a:rPr lang="ru-RU" dirty="0" smtClean="0"/>
                  <a:t>, имеет вид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𝑧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9172" y="1284967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62264"/>
      </p:ext>
    </p:extLst>
  </p:cSld>
  <p:clrMapOvr>
    <a:masterClrMapping/>
  </p:clrMapOvr>
  <p:transition spd="med">
    <p:wipe dir="d"/>
  </p:transition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53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2. Взаимное расположение плоскостей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55371" y="133939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даны две непараллельные плоскости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371" y="1339396"/>
                <a:ext cx="6775450" cy="4151313"/>
              </a:xfrm>
              <a:blipFill rotWithShape="1">
                <a:blip r:embed="rId2"/>
                <a:stretch>
                  <a:fillRect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226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4212771" y="3461657"/>
            <a:ext cx="2013858" cy="116477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Прямая соединительная линия 8"/>
          <p:cNvCxnSpPr/>
          <p:nvPr/>
        </p:nvCxnSpPr>
        <p:spPr bwMode="auto">
          <a:xfrm>
            <a:off x="6226629" y="3461657"/>
            <a:ext cx="1251857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Прямая соединительная линия 10"/>
          <p:cNvCxnSpPr/>
          <p:nvPr/>
        </p:nvCxnSpPr>
        <p:spPr bwMode="auto">
          <a:xfrm>
            <a:off x="4212771" y="4626429"/>
            <a:ext cx="1404258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 flipH="1">
            <a:off x="5617029" y="3461657"/>
            <a:ext cx="1861457" cy="116477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Прямая соединительная линия 16"/>
          <p:cNvCxnSpPr/>
          <p:nvPr/>
        </p:nvCxnSpPr>
        <p:spPr bwMode="auto">
          <a:xfrm flipV="1">
            <a:off x="4201885" y="3799114"/>
            <a:ext cx="152401" cy="827316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Прямая соединительная линия 18"/>
          <p:cNvCxnSpPr/>
          <p:nvPr/>
        </p:nvCxnSpPr>
        <p:spPr bwMode="auto">
          <a:xfrm flipV="1">
            <a:off x="6226629" y="2688771"/>
            <a:ext cx="141514" cy="772886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/>
          <p:cNvCxnSpPr/>
          <p:nvPr/>
        </p:nvCxnSpPr>
        <p:spPr bwMode="auto">
          <a:xfrm flipH="1">
            <a:off x="4354285" y="2688771"/>
            <a:ext cx="2013858" cy="1110343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5203371" y="3243942"/>
            <a:ext cx="157843" cy="800102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>
            <a:off x="5219700" y="4044043"/>
            <a:ext cx="1328057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Дуга 32"/>
          <p:cNvSpPr/>
          <p:nvPr/>
        </p:nvSpPr>
        <p:spPr bwMode="auto">
          <a:xfrm>
            <a:off x="4827814" y="3586843"/>
            <a:ext cx="914400" cy="914400"/>
          </a:xfrm>
          <a:prstGeom prst="arc">
            <a:avLst/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533663" y="3402177"/>
                <a:ext cx="417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3663" y="3402177"/>
                <a:ext cx="417101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598353" y="3429782"/>
                <a:ext cx="5084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𝜶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8353" y="3429782"/>
                <a:ext cx="508408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859735" y="2874610"/>
                <a:ext cx="5084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𝜶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9735" y="2874610"/>
                <a:ext cx="508408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Прямая со стрелкой 6"/>
          <p:cNvCxnSpPr/>
          <p:nvPr/>
        </p:nvCxnSpPr>
        <p:spPr bwMode="auto">
          <a:xfrm flipV="1">
            <a:off x="2340429" y="3059276"/>
            <a:ext cx="250371" cy="739838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089431" y="2854404"/>
                <a:ext cx="501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9431" y="2854404"/>
                <a:ext cx="50199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 стрелкой 11"/>
          <p:cNvCxnSpPr/>
          <p:nvPr/>
        </p:nvCxnSpPr>
        <p:spPr bwMode="auto">
          <a:xfrm flipV="1">
            <a:off x="2340429" y="3771509"/>
            <a:ext cx="1012371" cy="27605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928257" y="3859378"/>
                <a:ext cx="501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257" y="3859378"/>
                <a:ext cx="50199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Дуга 15"/>
          <p:cNvSpPr/>
          <p:nvPr/>
        </p:nvSpPr>
        <p:spPr bwMode="auto">
          <a:xfrm>
            <a:off x="2198914" y="3371458"/>
            <a:ext cx="647700" cy="800102"/>
          </a:xfrm>
          <a:prstGeom prst="arc">
            <a:avLst>
              <a:gd name="adj1" fmla="val 16200000"/>
              <a:gd name="adj2" fmla="val 73476"/>
            </a:avLst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719706" y="3224127"/>
                <a:ext cx="417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9706" y="3224127"/>
                <a:ext cx="417101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6735579"/>
      </p:ext>
    </p:extLst>
  </p:cSld>
  <p:clrMapOvr>
    <a:masterClrMapping/>
  </p:clrMapOvr>
  <p:transition spd="med">
    <p:wipe dir="d"/>
  </p:transition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4182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2. Взаимное расположение плоскостей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09057" y="1633309"/>
                <a:ext cx="714103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  <m:r>
                          <a:rPr lang="en-US">
                            <a:latin typeface="Cambria Math"/>
                          </a:rPr>
                          <m:t>(</m:t>
                        </m:r>
                      </m:fName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 smtClean="0">
                            <a:latin typeface="Cambria Math"/>
                          </a:rPr>
                          <m:t>^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)=</m:t>
                        </m:r>
                      </m:e>
                    </m:func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ru-RU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cos</m:t>
                            </m:r>
                            <m:r>
                              <a:rPr lang="en-US">
                                <a:latin typeface="Cambria Math"/>
                              </a:rPr>
                              <m:t>(</m:t>
                            </m:r>
                          </m:fName>
                          <m:e>
                            <m:acc>
                              <m:accPr>
                                <m:chr m:val="⃗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acc>
                          </m:e>
                        </m:func>
                      </m:e>
                    </m:func>
                    <m:r>
                      <a:rPr lang="en-US" i="1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тогда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⃗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acc>
                                <m:accPr>
                                  <m:chr m:val="⃗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ru-RU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ru-RU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09057" y="1633309"/>
                <a:ext cx="7141030" cy="4151313"/>
              </a:xfrm>
              <a:blipFill rotWithShape="1">
                <a:blip r:embed="rId2"/>
                <a:stretch>
                  <a:fillRect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843105"/>
      </p:ext>
    </p:extLst>
  </p:cSld>
  <p:clrMapOvr>
    <a:masterClrMapping/>
  </p:clrMapOvr>
  <p:transition spd="med">
    <p:wipe dir="d"/>
  </p:transition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40" y="217715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2. Взаимное расположение плоскостей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26772" y="12631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‖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ru-RU" i="1">
                        <a:latin typeface="Cambria Math"/>
                      </a:rPr>
                      <m:t>‖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 smtClean="0"/>
                  <a:t>, то есть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𝑨</m:t>
                            </m:r>
                          </m:e>
                          <m:sub>
                            <m:r>
                              <a:rPr lang="ru-RU" sz="28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b="1" i="1">
                                <a:latin typeface="Cambria Math"/>
                              </a:rPr>
                              <m:t>𝑨</m:t>
                            </m:r>
                          </m:e>
                          <m:sub>
                            <m:r>
                              <a:rPr lang="ru-RU" sz="28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ru-RU" sz="2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b="1" i="1"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ru-RU" sz="28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b="1" i="1"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ru-RU" sz="28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ru-RU" sz="2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b="1" i="1">
                                <a:latin typeface="Cambria Math"/>
                              </a:rPr>
                              <m:t>𝑪</m:t>
                            </m:r>
                          </m:e>
                          <m:sub>
                            <m:r>
                              <a:rPr lang="ru-RU" sz="28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b="1" i="1">
                                <a:latin typeface="Cambria Math"/>
                              </a:rPr>
                              <m:t>𝑪</m:t>
                            </m:r>
                          </m:e>
                          <m:sub>
                            <m:r>
                              <a:rPr lang="ru-RU" sz="28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2800" dirty="0" smtClean="0"/>
                  <a:t> </a:t>
                </a:r>
                <a:r>
                  <a:rPr lang="ru-RU" dirty="0" smtClean="0"/>
                  <a:t>- </a:t>
                </a:r>
              </a:p>
              <a:p>
                <a:pPr marL="0" indent="0">
                  <a:buNone/>
                </a:pPr>
                <a:r>
                  <a:rPr lang="ru-RU" b="1" dirty="0" smtClean="0"/>
                  <a:t>условие параллельности двух плоскостей</a:t>
                </a:r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Если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⊥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ru-RU" i="1">
                        <a:latin typeface="Cambria Math"/>
                      </a:rPr>
                      <m:t>⊥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 smtClean="0"/>
                  <a:t>, то есть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ru-RU" i="1">
                        <a:latin typeface="Cambria Math"/>
                      </a:rPr>
                      <m:t>=0</m:t>
                    </m:r>
                    <m:r>
                      <a:rPr lang="ru-RU" b="0" i="0" smtClean="0">
                        <a:latin typeface="Cambria Math"/>
                      </a:rPr>
                      <m:t>, </m:t>
                    </m:r>
                  </m:oMath>
                </a14:m>
                <a:endParaRPr lang="ru-RU" b="0" i="0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𝑪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𝑪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b="1" dirty="0" smtClean="0"/>
                  <a:t> - </a:t>
                </a:r>
                <a:endParaRPr lang="ru-RU" b="1" dirty="0"/>
              </a:p>
              <a:p>
                <a:pPr marL="0" indent="0">
                  <a:buNone/>
                </a:pPr>
                <a:r>
                  <a:rPr lang="ru-RU" b="1" dirty="0"/>
                  <a:t>у</a:t>
                </a:r>
                <a:r>
                  <a:rPr lang="ru-RU" b="1" dirty="0" smtClean="0"/>
                  <a:t>словие перпендикулярности двух плоскости</a:t>
                </a:r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26772" y="1263197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001308"/>
      </p:ext>
    </p:extLst>
  </p:cSld>
  <p:clrMapOvr>
    <a:masterClrMapping/>
  </p:clrMapOvr>
  <p:transition spd="med">
    <p:wipe dir="d"/>
  </p:transition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39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3. Расстояние от точки до плоскости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2851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  <m:r>
                      <a:rPr lang="ru-RU" b="0" i="0" smtClean="0">
                        <a:latin typeface="Cambria Math"/>
                      </a:rPr>
                      <m:t>, точка</m:t>
                    </m:r>
                  </m:oMath>
                </a14:m>
                <a:endParaRPr lang="ru-RU" b="0" i="0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)∉</m:t>
                    </m:r>
                    <m:r>
                      <a:rPr lang="ru-RU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𝑑</m:t>
                    </m:r>
                  </m:oMath>
                </a14:m>
                <a:r>
                  <a:rPr lang="ru-RU" dirty="0" smtClean="0"/>
                  <a:t> – расстояние от точки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dirty="0" smtClean="0"/>
                  <a:t> до плоскости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. Тогда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𝒅</m:t>
                      </m:r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𝑨</m:t>
                              </m:r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𝑩</m:t>
                              </m:r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𝑪</m:t>
                              </m:r>
                              <m:sSub>
                                <m:sSub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𝒛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𝑫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𝑨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𝑩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𝑪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r>
                  <a:rPr lang="ru-RU" b="1" dirty="0"/>
                  <a:t>р</a:t>
                </a:r>
                <a:r>
                  <a:rPr lang="ru-RU" b="1" dirty="0" smtClean="0"/>
                  <a:t>асстояние от точки до прямой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28510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631833"/>
      </p:ext>
    </p:extLst>
  </p:cSld>
  <p:clrMapOvr>
    <a:masterClrMapping/>
  </p:clrMapOvr>
  <p:transition spd="med">
    <p:wipe dir="d"/>
  </p:transition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2" y="108857"/>
            <a:ext cx="6867525" cy="1065213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4. Прямая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861457" y="158976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: 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=0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: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=0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 smtClean="0"/>
                  <a:t> - данная система определяет прямую как линию пересечения двух плоскостей, которая называется </a:t>
                </a:r>
                <a:r>
                  <a:rPr lang="ru-RU" b="1" dirty="0" smtClean="0"/>
                  <a:t>общими уравнениями прямой в пространстве.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61457" y="1589767"/>
                <a:ext cx="6775450" cy="4151313"/>
              </a:xfrm>
              <a:blipFill rotWithShape="1">
                <a:blip r:embed="rId2"/>
                <a:stretch>
                  <a:fillRect l="-1349" r="-1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956210"/>
      </p:ext>
    </p:extLst>
  </p:cSld>
  <p:clrMapOvr>
    <a:masterClrMapping/>
  </p:clrMapOvr>
  <p:transition spd="med">
    <p:wipe dir="d"/>
  </p:transition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4. Прямая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02971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точка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; 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ru-RU" b="1" i="1">
                        <a:latin typeface="Cambria Math"/>
                      </a:rPr>
                      <m:t>𝒍</m:t>
                    </m:r>
                    <m:r>
                      <a:rPr lang="ru-RU" b="0" i="0" smtClean="0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𝑚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ru-RU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направляющий вектор прямой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</a:rPr>
                      <m:t>𝒍</m:t>
                    </m:r>
                    <m:r>
                      <a:rPr lang="ru-RU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тогда уравнения вида</a:t>
                </a:r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𝒛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𝒑</m:t>
                        </m:r>
                      </m:den>
                    </m:f>
                  </m:oMath>
                </a14:m>
                <a:endParaRPr lang="ru-RU" b="1" dirty="0"/>
              </a:p>
              <a:p>
                <a:pPr marL="0" indent="0">
                  <a:buNone/>
                </a:pPr>
                <a:r>
                  <a:rPr lang="ru-RU" dirty="0"/>
                  <a:t>н</a:t>
                </a:r>
                <a:r>
                  <a:rPr lang="ru-RU" dirty="0" smtClean="0"/>
                  <a:t>азываются </a:t>
                </a:r>
                <a:r>
                  <a:rPr lang="ru-RU" b="1" dirty="0" smtClean="0"/>
                  <a:t>каноническими уравнениями прямой</a:t>
                </a:r>
                <a:r>
                  <a:rPr lang="ru-RU" dirty="0" smtClean="0"/>
                  <a:t>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2971" y="1361168"/>
                <a:ext cx="6775450" cy="4151313"/>
              </a:xfrm>
              <a:blipFill rotWithShape="1">
                <a:blip r:embed="rId2"/>
                <a:stretch>
                  <a:fillRect l="-1440" t="-5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318370"/>
      </p:ext>
    </p:extLst>
  </p:cSld>
  <p:clrMapOvr>
    <a:masterClrMapping/>
  </p:clrMapOvr>
  <p:transition spd="med">
    <p:wipe dir="d"/>
  </p:transition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4. Прямая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2849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𝑡</m:t>
                    </m:r>
                    <m:r>
                      <a:rPr lang="ru-RU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𝒛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𝒑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,</m:t>
                    </m:r>
                  </m:oMath>
                </a14:m>
                <a:r>
                  <a:rPr lang="ru-RU" dirty="0" smtClean="0"/>
                  <a:t> где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𝑅</m:t>
                    </m:r>
                  </m:oMath>
                </a14:m>
                <a:r>
                  <a:rPr lang="ru-RU" dirty="0" smtClean="0"/>
                  <a:t>. Выразив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 и </m:t>
                    </m:r>
                    <m:r>
                      <a:rPr lang="en-US" i="1">
                        <a:latin typeface="Cambria Math"/>
                      </a:rPr>
                      <m:t>𝑧</m:t>
                    </m:r>
                  </m:oMath>
                </a14:m>
                <a:r>
                  <a:rPr lang="ru-RU" dirty="0" smtClean="0"/>
                  <a:t>, получим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𝑚𝑡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𝑛𝑡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𝑧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𝑝𝑡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∈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𝑅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b="1" dirty="0"/>
                  <a:t>п</a:t>
                </a:r>
                <a:r>
                  <a:rPr lang="ru-RU" b="1" dirty="0" smtClean="0"/>
                  <a:t>араметрические уравнения прямой</a:t>
                </a:r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284968"/>
                <a:ext cx="6775450" cy="4151313"/>
              </a:xfrm>
              <a:blipFill rotWithShape="1">
                <a:blip r:embed="rId2"/>
                <a:stretch>
                  <a:fillRect l="-1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957447"/>
      </p:ext>
    </p:extLst>
  </p:cSld>
  <p:clrMapOvr>
    <a:masterClrMapping/>
  </p:clrMapOvr>
  <p:transition spd="med">
    <p:wipe dir="d"/>
  </p:transition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4. Прямая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46514" y="1306739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b="1" i="1">
                        <a:latin typeface="Cambria Math"/>
                      </a:rPr>
                      <m:t>𝒍</m:t>
                    </m:r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b="1" i="1">
                        <a:latin typeface="Cambria Math"/>
                      </a:rPr>
                      <m:t>𝒍</m:t>
                    </m:r>
                  </m:oMath>
                </a14:m>
                <a:r>
                  <a:rPr lang="ru-RU" b="1" dirty="0" smtClean="0"/>
                  <a:t>,</a:t>
                </a:r>
                <a:r>
                  <a:rPr lang="ru-RU" dirty="0" smtClean="0"/>
                  <a:t> тогда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𝒙</m:t>
                          </m:r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𝒚</m:t>
                          </m:r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𝒛</m:t>
                          </m:r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r>
                  <a:rPr lang="ru-RU" b="1" dirty="0" smtClean="0"/>
                  <a:t>уравнение прямой , проходящей через две данные точки.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6514" y="1306739"/>
                <a:ext cx="6775450" cy="4151313"/>
              </a:xfrm>
              <a:blipFill rotWithShape="1">
                <a:blip r:embed="rId2"/>
                <a:stretch>
                  <a:fillRect l="-1440" t="-5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286795"/>
      </p:ext>
    </p:extLst>
  </p:cSld>
  <p:clrMapOvr>
    <a:masterClrMapping/>
  </p:clrMapOvr>
  <p:transition spd="med">
    <p:wipe dir="d"/>
  </p:transition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5. Взаимное расположение прямых </a:t>
            </a:r>
            <a:r>
              <a:rPr lang="ru-RU" dirty="0">
                <a:solidFill>
                  <a:schemeClr val="tx1"/>
                </a:solidFill>
              </a:rPr>
              <a:t>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35629" y="137205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Пусть даны две прямые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: 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ru-RU" i="1">
                          <a:latin typeface="Cambria Math"/>
                        </a:rPr>
                        <m:t>и</m:t>
                      </m:r>
                    </m:oMath>
                  </m:oMathPara>
                </a14:m>
                <a:endParaRPr lang="ru-RU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: 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ru-RU" i="1">
                        <a:latin typeface="Cambria Math"/>
                      </a:rPr>
                      <m:t>и 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;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– направляющие векторы этих прямых соответственно.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5629" y="1372054"/>
                <a:ext cx="6775450" cy="4151313"/>
              </a:xfrm>
              <a:blipFill rotWithShape="1">
                <a:blip r:embed="rId2"/>
                <a:stretch>
                  <a:fillRect l="-135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626857"/>
      </p:ext>
    </p:extLst>
  </p:cSld>
  <p:clrMapOvr>
    <a:masterClrMapping/>
  </p:clrMapOvr>
  <p:transition spd="med">
    <p:wipe dir="d"/>
  </p:transition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9144" y="174172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5. Взаимное расположение прямых в пространстве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0942" y="1350282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235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3243943" y="2133600"/>
            <a:ext cx="3592286" cy="2231571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единительная линия 7"/>
          <p:cNvCxnSpPr/>
          <p:nvPr/>
        </p:nvCxnSpPr>
        <p:spPr bwMode="auto">
          <a:xfrm flipH="1">
            <a:off x="4071257" y="1839686"/>
            <a:ext cx="1600200" cy="3091543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769690" y="2122323"/>
                <a:ext cx="4378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𝒍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9690" y="2122323"/>
                <a:ext cx="437877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233580" y="1556657"/>
                <a:ext cx="4378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𝒍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580" y="1556657"/>
                <a:ext cx="43787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 стрелкой 11"/>
          <p:cNvCxnSpPr/>
          <p:nvPr/>
        </p:nvCxnSpPr>
        <p:spPr bwMode="auto">
          <a:xfrm flipV="1">
            <a:off x="6193971" y="3581400"/>
            <a:ext cx="794657" cy="522514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988628" y="3642602"/>
                <a:ext cx="49988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sz="20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628" y="3642602"/>
                <a:ext cx="499880" cy="400110"/>
              </a:xfrm>
              <a:prstGeom prst="rect">
                <a:avLst/>
              </a:prstGeom>
              <a:blipFill rotWithShape="1">
                <a:blip r:embed="rId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 bwMode="auto">
          <a:xfrm flipV="1">
            <a:off x="6193971" y="2993571"/>
            <a:ext cx="478972" cy="1110343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091419" y="2952690"/>
                <a:ext cx="49988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sz="20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419" y="2952690"/>
                <a:ext cx="499880" cy="400110"/>
              </a:xfrm>
              <a:prstGeom prst="rect">
                <a:avLst/>
              </a:prstGeom>
              <a:blipFill rotWithShape="1"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Дуга 19"/>
          <p:cNvSpPr/>
          <p:nvPr/>
        </p:nvSpPr>
        <p:spPr bwMode="auto">
          <a:xfrm>
            <a:off x="4871358" y="2590800"/>
            <a:ext cx="800100" cy="561945"/>
          </a:xfrm>
          <a:prstGeom prst="arc">
            <a:avLst/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Дуга 20"/>
          <p:cNvSpPr/>
          <p:nvPr/>
        </p:nvSpPr>
        <p:spPr bwMode="auto">
          <a:xfrm>
            <a:off x="6193971" y="3461658"/>
            <a:ext cx="642258" cy="457200"/>
          </a:xfrm>
          <a:prstGeom prst="arc">
            <a:avLst>
              <a:gd name="adj1" fmla="val 16200000"/>
              <a:gd name="adj2" fmla="val 6"/>
            </a:avLst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62907" y="2221468"/>
                <a:ext cx="417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907" y="2221468"/>
                <a:ext cx="417101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672943" y="3092326"/>
                <a:ext cx="417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943" y="3092326"/>
                <a:ext cx="417101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7308069"/>
      </p:ext>
    </p:extLst>
  </p:cSld>
  <p:clrMapOvr>
    <a:masterClrMapping/>
  </p:clrMapOvr>
  <p:transition spd="med">
    <p:wipe dir="d"/>
  </p:transition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1" y="22860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5. Взаимное расположение прямых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24743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ru-RU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cos</m:t>
                            </m:r>
                            <m:r>
                              <a:rPr lang="en-US">
                                <a:latin typeface="Cambria Math"/>
                              </a:rPr>
                              <m:t>(</m:t>
                            </m:r>
                          </m:fName>
                          <m:e>
                            <m:acc>
                              <m:accPr>
                                <m:chr m:val="⃗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ru-RU" i="1">
                                <a:latin typeface="Cambria Math"/>
                              </a:rPr>
                              <m:t>;</m:t>
                            </m:r>
                          </m:e>
                        </m:func>
                      </m:e>
                    </m:func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)=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  <m:r>
                          <a:rPr lang="en-US" i="1">
                            <a:latin typeface="Cambria Math"/>
                          </a:rPr>
                          <m:t>∙ </m:t>
                        </m:r>
                        <m:acc>
                          <m:accPr>
                            <m:chr m:val="⃗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ru-RU" i="1">
                                <a:latin typeface="Cambria Math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  <m:r>
                          <a:rPr lang="en-US" i="1">
                            <a:latin typeface="Cambria Math"/>
                          </a:rPr>
                          <m:t>∙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ru-RU" i="1">
                                <a:latin typeface="Cambria Math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</m:den>
                    </m:f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и</a:t>
                </a:r>
                <a:r>
                  <a:rPr lang="ru-RU" dirty="0" smtClean="0"/>
                  <a:t>ли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к</a:t>
                </a:r>
                <a:r>
                  <a:rPr lang="ru-RU" dirty="0" smtClean="0"/>
                  <a:t>осинус угла между двумя пересекающимися прямыми в пространстве</a:t>
                </a:r>
                <a:r>
                  <a:rPr lang="ru-RU" dirty="0"/>
                  <a:t>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4743" y="1328511"/>
                <a:ext cx="6775450" cy="4151313"/>
              </a:xfrm>
              <a:blipFill rotWithShape="1">
                <a:blip r:embed="rId2"/>
                <a:stretch>
                  <a:fillRect l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936855"/>
      </p:ext>
    </p:extLst>
  </p:cSld>
  <p:clrMapOvr>
    <a:masterClrMapping/>
  </p:clrMapOvr>
  <p:transition spd="med">
    <p:wipe dir="d"/>
  </p:transition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9496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5. Взаимное расположение прямых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79171" y="133939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 </a:t>
                </a:r>
                <a:r>
                  <a:rPr lang="ru-RU" dirty="0" smtClean="0"/>
                  <a:t>     Если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‖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𝒎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𝒎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𝒏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𝒏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𝒑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𝒑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b="1" dirty="0" smtClean="0"/>
                  <a:t> - условие параллельности двух прямых</a:t>
                </a:r>
                <a:endParaRPr lang="ru-RU" b="1" dirty="0"/>
              </a:p>
              <a:p>
                <a:pPr marL="0" indent="0">
                  <a:buNone/>
                </a:pP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79171" y="1339396"/>
                <a:ext cx="6775450" cy="4151313"/>
              </a:xfrm>
              <a:blipFill rotWithShape="1">
                <a:blip r:embed="rId2"/>
                <a:stretch>
                  <a:fillRect l="-1349" r="-24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237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2852057" y="2699657"/>
            <a:ext cx="2732314" cy="1415143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953000" y="2471448"/>
                <a:ext cx="437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𝒍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2471448"/>
                <a:ext cx="437876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Прямая со стрелкой 8"/>
          <p:cNvCxnSpPr/>
          <p:nvPr/>
        </p:nvCxnSpPr>
        <p:spPr bwMode="auto">
          <a:xfrm flipV="1">
            <a:off x="3363686" y="3189514"/>
            <a:ext cx="751114" cy="391886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270910" y="3016125"/>
                <a:ext cx="4683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0910" y="3016125"/>
                <a:ext cx="468333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Прямая соединительная линия 11"/>
          <p:cNvCxnSpPr/>
          <p:nvPr/>
        </p:nvCxnSpPr>
        <p:spPr bwMode="auto">
          <a:xfrm flipV="1">
            <a:off x="3135086" y="3102429"/>
            <a:ext cx="2743200" cy="144780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659348" y="3103210"/>
                <a:ext cx="437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𝒍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348" y="3103210"/>
                <a:ext cx="43787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 bwMode="auto">
          <a:xfrm flipV="1">
            <a:off x="3940629" y="4016829"/>
            <a:ext cx="816428" cy="45720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272519" y="4180897"/>
                <a:ext cx="4683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519" y="4180897"/>
                <a:ext cx="468333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4165647"/>
      </p:ext>
    </p:extLst>
  </p:cSld>
  <p:clrMapOvr>
    <a:masterClrMapping/>
  </p:clrMapOvr>
  <p:transition spd="med">
    <p:wipe dir="d"/>
  </p:transition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1" y="195943"/>
            <a:ext cx="6867525" cy="1065213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§ 5. Взаимное расположение прямых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90057" y="1317625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Если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⊥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/>
                      </a:rPr>
                      <m:t>⊥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dirty="0" smtClean="0"/>
                  <a:t>: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ru-RU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ru-RU" b="1" dirty="0" smtClean="0"/>
                  <a:t> – условие перпендикулярности двух прямых.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0057" y="1317625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238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2710543" y="3984171"/>
            <a:ext cx="4027714" cy="32658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единительная линия 7"/>
          <p:cNvCxnSpPr/>
          <p:nvPr/>
        </p:nvCxnSpPr>
        <p:spPr bwMode="auto">
          <a:xfrm flipH="1">
            <a:off x="4256314" y="2884714"/>
            <a:ext cx="10886" cy="236220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29324" y="2841562"/>
                <a:ext cx="437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𝒍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324" y="2841562"/>
                <a:ext cx="437876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Прямая со стрелкой 10"/>
          <p:cNvCxnSpPr/>
          <p:nvPr/>
        </p:nvCxnSpPr>
        <p:spPr bwMode="auto">
          <a:xfrm flipH="1" flipV="1">
            <a:off x="4517571" y="2884714"/>
            <a:ext cx="10886" cy="772886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517571" y="3086491"/>
                <a:ext cx="4683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571" y="3086491"/>
                <a:ext cx="46833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60833" y="3587234"/>
                <a:ext cx="437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𝒍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833" y="3587234"/>
                <a:ext cx="43787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 bwMode="auto">
          <a:xfrm>
            <a:off x="5148943" y="3771900"/>
            <a:ext cx="990600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317998" y="3337645"/>
                <a:ext cx="4683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7998" y="3337645"/>
                <a:ext cx="468333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2265874"/>
      </p:ext>
    </p:extLst>
  </p:cSld>
  <p:clrMapOvr>
    <a:masterClrMapping/>
  </p:clrMapOvr>
  <p:transition spd="med">
    <p:wipe dir="d"/>
  </p:transition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53" y="206828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6. Прямая и плоскость </a:t>
            </a:r>
            <a:r>
              <a:rPr lang="ru-RU" dirty="0">
                <a:solidFill>
                  <a:schemeClr val="tx1"/>
                </a:solidFill>
              </a:rPr>
              <a:t>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00943" y="13720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Даны прямая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𝒍</m:t>
                    </m:r>
                  </m:oMath>
                </a14:m>
                <a:r>
                  <a:rPr lang="ru-RU" b="1" dirty="0" smtClean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𝒛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𝒑</m:t>
                        </m:r>
                      </m:den>
                    </m:f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с направляющим вектором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𝑚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и плоскость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𝐵𝑦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𝐶𝑧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с нормалью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00943" y="1372053"/>
                <a:ext cx="6775450" cy="4151313"/>
              </a:xfrm>
              <a:blipFill rotWithShape="1">
                <a:blip r:embed="rId2"/>
                <a:stretch>
                  <a:fillRect l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239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>
            <a:off x="3810000" y="3940629"/>
            <a:ext cx="3145971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единительная линия 7"/>
          <p:cNvCxnSpPr/>
          <p:nvPr/>
        </p:nvCxnSpPr>
        <p:spPr bwMode="auto">
          <a:xfrm flipH="1">
            <a:off x="6291943" y="3940629"/>
            <a:ext cx="664028" cy="78377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единительная линия 9"/>
          <p:cNvCxnSpPr/>
          <p:nvPr/>
        </p:nvCxnSpPr>
        <p:spPr bwMode="auto">
          <a:xfrm flipH="1">
            <a:off x="3037114" y="4724400"/>
            <a:ext cx="3254829" cy="0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 flipV="1">
            <a:off x="3037114" y="3940629"/>
            <a:ext cx="772886" cy="78377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476998" y="3908362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998" y="3908362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Прямая соединительная линия 17"/>
          <p:cNvCxnSpPr/>
          <p:nvPr/>
        </p:nvCxnSpPr>
        <p:spPr bwMode="auto">
          <a:xfrm flipH="1">
            <a:off x="5061856" y="3255221"/>
            <a:ext cx="729343" cy="1033751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 flipH="1">
            <a:off x="4757057" y="4277694"/>
            <a:ext cx="304800" cy="446706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 flipH="1">
            <a:off x="4299857" y="4724400"/>
            <a:ext cx="446315" cy="648816"/>
          </a:xfrm>
          <a:prstGeom prst="line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36390" y="3037115"/>
                <a:ext cx="327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latin typeface="Cambria Math"/>
                        </a:rPr>
                        <m:t>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390" y="3037115"/>
                <a:ext cx="32733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Прямая соединительная линия 31"/>
          <p:cNvCxnSpPr/>
          <p:nvPr/>
        </p:nvCxnSpPr>
        <p:spPr bwMode="auto">
          <a:xfrm>
            <a:off x="5007237" y="4321628"/>
            <a:ext cx="914400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Дуга 32"/>
          <p:cNvSpPr/>
          <p:nvPr/>
        </p:nvSpPr>
        <p:spPr bwMode="auto">
          <a:xfrm>
            <a:off x="5061857" y="3940628"/>
            <a:ext cx="500361" cy="783771"/>
          </a:xfrm>
          <a:prstGeom prst="arc">
            <a:avLst/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404756" y="3874922"/>
                <a:ext cx="417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756" y="3874922"/>
                <a:ext cx="417101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Прямая со стрелкой 35"/>
          <p:cNvCxnSpPr/>
          <p:nvPr/>
        </p:nvCxnSpPr>
        <p:spPr bwMode="auto">
          <a:xfrm flipH="1" flipV="1">
            <a:off x="4016829" y="3255221"/>
            <a:ext cx="10885" cy="83780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641703" y="3221781"/>
                <a:ext cx="3914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𝒏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1703" y="3221781"/>
                <a:ext cx="391454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Прямая со стрелкой 38"/>
          <p:cNvCxnSpPr/>
          <p:nvPr/>
        </p:nvCxnSpPr>
        <p:spPr bwMode="auto">
          <a:xfrm flipV="1">
            <a:off x="4033157" y="3221781"/>
            <a:ext cx="631371" cy="871247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567277" y="3255221"/>
                <a:ext cx="3577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𝒔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277" y="3255221"/>
                <a:ext cx="35779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Дуга 41"/>
          <p:cNvSpPr/>
          <p:nvPr/>
        </p:nvSpPr>
        <p:spPr bwMode="auto">
          <a:xfrm>
            <a:off x="3722914" y="3591113"/>
            <a:ext cx="576944" cy="283809"/>
          </a:xfrm>
          <a:prstGeom prst="arc">
            <a:avLst/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038599" y="3288072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𝜸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599" y="3288072"/>
                <a:ext cx="381836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4302253"/>
      </p:ext>
    </p:extLst>
  </p:cSld>
  <p:clrMapOvr>
    <a:masterClrMapping/>
  </p:clrMapOvr>
  <p:transition spd="med">
    <p:wipe dir="d"/>
  </p:transition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382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6. Прямая и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0314" y="1731282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=(</m:t>
                    </m:r>
                    <m:r>
                      <a:rPr lang="en-US" i="1">
                        <a:latin typeface="Cambria Math"/>
                      </a:rPr>
                      <m:t>𝑙</m:t>
                    </m:r>
                    <m:r>
                      <a:rPr lang="en-US" i="1">
                        <a:latin typeface="Cambria Math"/>
                      </a:rPr>
                      <m:t>^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𝛾</m:t>
                    </m:r>
                    <m:r>
                      <a:rPr lang="en-US" i="1">
                        <a:latin typeface="Cambria Math"/>
                      </a:rPr>
                      <m:t>=(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^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𝛾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±</m:t>
                    </m:r>
                    <m:r>
                      <a:rPr lang="en-US" i="1">
                        <a:latin typeface="Cambria Math"/>
                      </a:rPr>
                      <m:t>𝛾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ru-RU" i="1">
                                <a:latin typeface="Cambria Math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𝛾</m:t>
                                </m:r>
                              </m:e>
                            </m:func>
                          </m:e>
                        </m:d>
                      </m:e>
                    </m:func>
                  </m:oMath>
                </a14:m>
                <a:r>
                  <a:rPr lang="ru-RU" dirty="0" smtClean="0"/>
                  <a:t> , следовательно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𝐴𝑚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𝐵𝑛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𝐶𝑝</m:t>
                                  </m:r>
                                </m:e>
                              </m:d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𝐴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𝐶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  <m:r>
                                <a:rPr lang="en-US" i="1">
                                  <a:latin typeface="Cambria Math"/>
                                </a:rPr>
                                <m:t>∙</m:t>
                              </m:r>
                              <m:rad>
                                <m:radPr>
                                  <m:degHide m:val="on"/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- синус угла между прямой и плоскостью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0314" y="1731282"/>
                <a:ext cx="6775450" cy="4151313"/>
              </a:xfrm>
              <a:blipFill rotWithShape="1">
                <a:blip r:embed="rId2"/>
                <a:stretch>
                  <a:fillRect l="-1349" t="-294" r="-10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037187"/>
      </p:ext>
    </p:extLst>
  </p:cSld>
  <p:clrMapOvr>
    <a:masterClrMapping/>
  </p:clrMapOvr>
  <p:transition spd="med">
    <p:wipe dir="d"/>
  </p:transition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611" y="217714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6. Прямая и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7400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  <m:r>
                      <a:rPr lang="en-US" i="1">
                        <a:latin typeface="Cambria Math"/>
                      </a:rPr>
                      <m:t>‖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⊥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𝑨𝒎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𝑩𝒏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𝑪𝒑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endParaRPr lang="ru-RU" b="1" dirty="0"/>
              </a:p>
              <a:p>
                <a:pPr marL="0" indent="0">
                  <a:buNone/>
                </a:pPr>
                <a:r>
                  <a:rPr lang="ru-RU" b="1" dirty="0"/>
                  <a:t>у</a:t>
                </a:r>
                <a:r>
                  <a:rPr lang="ru-RU" b="1" dirty="0" smtClean="0"/>
                  <a:t>словие параллельности прямой и плоскости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7400" y="1328511"/>
                <a:ext cx="6775450" cy="4151313"/>
              </a:xfrm>
              <a:blipFill rotWithShape="1">
                <a:blip r:embed="rId2"/>
                <a:stretch>
                  <a:fillRect l="-1440" t="-20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241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>
            <a:off x="4125686" y="3853543"/>
            <a:ext cx="2656114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единительная линия 7"/>
          <p:cNvCxnSpPr/>
          <p:nvPr/>
        </p:nvCxnSpPr>
        <p:spPr bwMode="auto">
          <a:xfrm flipH="1">
            <a:off x="6030686" y="3853543"/>
            <a:ext cx="751114" cy="751114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единительная линия 9"/>
          <p:cNvCxnSpPr/>
          <p:nvPr/>
        </p:nvCxnSpPr>
        <p:spPr bwMode="auto">
          <a:xfrm flipH="1">
            <a:off x="3352800" y="3853543"/>
            <a:ext cx="772888" cy="751114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 flipH="1">
            <a:off x="3352800" y="4604657"/>
            <a:ext cx="2677886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207309" y="3755572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309" y="3755572"/>
                <a:ext cx="39786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Прямая со стрелкой 16"/>
          <p:cNvCxnSpPr/>
          <p:nvPr/>
        </p:nvCxnSpPr>
        <p:spPr bwMode="auto">
          <a:xfrm flipV="1">
            <a:off x="5921829" y="3298371"/>
            <a:ext cx="10885" cy="826533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932714" y="3276599"/>
                <a:ext cx="3914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𝒏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714" y="3276599"/>
                <a:ext cx="39145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Прямая соединительная линия 19"/>
          <p:cNvCxnSpPr/>
          <p:nvPr/>
        </p:nvCxnSpPr>
        <p:spPr bwMode="auto">
          <a:xfrm>
            <a:off x="3494314" y="2960914"/>
            <a:ext cx="3110860" cy="21772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343536" y="2635125"/>
                <a:ext cx="327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3536" y="2635125"/>
                <a:ext cx="32733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Прямая со стрелкой 22"/>
          <p:cNvCxnSpPr/>
          <p:nvPr/>
        </p:nvCxnSpPr>
        <p:spPr bwMode="auto">
          <a:xfrm>
            <a:off x="3831771" y="3276599"/>
            <a:ext cx="1012372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519010" y="3286310"/>
                <a:ext cx="3577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𝒔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010" y="3286310"/>
                <a:ext cx="35779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042375"/>
      </p:ext>
    </p:extLst>
  </p:cSld>
  <p:clrMapOvr>
    <a:masterClrMapping/>
  </p:clrMapOvr>
  <p:transition spd="med">
    <p:wipe dir="d"/>
  </p:transition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9496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6. Прямая и плоскость в пространстве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92085" y="140471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𝑙</m:t>
                    </m:r>
                    <m:r>
                      <a:rPr lang="en-US" i="1">
                        <a:latin typeface="Cambria Math"/>
                      </a:rPr>
                      <m:t>⊥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‖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acc>
                  </m:oMath>
                </a14:m>
                <a:r>
                  <a:rPr lang="ru-RU" dirty="0" smtClean="0"/>
                  <a:t>, тогда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𝑩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𝑪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𝒑</m:t>
                        </m:r>
                      </m:den>
                    </m:f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- </a:t>
                </a:r>
                <a:r>
                  <a:rPr lang="ru-RU" b="1" dirty="0" smtClean="0"/>
                  <a:t>условие перпендикулярности прямой и плоскости.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2085" y="1404710"/>
                <a:ext cx="6775450" cy="4151313"/>
              </a:xfrm>
              <a:blipFill rotWithShape="1">
                <a:blip r:embed="rId3"/>
                <a:stretch>
                  <a:fillRect l="-14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242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 bwMode="auto">
          <a:xfrm>
            <a:off x="4245429" y="3722914"/>
            <a:ext cx="2808514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Прямая соединительная линия 10"/>
          <p:cNvCxnSpPr/>
          <p:nvPr/>
        </p:nvCxnSpPr>
        <p:spPr bwMode="auto">
          <a:xfrm flipH="1">
            <a:off x="6324600" y="3722914"/>
            <a:ext cx="729343" cy="102325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 flipH="1">
            <a:off x="3472543" y="3722914"/>
            <a:ext cx="772886" cy="102325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Прямая соединительная линия 14"/>
          <p:cNvCxnSpPr/>
          <p:nvPr/>
        </p:nvCxnSpPr>
        <p:spPr bwMode="auto">
          <a:xfrm>
            <a:off x="3472543" y="4746171"/>
            <a:ext cx="2852057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490338" y="3635829"/>
                <a:ext cx="397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338" y="3635829"/>
                <a:ext cx="397865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Прямая соединительная линия 19"/>
          <p:cNvCxnSpPr/>
          <p:nvPr/>
        </p:nvCxnSpPr>
        <p:spPr bwMode="auto">
          <a:xfrm>
            <a:off x="4669971" y="2786743"/>
            <a:ext cx="0" cy="1306286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>
            <a:off x="4669971" y="4093029"/>
            <a:ext cx="0" cy="653142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>
            <a:off x="4669971" y="4746171"/>
            <a:ext cx="0" cy="555172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342637" y="2602077"/>
                <a:ext cx="327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637" y="2602077"/>
                <a:ext cx="32733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Прямая со стрелкой 28"/>
          <p:cNvCxnSpPr/>
          <p:nvPr/>
        </p:nvCxnSpPr>
        <p:spPr bwMode="auto">
          <a:xfrm flipV="1">
            <a:off x="5910943" y="3178629"/>
            <a:ext cx="0" cy="826532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933146" y="3145190"/>
                <a:ext cx="3914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𝒏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3146" y="3145190"/>
                <a:ext cx="391454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Прямая со стрелкой 32"/>
          <p:cNvCxnSpPr/>
          <p:nvPr/>
        </p:nvCxnSpPr>
        <p:spPr bwMode="auto">
          <a:xfrm flipV="1">
            <a:off x="4996543" y="2786743"/>
            <a:ext cx="0" cy="805152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996543" y="2710544"/>
                <a:ext cx="3577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𝒔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543" y="2710544"/>
                <a:ext cx="35779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6352277"/>
      </p:ext>
    </p:extLst>
  </p:cSld>
  <p:clrMapOvr>
    <a:masterClrMapping/>
  </p:clrMapOvr>
  <p:transition spd="med">
    <p:wipe dir="d"/>
  </p:transition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6000" b="1" i="1" dirty="0"/>
              <a:t>Комплексные числа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243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660572" y="1828800"/>
            <a:ext cx="3257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4000" dirty="0" smtClean="0"/>
              <a:t>׳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681663413"/>
      </p:ext>
    </p:extLst>
  </p:cSld>
  <p:clrMapOvr>
    <a:masterClrMapping/>
  </p:clrMapOvr>
  <p:transition spd="med">
    <p:wipe dir="d"/>
  </p:transition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1829" y="1567997"/>
            <a:ext cx="6775450" cy="415131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b="1" dirty="0" smtClean="0"/>
              <a:t>§ 1. Основные понятия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§ 2. Геометрическое изображение комплексных чисел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§ 3. Формы записи комплексных чисел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§ </a:t>
            </a:r>
            <a:r>
              <a:rPr lang="ru-RU" b="1" dirty="0"/>
              <a:t>4. Действия над комплексными числами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46505"/>
      </p:ext>
    </p:extLst>
  </p:cSld>
  <p:clrMapOvr>
    <a:masterClrMapping/>
  </p:clrMapOvr>
  <p:transition spd="med">
    <p:wipe dir="d"/>
  </p:transition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11828" y="1382940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Величина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𝒊</m:t>
                    </m:r>
                  </m:oMath>
                </a14:m>
                <a:r>
                  <a:rPr lang="ru-RU" dirty="0" smtClean="0"/>
                  <a:t>, определяемая условием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𝒊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−1</m:t>
                    </m:r>
                  </m:oMath>
                </a14:m>
                <a:r>
                  <a:rPr lang="ru-RU" dirty="0" smtClean="0"/>
                  <a:t>, называется </a:t>
                </a:r>
                <a:r>
                  <a:rPr lang="ru-RU" b="1" dirty="0" smtClean="0"/>
                  <a:t>мнимой единицей</a:t>
                </a:r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b="1" dirty="0" smtClean="0"/>
                  <a:t>     </a:t>
                </a:r>
                <a:r>
                  <a:rPr lang="ru-RU" dirty="0" smtClean="0"/>
                  <a:t>Число вида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𝒛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𝒚𝒊</m:t>
                    </m:r>
                  </m:oMath>
                </a14:m>
                <a:r>
                  <a:rPr lang="ru-RU" b="1" dirty="0" smtClean="0"/>
                  <a:t>, </a:t>
                </a:r>
                <a:r>
                  <a:rPr lang="ru-RU" dirty="0" smtClean="0"/>
                  <a:t>где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</m:oMath>
                </a14:m>
                <a:r>
                  <a:rPr lang="ru-RU" b="1" dirty="0" smtClean="0"/>
                  <a:t> –</a:t>
                </a:r>
                <a:r>
                  <a:rPr lang="ru-RU" dirty="0" smtClean="0"/>
                  <a:t>действительные числа, называется </a:t>
                </a:r>
                <a:r>
                  <a:rPr lang="ru-RU" b="1" dirty="0" smtClean="0"/>
                  <a:t>комплексным числом</a:t>
                </a:r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Число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ru-RU" dirty="0" smtClean="0"/>
                  <a:t> называется </a:t>
                </a:r>
                <a:r>
                  <a:rPr lang="ru-RU" b="1" dirty="0" smtClean="0"/>
                  <a:t>действительной частью </a:t>
                </a:r>
                <a:r>
                  <a:rPr lang="ru-RU" dirty="0" smtClean="0"/>
                  <a:t>комплексного числа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/>
                      </a:rPr>
                      <m:t>𝑧</m:t>
                    </m:r>
                  </m:oMath>
                </a14:m>
                <a:r>
                  <a:rPr lang="ru-RU" dirty="0" smtClean="0"/>
                  <a:t> и обозначается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𝑅𝑒</m:t>
                    </m:r>
                    <m:r>
                      <a:rPr lang="en-US" b="1" i="1">
                        <a:latin typeface="Cambria Math"/>
                      </a:rPr>
                      <m:t>𝒛</m:t>
                    </m:r>
                  </m:oMath>
                </a14:m>
                <a:r>
                  <a:rPr lang="ru-RU" dirty="0" smtClean="0"/>
                  <a:t>, а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</m:oMath>
                </a14:m>
                <a:r>
                  <a:rPr lang="ru-RU" dirty="0" smtClean="0"/>
                  <a:t> – </a:t>
                </a:r>
                <a:r>
                  <a:rPr lang="ru-RU" b="1" dirty="0" smtClean="0"/>
                  <a:t>мнимой частью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ru-RU" b="0" i="0" smtClean="0">
                        <a:latin typeface="Cambria Math"/>
                      </a:rPr>
                      <m:t>, </m:t>
                    </m:r>
                    <m:r>
                      <a:rPr lang="en-US" b="1" i="1">
                        <a:latin typeface="Cambria Math"/>
                      </a:rPr>
                      <m:t>𝒚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𝐼𝑚</m:t>
                    </m:r>
                    <m:r>
                      <a:rPr lang="en-US" b="1" i="1">
                        <a:latin typeface="Cambria Math"/>
                      </a:rPr>
                      <m:t>𝒛</m:t>
                    </m:r>
                  </m:oMath>
                </a14:m>
                <a:r>
                  <a:rPr lang="ru-RU" dirty="0" smtClean="0"/>
                  <a:t>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11828" y="1382940"/>
                <a:ext cx="6775450" cy="4151313"/>
              </a:xfrm>
              <a:blipFill rotWithShape="1">
                <a:blip r:embed="rId2"/>
                <a:stretch>
                  <a:fillRect l="-1349" t="-294" r="-17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38761"/>
      </p:ext>
    </p:extLst>
  </p:cSld>
  <p:clrMapOvr>
    <a:masterClrMapping/>
  </p:clrMapOvr>
  <p:transition spd="med">
    <p:wipe dir="d"/>
  </p:transition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90057" y="1339396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Если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то число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𝑦𝑖</m:t>
                    </m:r>
                  </m:oMath>
                </a14:m>
                <a:r>
                  <a:rPr lang="ru-RU" dirty="0" smtClean="0"/>
                  <a:t> называется </a:t>
                </a:r>
                <a:r>
                  <a:rPr lang="ru-RU" b="1" dirty="0" smtClean="0"/>
                  <a:t>чисто мнимым</a:t>
                </a:r>
                <a:r>
                  <a:rPr lang="ru-RU" dirty="0" smtClean="0"/>
                  <a:t>, если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то число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отождествляется с действительным числом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ru-RU" dirty="0" smtClean="0"/>
                  <a:t>, а это означает, что множество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𝑅</m:t>
                    </m:r>
                  </m:oMath>
                </a14:m>
                <a:r>
                  <a:rPr lang="ru-RU" dirty="0" smtClean="0"/>
                  <a:t> всех действительных чисел является подмножеством множества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r>
                  <a:rPr lang="ru-RU" dirty="0" smtClean="0"/>
                  <a:t> всех комплексных чисел, то есть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𝑅</m:t>
                    </m:r>
                    <m:r>
                      <a:rPr lang="en-US" i="1">
                        <a:latin typeface="Cambria Math"/>
                      </a:rPr>
                      <m:t>⊂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0057" y="1339396"/>
                <a:ext cx="6775450" cy="4151313"/>
              </a:xfrm>
              <a:blipFill rotWithShape="1">
                <a:blip r:embed="rId2"/>
                <a:stretch>
                  <a:fillRect l="-1440" t="-1175" r="-1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966717"/>
      </p:ext>
    </p:extLst>
  </p:cSld>
  <p:clrMapOvr>
    <a:masterClrMapping/>
  </p:clrMapOvr>
  <p:transition spd="med">
    <p:wipe dir="d"/>
  </p:transition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2715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Два комплексных числа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𝑖</m:t>
                    </m:r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𝑖</m:t>
                    </m:r>
                  </m:oMath>
                </a14:m>
                <a:r>
                  <a:rPr lang="ru-RU" dirty="0" smtClean="0"/>
                  <a:t> называются </a:t>
                </a:r>
                <a:r>
                  <a:rPr lang="ru-RU" b="1" dirty="0" smtClean="0"/>
                  <a:t>равными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, если соответственно равны их действительные и мнимые части: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Комплексное число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=−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𝑦𝑖</m:t>
                    </m:r>
                  </m:oMath>
                </a14:m>
                <a:r>
                  <a:rPr lang="ru-RU" dirty="0" smtClean="0"/>
                  <a:t> называется </a:t>
                </a:r>
                <a:r>
                  <a:rPr lang="ru-RU" b="1" dirty="0" smtClean="0"/>
                  <a:t>противоположным</a:t>
                </a:r>
                <a:r>
                  <a:rPr lang="ru-RU" dirty="0" smtClean="0"/>
                  <a:t> комплексному числу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𝑦𝑖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2715" y="1328511"/>
                <a:ext cx="6775450" cy="4151313"/>
              </a:xfrm>
              <a:blipFill rotWithShape="1">
                <a:blip r:embed="rId2"/>
                <a:stretch>
                  <a:fillRect l="-1349" t="-1175" r="-8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21347"/>
      </p:ext>
    </p:extLst>
  </p:cSld>
  <p:clrMapOvr>
    <a:masterClrMapping/>
  </p:clrMapOvr>
  <p:transition spd="med">
    <p:wipe dir="d"/>
  </p:transition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1. Основные понятия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11829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Комплексное число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</a:rPr>
                      <m:t>−</m:t>
                    </m:r>
                    <m:r>
                      <a:rPr lang="en-US" b="1" i="1">
                        <a:latin typeface="Cambria Math"/>
                      </a:rPr>
                      <m:t>𝒚𝒊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называется </a:t>
                </a:r>
                <a:r>
                  <a:rPr lang="ru-RU" b="1" dirty="0" smtClean="0"/>
                  <a:t>сопряженным</a:t>
                </a:r>
                <a:r>
                  <a:rPr lang="ru-RU" dirty="0" smtClean="0"/>
                  <a:t> с комплексным числом</a:t>
                </a:r>
                <a:r>
                  <a:rPr lang="ru-RU" b="1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𝑦𝑖</m:t>
                    </m:r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 и обозначается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e>
                    </m:acc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b="1" dirty="0"/>
                  <a:t> </a:t>
                </a:r>
                <a:r>
                  <a:rPr lang="ru-RU" b="1" dirty="0" smtClean="0"/>
                  <a:t>      </a:t>
                </a:r>
                <a:r>
                  <a:rPr lang="ru-RU" dirty="0" smtClean="0"/>
                  <a:t>Понятия «больше» и «меньше» для комплексных чисел не вводятся.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11829" y="1361168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638446"/>
      </p:ext>
    </p:extLst>
  </p:cSld>
  <p:clrMapOvr>
    <a:masterClrMapping/>
  </p:clrMapOvr>
  <p:transition spd="med">
    <p:wipe dir="d"/>
  </p:transition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382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2. Геометрическое изображение 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68286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Комплексные числа </a:t>
                </a:r>
                <a:r>
                  <a:rPr lang="ru-RU" dirty="0"/>
                  <a:t>удобно </a:t>
                </a:r>
                <a:r>
                  <a:rPr lang="ru-RU" dirty="0" smtClean="0"/>
                  <a:t>изображать точками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𝑀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ru-RU" dirty="0" smtClean="0"/>
                  <a:t>  на комплексной плоскости. На оси </a:t>
                </a:r>
                <a:r>
                  <a:rPr lang="ru-RU" i="1" dirty="0" smtClean="0"/>
                  <a:t>Ох </a:t>
                </a:r>
                <a:r>
                  <a:rPr lang="ru-RU" dirty="0" smtClean="0"/>
                  <a:t>расположены действительные числа, на оси </a:t>
                </a:r>
                <a:r>
                  <a:rPr lang="ru-RU" i="1" dirty="0" smtClean="0"/>
                  <a:t>Оу – </a:t>
                </a:r>
                <a:r>
                  <a:rPr lang="ru-RU" dirty="0" smtClean="0"/>
                  <a:t>мнимые числа; ось </a:t>
                </a:r>
                <a:r>
                  <a:rPr lang="ru-RU" i="1" dirty="0" smtClean="0"/>
                  <a:t>Ох </a:t>
                </a:r>
                <a:r>
                  <a:rPr lang="ru-RU" dirty="0" smtClean="0"/>
                  <a:t>называется </a:t>
                </a:r>
                <a:r>
                  <a:rPr lang="ru-RU" b="1" dirty="0" smtClean="0"/>
                  <a:t>действительной осью</a:t>
                </a:r>
                <a:r>
                  <a:rPr lang="ru-RU" dirty="0" smtClean="0"/>
                  <a:t>, ось </a:t>
                </a:r>
                <a:r>
                  <a:rPr lang="ru-RU" i="1" dirty="0" smtClean="0"/>
                  <a:t>Оу – </a:t>
                </a:r>
                <a:r>
                  <a:rPr lang="ru-RU" b="1" dirty="0" smtClean="0"/>
                  <a:t>мнимой осью</a:t>
                </a:r>
                <a:r>
                  <a:rPr lang="ru-RU" i="1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i="1" dirty="0" smtClean="0"/>
                  <a:t>              </a:t>
                </a:r>
                <a:endParaRPr lang="ru-RU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68286" y="1361168"/>
                <a:ext cx="6775450" cy="4151313"/>
              </a:xfrm>
              <a:blipFill rotWithShape="1">
                <a:blip r:embed="rId2"/>
                <a:stretch>
                  <a:fillRect l="-1349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630566"/>
      </p:ext>
    </p:extLst>
  </p:cSld>
  <p:clrMapOvr>
    <a:masterClrMapping/>
  </p:clrMapOvr>
  <p:transition spd="med">
    <p:wipe dir="d"/>
  </p:transition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2. Геометрическое изображение 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00943" y="1361168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 Комплексное число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𝑦𝑖</m:t>
                    </m:r>
                  </m:oMath>
                </a14:m>
                <a:r>
                  <a:rPr lang="ru-RU" dirty="0" smtClean="0"/>
                  <a:t> можно задавать с помощью радиус-вектора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𝑂𝑀</m:t>
                        </m:r>
                      </m:e>
                    </m:acc>
                  </m:oMath>
                </a14:m>
                <a:r>
                  <a:rPr lang="ru-RU" dirty="0" smtClean="0"/>
                  <a:t>. Длина 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e>
                    </m:acc>
                    <m:r>
                      <a:rPr lang="ru-RU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, изображающего комплексное число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</m:oMath>
                </a14:m>
                <a:r>
                  <a:rPr lang="ru-RU" dirty="0" smtClean="0"/>
                  <a:t>, называется </a:t>
                </a:r>
                <a:r>
                  <a:rPr lang="ru-RU" b="1" dirty="0" smtClean="0"/>
                  <a:t>модулем </a:t>
                </a:r>
                <a:r>
                  <a:rPr lang="ru-RU" dirty="0" smtClean="0"/>
                  <a:t>этого числа и обозначается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 или </m:t>
                    </m:r>
                    <m:r>
                      <a:rPr lang="en-US" i="1">
                        <a:latin typeface="Cambria Math"/>
                      </a:rPr>
                      <m:t>𝑟</m:t>
                    </m:r>
                  </m:oMath>
                </a14:m>
                <a:r>
                  <a:rPr lang="ru-RU" b="1" dirty="0" smtClean="0"/>
                  <a:t>.</a:t>
                </a:r>
                <a:r>
                  <a:rPr lang="en-US" b="1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/>
                          </a:rPr>
                          <m:t>𝒛</m:t>
                        </m:r>
                      </m:e>
                    </m:d>
                    <m:r>
                      <a:rPr lang="en-US" b="1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b="1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𝒚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b="1" dirty="0" smtClean="0"/>
                  <a:t> </a:t>
                </a:r>
                <a:r>
                  <a:rPr lang="ru-RU" b="1" dirty="0" smtClean="0"/>
                  <a:t>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00943" y="1361168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250</a:t>
            </a:fld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4463143" y="4789714"/>
            <a:ext cx="2351314" cy="10886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6814457" y="46050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х</a:t>
            </a:r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H="1" flipV="1">
            <a:off x="4604657" y="3505200"/>
            <a:ext cx="10886" cy="1469180"/>
          </a:xfrm>
          <a:prstGeom prst="straightConnector1">
            <a:avLst/>
          </a:prstGeom>
          <a:solidFill>
            <a:schemeClr val="accent1"/>
          </a:solidFill>
          <a:ln w="19050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225772" y="332053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286789" y="478971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О</a:t>
            </a:r>
          </a:p>
        </p:txBody>
      </p:sp>
      <p:cxnSp>
        <p:nvCxnSpPr>
          <p:cNvPr id="13" name="Прямая со стрелкой 12"/>
          <p:cNvCxnSpPr/>
          <p:nvPr/>
        </p:nvCxnSpPr>
        <p:spPr bwMode="auto">
          <a:xfrm flipV="1">
            <a:off x="4604657" y="3799114"/>
            <a:ext cx="1502229" cy="99060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6041572" y="361444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016320" y="3958602"/>
                <a:ext cx="4267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𝒓</m:t>
                          </m:r>
                        </m:e>
                      </m:acc>
                    </m:oMath>
                  </m:oMathPara>
                </a14:m>
                <a:endParaRPr lang="ru-RU" sz="2400" i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6320" y="3958602"/>
                <a:ext cx="426720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Дуга 15"/>
          <p:cNvSpPr/>
          <p:nvPr/>
        </p:nvSpPr>
        <p:spPr bwMode="auto">
          <a:xfrm>
            <a:off x="4898663" y="4420266"/>
            <a:ext cx="587829" cy="738780"/>
          </a:xfrm>
          <a:prstGeom prst="arc">
            <a:avLst/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486492" y="4294414"/>
                <a:ext cx="417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𝝋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92" y="4294414"/>
                <a:ext cx="417101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Прямая соединительная линия 26"/>
          <p:cNvCxnSpPr/>
          <p:nvPr/>
        </p:nvCxnSpPr>
        <p:spPr bwMode="auto">
          <a:xfrm>
            <a:off x="6084168" y="3789040"/>
            <a:ext cx="0" cy="101156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5934127" y="478971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х</a:t>
            </a:r>
          </a:p>
        </p:txBody>
      </p:sp>
      <p:cxnSp>
        <p:nvCxnSpPr>
          <p:cNvPr id="33" name="Прямая соединительная линия 32"/>
          <p:cNvCxnSpPr>
            <a:stCxn id="14" idx="1"/>
          </p:cNvCxnSpPr>
          <p:nvPr/>
        </p:nvCxnSpPr>
        <p:spPr bwMode="auto">
          <a:xfrm flipH="1">
            <a:off x="4615543" y="3799114"/>
            <a:ext cx="1426029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4350909" y="3640895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у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700995679"/>
      </p:ext>
    </p:extLst>
  </p:cSld>
  <p:clrMapOvr>
    <a:masterClrMapping/>
  </p:clrMapOvr>
  <p:transition spd="med">
    <p:wipe dir="d"/>
  </p:transition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839" y="228600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2. Геометрическое изображение 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90057" y="1382939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Величина угла между положительным направлением действительной оси и вектором</a:t>
                </a:r>
                <a:r>
                  <a:rPr lang="ru-RU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e>
                    </m:acc>
                  </m:oMath>
                </a14:m>
                <a:r>
                  <a:rPr lang="ru-RU" dirty="0" smtClean="0"/>
                  <a:t>, изображающим комплексное число, называется </a:t>
                </a:r>
                <a:r>
                  <a:rPr lang="ru-RU" b="1" dirty="0" smtClean="0"/>
                  <a:t>аргументом</a:t>
                </a:r>
                <a:r>
                  <a:rPr lang="ru-RU" dirty="0" smtClean="0"/>
                  <a:t> этого комплексного числа, обозначается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𝑨𝒓𝒈</m:t>
                    </m:r>
                    <m:r>
                      <a:rPr lang="en-US" b="1" i="1">
                        <a:latin typeface="Cambria Math"/>
                      </a:rPr>
                      <m:t> </m:t>
                    </m:r>
                    <m:r>
                      <a:rPr lang="en-US" b="1" i="1">
                        <a:latin typeface="Cambria Math"/>
                      </a:rPr>
                      <m:t>𝒛</m:t>
                    </m:r>
                    <m:r>
                      <a:rPr lang="en-US" b="1" i="1">
                        <a:latin typeface="Cambria Math"/>
                      </a:rPr>
                      <m:t> </m:t>
                    </m:r>
                    <m:r>
                      <a:rPr lang="ru-RU" i="1">
                        <a:latin typeface="Cambria Math"/>
                      </a:rPr>
                      <m:t>или </m:t>
                    </m:r>
                    <m:r>
                      <a:rPr lang="en-US" b="1" i="1">
                        <a:latin typeface="Cambria Math"/>
                      </a:rPr>
                      <m:t>𝝋</m:t>
                    </m:r>
                  </m:oMath>
                </a14:m>
                <a:r>
                  <a:rPr lang="ru-RU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Аргумент комплексного числа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не определен.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0057" y="1382939"/>
                <a:ext cx="6775450" cy="4151313"/>
              </a:xfrm>
              <a:blipFill rotWithShape="1">
                <a:blip r:embed="rId2"/>
                <a:stretch>
                  <a:fillRect l="-1440" t="-1175" r="-11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91031"/>
      </p:ext>
    </p:extLst>
  </p:cSld>
  <p:clrMapOvr>
    <a:masterClrMapping/>
  </p:clrMapOvr>
  <p:transition spd="med">
    <p:wipe dir="d"/>
  </p:transition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2. Геометрическое изображение 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92085" y="1339397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b="0" i="1" smtClean="0">
                        <a:latin typeface="Cambria Math"/>
                      </a:rPr>
                      <m:t>       </m:t>
                    </m:r>
                    <m:r>
                      <a:rPr lang="en-US" i="1">
                        <a:latin typeface="Cambria Math"/>
                      </a:rPr>
                      <m:t>𝐴𝑟𝑔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arg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  <m:r>
                          <a:rPr lang="en-US" i="1">
                            <a:latin typeface="Cambria Math"/>
                          </a:rPr>
                          <m:t>+2</m:t>
                        </m:r>
                        <m:r>
                          <a:rPr lang="en-US" i="1">
                            <a:latin typeface="Cambria Math"/>
                          </a:rPr>
                          <m:t>𝜋</m:t>
                        </m:r>
                        <m:r>
                          <a:rPr lang="en-US" i="1">
                            <a:latin typeface="Cambria Math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r>
                          <a:rPr lang="en-US" i="1">
                            <a:latin typeface="Cambria Math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</a:rPr>
                          <m:t>=0, ±1,±2,…, </m:t>
                        </m:r>
                      </m:e>
                    </m:func>
                  </m:oMath>
                </a14:m>
                <a:r>
                  <a:rPr lang="ru-RU" dirty="0" smtClean="0"/>
                  <a:t> где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arg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</m:func>
                    <m:r>
                      <a:rPr lang="ru-RU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- </a:t>
                </a:r>
                <a:r>
                  <a:rPr lang="ru-RU" b="1" dirty="0" smtClean="0"/>
                  <a:t>главное значение аргумента</a:t>
                </a:r>
                <a:r>
                  <a:rPr lang="ru-RU" dirty="0" smtClean="0"/>
                  <a:t>, заключенное в промежутке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(−</m:t>
                    </m:r>
                    <m:r>
                      <a:rPr lang="en-US" i="1">
                        <a:latin typeface="Cambria Math"/>
                      </a:rPr>
                      <m:t>𝜋</m:t>
                    </m:r>
                    <m:r>
                      <a:rPr lang="en-US" i="1">
                        <a:latin typeface="Cambria Math"/>
                      </a:rPr>
                      <m:t>;</m:t>
                    </m:r>
                    <m:d>
                      <m:dPr>
                        <m:begChr m:val=""/>
                        <m:endChr m:val="]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𝜋</m:t>
                        </m:r>
                      </m:e>
                    </m:d>
                  </m:oMath>
                </a14:m>
                <a:r>
                  <a:rPr lang="ru-RU" b="1" dirty="0" smtClean="0"/>
                  <a:t>,</a:t>
                </a:r>
                <a:r>
                  <a:rPr lang="ru-RU" dirty="0" smtClean="0"/>
                  <a:t> то есть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𝜋</m:t>
                    </m:r>
                    <m:r>
                      <a:rPr lang="en-US" i="1">
                        <a:latin typeface="Cambria Math"/>
                      </a:rPr>
                      <m:t>&lt;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arg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  <m:r>
                          <a:rPr lang="en-US" i="1">
                            <a:latin typeface="Cambria Math"/>
                          </a:rPr>
                          <m:t>≤</m:t>
                        </m:r>
                        <m:r>
                          <a:rPr lang="en-US" i="1">
                            <a:latin typeface="Cambria Math"/>
                          </a:rPr>
                          <m:t>𝜋</m:t>
                        </m:r>
                      </m:e>
                    </m:func>
                  </m:oMath>
                </a14:m>
                <a:r>
                  <a:rPr lang="ru-RU" b="1" dirty="0" smtClean="0"/>
                  <a:t> </a:t>
                </a:r>
                <a:r>
                  <a:rPr lang="ru-RU" dirty="0" smtClean="0"/>
                  <a:t>(иногда в качестве главного значения аргумента берут величину, принадлежащую промежутку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  <m:r>
                          <a:rPr lang="ru-RU" i="1">
                            <a:latin typeface="Cambria Math"/>
                          </a:rPr>
                          <m:t>;2</m:t>
                        </m:r>
                        <m:r>
                          <a:rPr lang="ru-RU" i="1">
                            <a:latin typeface="Cambria Math"/>
                          </a:rPr>
                          <m:t>𝜋</m:t>
                        </m:r>
                        <m:r>
                          <a:rPr lang="ru-RU" i="1">
                            <a:latin typeface="Cambria Math"/>
                          </a:rPr>
                          <m:t>)).</m:t>
                        </m:r>
                      </m:e>
                    </m:d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2085" y="1339397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816078"/>
      </p:ext>
    </p:extLst>
  </p:cSld>
  <p:clrMapOvr>
    <a:masterClrMapping/>
  </p:clrMapOvr>
  <p:transition spd="med">
    <p:wipe dir="d"/>
  </p:transition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3. Формы записи комплексных чисел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70314" y="1372053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Запись числа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𝑦𝑖</m:t>
                    </m:r>
                  </m:oMath>
                </a14:m>
                <a:r>
                  <a:rPr lang="ru-RU" dirty="0" smtClean="0"/>
                  <a:t> называется </a:t>
                </a:r>
                <a:r>
                  <a:rPr lang="ru-RU" b="1" dirty="0" smtClean="0"/>
                  <a:t>алгебраической формой </a:t>
                </a:r>
                <a:r>
                  <a:rPr lang="ru-RU" dirty="0" smtClean="0"/>
                  <a:t>комплексного числа. Из рисунка видно, что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ru-RU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i="1">
                                <a:latin typeface="Cambria Math"/>
                              </a:rPr>
                              <m:t>𝜑</m:t>
                            </m:r>
                          </m:e>
                        </m:func>
                      </m:e>
                    </m:func>
                    <m:r>
                      <a:rPr lang="ru-RU" b="0" i="0" smtClean="0">
                        <a:latin typeface="Cambria Math"/>
                      </a:rPr>
                      <m:t>, </m:t>
                    </m:r>
                  </m:oMath>
                </a14:m>
                <a:endParaRPr lang="ru-RU" b="0" i="0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𝑡𝑔</m:t>
                    </m:r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den>
                    </m:f>
                  </m:oMath>
                </a14:m>
                <a:r>
                  <a:rPr lang="ru-RU" dirty="0" smtClean="0"/>
                  <a:t> . Следовательно,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ru-RU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r>
                          <a:rPr lang="en-US" i="1">
                            <a:latin typeface="Cambria Math"/>
                          </a:rPr>
                          <m:t>𝑖𝑟</m:t>
                        </m:r>
                        <m:func>
                          <m:funcPr>
                            <m:ctrlPr>
                              <a:rPr lang="ru-RU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i="1">
                                <a:latin typeface="Cambria Math"/>
                              </a:rPr>
                              <m:t>𝜑</m:t>
                            </m:r>
                          </m:e>
                        </m:func>
                      </m:e>
                    </m:func>
                  </m:oMath>
                </a14:m>
                <a:r>
                  <a:rPr lang="ru-RU" dirty="0" smtClean="0"/>
                  <a:t> или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𝒛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𝒓</m:t>
                    </m:r>
                    <m:r>
                      <a:rPr lang="en-US" b="1" i="1"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ru-RU" b="1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1">
                            <a:latin typeface="Cambria Math"/>
                          </a:rPr>
                          <m:t>𝒄𝒐𝒔</m:t>
                        </m:r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𝝋</m:t>
                        </m:r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func>
                          <m:funcPr>
                            <m:ctrlPr>
                              <a:rPr lang="ru-RU" b="1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b="1" i="1">
                                <a:latin typeface="Cambria Math"/>
                              </a:rPr>
                              <m:t>𝒔𝒊𝒏</m:t>
                            </m:r>
                          </m:fName>
                          <m:e>
                            <m:r>
                              <a:rPr lang="en-US" b="1" i="1">
                                <a:latin typeface="Cambria Math"/>
                              </a:rPr>
                              <m:t>𝝋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r>
                  <a:rPr lang="ru-RU" b="1" dirty="0" smtClean="0"/>
                  <a:t> - тригонометрическая форма </a:t>
                </a:r>
                <a:r>
                  <a:rPr lang="ru-RU" dirty="0" smtClean="0"/>
                  <a:t>записи комплексного числа.</a:t>
                </a:r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0314" y="1372053"/>
                <a:ext cx="6775450" cy="4151313"/>
              </a:xfrm>
              <a:blipFill rotWithShape="1">
                <a:blip r:embed="rId2"/>
                <a:stretch>
                  <a:fillRect l="-1349" t="-1175" r="-17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050436"/>
      </p:ext>
    </p:extLst>
  </p:cSld>
  <p:clrMapOvr>
    <a:masterClrMapping/>
  </p:clrMapOvr>
  <p:transition spd="med">
    <p:wipe dir="d"/>
  </p:transition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95943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3. Формы записи комплексных чисел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35629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𝑎𝑟𝑔𝑧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𝑎𝑟𝑐𝑡𝑔</m:t>
                              </m:r>
                              <m:f>
                                <m:f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/>
                                </a:rPr>
                                <m:t>          </m:t>
                              </m:r>
                              <m:r>
                                <a:rPr lang="ru-RU" i="1">
                                  <a:latin typeface="Cambria Math"/>
                                </a:rPr>
                                <m:t>для внутренних точек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𝐼𝑉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четвертей,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𝑎𝑟𝑐𝑡𝑔</m:t>
                              </m:r>
                              <m:f>
                                <m:f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𝜋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  для внутренн</m:t>
                              </m:r>
                              <m:r>
                                <a:rPr lang="ru-RU" i="1">
                                  <a:latin typeface="Cambria Math"/>
                                </a:rPr>
                                <m:t>их точек  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𝐼𝐼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четверти,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𝑎𝑟𝑐𝑡𝑔</m:t>
                              </m:r>
                              <m:f>
                                <m:f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𝜋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  для внутренн</m:t>
                              </m:r>
                              <m:r>
                                <a:rPr lang="ru-RU" i="1">
                                  <a:latin typeface="Cambria Math"/>
                                </a:rPr>
                                <m:t>их точек 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𝐼𝐼𝐼</m:t>
                              </m:r>
                              <m:r>
                                <a:rPr lang="ru-RU" i="1">
                                  <a:latin typeface="Cambria Math"/>
                                </a:rPr>
                                <m:t> четверти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5629" y="1328511"/>
                <a:ext cx="6775450" cy="415131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102356"/>
      </p:ext>
    </p:extLst>
  </p:cSld>
  <p:clrMapOvr>
    <a:masterClrMapping/>
  </p:clrMapOvr>
  <p:transition spd="med">
    <p:wipe dir="d"/>
  </p:transition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4182" y="174171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</a:t>
            </a:r>
            <a:r>
              <a:rPr lang="ru-RU" dirty="0" smtClean="0">
                <a:solidFill>
                  <a:schemeClr val="tx1"/>
                </a:solidFill>
              </a:rPr>
              <a:t>4. Действия над комплексными числами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057400" y="1372054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 smtClean="0"/>
                  <a:t>Суммой</a:t>
                </a:r>
                <a:r>
                  <a:rPr lang="ru-RU" dirty="0" smtClean="0"/>
                  <a:t> двух комплексных чисел</a:t>
                </a:r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𝑖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𝑖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 называется комплексное число, определяемое равенством</a:t>
                </a:r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𝒛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𝒛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b="1" i="1">
                          <a:latin typeface="Cambria Math"/>
                        </a:rPr>
                        <m:t>+</m:t>
                      </m:r>
                      <m:r>
                        <a:rPr lang="en-US" b="1" i="1">
                          <a:latin typeface="Cambria Math"/>
                        </a:rPr>
                        <m:t>𝒊</m:t>
                      </m:r>
                      <m:d>
                        <m:dPr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     </a:t>
                </a:r>
                <a:r>
                  <a:rPr lang="ru-RU" b="1" dirty="0" smtClean="0"/>
                  <a:t>Разностью</a:t>
                </a:r>
                <a:r>
                  <a:rPr lang="ru-RU" dirty="0" smtClean="0"/>
                  <a:t> двух комплексных чисел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 называется комплексное число, определяемое равенством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𝒛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𝒛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b="1" i="1">
                          <a:latin typeface="Cambria Math"/>
                        </a:rPr>
                        <m:t>+</m:t>
                      </m:r>
                      <m:r>
                        <a:rPr lang="en-US" b="1" i="1">
                          <a:latin typeface="Cambria Math"/>
                        </a:rPr>
                        <m:t>𝒊</m:t>
                      </m:r>
                      <m:d>
                        <m:dPr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b="1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7400" y="1372054"/>
                <a:ext cx="6775450" cy="4151313"/>
              </a:xfrm>
              <a:blipFill rotWithShape="1">
                <a:blip r:embed="rId2"/>
                <a:stretch>
                  <a:fillRect l="-1440" t="-1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180020"/>
      </p:ext>
    </p:extLst>
  </p:cSld>
  <p:clrMapOvr>
    <a:masterClrMapping/>
  </p:clrMapOvr>
  <p:transition spd="med">
    <p:wipe dir="d"/>
  </p:transition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725" y="185057"/>
            <a:ext cx="6867525" cy="10652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§ 4. Действия над комплексными числами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122714" y="1328511"/>
                <a:ext cx="6775450" cy="41513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     </a:t>
                </a:r>
                <a:r>
                  <a:rPr lang="ru-RU" b="1" dirty="0" smtClean="0"/>
                  <a:t>Произведением</a:t>
                </a:r>
                <a:r>
                  <a:rPr lang="ru-RU" dirty="0" smtClean="0"/>
                  <a:t> двух комплексных чисел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 называется комплексное число, определяемое равенством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𝒛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</m:sub>
                      </m:sSub>
                      <m:sSub>
                        <m:sSubPr>
                          <m:ctrlPr>
                            <a:rPr lang="ru-RU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𝒛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b="1" i="1">
                          <a:latin typeface="Cambria Math"/>
                        </a:rPr>
                        <m:t>+</m:t>
                      </m:r>
                      <m:r>
                        <a:rPr lang="en-US" b="1" i="1">
                          <a:latin typeface="Cambria Math"/>
                        </a:rPr>
                        <m:t>𝒊</m:t>
                      </m:r>
                      <m:d>
                        <m:dPr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       </a:t>
                </a:r>
                <a:r>
                  <a:rPr lang="ru-RU" b="1" dirty="0" smtClean="0"/>
                  <a:t>Частным </a:t>
                </a:r>
                <a:r>
                  <a:rPr lang="ru-RU" dirty="0" smtClean="0"/>
                  <a:t>двух комплексных чисел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 называется комплексное число, определяемое равенством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</m:den>
                      </m:f>
                      <m:r>
                        <a:rPr lang="en-US" b="1" i="1">
                          <a:latin typeface="Cambria Math"/>
                        </a:rPr>
                        <m:t>+</m:t>
                      </m:r>
                      <m:r>
                        <a:rPr lang="en-US" b="1" i="1">
                          <a:latin typeface="Cambria Math"/>
                        </a:rPr>
                        <m:t>𝒊</m:t>
                      </m:r>
                      <m:f>
                        <m:fPr>
                          <m:ctrlPr>
                            <a:rPr lang="ru-RU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</m:den>
                      </m:f>
                      <m:r>
                        <a:rPr lang="en-US" b="1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b="1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2714" y="1328511"/>
                <a:ext cx="6775450" cy="4151313"/>
              </a:xfrm>
              <a:blipFill rotWithShape="1">
                <a:blip r:embed="rId2"/>
                <a:stretch>
                  <a:fillRect l="-1349" t="-1175" r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6A3ED-2178-49A9-B373-474D7DAF7333}" type="slidenum">
              <a:rPr lang="ru-RU" smtClean="0"/>
              <a:pPr>
                <a:defRPr/>
              </a:pPr>
              <a:t>256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3498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C4FA0C-1C93-40A1-B78D-A6E05F001BDE}" type="slidenum">
              <a:rPr lang="ru-RU"/>
              <a:pPr>
                <a:defRPr/>
              </a:pPr>
              <a:t>257</a:t>
            </a:fld>
            <a:endParaRPr lang="ru-RU"/>
          </a:p>
        </p:txBody>
      </p:sp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44450"/>
            <a:ext cx="7508875" cy="12239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tx1"/>
                </a:solidFill>
              </a:rPr>
              <a:t>Составители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258053" name="Rectangle 3"/>
          <p:cNvSpPr>
            <a:spLocks noChangeArrowheads="1"/>
          </p:cNvSpPr>
          <p:nvPr/>
        </p:nvSpPr>
        <p:spPr bwMode="blackWhite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8054" name="Rectangle 4"/>
          <p:cNvSpPr>
            <a:spLocks noChangeArrowheads="1"/>
          </p:cNvSpPr>
          <p:nvPr/>
        </p:nvSpPr>
        <p:spPr bwMode="auto">
          <a:xfrm>
            <a:off x="1403350" y="1341438"/>
            <a:ext cx="7524750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algn="just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endParaRPr kumimoji="0" lang="ru-RU" sz="2400" b="0"/>
          </a:p>
        </p:txBody>
      </p:sp>
      <p:sp>
        <p:nvSpPr>
          <p:cNvPr id="258055" name="Rectangle 5"/>
          <p:cNvSpPr>
            <a:spLocks noChangeArrowheads="1"/>
          </p:cNvSpPr>
          <p:nvPr/>
        </p:nvSpPr>
        <p:spPr bwMode="blackWhite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8056" name="Rectangle 6"/>
          <p:cNvSpPr>
            <a:spLocks noChangeArrowheads="1"/>
          </p:cNvSpPr>
          <p:nvPr/>
        </p:nvSpPr>
        <p:spPr bwMode="blackWhite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8057" name="Rectangle 7"/>
          <p:cNvSpPr>
            <a:spLocks noChangeArrowheads="1"/>
          </p:cNvSpPr>
          <p:nvPr/>
        </p:nvSpPr>
        <p:spPr bwMode="blackWhite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8058" name="Rectangle 8"/>
          <p:cNvSpPr>
            <a:spLocks noChangeArrowheads="1"/>
          </p:cNvSpPr>
          <p:nvPr/>
        </p:nvSpPr>
        <p:spPr bwMode="blackWhite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8059" name="Rectangle 9"/>
          <p:cNvSpPr>
            <a:spLocks noChangeArrowheads="1"/>
          </p:cNvSpPr>
          <p:nvPr/>
        </p:nvSpPr>
        <p:spPr bwMode="blackWhite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8060" name="Rectangle 10"/>
          <p:cNvSpPr>
            <a:spLocks noChangeArrowheads="1"/>
          </p:cNvSpPr>
          <p:nvPr/>
        </p:nvSpPr>
        <p:spPr bwMode="auto">
          <a:xfrm>
            <a:off x="1366838" y="1341438"/>
            <a:ext cx="7597775" cy="525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algn="just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endParaRPr kumimoji="0" lang="ru-RU" sz="2400"/>
          </a:p>
        </p:txBody>
      </p:sp>
      <p:sp>
        <p:nvSpPr>
          <p:cNvPr id="258061" name="Rectangle 11"/>
          <p:cNvSpPr>
            <a:spLocks noChangeArrowheads="1"/>
          </p:cNvSpPr>
          <p:nvPr/>
        </p:nvSpPr>
        <p:spPr bwMode="blackWhite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8062" name="Rectangle 12"/>
          <p:cNvSpPr>
            <a:spLocks noChangeArrowheads="1"/>
          </p:cNvSpPr>
          <p:nvPr/>
        </p:nvSpPr>
        <p:spPr bwMode="blackWhite">
          <a:xfrm>
            <a:off x="0" y="3028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8063" name="Rectangle 13"/>
          <p:cNvSpPr>
            <a:spLocks noChangeArrowheads="1"/>
          </p:cNvSpPr>
          <p:nvPr/>
        </p:nvSpPr>
        <p:spPr bwMode="blackWhite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8064" name="Rectangle 14"/>
          <p:cNvSpPr>
            <a:spLocks noChangeArrowheads="1"/>
          </p:cNvSpPr>
          <p:nvPr/>
        </p:nvSpPr>
        <p:spPr bwMode="blackWhite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8065" name="Rectangle 15"/>
          <p:cNvSpPr>
            <a:spLocks noChangeArrowheads="1"/>
          </p:cNvSpPr>
          <p:nvPr/>
        </p:nvSpPr>
        <p:spPr bwMode="blackWhite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8066" name="Rectangle 16"/>
          <p:cNvSpPr>
            <a:spLocks noChangeArrowheads="1"/>
          </p:cNvSpPr>
          <p:nvPr/>
        </p:nvSpPr>
        <p:spPr bwMode="blackWhite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9569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2274660" y="1819048"/>
            <a:ext cx="5327650" cy="2734129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kumimoji="1" lang="ru-RU" sz="32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доценты </a:t>
            </a:r>
            <a:r>
              <a:rPr kumimoji="1" lang="ru-RU" sz="32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кафедры математики и моделирования ВГУЭС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kumimoji="1" lang="ru-RU" sz="32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Шуман Галина </a:t>
            </a:r>
            <a:r>
              <a:rPr kumimoji="1" lang="ru-RU" sz="32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Ивановна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kumimoji="1" lang="ru-RU" sz="32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Волгина Ольга Алексеевна</a:t>
            </a:r>
            <a:endParaRPr kumimoji="1" lang="ru-RU" sz="3200" b="1" i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mployee Orientation">
  <a:themeElements>
    <a:clrScheme name="Employee Orientation 1">
      <a:dk1>
        <a:srgbClr val="000000"/>
      </a:dk1>
      <a:lt1>
        <a:srgbClr val="0099CC"/>
      </a:lt1>
      <a:dk2>
        <a:srgbClr val="FFFFFF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Employee Orientat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mployee Orientation 1">
        <a:dk1>
          <a:srgbClr val="000000"/>
        </a:dk1>
        <a:lt1>
          <a:srgbClr val="0099CC"/>
        </a:lt1>
        <a:dk2>
          <a:srgbClr val="FFFFFF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loyee Orientation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mployee Orientation 3">
        <a:dk1>
          <a:srgbClr val="5F5F5F"/>
        </a:dk1>
        <a:lt1>
          <a:srgbClr val="FFFFFF"/>
        </a:lt1>
        <a:dk2>
          <a:srgbClr val="5F5F5F"/>
        </a:dk2>
        <a:lt2>
          <a:srgbClr val="80808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Дифференциальное и интегральное исчисление функции одной пер_n</Template>
  <TotalTime>5009</TotalTime>
  <Words>19825</Words>
  <Application>Microsoft Office PowerPoint</Application>
  <PresentationFormat>Экран (4:3)</PresentationFormat>
  <Paragraphs>1468</Paragraphs>
  <Slides>257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257</vt:i4>
      </vt:variant>
    </vt:vector>
  </HeadingPairs>
  <TitlesOfParts>
    <vt:vector size="258" baseType="lpstr">
      <vt:lpstr>Employee Orientation</vt:lpstr>
      <vt:lpstr>АЛГЕБРА И ГЕОМЕТРИЯ</vt:lpstr>
      <vt:lpstr>Оглавление</vt:lpstr>
      <vt:lpstr>Элементы линейной алгебры</vt:lpstr>
      <vt:lpstr>Содержание</vt:lpstr>
      <vt:lpstr>§ 1. Определители</vt:lpstr>
      <vt:lpstr>§ 1. Определители</vt:lpstr>
      <vt:lpstr>§ 1. Определители</vt:lpstr>
      <vt:lpstr>§ 1. Определители</vt:lpstr>
      <vt:lpstr>§ 1. Определители</vt:lpstr>
      <vt:lpstr>§ 1. Определители</vt:lpstr>
      <vt:lpstr>§ 1. Определители</vt:lpstr>
      <vt:lpstr>§ 1. Определители</vt:lpstr>
      <vt:lpstr>§ 1. Определители</vt:lpstr>
      <vt:lpstr>§ 1. Определители</vt:lpstr>
      <vt:lpstr>§ 1. Определители</vt:lpstr>
      <vt:lpstr>§ 1. Определители</vt:lpstr>
      <vt:lpstr>§ 1. Определители</vt:lpstr>
      <vt:lpstr>§ 1. Определители</vt:lpstr>
      <vt:lpstr>§ 1. Определители</vt:lpstr>
      <vt:lpstr>§ 1. Определители</vt:lpstr>
      <vt:lpstr>§ 2. Матрицы</vt:lpstr>
      <vt:lpstr>§ 2. Матрицы</vt:lpstr>
      <vt:lpstr>§ 2. Матрицы</vt:lpstr>
      <vt:lpstr>§ 2. Матрицы</vt:lpstr>
      <vt:lpstr>§ 2. Матрицы</vt:lpstr>
      <vt:lpstr>§ 2. Матрицы</vt:lpstr>
      <vt:lpstr>§ 2. Матрицы</vt:lpstr>
      <vt:lpstr>§ 2. Матрицы</vt:lpstr>
      <vt:lpstr>§ 2. Матрицы</vt:lpstr>
      <vt:lpstr>§ 2. Матрицы</vt:lpstr>
      <vt:lpstr>§ 3. Действия над матрицами</vt:lpstr>
      <vt:lpstr>§ 3. Действия над матрицами</vt:lpstr>
      <vt:lpstr>§ 3. Действия над матрицами</vt:lpstr>
      <vt:lpstr>§ 3. Действия над матрицами</vt:lpstr>
      <vt:lpstr>§ 3. Действия над матрицами</vt:lpstr>
      <vt:lpstr>§ 3. Действия над матрицами</vt:lpstr>
      <vt:lpstr>§ 3. Действия над матрицами</vt:lpstr>
      <vt:lpstr>§ 3. Действия над матрицами</vt:lpstr>
      <vt:lpstr>§ 3. Действия над матрицами</vt:lpstr>
      <vt:lpstr>§ 3. Действия над матрицами</vt:lpstr>
      <vt:lpstr>§ 4. Матрица, обратная данной</vt:lpstr>
      <vt:lpstr>§ 4. Матрица, обратная данной</vt:lpstr>
      <vt:lpstr>§ 4. Матрица, обратная данной</vt:lpstr>
      <vt:lpstr>§ 4. Матрица, обратная данной</vt:lpstr>
      <vt:lpstr>§ 4. Матрица, обратная данной</vt:lpstr>
      <vt:lpstr>§ 4. Матрица, обратная данной</vt:lpstr>
      <vt:lpstr>§ 5. Ранг матрицы</vt:lpstr>
      <vt:lpstr>§ 5. Ранг матрицы</vt:lpstr>
      <vt:lpstr>§ 5. Ранг матрицы</vt:lpstr>
      <vt:lpstr>Презентация PowerPoint</vt:lpstr>
      <vt:lpstr>§ 5. Ранг матрицы</vt:lpstr>
      <vt:lpstr>§ 5. Ранг матрицы</vt:lpstr>
      <vt:lpstr>§ 5. Ранг матрицы</vt:lpstr>
      <vt:lpstr>§ 6. Системы линейных уравнений</vt:lpstr>
      <vt:lpstr>§ 6. Системы линейных уравнений</vt:lpstr>
      <vt:lpstr>§ 6. Системы линейных уравнений</vt:lpstr>
      <vt:lpstr>§ 6. Системы линейных уравнений</vt:lpstr>
      <vt:lpstr>§ 6. Системы линейных уравнений</vt:lpstr>
      <vt:lpstr>§ 6. Системы линейных уравнений</vt:lpstr>
      <vt:lpstr>§ 6. Системы линейных уравнений</vt:lpstr>
      <vt:lpstr>§ 6. Системы линейных уравнений</vt:lpstr>
      <vt:lpstr>§ 6. Системы линейных уравнений</vt:lpstr>
      <vt:lpstr>§ 6. Системы линейных уравнений</vt:lpstr>
      <vt:lpstr>§ 6. Системы линейных уравнений</vt:lpstr>
      <vt:lpstr>§ 6. Системы линейных уравнений</vt:lpstr>
      <vt:lpstr>§ 6. Системы линейных уравнений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§ 7. Методы решения СЛАУ</vt:lpstr>
      <vt:lpstr>Презентация PowerPoint</vt:lpstr>
      <vt:lpstr>Содержание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2. Линейные операции над векторами</vt:lpstr>
      <vt:lpstr>§ 3. Проекция вектора на ось</vt:lpstr>
      <vt:lpstr>§ 3. Проекция вектора на ось</vt:lpstr>
      <vt:lpstr>§ 3. Проекция вектора на ось</vt:lpstr>
      <vt:lpstr>§ 3. Проекция вектора на ось</vt:lpstr>
      <vt:lpstr>§ 3. Проекция вектора на ось</vt:lpstr>
      <vt:lpstr>§ 3. Проекция вектора на ось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4. Координаты вектора</vt:lpstr>
      <vt:lpstr>§ 5. Скалярное произведение векторов</vt:lpstr>
      <vt:lpstr>§ 5. Скалярное произведение векторов</vt:lpstr>
      <vt:lpstr>§ 5. Скалярное произведение векторов</vt:lpstr>
      <vt:lpstr>§ 6. Векторное произведение векторов</vt:lpstr>
      <vt:lpstr>§ 6. Векторное произведение векторов</vt:lpstr>
      <vt:lpstr>§ 6. Векторное произведение векторов</vt:lpstr>
      <vt:lpstr>§ 6. Векторное произведение векторов</vt:lpstr>
      <vt:lpstr>§ 6. Векторное произведение векторов</vt:lpstr>
      <vt:lpstr>§ 6. Векторное произведение векторов</vt:lpstr>
      <vt:lpstr>§ 7. Смешанное произведение векторов</vt:lpstr>
      <vt:lpstr>§ 7. Смешанное произведение векторов</vt:lpstr>
      <vt:lpstr>§ 7. Смешанное произведение векторов</vt:lpstr>
      <vt:lpstr>§ 7. Смешанное произведение векторов</vt:lpstr>
      <vt:lpstr>§ 7. Смешанное произведение векторов</vt:lpstr>
      <vt:lpstr>§ 7. Смешанное произведение векторов</vt:lpstr>
      <vt:lpstr>Презентация PowerPoint</vt:lpstr>
      <vt:lpstr>Содержание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1. Прямая на плоскости</vt:lpstr>
      <vt:lpstr>§ 2. Угол между двумя прямыми</vt:lpstr>
      <vt:lpstr> § 2. Угол между двумя прямыми</vt:lpstr>
      <vt:lpstr> § 2. Угол между двумя прямыми</vt:lpstr>
      <vt:lpstr> § 2. Угол между двумя прямыми</vt:lpstr>
      <vt:lpstr>§ 2. Угол между двумя прямыми</vt:lpstr>
      <vt:lpstr>§ 3. Взаимное расположение двух прямых</vt:lpstr>
      <vt:lpstr>§ 3. Взаимное расположение двух прямых</vt:lpstr>
      <vt:lpstr>§ 3. Взаимное расположение двух прямых</vt:lpstr>
      <vt:lpstr>§ 3. Взаимное расположение двух прямых</vt:lpstr>
      <vt:lpstr>§ 4. Расстояние от точки до прямой</vt:lpstr>
      <vt:lpstr>§ 4. Расстояние от точки до прямой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5. Кривые второго порядка</vt:lpstr>
      <vt:lpstr>§ 6. Полярная система координат</vt:lpstr>
      <vt:lpstr>§ 6. Полярная система координат</vt:lpstr>
      <vt:lpstr>§ 6. Полярная система координат</vt:lpstr>
      <vt:lpstr>§ 6. Полярная система координат</vt:lpstr>
      <vt:lpstr>§ 6. Полярная система координат</vt:lpstr>
      <vt:lpstr>Презентация PowerPoint</vt:lpstr>
      <vt:lpstr>Содержание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1. Плоскость в пространстве</vt:lpstr>
      <vt:lpstr>§ 2. Взаимное расположение плоскостей</vt:lpstr>
      <vt:lpstr>§ 2. Взаимное расположение плоскостей</vt:lpstr>
      <vt:lpstr>§ 2. Взаимное расположение плоскостей</vt:lpstr>
      <vt:lpstr>§ 3. Расстояние от точки до плоскости</vt:lpstr>
      <vt:lpstr>§ 4. Прямая в пространстве</vt:lpstr>
      <vt:lpstr>§ 4. Прямая в пространстве</vt:lpstr>
      <vt:lpstr>§ 4. Прямая в пространстве</vt:lpstr>
      <vt:lpstr>§ 4. Прямая в пространстве</vt:lpstr>
      <vt:lpstr>§ 5. Взаимное расположение прямых в пространстве</vt:lpstr>
      <vt:lpstr>§ 5. Взаимное расположение прямых в пространстве</vt:lpstr>
      <vt:lpstr>§ 5. Взаимное расположение прямых в пространстве</vt:lpstr>
      <vt:lpstr>§ 5. Взаимное расположение прямых в пространстве</vt:lpstr>
      <vt:lpstr>§ 5. Взаимное расположение прямых в пространстве</vt:lpstr>
      <vt:lpstr>§ 6. Прямая и плоскость в пространстве</vt:lpstr>
      <vt:lpstr>§ 6. Прямая и плоскость в пространстве</vt:lpstr>
      <vt:lpstr>§ 6. Прямая и плоскость в пространстве</vt:lpstr>
      <vt:lpstr>§ 6. Прямая и плоскость в пространстве</vt:lpstr>
      <vt:lpstr>Презентация PowerPoint</vt:lpstr>
      <vt:lpstr>Содержание</vt:lpstr>
      <vt:lpstr>§ 1. Основные понятия</vt:lpstr>
      <vt:lpstr>§ 1. Основные понятия</vt:lpstr>
      <vt:lpstr>§ 1. Основные понятия</vt:lpstr>
      <vt:lpstr>§ 1. Основные понятия</vt:lpstr>
      <vt:lpstr>§ 2. Геометрическое изображение </vt:lpstr>
      <vt:lpstr>§ 2. Геометрическое изображение </vt:lpstr>
      <vt:lpstr>§ 2. Геометрическое изображение </vt:lpstr>
      <vt:lpstr>§ 2. Геометрическое изображение </vt:lpstr>
      <vt:lpstr>§ 3. Формы записи комплексных чисел</vt:lpstr>
      <vt:lpstr>§ 3. Формы записи комплексных чисел</vt:lpstr>
      <vt:lpstr>§ 4. Действия над комплексными числами</vt:lpstr>
      <vt:lpstr>§ 4. Действия над комплексными числами</vt:lpstr>
      <vt:lpstr>Составители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Высшая математика</dc:title>
  <dc:creator>User</dc:creator>
  <cp:lastModifiedBy>Галина</cp:lastModifiedBy>
  <cp:revision>376</cp:revision>
  <dcterms:created xsi:type="dcterms:W3CDTF">2005-07-12T11:11:23Z</dcterms:created>
  <dcterms:modified xsi:type="dcterms:W3CDTF">2013-10-10T02:06:10Z</dcterms:modified>
</cp:coreProperties>
</file>