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242B7-0A7F-4232-8BDB-3F0C6422E46E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A864F-77EC-4DA0-B01F-1D0E965FD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934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D2B2F3E-4835-4928-B95D-F4E3CA30A983}" type="datetimeFigureOut">
              <a:rPr lang="ru-RU" smtClean="0"/>
              <a:t>03.05.2013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0305E9C-06D0-4E2A-8ACA-A69B83E6C99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052736"/>
            <a:ext cx="7406640" cy="2853078"/>
          </a:xfrm>
        </p:spPr>
        <p:txBody>
          <a:bodyPr>
            <a:normAutofit/>
          </a:bodyPr>
          <a:lstStyle/>
          <a:p>
            <a:r>
              <a:rPr lang="ru-RU" dirty="0" smtClean="0"/>
              <a:t>Тема: Базисные условия поставки товаров. Особенности их определения.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84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29614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1.1</a:t>
            </a:r>
            <a:r>
              <a:rPr lang="ru-RU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Понятие базисных условий поставки товара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772816"/>
            <a:ext cx="7128792" cy="468052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Базисные условия поставки товаров (БУПТ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это свод международных правил, опубликованный международной торговой палатой в 1936 г. , для точного определения торговых терминов во избежание разногласий между продавцом и покупателем при выполнении обязательств по договору купли-продажи. Эти правила получили название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-1936».</a:t>
            </a:r>
          </a:p>
          <a:p>
            <a:pPr marL="82296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Условия называются базисными потому, что они устанавливают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структуру цены в зависимости от того, включаются расходы по доставке в цену товара или нет.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03648" y="1556792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78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536" y="1700808"/>
            <a:ext cx="7786112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БУПТ определяют обязанности продавца и покупателя: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и за чей счет обеспечивает транспортировку товара на территории стран продавца, покупателя, транзитных стран, морем и воздухом;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обязанности продавца в части упаковки и маркировки товара;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обязанности сторон по страхованию грузов;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обязанности сторон по оформлению коммерческих документов;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место и время перехода с продавца на покупателя рисков случайного повреждения или утраты товара.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28740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1.1 Понятие базисных условий поставки товара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03648" y="1412776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72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28215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1.2 Базисные условия поставки товаров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2010»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7498080" cy="48006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Классификация условий «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- 2010» по обязанностям продавца и используемым видам транспорта</a:t>
            </a:r>
          </a:p>
          <a:p>
            <a:pPr marL="82296" indent="0" algn="ctr">
              <a:buNone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403648" y="1556792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572662"/>
              </p:ext>
            </p:extLst>
          </p:nvPr>
        </p:nvGraphicFramePr>
        <p:xfrm>
          <a:off x="1403648" y="2420888"/>
          <a:ext cx="7417511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293"/>
                <a:gridCol w="1296118"/>
                <a:gridCol w="1993020"/>
                <a:gridCol w="858036"/>
                <a:gridCol w="1412288"/>
                <a:gridCol w="1339756"/>
              </a:tblGrid>
              <a:tr h="318501">
                <a:tc rowSpan="2"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условий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Обязанности продавца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Вид </a:t>
                      </a:r>
                    </a:p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транспорта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013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600" b="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английском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600" b="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русском</a:t>
                      </a:r>
                      <a:endParaRPr lang="ru-RU" sz="16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222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EXW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Франко-завод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(название места)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Отправление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498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FCA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Франко-перевозчик (название места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перевозка не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498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FAS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Франко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вдоль борта судна (название порта отгрузки)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перевозка не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Морской, внутренний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водный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5389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FOB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Франко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борт  (название порта отгрузки)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перевозка не оплачена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Морской, внутренний водный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49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1.2 Базисные условия поставки товаров «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2010»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858596"/>
              </p:ext>
            </p:extLst>
          </p:nvPr>
        </p:nvGraphicFramePr>
        <p:xfrm>
          <a:off x="1357886" y="1726315"/>
          <a:ext cx="7497762" cy="4659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6579"/>
                <a:gridCol w="1440518"/>
                <a:gridCol w="2375906"/>
                <a:gridCol w="504056"/>
                <a:gridCol w="1296144"/>
                <a:gridCol w="1354559"/>
              </a:tblGrid>
              <a:tr h="84574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CFR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фрахт (название порта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перевозка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Морской,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внутренний водный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93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CIF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Стоимость, страхование и фрахт (название порта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перевозка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Морской, внутренний водный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263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CPT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Фрахт/перевозка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оплачены до (назначение места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>
                          <a:latin typeface="Times New Roman" pitchFamily="18" charset="0"/>
                          <a:cs typeface="Times New Roman" pitchFamily="18" charset="0"/>
                        </a:rPr>
                        <a:t>Основная перевозка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233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CIP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Фрахт/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перевозка и страхование оплачены до (название места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перевозка оплачена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874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DAP (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заменяет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DAF, DES, DDU)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Поставка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пункте (название пункта)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Прибытие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1403648" y="1556792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7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9808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1.2 Базисные условия поставки товаров «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2010»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268482"/>
              </p:ext>
            </p:extLst>
          </p:nvPr>
        </p:nvGraphicFramePr>
        <p:xfrm>
          <a:off x="1357886" y="1988840"/>
          <a:ext cx="7497762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9627"/>
                <a:gridCol w="1028956"/>
                <a:gridCol w="2016224"/>
                <a:gridCol w="703701"/>
                <a:gridCol w="1249627"/>
                <a:gridCol w="124962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DAT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заменяет 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DEQ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Поставка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терминале (название терминала)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Прибытие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DDP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Поставка с оплатой пошлины (название места назначения)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Прибытие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Любой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1403648" y="1484784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2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568" y="-157410"/>
            <a:ext cx="7498080" cy="171420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1.3 Описание базисных условий поставки товаров «Инкотермс-2010»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0608" y="1772816"/>
            <a:ext cx="7498080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Категория Е- Отгрузка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франко-завод (название места).</a:t>
            </a:r>
          </a:p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Категория </a:t>
            </a:r>
            <a:r>
              <a:rPr lang="en-US" sz="2400" i="1" u="sng" dirty="0" smtClean="0">
                <a:latin typeface="Times New Roman" pitchFamily="18" charset="0"/>
                <a:cs typeface="Times New Roman" pitchFamily="18" charset="0"/>
              </a:rPr>
              <a:t>F-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Основная перевозка не оплачена продавцом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FCA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франко-перевозчик (название местам назначения).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франко вдоль борта судна (название порта отгрузки).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FOB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франко-борт (название порта отгрузки).</a:t>
            </a:r>
          </a:p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Категория- Основная перевозка оплачена продавцом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CFR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стоимость  и фрахт (название порта назначения).</a:t>
            </a:r>
          </a:p>
          <a:p>
            <a:pPr marL="82296" indent="0">
              <a:buNone/>
            </a:pP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403648" y="1556792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9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568" y="83243"/>
            <a:ext cx="7498080" cy="144016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1.3 Описание базисных условий поставки товаров «Инкотермс-2010»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5914" y="1772816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CIF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стоимость, страхование и фрахт (название порта назначения).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CPT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фрахт/перевозка оплачены до (название места назначения).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фрахт/перевозка и страхование оплачены до (название места назначения).</a:t>
            </a:r>
          </a:p>
          <a:p>
            <a:pPr marL="82296" indent="0">
              <a:buNone/>
            </a:pP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Категория </a:t>
            </a:r>
            <a:r>
              <a:rPr lang="en-US" sz="2400" i="1" u="sng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- Доставка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поставка в пункте (название пункта).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поставка на терминале (название терминала).</a:t>
            </a:r>
          </a:p>
          <a:p>
            <a:pPr marL="82296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DDP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поставка с оплатой пошлины (название места назначения)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403648" y="1556792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7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604" y="80004"/>
            <a:ext cx="7962088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1.4 Сфера деятельности и контрактное оформление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8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Сфера деятельности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ограничена вопросами, связанными с правами и обязанностями сторон договора купли-продажи в отношении поставки проданных товаров, имеющих материально- вещественную форму.      </a:t>
            </a:r>
          </a:p>
          <a:p>
            <a:pPr marL="82296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Важная особенность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Инкотермс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- эти правила позволяют отступить от их положений, за исключением применения базисных условий, предназначенных для водного транспорта, к поставкам наземным транспортом, однако в отношении этого существует опасность.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187624" y="1351500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7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568" y="-149770"/>
            <a:ext cx="7498080" cy="200223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1.5 Таможенная стоимость и проблемы ее определения в связи с недостоверным заявлением  БУПТ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6147304"/>
              </p:ext>
            </p:extLst>
          </p:nvPr>
        </p:nvGraphicFramePr>
        <p:xfrm>
          <a:off x="1327150" y="2057400"/>
          <a:ext cx="7497762" cy="4729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6538"/>
                <a:gridCol w="2016224"/>
                <a:gridCol w="5045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Базисное условие поставки</a:t>
                      </a:r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Схема расчета</a:t>
                      </a:r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EXW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франко-завод)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себестоимость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товара + скалькулированная прибыль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FCA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(франко-перевозчик)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EXW+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перевозка к указанному покупателем пункту+ стоимость услуг экспедитора+ страхование+ стоимость погрузки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FAS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(франко вдоль борта судна)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EXW+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доставка в порт+ расходы в порту по размещению груза вдоль борта судна: перевалка, складирование, портовые сборы, комиссия экспедитора в порту, дополнительные расходы (телекс, телефон, почта)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FOB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(франко-борт)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FAS+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в порту и размещение груза на борту судна: перевалка, складирование, портовые сборы, комиссия экспедитора в порту, дополнительные расходы (телекс, телефон, почта)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CFR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(стоимость и фрахт)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FOB+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документы+ расходы на коносамент+ морской фрахт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1403648" y="1844824"/>
            <a:ext cx="7452000" cy="0"/>
          </a:xfrm>
          <a:prstGeom prst="line">
            <a:avLst/>
          </a:prstGeom>
          <a:ln w="12700" cmpd="sng">
            <a:solidFill>
              <a:schemeClr val="tx2"/>
            </a:solidFill>
          </a:ln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47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221825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1.5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Таможенная стоимость и проблемы ее определения в связи с недостоверным заявлением  БУПТ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778644"/>
              </p:ext>
            </p:extLst>
          </p:nvPr>
        </p:nvGraphicFramePr>
        <p:xfrm>
          <a:off x="1109188" y="2204864"/>
          <a:ext cx="7497762" cy="396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7784"/>
                <a:gridCol w="2088232"/>
                <a:gridCol w="492174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CIF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(стоимость, страхование и фрахт)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CFR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страхование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CPT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(фрахт/перевозка оплачены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FCA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фрахт до границы страны назначения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CIP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(фрахт/перевозка и страхование оплачены до)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CPT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страхование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DAP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(поставка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пункте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CIF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или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CIP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+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 по доставке в пункт назначения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DAT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(поставка на терминале)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CIF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расходы по доставке на терминал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DDP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(поставка с оплатой пошлины)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CIF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CIP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расходы по доставке на терминал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493000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54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6000" dirty="0" smtClean="0"/>
              <a:t>Спасибо</a:t>
            </a:r>
          </a:p>
          <a:p>
            <a:pPr marL="82296" indent="0" algn="ctr">
              <a:buNone/>
            </a:pPr>
            <a:r>
              <a:rPr lang="ru-RU" sz="6000" dirty="0" smtClean="0"/>
              <a:t>за</a:t>
            </a:r>
          </a:p>
          <a:p>
            <a:pPr marL="82296" indent="0" algn="ctr">
              <a:buNone/>
            </a:pPr>
            <a:r>
              <a:rPr lang="ru-RU" sz="6000" dirty="0" smtClean="0"/>
              <a:t>внимание.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03833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264</TotalTime>
  <Words>891</Words>
  <Application>Microsoft Office PowerPoint</Application>
  <PresentationFormat>Экран (4:3)</PresentationFormat>
  <Paragraphs>151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Тема: Базисные условия поставки товаров. Особенности их определения. </vt:lpstr>
      <vt:lpstr>1.1 Понятие базисных условий поставки товара</vt:lpstr>
      <vt:lpstr>1.1 Понятие базисных условий поставки товара</vt:lpstr>
      <vt:lpstr>1.2 Базисные условия поставки товаров «Инкотермс 2010»</vt:lpstr>
      <vt:lpstr>1.2 Базисные условия поставки товаров «Инкотермс 2010»</vt:lpstr>
      <vt:lpstr>1.2 Базисные условия поставки товаров «Инкотермс 2010»</vt:lpstr>
      <vt:lpstr>1.3 Описание базисных условий поставки товаров «Инкотермс-2010» </vt:lpstr>
      <vt:lpstr>1.3 Описание базисных условий поставки товаров «Инкотермс-2010» </vt:lpstr>
      <vt:lpstr>1.4 Сфера деятельности и контрактное оформление «Инкотермс»</vt:lpstr>
      <vt:lpstr>1.5 Таможенная стоимость и проблемы ее определения в связи с недостоверным заявлением  БУПТ</vt:lpstr>
      <vt:lpstr>1.5 Таможенная стоимость и проблемы ее определения в связи с недостоверным заявлением  БУПТ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Базисные условия поставки товаров. Особенности их определения.</dc:title>
  <dc:creator>Диана</dc:creator>
  <cp:lastModifiedBy>Диана</cp:lastModifiedBy>
  <cp:revision>24</cp:revision>
  <dcterms:created xsi:type="dcterms:W3CDTF">2013-04-29T11:36:31Z</dcterms:created>
  <dcterms:modified xsi:type="dcterms:W3CDTF">2013-05-03T13:53:53Z</dcterms:modified>
</cp:coreProperties>
</file>