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2" r:id="rId7"/>
    <p:sldId id="260" r:id="rId8"/>
    <p:sldId id="263" r:id="rId9"/>
    <p:sldId id="264" r:id="rId10"/>
    <p:sldId id="265" r:id="rId11"/>
    <p:sldId id="267" r:id="rId12"/>
    <p:sldId id="268" r:id="rId13"/>
    <p:sldId id="266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Отчет об изменениях капитала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lvl="0">
              <a:buClr>
                <a:srgbClr val="90C226"/>
              </a:buClr>
            </a:pPr>
            <a:r>
              <a:rPr lang="ru-RU" dirty="0">
                <a:solidFill>
                  <a:prstClr val="black">
                    <a:lumMod val="50000"/>
                    <a:lumOff val="50000"/>
                  </a:prstClr>
                </a:solidFill>
              </a:rPr>
              <a:t>Дисциплина: Бухгалтерская финансовая отчетность и ее анализ</a:t>
            </a:r>
          </a:p>
          <a:p>
            <a:pPr lvl="0">
              <a:buClr>
                <a:srgbClr val="90C226"/>
              </a:buClr>
            </a:pPr>
            <a:r>
              <a:rPr lang="ru-RU" dirty="0">
                <a:solidFill>
                  <a:prstClr val="black">
                    <a:lumMod val="50000"/>
                    <a:lumOff val="50000"/>
                  </a:prstClr>
                </a:solidFill>
              </a:rPr>
              <a:t>Тема </a:t>
            </a:r>
            <a:r>
              <a:rPr lang="ru-RU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6</a:t>
            </a: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lvl="0">
              <a:buClr>
                <a:srgbClr val="90C226"/>
              </a:buClr>
            </a:pPr>
            <a:r>
              <a:rPr lang="ru-RU" dirty="0">
                <a:solidFill>
                  <a:prstClr val="black">
                    <a:lumMod val="50000"/>
                    <a:lumOff val="50000"/>
                  </a:prstClr>
                </a:solidFill>
              </a:rPr>
              <a:t>Автор: к.э.н., доцент, </a:t>
            </a:r>
            <a:r>
              <a:rPr lang="ru-RU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Бубновская</a:t>
            </a:r>
            <a:r>
              <a:rPr lang="ru-RU" dirty="0">
                <a:solidFill>
                  <a:prstClr val="black">
                    <a:lumMod val="50000"/>
                    <a:lumOff val="50000"/>
                  </a:prstClr>
                </a:solidFill>
              </a:rPr>
              <a:t> Т.В.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8847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sz="3200" dirty="0" smtClean="0"/>
              <a:t>Раздел 1 «Движение капитала»</a:t>
            </a:r>
            <a:br>
              <a:rPr lang="ru-RU" sz="3200" dirty="0" smtClean="0"/>
            </a:br>
            <a:r>
              <a:rPr lang="ru-RU" sz="3200" dirty="0" smtClean="0"/>
              <a:t>Раздел 2 «</a:t>
            </a:r>
            <a:r>
              <a:rPr lang="ru-RU" sz="3200" dirty="0">
                <a:latin typeface="Arial" panose="020B0604020202020204" pitchFamily="34" charset="0"/>
                <a:ea typeface="Times New Roman" panose="02020603050405020304" pitchFamily="18" charset="0"/>
              </a:rPr>
              <a:t>Корректировка в связи с изменением учетной политики и исправлением </a:t>
            </a:r>
            <a:r>
              <a:rPr lang="ru-RU" sz="32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ошибок</a:t>
            </a:r>
            <a:r>
              <a:rPr lang="ru-RU" sz="3200" dirty="0" smtClean="0"/>
              <a:t>»</a:t>
            </a:r>
            <a:br>
              <a:rPr lang="ru-RU" sz="3200" dirty="0" smtClean="0"/>
            </a:br>
            <a:r>
              <a:rPr lang="ru-RU" sz="3200" dirty="0" smtClean="0"/>
              <a:t>Раздел 3 «Чистые активы»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Структура Отчета об изменениях капитала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8499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</a:rPr>
              <a:t>Первый раздел посвящен движению капитала фирмы. В нем следует отразить данные об уставном, добавочном и резервном капитале, а также о собственных акциях, выкупленных у акционеров, и о сумме нераспределенной прибыли (непокрытого убытка).</a:t>
            </a:r>
            <a:b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</a:rPr>
              <a:t>Данные в форме указывают не только за отчетный, но и за два предыдущих года. </a:t>
            </a:r>
            <a:r>
              <a:rPr lang="ru-RU" sz="1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Показатели 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</a:rPr>
              <a:t>отчетного периода и прошлых лет, которые указаны в отчете, должны быть сопоставимыми. Это позволяет проанализировать их в динамике. Если в отчетном году учетная политика фирмы существенно не менялась, то показатели за прошлый год совпадут с данными предыдущего отчета.</a:t>
            </a:r>
            <a:b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Если учетная политика менялась, то </a:t>
            </a:r>
            <a:r>
              <a:rPr lang="ru-RU" sz="16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необходимо 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сделать корректировки. А причины несовпадений показателей, относящихся к прошлому году, объяснить в Пояснительной записке.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Раздел 1 «Движение капитала» Отчета об изменениях капитала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7769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Этот раздел представляет собой таблицу, в которой слева построчно перечислены показатели (например, увеличение или уменьшение капитала – всего, величина капитала на 31 декабря), а справа дано их значение по графам: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графа 3 «Уставный капитал»;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графа 4 «Собственные акции, выкупленные у акционеров»;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графа 5 «Добавочный капитал»;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графа 6 «Резервный капитал»;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графа 7 «Нераспределенная прибыль (непокрытый убыток)»;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графа 8 «Итого».</a:t>
            </a: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buClr>
                <a:srgbClr val="90C226"/>
              </a:buClr>
            </a:pP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Раздел 1 «Движение капитала» Отчета об изменениях капитала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3476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 второй раздел отчета вносят информацию о корректировках, которые связаны с изменениями в учетной политике и исправлением ошибок. Показатели отражаются как до корректировки, так и после нее.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Раздел 2 «Корректировка в связи с изменением учетной политики и исправлением ошибок» Отчета об изменениях капитала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4617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1600" dirty="0">
                <a:latin typeface="+mn-lt"/>
                <a:ea typeface="Times New Roman" panose="02020603050405020304" pitchFamily="18" charset="0"/>
              </a:rPr>
              <a:t>В разделе 2 отчета отражаются корректировки собственного капитала по состоянию 31 декабря:</a:t>
            </a:r>
            <a:br>
              <a:rPr lang="ru-RU" sz="1600" dirty="0">
                <a:latin typeface="+mn-lt"/>
                <a:ea typeface="Times New Roman" panose="02020603050405020304" pitchFamily="18" charset="0"/>
              </a:rPr>
            </a:br>
            <a:r>
              <a:rPr lang="ru-RU" sz="1600" dirty="0">
                <a:latin typeface="+mn-lt"/>
                <a:ea typeface="Times New Roman" panose="02020603050405020304" pitchFamily="18" charset="0"/>
              </a:rPr>
              <a:t>года, предшествующего отчетному (прошлый год);</a:t>
            </a:r>
            <a:br>
              <a:rPr lang="ru-RU" sz="1600" dirty="0">
                <a:latin typeface="+mn-lt"/>
                <a:ea typeface="Times New Roman" panose="02020603050405020304" pitchFamily="18" charset="0"/>
              </a:rPr>
            </a:br>
            <a:r>
              <a:rPr lang="ru-RU" sz="1600" dirty="0">
                <a:latin typeface="+mn-lt"/>
                <a:ea typeface="Times New Roman" panose="02020603050405020304" pitchFamily="18" charset="0"/>
              </a:rPr>
              <a:t>года, предшествующего предыдущему (позапрошлый год).</a:t>
            </a:r>
            <a:br>
              <a:rPr lang="ru-RU" sz="1600" dirty="0">
                <a:latin typeface="+mn-lt"/>
                <a:ea typeface="Times New Roman" panose="02020603050405020304" pitchFamily="18" charset="0"/>
              </a:rPr>
            </a:br>
            <a:r>
              <a:rPr lang="ru-RU" sz="1600" dirty="0">
                <a:latin typeface="+mn-lt"/>
                <a:ea typeface="Times New Roman" panose="02020603050405020304" pitchFamily="18" charset="0"/>
              </a:rPr>
              <a:t>Заполнять раздел 2 необходимо лишь в случаях, когда в отчетном году фирма изменила учетную политику или исправила существенные ошибки предыдущих отчетных периодов.</a:t>
            </a:r>
            <a:br>
              <a:rPr lang="ru-RU" sz="1600" dirty="0">
                <a:latin typeface="+mn-lt"/>
                <a:ea typeface="Times New Roman" panose="02020603050405020304" pitchFamily="18" charset="0"/>
              </a:rPr>
            </a:br>
            <a:r>
              <a:rPr lang="ru-RU" sz="1600" dirty="0">
                <a:latin typeface="+mn-lt"/>
                <a:ea typeface="Times New Roman" panose="02020603050405020304" pitchFamily="18" charset="0"/>
              </a:rPr>
              <a:t>Вначале указывают размеры капитала до корректировок (строка 3400). Затем отражают величину корректировки в связи с изменением учетной политики (строка 3410) и с исправлением ошибок (строки 3420). После этого рассчитывается размер капитала после корректировки (строка 3500).</a:t>
            </a:r>
            <a:br>
              <a:rPr lang="ru-RU" sz="1600" dirty="0">
                <a:latin typeface="+mn-lt"/>
                <a:ea typeface="Times New Roman" panose="02020603050405020304" pitchFamily="18" charset="0"/>
              </a:rPr>
            </a:br>
            <a:r>
              <a:rPr lang="ru-RU" sz="1600" dirty="0">
                <a:latin typeface="+mn-lt"/>
                <a:ea typeface="Times New Roman" panose="02020603050405020304" pitchFamily="18" charset="0"/>
              </a:rPr>
              <a:t>В строках 3401–3502 приводится расшифровка данных о нераспределенной прибыли (непокрытом убытке) и о других статьях капитала, по которым производится корректировка.</a:t>
            </a:r>
            <a:endParaRPr lang="ru-RU" sz="1600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buClr>
                <a:srgbClr val="90C226"/>
              </a:buClr>
            </a:pP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Раздел 2 «Корректировка в связи с изменением учетной политики и исправлением ошибок» Отчета об изменениях капитала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7840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третий раздел вписывают данные о чистых активах фирмы в отчетном и в двух предыдущих периодах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Раздел 3 «Чистые активы» Отчета об изменениях капитала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523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3200" dirty="0">
                <a:latin typeface="+mn-lt"/>
                <a:ea typeface="Times New Roman" panose="02020603050405020304" pitchFamily="18" charset="0"/>
              </a:rPr>
              <a:t>В разделе 3 отчета приводится информация о размерах чистых активов компании по состоянию на 31 декабря:</a:t>
            </a:r>
            <a:br>
              <a:rPr lang="ru-RU" sz="3200" dirty="0">
                <a:latin typeface="+mn-lt"/>
                <a:ea typeface="Times New Roman" panose="02020603050405020304" pitchFamily="18" charset="0"/>
              </a:rPr>
            </a:br>
            <a:r>
              <a:rPr lang="ru-RU" sz="3200" dirty="0">
                <a:latin typeface="+mn-lt"/>
                <a:ea typeface="Times New Roman" panose="02020603050405020304" pitchFamily="18" charset="0"/>
              </a:rPr>
              <a:t>отчетного года;</a:t>
            </a:r>
            <a:br>
              <a:rPr lang="ru-RU" sz="3200" dirty="0">
                <a:latin typeface="+mn-lt"/>
                <a:ea typeface="Times New Roman" panose="02020603050405020304" pitchFamily="18" charset="0"/>
              </a:rPr>
            </a:br>
            <a:r>
              <a:rPr lang="ru-RU" sz="3200" dirty="0">
                <a:latin typeface="+mn-lt"/>
                <a:ea typeface="Times New Roman" panose="02020603050405020304" pitchFamily="18" charset="0"/>
              </a:rPr>
              <a:t>предыдущего (прошлого) года;</a:t>
            </a:r>
            <a:br>
              <a:rPr lang="ru-RU" sz="3200" dirty="0">
                <a:latin typeface="+mn-lt"/>
                <a:ea typeface="Times New Roman" panose="02020603050405020304" pitchFamily="18" charset="0"/>
              </a:rPr>
            </a:br>
            <a:r>
              <a:rPr lang="ru-RU" sz="3200" dirty="0">
                <a:latin typeface="+mn-lt"/>
                <a:ea typeface="Times New Roman" panose="02020603050405020304" pitchFamily="18" charset="0"/>
              </a:rPr>
              <a:t>года, предшествующего предыдущему (позапрошлого).</a:t>
            </a:r>
            <a:endParaRPr lang="ru-RU" sz="3200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buClr>
                <a:srgbClr val="90C226"/>
              </a:buClr>
            </a:pP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Раздел 3 «Чистые активы» Отчета об изменениях капитала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9574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Чистые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активы – это стоимость оборотных 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внеоборотных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активов предприятия, обеспеченных собственными средствами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Определение чистых активов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0653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Приказ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Минфина России от 28 августа 2014 г. №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84н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(утвержденный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порядок применяют акционерные общества, общества с ограниченной ответственностью, государственные унитарные предприятия, муниципальные унитарные предприятия, производственные кооперативы, жилищные накопительные кооперативы, хозяйственные партнерства. Он распространяется на организаторов азартных игр и не распространяется на кредитные организации, акционерные инвестиционные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фонды) 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Нормативный документ, определяющий порядок расчета чистых активов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5530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sz="1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ru-RU" sz="1300" dirty="0" smtClean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1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ru-RU" sz="1300" dirty="0" smtClean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1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Активы </a:t>
            </a:r>
            <a: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  <a:t>(+):</a:t>
            </a:r>
            <a:b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1300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внеоборотные</a:t>
            </a:r>
            <a:r>
              <a:rPr lang="ru-RU" sz="1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  <a:t>активы из раздела I баланса:</a:t>
            </a:r>
            <a:b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1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- нематериальные </a:t>
            </a:r>
            <a: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  <a:t>активы;</a:t>
            </a:r>
            <a:b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1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- результаты </a:t>
            </a:r>
            <a: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  <a:t>исследований и разработок;</a:t>
            </a:r>
            <a:b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1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- материальные </a:t>
            </a:r>
            <a: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  <a:t>и нематериальные поисковые активы;</a:t>
            </a:r>
            <a:b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1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- основные </a:t>
            </a:r>
            <a: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  <a:t>средства;</a:t>
            </a:r>
            <a:b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1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- доходные </a:t>
            </a:r>
            <a: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  <a:t>вложения в материальные ценности;</a:t>
            </a:r>
            <a:b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1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- финансовые </a:t>
            </a:r>
            <a: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  <a:t>вложения;</a:t>
            </a:r>
            <a:b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1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- отложенные </a:t>
            </a:r>
            <a: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  <a:t>налоговые активы;</a:t>
            </a:r>
            <a:b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1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- прочие </a:t>
            </a:r>
            <a:r>
              <a:rPr lang="ru-RU" sz="1300" dirty="0" err="1">
                <a:latin typeface="Arial" panose="020B0604020202020204" pitchFamily="34" charset="0"/>
                <a:ea typeface="Times New Roman" panose="02020603050405020304" pitchFamily="18" charset="0"/>
              </a:rPr>
              <a:t>внеоборотные</a:t>
            </a:r>
            <a: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  <a:t> активы.</a:t>
            </a:r>
            <a:b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1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оборотные </a:t>
            </a:r>
            <a: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  <a:t>активы из раздела II баланса:</a:t>
            </a:r>
            <a:b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1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- запасы</a:t>
            </a:r>
            <a: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  <a:t>;</a:t>
            </a:r>
            <a:b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1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- НДС </a:t>
            </a:r>
            <a: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  <a:t>по приобретенным ценностям;</a:t>
            </a:r>
            <a:b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1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- дебиторская </a:t>
            </a:r>
            <a: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  <a:t>задолженность;</a:t>
            </a:r>
            <a:b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1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- финансовые </a:t>
            </a:r>
            <a: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  <a:t>вложения;</a:t>
            </a:r>
            <a:b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1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- денежные </a:t>
            </a:r>
            <a: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  <a:t>средства и денежные эквиваленты;</a:t>
            </a:r>
            <a:b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1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- прочие </a:t>
            </a:r>
            <a: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</a:rPr>
              <a:t>оборотные активы (за исключением задолженности участников (учредителей) по взносам в уставный капитал).</a:t>
            </a:r>
            <a:r>
              <a:rPr lang="ru-RU" sz="4800" dirty="0"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ru-RU" sz="48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Активы, участвующие в расчете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4080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2000" dirty="0">
                <a:latin typeface="+mn-lt"/>
                <a:ea typeface="Times New Roman" panose="02020603050405020304" pitchFamily="18" charset="0"/>
              </a:rPr>
              <a:t>Пассивы (-):</a:t>
            </a:r>
            <a:br>
              <a:rPr lang="ru-RU" sz="2000" dirty="0">
                <a:latin typeface="+mn-lt"/>
                <a:ea typeface="Times New Roman" panose="02020603050405020304" pitchFamily="18" charset="0"/>
              </a:rPr>
            </a:br>
            <a:r>
              <a:rPr lang="ru-RU" sz="2000" dirty="0" smtClean="0">
                <a:latin typeface="+mn-lt"/>
                <a:ea typeface="Times New Roman" panose="02020603050405020304" pitchFamily="18" charset="0"/>
              </a:rPr>
              <a:t>долгосрочные </a:t>
            </a:r>
            <a:r>
              <a:rPr lang="ru-RU" sz="2000" dirty="0">
                <a:latin typeface="+mn-lt"/>
                <a:ea typeface="Times New Roman" panose="02020603050405020304" pitchFamily="18" charset="0"/>
              </a:rPr>
              <a:t>обязательства:</a:t>
            </a:r>
            <a:br>
              <a:rPr lang="ru-RU" sz="2000" dirty="0">
                <a:latin typeface="+mn-lt"/>
                <a:ea typeface="Times New Roman" panose="02020603050405020304" pitchFamily="18" charset="0"/>
              </a:rPr>
            </a:br>
            <a:r>
              <a:rPr lang="ru-RU" sz="2000" dirty="0" smtClean="0">
                <a:latin typeface="+mn-lt"/>
                <a:ea typeface="Times New Roman" panose="02020603050405020304" pitchFamily="18" charset="0"/>
              </a:rPr>
              <a:t>- заемные </a:t>
            </a:r>
            <a:r>
              <a:rPr lang="ru-RU" sz="2000" dirty="0">
                <a:latin typeface="+mn-lt"/>
                <a:ea typeface="Times New Roman" panose="02020603050405020304" pitchFamily="18" charset="0"/>
              </a:rPr>
              <a:t>средства;</a:t>
            </a:r>
            <a:br>
              <a:rPr lang="ru-RU" sz="2000" dirty="0">
                <a:latin typeface="+mn-lt"/>
                <a:ea typeface="Times New Roman" panose="02020603050405020304" pitchFamily="18" charset="0"/>
              </a:rPr>
            </a:br>
            <a:r>
              <a:rPr lang="ru-RU" sz="2000" dirty="0" smtClean="0">
                <a:latin typeface="+mn-lt"/>
                <a:ea typeface="Times New Roman" panose="02020603050405020304" pitchFamily="18" charset="0"/>
              </a:rPr>
              <a:t>- отложенные </a:t>
            </a:r>
            <a:r>
              <a:rPr lang="ru-RU" sz="2000" dirty="0">
                <a:latin typeface="+mn-lt"/>
                <a:ea typeface="Times New Roman" panose="02020603050405020304" pitchFamily="18" charset="0"/>
              </a:rPr>
              <a:t>налоговые обязательства;</a:t>
            </a:r>
            <a:br>
              <a:rPr lang="ru-RU" sz="2000" dirty="0">
                <a:latin typeface="+mn-lt"/>
                <a:ea typeface="Times New Roman" panose="02020603050405020304" pitchFamily="18" charset="0"/>
              </a:rPr>
            </a:br>
            <a:r>
              <a:rPr lang="ru-RU" sz="2000" dirty="0" smtClean="0">
                <a:latin typeface="+mn-lt"/>
                <a:ea typeface="Times New Roman" panose="02020603050405020304" pitchFamily="18" charset="0"/>
              </a:rPr>
              <a:t>- оценочные </a:t>
            </a:r>
            <a:r>
              <a:rPr lang="ru-RU" sz="2000" dirty="0">
                <a:latin typeface="+mn-lt"/>
                <a:ea typeface="Times New Roman" panose="02020603050405020304" pitchFamily="18" charset="0"/>
              </a:rPr>
              <a:t>обязательства;</a:t>
            </a:r>
            <a:br>
              <a:rPr lang="ru-RU" sz="2000" dirty="0">
                <a:latin typeface="+mn-lt"/>
                <a:ea typeface="Times New Roman" panose="02020603050405020304" pitchFamily="18" charset="0"/>
              </a:rPr>
            </a:br>
            <a:r>
              <a:rPr lang="ru-RU" sz="2000" dirty="0" smtClean="0">
                <a:latin typeface="+mn-lt"/>
                <a:ea typeface="Times New Roman" panose="02020603050405020304" pitchFamily="18" charset="0"/>
              </a:rPr>
              <a:t>- прочие </a:t>
            </a:r>
            <a:r>
              <a:rPr lang="ru-RU" sz="2000" dirty="0">
                <a:latin typeface="+mn-lt"/>
                <a:ea typeface="Times New Roman" panose="02020603050405020304" pitchFamily="18" charset="0"/>
              </a:rPr>
              <a:t>обязательства.</a:t>
            </a:r>
            <a:br>
              <a:rPr lang="ru-RU" sz="2000" dirty="0">
                <a:latin typeface="+mn-lt"/>
                <a:ea typeface="Times New Roman" panose="02020603050405020304" pitchFamily="18" charset="0"/>
              </a:rPr>
            </a:br>
            <a:r>
              <a:rPr lang="ru-RU" sz="2000" dirty="0" smtClean="0">
                <a:latin typeface="+mn-lt"/>
                <a:ea typeface="Times New Roman" panose="02020603050405020304" pitchFamily="18" charset="0"/>
              </a:rPr>
              <a:t>краткосрочные </a:t>
            </a:r>
            <a:r>
              <a:rPr lang="ru-RU" sz="2000" dirty="0">
                <a:latin typeface="+mn-lt"/>
                <a:ea typeface="Times New Roman" panose="02020603050405020304" pitchFamily="18" charset="0"/>
              </a:rPr>
              <a:t>обязательства:</a:t>
            </a:r>
            <a:br>
              <a:rPr lang="ru-RU" sz="2000" dirty="0">
                <a:latin typeface="+mn-lt"/>
                <a:ea typeface="Times New Roman" panose="02020603050405020304" pitchFamily="18" charset="0"/>
              </a:rPr>
            </a:br>
            <a:r>
              <a:rPr lang="ru-RU" sz="2000" dirty="0" smtClean="0">
                <a:latin typeface="+mn-lt"/>
                <a:ea typeface="Times New Roman" panose="02020603050405020304" pitchFamily="18" charset="0"/>
              </a:rPr>
              <a:t>- заемные </a:t>
            </a:r>
            <a:r>
              <a:rPr lang="ru-RU" sz="2000" dirty="0">
                <a:latin typeface="+mn-lt"/>
                <a:ea typeface="Times New Roman" panose="02020603050405020304" pitchFamily="18" charset="0"/>
              </a:rPr>
              <a:t>средства;</a:t>
            </a:r>
            <a:br>
              <a:rPr lang="ru-RU" sz="2000" dirty="0">
                <a:latin typeface="+mn-lt"/>
                <a:ea typeface="Times New Roman" panose="02020603050405020304" pitchFamily="18" charset="0"/>
              </a:rPr>
            </a:br>
            <a:r>
              <a:rPr lang="ru-RU" sz="2000" dirty="0" smtClean="0">
                <a:latin typeface="+mn-lt"/>
                <a:ea typeface="Times New Roman" panose="02020603050405020304" pitchFamily="18" charset="0"/>
              </a:rPr>
              <a:t>- кредиторская </a:t>
            </a:r>
            <a:r>
              <a:rPr lang="ru-RU" sz="2000" dirty="0">
                <a:latin typeface="+mn-lt"/>
                <a:ea typeface="Times New Roman" panose="02020603050405020304" pitchFamily="18" charset="0"/>
              </a:rPr>
              <a:t>задолженность;</a:t>
            </a:r>
            <a:br>
              <a:rPr lang="ru-RU" sz="2000" dirty="0">
                <a:latin typeface="+mn-lt"/>
                <a:ea typeface="Times New Roman" panose="02020603050405020304" pitchFamily="18" charset="0"/>
              </a:rPr>
            </a:br>
            <a:r>
              <a:rPr lang="ru-RU" sz="2000" dirty="0" smtClean="0">
                <a:latin typeface="+mn-lt"/>
                <a:ea typeface="Times New Roman" panose="02020603050405020304" pitchFamily="18" charset="0"/>
              </a:rPr>
              <a:t>- оценочные </a:t>
            </a:r>
            <a:r>
              <a:rPr lang="ru-RU" sz="2000" dirty="0">
                <a:latin typeface="+mn-lt"/>
                <a:ea typeface="Times New Roman" panose="02020603050405020304" pitchFamily="18" charset="0"/>
              </a:rPr>
              <a:t>обязательства;</a:t>
            </a:r>
            <a:br>
              <a:rPr lang="ru-RU" sz="2000" dirty="0">
                <a:latin typeface="+mn-lt"/>
                <a:ea typeface="Times New Roman" panose="02020603050405020304" pitchFamily="18" charset="0"/>
              </a:rPr>
            </a:br>
            <a:r>
              <a:rPr lang="ru-RU" sz="2000" dirty="0" smtClean="0">
                <a:latin typeface="+mn-lt"/>
                <a:ea typeface="Times New Roman" panose="02020603050405020304" pitchFamily="18" charset="0"/>
              </a:rPr>
              <a:t>- прочие </a:t>
            </a:r>
            <a:r>
              <a:rPr lang="ru-RU" sz="2000" dirty="0">
                <a:latin typeface="+mn-lt"/>
                <a:ea typeface="Times New Roman" panose="02020603050405020304" pitchFamily="18" charset="0"/>
              </a:rPr>
              <a:t>обязательства.</a:t>
            </a:r>
            <a:endParaRPr lang="ru-RU" sz="2000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Пассивы, участвующие в расчете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15737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Схема расчета величины чистых активов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7814039"/>
              </p:ext>
            </p:extLst>
          </p:nvPr>
        </p:nvGraphicFramePr>
        <p:xfrm>
          <a:off x="655222" y="2527070"/>
          <a:ext cx="8493542" cy="14067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Document" r:id="rId3" imgW="6105772" imgH="1010934" progId="Word.Document.12">
                  <p:embed/>
                </p:oleObj>
              </mc:Choice>
              <mc:Fallback>
                <p:oleObj name="Document" r:id="rId3" imgW="6105772" imgH="101093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5222" y="2527070"/>
                        <a:ext cx="8493542" cy="14067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8624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ru-RU" sz="18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1. Какого </a:t>
            </a:r>
            <a:r>
              <a:rPr lang="ru-RU" sz="1800" dirty="0">
                <a:latin typeface="Arial" panose="020B0604020202020204" pitchFamily="34" charset="0"/>
                <a:ea typeface="Times New Roman" panose="02020603050405020304" pitchFamily="18" charset="0"/>
              </a:rPr>
              <a:t>рода информацию расшифровывает Отчет об изменениях капитала?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ru-RU" sz="18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Какова </a:t>
            </a:r>
            <a:r>
              <a:rPr lang="ru-RU" sz="1800" dirty="0">
                <a:latin typeface="Arial" panose="020B0604020202020204" pitchFamily="34" charset="0"/>
                <a:ea typeface="Times New Roman" panose="02020603050405020304" pitchFamily="18" charset="0"/>
              </a:rPr>
              <a:t>структура Отчета об изменениях капитала?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3. </a:t>
            </a:r>
            <a:r>
              <a:rPr lang="ru-RU" sz="18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По </a:t>
            </a:r>
            <a:r>
              <a:rPr lang="ru-RU" sz="1800" dirty="0">
                <a:latin typeface="Arial" panose="020B0604020202020204" pitchFamily="34" charset="0"/>
                <a:ea typeface="Times New Roman" panose="02020603050405020304" pitchFamily="18" charset="0"/>
              </a:rPr>
              <a:t>какому принципу построен Отчет об изменениях капитала?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4. </a:t>
            </a:r>
            <a:r>
              <a:rPr lang="ru-RU" sz="18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Какая </a:t>
            </a:r>
            <a:r>
              <a:rPr lang="ru-RU" sz="1800" dirty="0">
                <a:latin typeface="Arial" panose="020B0604020202020204" pitchFamily="34" charset="0"/>
                <a:ea typeface="Times New Roman" panose="02020603050405020304" pitchFamily="18" charset="0"/>
              </a:rPr>
              <a:t>информация содержится в разделе </a:t>
            </a:r>
            <a:r>
              <a:rPr lang="en-US" sz="1800" dirty="0">
                <a:latin typeface="Arial" panose="020B0604020202020204" pitchFamily="34" charset="0"/>
                <a:ea typeface="Times New Roman" panose="02020603050405020304" pitchFamily="18" charset="0"/>
              </a:rPr>
              <a:t>I</a:t>
            </a:r>
            <a:r>
              <a:rPr lang="ru-RU" sz="1800" dirty="0">
                <a:latin typeface="Arial" panose="020B0604020202020204" pitchFamily="34" charset="0"/>
                <a:ea typeface="Times New Roman" panose="02020603050405020304" pitchFamily="18" charset="0"/>
              </a:rPr>
              <a:t> Отчета об изменениях капитала?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ru-RU" sz="18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Какие </a:t>
            </a:r>
            <a:r>
              <a:rPr lang="ru-RU" sz="1800" dirty="0">
                <a:latin typeface="Arial" panose="020B0604020202020204" pitchFamily="34" charset="0"/>
                <a:ea typeface="Times New Roman" panose="02020603050405020304" pitchFamily="18" charset="0"/>
              </a:rPr>
              <a:t>резервы создаются в соответствии с учетной политикой?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6. </a:t>
            </a:r>
            <a:r>
              <a:rPr lang="ru-RU" sz="18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Какие </a:t>
            </a:r>
            <a:r>
              <a:rPr lang="ru-RU" sz="1800" dirty="0">
                <a:latin typeface="Arial" panose="020B0604020202020204" pitchFamily="34" charset="0"/>
                <a:ea typeface="Times New Roman" panose="02020603050405020304" pitchFamily="18" charset="0"/>
              </a:rPr>
              <a:t>оценочные резервы могут образовать организации в соответствии с принятой учетной политикой?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7. </a:t>
            </a:r>
            <a:r>
              <a:rPr lang="ru-RU" sz="18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Какая </a:t>
            </a:r>
            <a:r>
              <a:rPr lang="ru-RU" sz="1800" dirty="0">
                <a:latin typeface="Arial" panose="020B0604020202020204" pitchFamily="34" charset="0"/>
                <a:ea typeface="Times New Roman" panose="02020603050405020304" pitchFamily="18" charset="0"/>
              </a:rPr>
              <a:t>информация раскрывается в разделе I</a:t>
            </a:r>
            <a:r>
              <a:rPr lang="en-US" sz="1800" dirty="0">
                <a:latin typeface="Arial" panose="020B0604020202020204" pitchFamily="34" charset="0"/>
                <a:ea typeface="Times New Roman" panose="02020603050405020304" pitchFamily="18" charset="0"/>
              </a:rPr>
              <a:t>II </a:t>
            </a:r>
            <a:r>
              <a:rPr lang="ru-RU" sz="1800" dirty="0">
                <a:latin typeface="Arial" panose="020B0604020202020204" pitchFamily="34" charset="0"/>
                <a:ea typeface="Times New Roman" panose="02020603050405020304" pitchFamily="18" charset="0"/>
              </a:rPr>
              <a:t>Отчета об изменениях капитала?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8. </a:t>
            </a:r>
            <a:r>
              <a:rPr lang="ru-RU" sz="18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Какая </a:t>
            </a:r>
            <a:r>
              <a:rPr lang="ru-RU" sz="1800" dirty="0">
                <a:latin typeface="Arial" panose="020B0604020202020204" pitchFamily="34" charset="0"/>
                <a:ea typeface="Times New Roman" panose="02020603050405020304" pitchFamily="18" charset="0"/>
              </a:rPr>
              <a:t>информация предоставляется в разделе I</a:t>
            </a:r>
            <a:r>
              <a:rPr lang="en-US" sz="1800" dirty="0">
                <a:latin typeface="Arial" panose="020B0604020202020204" pitchFamily="34" charset="0"/>
                <a:ea typeface="Times New Roman" panose="02020603050405020304" pitchFamily="18" charset="0"/>
              </a:rPr>
              <a:t>I</a:t>
            </a:r>
            <a:r>
              <a:rPr lang="ru-RU" sz="1800" dirty="0">
                <a:latin typeface="Arial" panose="020B0604020202020204" pitchFamily="34" charset="0"/>
                <a:ea typeface="Times New Roman" panose="02020603050405020304" pitchFamily="18" charset="0"/>
              </a:rPr>
              <a:t> Отчета об изменениях капитала?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9. </a:t>
            </a:r>
            <a:r>
              <a:rPr lang="ru-RU" sz="18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Дайте </a:t>
            </a:r>
            <a:r>
              <a:rPr lang="ru-RU" sz="1800" dirty="0">
                <a:latin typeface="Arial" panose="020B0604020202020204" pitchFamily="34" charset="0"/>
                <a:ea typeface="Times New Roman" panose="02020603050405020304" pitchFamily="18" charset="0"/>
              </a:rPr>
              <a:t>определение термину чистые активы.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10. </a:t>
            </a:r>
            <a:r>
              <a:rPr lang="ru-RU" sz="18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Какие </a:t>
            </a:r>
            <a:r>
              <a:rPr lang="ru-RU" sz="1800" dirty="0">
                <a:latin typeface="Arial" panose="020B0604020202020204" pitchFamily="34" charset="0"/>
                <a:ea typeface="Times New Roman" panose="02020603050405020304" pitchFamily="18" charset="0"/>
              </a:rPr>
              <a:t>статьи актива и пассива участвуют в расчете чистых активов?</a:t>
            </a:r>
            <a:r>
              <a:rPr lang="ru-RU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Контрольные вопросы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9308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8304405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</TotalTime>
  <Words>378</Words>
  <Application>Microsoft Office PowerPoint</Application>
  <PresentationFormat>Широкоэкранный</PresentationFormat>
  <Paragraphs>30</Paragraphs>
  <Slides>15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Times New Roman</vt:lpstr>
      <vt:lpstr>Trebuchet MS</vt:lpstr>
      <vt:lpstr>Wingdings 3</vt:lpstr>
      <vt:lpstr>Аспект</vt:lpstr>
      <vt:lpstr>Документ Microsoft Word</vt:lpstr>
      <vt:lpstr>Отчет об изменениях капитала</vt:lpstr>
      <vt:lpstr>Раздел 1 «Движение капитала» Раздел 2 «Корректировка в связи с изменением учетной политики и исправлением ошибок» Раздел 3 «Чистые активы»</vt:lpstr>
      <vt:lpstr>Первый раздел посвящен движению капитала фирмы. В нем следует отразить данные об уставном, добавочном и резервном капитале, а также о собственных акциях, выкупленных у акционеров, и о сумме нераспределенной прибыли (непокрытого убытка). Данные в форме указывают не только за отчетный, но и за два предыдущих года. Показатели отчетного периода и прошлых лет, которые указаны в отчете, должны быть сопоставимыми. Это позволяет проанализировать их в динамике. Если в отчетном году учетная политика фирмы существенно не менялась, то показатели за прошлый год совпадут с данными предыдущего отчета. Если учетная политика менялась, то необходимо сделать корректировки. А причины несовпадений показателей, относящихся к прошлому году, объяснить в Пояснительной записке.</vt:lpstr>
      <vt:lpstr>Этот раздел представляет собой таблицу, в которой слева построчно перечислены показатели (например, увеличение или уменьшение капитала – всего, величина капитала на 31 декабря), а справа дано их значение по графам: графа 3 «Уставный капитал»; графа 4 «Собственные акции, выкупленные у акционеров»; графа 5 «Добавочный капитал»; графа 6 «Резервный капитал»; графа 7 «Нераспределенная прибыль (непокрытый убыток)»; графа 8 «Итого».</vt:lpstr>
      <vt:lpstr>Во второй раздел отчета вносят информацию о корректировках, которые связаны с изменениями в учетной политике и исправлением ошибок. Показатели отражаются как до корректировки, так и после нее.</vt:lpstr>
      <vt:lpstr>В разделе 2 отчета отражаются корректировки собственного капитала по состоянию 31 декабря: года, предшествующего отчетному (прошлый год); года, предшествующего предыдущему (позапрошлый год). Заполнять раздел 2 необходимо лишь в случаях, когда в отчетном году фирма изменила учетную политику или исправила существенные ошибки предыдущих отчетных периодов. Вначале указывают размеры капитала до корректировок (строка 3400). Затем отражают величину корректировки в связи с изменением учетной политики (строка 3410) и с исправлением ошибок (строки 3420). После этого рассчитывается размер капитала после корректировки (строка 3500). В строках 3401–3502 приводится расшифровка данных о нераспределенной прибыли (непокрытом убытке) и о других статьях капитала, по которым производится корректировка.</vt:lpstr>
      <vt:lpstr>В третий раздел вписывают данные о чистых активах фирмы в отчетном и в двух предыдущих периодах</vt:lpstr>
      <vt:lpstr>В разделе 3 отчета приводится информация о размерах чистых активов компании по состоянию на 31 декабря: отчетного года; предыдущего (прошлого) года; года, предшествующего предыдущему (позапрошлого).</vt:lpstr>
      <vt:lpstr>Чистые активы – это стоимость оборотных и внеоборотных активов предприятия, обеспеченных собственными средствами</vt:lpstr>
      <vt:lpstr>Приказ Минфина России от 28 августа 2014 г. № 84н (утвержденный порядок применяют акционерные общества, общества с ограниченной ответственностью, государственные унитарные предприятия, муниципальные унитарные предприятия, производственные кооперативы, жилищные накопительные кооперативы, хозяйственные партнерства. Он распространяется на организаторов азартных игр и не распространяется на кредитные организации, акционерные инвестиционные фонды) </vt:lpstr>
      <vt:lpstr>   Активы (+): внеоборотные активы из раздела I баланса: - нематериальные активы; - результаты исследований и разработок; - материальные и нематериальные поисковые активы; - основные средства; - доходные вложения в материальные ценности; - финансовые вложения; - отложенные налоговые активы; - прочие внеоборотные активы. оборотные активы из раздела II баланса: - запасы; - НДС по приобретенным ценностям; - дебиторская задолженность; - финансовые вложения; - денежные средства и денежные эквиваленты; - прочие оборотные активы (за исключением задолженности участников (учредителей) по взносам в уставный капитал). </vt:lpstr>
      <vt:lpstr>Пассивы (-): долгосрочные обязательства: - заемные средства; - отложенные налоговые обязательства; - оценочные обязательства; - прочие обязательства. краткосрочные обязательства: - заемные средства; - кредиторская задолженность; - оценочные обязательства; - прочие обязательства.</vt:lpstr>
      <vt:lpstr>Презентация PowerPoint</vt:lpstr>
      <vt:lpstr>1. Какого рода информацию расшифровывает Отчет об изменениях капитала? 2. Какова структура Отчета об изменениях капитала? 3. По какому принципу построен Отчет об изменениях капитала? 4. Какая информация содержится в разделе I Отчета об изменениях капитала? 5. Какие резервы создаются в соответствии с учетной политикой? 6. Какие оценочные резервы могут образовать организации в соответствии с принятой учетной политикой? 7. Какая информация раскрывается в разделе III Отчета об изменениях капитала? 8. Какая информация предоставляется в разделе II Отчета об изменениях капитала? 9. Дайте определение термину чистые активы. 10. Какие статьи актива и пассива участвуют в расчете чистых активов? 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об изменениях капитала</dc:title>
  <dc:creator>Таня</dc:creator>
  <cp:lastModifiedBy>Таня</cp:lastModifiedBy>
  <cp:revision>5</cp:revision>
  <dcterms:created xsi:type="dcterms:W3CDTF">2017-10-03T01:32:20Z</dcterms:created>
  <dcterms:modified xsi:type="dcterms:W3CDTF">2017-10-03T02:02:47Z</dcterms:modified>
</cp:coreProperties>
</file>