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58" r:id="rId5"/>
    <p:sldId id="259" r:id="rId6"/>
    <p:sldId id="260" r:id="rId7"/>
    <p:sldId id="261" r:id="rId8"/>
    <p:sldId id="263" r:id="rId9"/>
    <p:sldId id="264" r:id="rId10"/>
    <p:sldId id="265" r:id="rId11"/>
    <p:sldId id="273" r:id="rId12"/>
    <p:sldId id="266" r:id="rId13"/>
    <p:sldId id="267" r:id="rId14"/>
    <p:sldId id="268" r:id="rId15"/>
    <p:sldId id="269"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8/30/2017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8/30/2017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z="3600" dirty="0"/>
              <a:t>Концепция бухгалтерской отчетности в Российской Федерации и международной практике</a:t>
            </a:r>
          </a:p>
        </p:txBody>
      </p:sp>
      <p:sp>
        <p:nvSpPr>
          <p:cNvPr id="3" name="Подзаголовок 2"/>
          <p:cNvSpPr>
            <a:spLocks noGrp="1"/>
          </p:cNvSpPr>
          <p:nvPr>
            <p:ph type="subTitle" idx="1"/>
          </p:nvPr>
        </p:nvSpPr>
        <p:spPr/>
        <p:txBody>
          <a:bodyPr>
            <a:normAutofit lnSpcReduction="10000"/>
          </a:bodyPr>
          <a:lstStyle/>
          <a:p>
            <a:r>
              <a:rPr lang="ru-RU" dirty="0" smtClean="0"/>
              <a:t>Дисциплина: Бухгалтерская финансовая </a:t>
            </a:r>
            <a:r>
              <a:rPr lang="ru-RU" dirty="0" smtClean="0"/>
              <a:t>отчетность и ее анализ</a:t>
            </a:r>
            <a:endParaRPr lang="ru-RU" dirty="0" smtClean="0"/>
          </a:p>
          <a:p>
            <a:r>
              <a:rPr lang="ru-RU" dirty="0" smtClean="0"/>
              <a:t>Тема 1</a:t>
            </a:r>
          </a:p>
          <a:p>
            <a:r>
              <a:rPr lang="ru-RU" dirty="0" smtClean="0"/>
              <a:t>Автор: к.э.н., доцент, </a:t>
            </a:r>
            <a:r>
              <a:rPr lang="ru-RU" dirty="0" err="1" smtClean="0"/>
              <a:t>Бубновская</a:t>
            </a:r>
            <a:r>
              <a:rPr lang="ru-RU" dirty="0" smtClean="0"/>
              <a:t> Т.В.</a:t>
            </a:r>
            <a:endParaRPr lang="ru-RU" dirty="0"/>
          </a:p>
        </p:txBody>
      </p:sp>
    </p:spTree>
    <p:extLst>
      <p:ext uri="{BB962C8B-B14F-4D97-AF65-F5344CB8AC3E}">
        <p14:creationId xmlns:p14="http://schemas.microsoft.com/office/powerpoint/2010/main" val="11949001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a:latin typeface="Arial" panose="020B0604020202020204" pitchFamily="34" charset="0"/>
                <a:ea typeface="Times New Roman" panose="02020603050405020304" pitchFamily="18" charset="0"/>
              </a:rPr>
              <a:t>Бухгалтерский учет - информационная система, которая измеряет, обрабатывает и передает финансовую информацию о познаваемом хозяйственном объекте </a:t>
            </a:r>
            <a:endParaRPr lang="ru-RU" sz="3600" dirty="0"/>
          </a:p>
        </p:txBody>
      </p:sp>
      <p:sp>
        <p:nvSpPr>
          <p:cNvPr id="3" name="Текст 2"/>
          <p:cNvSpPr>
            <a:spLocks noGrp="1"/>
          </p:cNvSpPr>
          <p:nvPr>
            <p:ph type="body" idx="1"/>
          </p:nvPr>
        </p:nvSpPr>
        <p:spPr/>
        <p:txBody>
          <a:bodyPr/>
          <a:lstStyle/>
          <a:p>
            <a:r>
              <a:rPr lang="ru-RU" dirty="0" smtClean="0"/>
              <a:t>Понятие бухгалтерского учета</a:t>
            </a:r>
            <a:endParaRPr lang="ru-RU" dirty="0"/>
          </a:p>
        </p:txBody>
      </p:sp>
    </p:spTree>
    <p:extLst>
      <p:ext uri="{BB962C8B-B14F-4D97-AF65-F5344CB8AC3E}">
        <p14:creationId xmlns:p14="http://schemas.microsoft.com/office/powerpoint/2010/main" val="33719348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a:latin typeface="Arial" panose="020B0604020202020204" pitchFamily="34" charset="0"/>
                <a:ea typeface="Times New Roman" panose="02020603050405020304" pitchFamily="18" charset="0"/>
              </a:rPr>
              <a:t>В сис­теме нормативного регулирования учета бухгалтерская отчетность рассматривается как система показателей, отражающих имуществен­ное и финансовое положение организации на отчетную дату, а также финансовые результаты ее деятельности за отчетный период. В свою очередь, отчетный период — это период, за который организация должна составлять бухгалтерскую отчетность.</a:t>
            </a:r>
            <a:endParaRPr lang="ru-RU" sz="2400" dirty="0"/>
          </a:p>
        </p:txBody>
      </p:sp>
      <p:sp>
        <p:nvSpPr>
          <p:cNvPr id="3" name="Текст 2"/>
          <p:cNvSpPr>
            <a:spLocks noGrp="1"/>
          </p:cNvSpPr>
          <p:nvPr>
            <p:ph type="body" idx="1"/>
          </p:nvPr>
        </p:nvSpPr>
        <p:spPr/>
        <p:txBody>
          <a:bodyPr/>
          <a:lstStyle/>
          <a:p>
            <a:r>
              <a:rPr lang="ru-RU" dirty="0" smtClean="0"/>
              <a:t>Понятие бухгалтерской финансовой отчетности</a:t>
            </a:r>
            <a:endParaRPr lang="ru-RU" dirty="0"/>
          </a:p>
        </p:txBody>
      </p:sp>
    </p:spTree>
    <p:extLst>
      <p:ext uri="{BB962C8B-B14F-4D97-AF65-F5344CB8AC3E}">
        <p14:creationId xmlns:p14="http://schemas.microsoft.com/office/powerpoint/2010/main" val="37015800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r>
            <a:br>
              <a:rPr lang="ru-RU" dirty="0" smtClean="0"/>
            </a:br>
            <a:r>
              <a:rPr lang="ru-RU" dirty="0"/>
              <a:t/>
            </a:r>
            <a:br>
              <a:rPr lang="ru-RU" dirty="0"/>
            </a:br>
            <a:r>
              <a:rPr lang="ru-RU" dirty="0" smtClean="0"/>
              <a:t/>
            </a:r>
            <a:br>
              <a:rPr lang="ru-RU" dirty="0" smtClean="0"/>
            </a:br>
            <a:endParaRPr lang="ru-RU" dirty="0"/>
          </a:p>
        </p:txBody>
      </p:sp>
      <p:sp>
        <p:nvSpPr>
          <p:cNvPr id="3" name="Текст 2"/>
          <p:cNvSpPr>
            <a:spLocks noGrp="1"/>
          </p:cNvSpPr>
          <p:nvPr>
            <p:ph type="body" idx="1"/>
          </p:nvPr>
        </p:nvSpPr>
        <p:spPr/>
        <p:txBody>
          <a:bodyPr/>
          <a:lstStyle/>
          <a:p>
            <a:r>
              <a:rPr lang="ru-RU" dirty="0">
                <a:latin typeface="Arial" panose="020B0604020202020204" pitchFamily="34" charset="0"/>
                <a:ea typeface="Times New Roman" panose="02020603050405020304" pitchFamily="18" charset="0"/>
              </a:rPr>
              <a:t>Рис.1. Роль бухгалтерского учета в принятии решений</a:t>
            </a: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022" y="515817"/>
            <a:ext cx="6339807" cy="2312634"/>
          </a:xfrm>
          <a:prstGeom prst="rect">
            <a:avLst/>
          </a:prstGeom>
        </p:spPr>
      </p:pic>
      <p:pic>
        <p:nvPicPr>
          <p:cNvPr id="7" name="Рисунок 6"/>
          <p:cNvPicPr>
            <a:picLocks noChangeAspect="1"/>
          </p:cNvPicPr>
          <p:nvPr/>
        </p:nvPicPr>
        <p:blipFill>
          <a:blip r:embed="rId3"/>
          <a:stretch>
            <a:fillRect/>
          </a:stretch>
        </p:blipFill>
        <p:spPr>
          <a:xfrm>
            <a:off x="887210" y="3234419"/>
            <a:ext cx="6121619" cy="526688"/>
          </a:xfrm>
          <a:prstGeom prst="rect">
            <a:avLst/>
          </a:prstGeom>
        </p:spPr>
      </p:pic>
    </p:spTree>
    <p:extLst>
      <p:ext uri="{BB962C8B-B14F-4D97-AF65-F5344CB8AC3E}">
        <p14:creationId xmlns:p14="http://schemas.microsoft.com/office/powerpoint/2010/main" val="999083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a:latin typeface="Arial" panose="020B0604020202020204" pitchFamily="34" charset="0"/>
                <a:ea typeface="Times New Roman" panose="02020603050405020304" pitchFamily="18" charset="0"/>
              </a:rPr>
              <a:t>Бухгалтерский учет связывает деловую активность с приятием решений. Во-первых, бухгалтерский учет отражает деловую активность путем записи данных для последующего использования. Во-вторых, в результате обработки данные помешаются на хранение до потребности в них, затем они обрабатываются таким образом, чтобы стать ценной информацией. В-третьих, информацию в форме отчетов передают тем, кто использует ее для принятия решения.</a:t>
            </a:r>
            <a:endParaRPr lang="ru-RU" sz="2400" dirty="0"/>
          </a:p>
        </p:txBody>
      </p:sp>
      <p:sp>
        <p:nvSpPr>
          <p:cNvPr id="3" name="Текст 2"/>
          <p:cNvSpPr>
            <a:spLocks noGrp="1"/>
          </p:cNvSpPr>
          <p:nvPr>
            <p:ph type="body" idx="1"/>
          </p:nvPr>
        </p:nvSpPr>
        <p:spPr/>
        <p:txBody>
          <a:bodyPr/>
          <a:lstStyle/>
          <a:p>
            <a:r>
              <a:rPr lang="ru-RU" dirty="0" smtClean="0"/>
              <a:t>Бухгалтерский учет и деловая активность</a:t>
            </a:r>
            <a:endParaRPr lang="ru-RU" dirty="0"/>
          </a:p>
        </p:txBody>
      </p:sp>
    </p:spTree>
    <p:extLst>
      <p:ext uri="{BB962C8B-B14F-4D97-AF65-F5344CB8AC3E}">
        <p14:creationId xmlns:p14="http://schemas.microsoft.com/office/powerpoint/2010/main" val="2094269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100" dirty="0">
                <a:latin typeface="Arial" panose="020B0604020202020204" pitchFamily="34" charset="0"/>
                <a:ea typeface="Times New Roman" panose="02020603050405020304" pitchFamily="18" charset="0"/>
              </a:rPr>
              <a:t>В системе бухгалтерского учета организации формируется информация для внешних (инвесторов, кредиторов и других пользователей) и внутренних пользователей (руководителей, учредителей, участников </a:t>
            </a:r>
            <a:r>
              <a:rPr lang="ru-RU" sz="3100" dirty="0" smtClean="0">
                <a:latin typeface="Arial" panose="020B0604020202020204" pitchFamily="34" charset="0"/>
                <a:ea typeface="Times New Roman" panose="02020603050405020304" pitchFamily="18" charset="0"/>
              </a:rPr>
              <a:t>и собственников </a:t>
            </a:r>
            <a:r>
              <a:rPr lang="ru-RU" sz="3100" dirty="0">
                <a:latin typeface="Arial" panose="020B0604020202020204" pitchFamily="34" charset="0"/>
                <a:ea typeface="Times New Roman" panose="02020603050405020304" pitchFamily="18" charset="0"/>
              </a:rPr>
              <a:t>имущества организации)</a:t>
            </a:r>
            <a:r>
              <a:rPr lang="ru-RU" dirty="0">
                <a:latin typeface="Arial" panose="020B0604020202020204" pitchFamily="34" charset="0"/>
                <a:ea typeface="Times New Roman" panose="02020603050405020304" pitchFamily="18" charset="0"/>
              </a:rPr>
              <a:t>.</a:t>
            </a:r>
            <a:endParaRPr lang="ru-RU" dirty="0"/>
          </a:p>
        </p:txBody>
      </p:sp>
      <p:sp>
        <p:nvSpPr>
          <p:cNvPr id="3" name="Текст 2"/>
          <p:cNvSpPr>
            <a:spLocks noGrp="1"/>
          </p:cNvSpPr>
          <p:nvPr>
            <p:ph type="body" idx="1"/>
          </p:nvPr>
        </p:nvSpPr>
        <p:spPr/>
        <p:txBody>
          <a:bodyPr/>
          <a:lstStyle/>
          <a:p>
            <a:r>
              <a:rPr lang="ru-RU" dirty="0" smtClean="0"/>
              <a:t>Внутренние и внешние пользователи финансовой отчетности</a:t>
            </a:r>
            <a:endParaRPr lang="ru-RU" dirty="0"/>
          </a:p>
        </p:txBody>
      </p:sp>
    </p:spTree>
    <p:extLst>
      <p:ext uri="{BB962C8B-B14F-4D97-AF65-F5344CB8AC3E}">
        <p14:creationId xmlns:p14="http://schemas.microsoft.com/office/powerpoint/2010/main" val="10910031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оперативная</a:t>
            </a:r>
            <a:br>
              <a:rPr lang="ru-RU" dirty="0"/>
            </a:br>
            <a:r>
              <a:rPr lang="ru-RU" dirty="0"/>
              <a:t>	статистическая</a:t>
            </a:r>
            <a:br>
              <a:rPr lang="ru-RU" dirty="0"/>
            </a:br>
            <a:r>
              <a:rPr lang="ru-RU" dirty="0"/>
              <a:t>	бухгалтерская</a:t>
            </a:r>
            <a:br>
              <a:rPr lang="ru-RU" dirty="0"/>
            </a:br>
            <a:endParaRPr lang="ru-RU" dirty="0"/>
          </a:p>
        </p:txBody>
      </p:sp>
      <p:sp>
        <p:nvSpPr>
          <p:cNvPr id="3" name="Текст 2"/>
          <p:cNvSpPr>
            <a:spLocks noGrp="1"/>
          </p:cNvSpPr>
          <p:nvPr>
            <p:ph type="body" idx="1"/>
          </p:nvPr>
        </p:nvSpPr>
        <p:spPr/>
        <p:txBody>
          <a:bodyPr/>
          <a:lstStyle/>
          <a:p>
            <a:r>
              <a:rPr lang="ru-RU" dirty="0" smtClean="0"/>
              <a:t>Классификация финансовой отчетности по видам</a:t>
            </a:r>
            <a:endParaRPr lang="ru-RU" dirty="0"/>
          </a:p>
        </p:txBody>
      </p:sp>
    </p:spTree>
    <p:extLst>
      <p:ext uri="{BB962C8B-B14F-4D97-AF65-F5344CB8AC3E}">
        <p14:creationId xmlns:p14="http://schemas.microsoft.com/office/powerpoint/2010/main" val="16649043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внутригодовая (промежуточная) отчетность</a:t>
            </a:r>
            <a:br>
              <a:rPr lang="ru-RU" dirty="0"/>
            </a:br>
            <a:r>
              <a:rPr lang="ru-RU" dirty="0"/>
              <a:t>	годовая отчетность</a:t>
            </a:r>
            <a:br>
              <a:rPr lang="ru-RU" dirty="0"/>
            </a:br>
            <a:endParaRPr lang="ru-RU" dirty="0"/>
          </a:p>
        </p:txBody>
      </p:sp>
      <p:sp>
        <p:nvSpPr>
          <p:cNvPr id="3" name="Текст 2"/>
          <p:cNvSpPr>
            <a:spLocks noGrp="1"/>
          </p:cNvSpPr>
          <p:nvPr>
            <p:ph type="body" idx="1"/>
          </p:nvPr>
        </p:nvSpPr>
        <p:spPr/>
        <p:txBody>
          <a:bodyPr/>
          <a:lstStyle/>
          <a:p>
            <a:r>
              <a:rPr lang="ru-RU" dirty="0" smtClean="0"/>
              <a:t>Классификация финансовой отчетности по периодичности составления</a:t>
            </a:r>
            <a:endParaRPr lang="ru-RU" dirty="0"/>
          </a:p>
        </p:txBody>
      </p:sp>
    </p:spTree>
    <p:extLst>
      <p:ext uri="{BB962C8B-B14F-4D97-AF65-F5344CB8AC3E}">
        <p14:creationId xmlns:p14="http://schemas.microsoft.com/office/powerpoint/2010/main" val="5976721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dirty="0"/>
              <a:t>	первичная бухгалтерская </a:t>
            </a:r>
            <a:r>
              <a:rPr lang="ru-RU" sz="3200" dirty="0" smtClean="0"/>
              <a:t>отчетность</a:t>
            </a:r>
            <a:r>
              <a:rPr lang="ru-RU" sz="3200" dirty="0"/>
              <a:t/>
            </a:r>
            <a:br>
              <a:rPr lang="ru-RU" sz="3200" dirty="0"/>
            </a:br>
            <a:r>
              <a:rPr lang="ru-RU" sz="3200" dirty="0"/>
              <a:t>	сводная отчетность в практике подразделяется:</a:t>
            </a:r>
            <a:br>
              <a:rPr lang="ru-RU" sz="3200" dirty="0"/>
            </a:br>
            <a:r>
              <a:rPr lang="ru-RU" sz="3200" dirty="0" smtClean="0"/>
              <a:t>- простую;</a:t>
            </a:r>
            <a:r>
              <a:rPr lang="ru-RU" sz="3200" dirty="0"/>
              <a:t/>
            </a:r>
            <a:br>
              <a:rPr lang="ru-RU" sz="3200" dirty="0"/>
            </a:br>
            <a:r>
              <a:rPr lang="ru-RU" sz="3200" dirty="0" smtClean="0"/>
              <a:t>- сложную.</a:t>
            </a:r>
            <a:r>
              <a:rPr lang="ru-RU" sz="3200" dirty="0"/>
              <a:t/>
            </a:r>
            <a:br>
              <a:rPr lang="ru-RU" sz="3200" dirty="0"/>
            </a:br>
            <a:r>
              <a:rPr lang="ru-RU" sz="3200" dirty="0">
                <a:solidFill>
                  <a:srgbClr val="90C226"/>
                </a:solidFill>
              </a:rPr>
              <a:t> </a:t>
            </a:r>
            <a:r>
              <a:rPr lang="ru-RU" sz="3200" dirty="0"/>
              <a:t>	консолидированная </a:t>
            </a:r>
            <a:r>
              <a:rPr lang="ru-RU" sz="3200" dirty="0" smtClean="0"/>
              <a:t>отчетность</a:t>
            </a:r>
            <a:r>
              <a:rPr lang="ru-RU" dirty="0"/>
              <a:t/>
            </a:r>
            <a:br>
              <a:rPr lang="ru-RU" dirty="0"/>
            </a:br>
            <a:endParaRPr lang="ru-RU" dirty="0"/>
          </a:p>
        </p:txBody>
      </p:sp>
      <p:sp>
        <p:nvSpPr>
          <p:cNvPr id="3" name="Текст 2"/>
          <p:cNvSpPr>
            <a:spLocks noGrp="1"/>
          </p:cNvSpPr>
          <p:nvPr>
            <p:ph type="body" idx="1"/>
          </p:nvPr>
        </p:nvSpPr>
        <p:spPr/>
        <p:txBody>
          <a:bodyPr/>
          <a:lstStyle/>
          <a:p>
            <a:r>
              <a:rPr lang="ru-RU" dirty="0" smtClean="0"/>
              <a:t>Классификация финансовой отчетности по степени обобщения отчетных данных</a:t>
            </a:r>
            <a:endParaRPr lang="ru-RU" dirty="0"/>
          </a:p>
        </p:txBody>
      </p:sp>
    </p:spTree>
    <p:extLst>
      <p:ext uri="{BB962C8B-B14F-4D97-AF65-F5344CB8AC3E}">
        <p14:creationId xmlns:p14="http://schemas.microsoft.com/office/powerpoint/2010/main" val="2551419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1. Федеральные стандарты</a:t>
            </a:r>
            <a:br>
              <a:rPr lang="ru-RU" sz="3200" dirty="0" smtClean="0"/>
            </a:br>
            <a:r>
              <a:rPr lang="ru-RU" sz="3200" dirty="0" smtClean="0"/>
              <a:t>2. Отраслевые стандарты, в </a:t>
            </a:r>
            <a:r>
              <a:rPr lang="ru-RU" sz="3200" dirty="0" err="1" smtClean="0"/>
              <a:t>т.ч</a:t>
            </a:r>
            <a:r>
              <a:rPr lang="ru-RU" sz="3200" dirty="0" smtClean="0"/>
              <a:t>. нормативные акты ЦБ РФ</a:t>
            </a:r>
            <a:br>
              <a:rPr lang="ru-RU" sz="3200" dirty="0" smtClean="0"/>
            </a:br>
            <a:r>
              <a:rPr lang="ru-RU" sz="3200" dirty="0" smtClean="0"/>
              <a:t>3.Стандарты в области бухгалтерского учета</a:t>
            </a:r>
            <a:br>
              <a:rPr lang="ru-RU" sz="3200" dirty="0" smtClean="0"/>
            </a:br>
            <a:r>
              <a:rPr lang="ru-RU" sz="3200" dirty="0" smtClean="0"/>
              <a:t>4. Стандарты экономического субъекта</a:t>
            </a:r>
            <a:endParaRPr lang="ru-RU" sz="3200" dirty="0"/>
          </a:p>
        </p:txBody>
      </p:sp>
      <p:sp>
        <p:nvSpPr>
          <p:cNvPr id="3" name="Текст 2"/>
          <p:cNvSpPr>
            <a:spLocks noGrp="1"/>
          </p:cNvSpPr>
          <p:nvPr>
            <p:ph type="body" idx="1"/>
          </p:nvPr>
        </p:nvSpPr>
        <p:spPr/>
        <p:txBody>
          <a:bodyPr/>
          <a:lstStyle/>
          <a:p>
            <a:pPr>
              <a:spcBef>
                <a:spcPts val="0"/>
              </a:spcBef>
            </a:pPr>
            <a:r>
              <a:rPr lang="ru-RU" dirty="0"/>
              <a:t>Система нормативного регулирования бухгалтерского учёта и отчётности</a:t>
            </a:r>
          </a:p>
          <a:p>
            <a:pPr>
              <a:spcBef>
                <a:spcPts val="0"/>
              </a:spcBef>
            </a:pPr>
            <a:r>
              <a:rPr lang="ru-RU" dirty="0"/>
              <a:t>в Российской </a:t>
            </a:r>
            <a:r>
              <a:rPr lang="ru-RU" dirty="0" smtClean="0"/>
              <a:t>Федерации (ст. 21 ФЗ № 402-ФЗ от 06.12.2011 г. «О бухгалтерском учете»)</a:t>
            </a:r>
            <a:endParaRPr lang="ru-RU" dirty="0"/>
          </a:p>
          <a:p>
            <a:endParaRPr lang="ru-RU" dirty="0"/>
          </a:p>
        </p:txBody>
      </p:sp>
    </p:spTree>
    <p:extLst>
      <p:ext uri="{BB962C8B-B14F-4D97-AF65-F5344CB8AC3E}">
        <p14:creationId xmlns:p14="http://schemas.microsoft.com/office/powerpoint/2010/main" val="3118047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ChangeAspect="1"/>
          </p:cNvGraphicFramePr>
          <p:nvPr>
            <p:extLst>
              <p:ext uri="{D42A27DB-BD31-4B8C-83A1-F6EECF244321}">
                <p14:modId xmlns:p14="http://schemas.microsoft.com/office/powerpoint/2010/main" val="1435503650"/>
              </p:ext>
            </p:extLst>
          </p:nvPr>
        </p:nvGraphicFramePr>
        <p:xfrm>
          <a:off x="677335" y="663575"/>
          <a:ext cx="8596667" cy="5377787"/>
        </p:xfrm>
        <a:graphic>
          <a:graphicData uri="http://schemas.openxmlformats.org/presentationml/2006/ole">
            <mc:AlternateContent xmlns:mc="http://schemas.openxmlformats.org/markup-compatibility/2006">
              <mc:Choice xmlns:v="urn:schemas-microsoft-com:vml" Requires="v">
                <p:oleObj spid="_x0000_s3074" name="Документ" r:id="rId3" imgW="5925852" imgH="5529768" progId="Word.Document.12">
                  <p:embed/>
                </p:oleObj>
              </mc:Choice>
              <mc:Fallback>
                <p:oleObj name="Документ" r:id="rId3" imgW="5925852" imgH="5529768" progId="Word.Document.12">
                  <p:embed/>
                  <p:pic>
                    <p:nvPicPr>
                      <p:cNvPr id="4" name="Объект 3"/>
                      <p:cNvPicPr/>
                      <p:nvPr/>
                    </p:nvPicPr>
                    <p:blipFill>
                      <a:blip r:embed="rId4"/>
                      <a:stretch>
                        <a:fillRect/>
                      </a:stretch>
                    </p:blipFill>
                    <p:spPr>
                      <a:xfrm>
                        <a:off x="677335" y="663575"/>
                        <a:ext cx="8596667" cy="5377787"/>
                      </a:xfrm>
                      <a:prstGeom prst="rect">
                        <a:avLst/>
                      </a:prstGeom>
                    </p:spPr>
                  </p:pic>
                </p:oleObj>
              </mc:Fallback>
            </mc:AlternateContent>
          </a:graphicData>
        </a:graphic>
      </p:graphicFrame>
    </p:spTree>
    <p:extLst>
      <p:ext uri="{BB962C8B-B14F-4D97-AF65-F5344CB8AC3E}">
        <p14:creationId xmlns:p14="http://schemas.microsoft.com/office/powerpoint/2010/main" val="3290971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p:txBody>
          <a:bodyPr/>
          <a:lstStyle/>
          <a:p>
            <a:r>
              <a:rPr lang="ru-RU" dirty="0">
                <a:latin typeface="Arial" panose="020B0604020202020204" pitchFamily="34" charset="0"/>
                <a:ea typeface="Times New Roman" panose="02020603050405020304" pitchFamily="18" charset="0"/>
              </a:rPr>
              <a:t>Основные моменты, регулируемые Положением по ведению бухгалтерского учета № 34н</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182386479"/>
              </p:ext>
            </p:extLst>
          </p:nvPr>
        </p:nvGraphicFramePr>
        <p:xfrm>
          <a:off x="677335" y="609600"/>
          <a:ext cx="8596667" cy="3403600"/>
        </p:xfrm>
        <a:graphic>
          <a:graphicData uri="http://schemas.openxmlformats.org/drawingml/2006/table">
            <a:tbl>
              <a:tblPr/>
              <a:tblGrid>
                <a:gridCol w="6776948">
                  <a:extLst>
                    <a:ext uri="{9D8B030D-6E8A-4147-A177-3AD203B41FA5}">
                      <a16:colId xmlns:a16="http://schemas.microsoft.com/office/drawing/2014/main" val="3183376158"/>
                    </a:ext>
                  </a:extLst>
                </a:gridCol>
                <a:gridCol w="1819719">
                  <a:extLst>
                    <a:ext uri="{9D8B030D-6E8A-4147-A177-3AD203B41FA5}">
                      <a16:colId xmlns:a16="http://schemas.microsoft.com/office/drawing/2014/main" val="3973917217"/>
                    </a:ext>
                  </a:extLst>
                </a:gridCol>
              </a:tblGrid>
              <a:tr h="316553">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Норма</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Статья</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6697281"/>
                  </a:ext>
                </a:extLst>
              </a:tr>
              <a:tr h="746852">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Обязательность проведения инвентаризации имущества и обязательств перед составлением годовой бухгалтерской отчетности (кроме имущества, инвентаризация которого проводилась не ранее 1 октября отчетного года)</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 II, п. 27</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9346481"/>
                  </a:ext>
                </a:extLst>
              </a:tr>
              <a:tr h="357113">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Состав бухгалтерской отчетности, основные требования к составлению отчетности</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a:t>
                      </a:r>
                      <a:r>
                        <a:rPr lang="en-US" sz="800">
                          <a:effectLst/>
                          <a:latin typeface="Arial" panose="020B0604020202020204" pitchFamily="34" charset="0"/>
                          <a:ea typeface="Times New Roman" panose="02020603050405020304" pitchFamily="18" charset="0"/>
                        </a:rPr>
                        <a:t>III</a:t>
                      </a:r>
                      <a:r>
                        <a:rPr lang="ru-RU" sz="800">
                          <a:effectLst/>
                          <a:latin typeface="Arial" panose="020B0604020202020204" pitchFamily="34" charset="0"/>
                          <a:ea typeface="Times New Roman" panose="02020603050405020304" pitchFamily="18" charset="0"/>
                        </a:rPr>
                        <a:t> , пп, 29-40</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4796973"/>
                  </a:ext>
                </a:extLst>
              </a:tr>
              <a:tr h="338596">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Правила оценки статей бухгалтерской отчетности</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a:t>
                      </a:r>
                      <a:r>
                        <a:rPr lang="en-US" sz="800">
                          <a:effectLst/>
                          <a:latin typeface="Arial" panose="020B0604020202020204" pitchFamily="34" charset="0"/>
                          <a:ea typeface="Times New Roman" panose="02020603050405020304" pitchFamily="18" charset="0"/>
                        </a:rPr>
                        <a:t> III</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2172616"/>
                  </a:ext>
                </a:extLst>
              </a:tr>
              <a:tr h="529057">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Порядок представления бухгалтерской отчетности коммерческими и некоммерческими организациями</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3345103"/>
                  </a:ext>
                </a:extLst>
              </a:tr>
              <a:tr h="752143">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День представления бухгалтерской отчетности. Если дата представления бухгалтерской отчетности приходится на нерабочий день, то сроком предоставления отчетности считается первый следующий за ним  рабочий день</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 IV, п. 88</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4436315"/>
                  </a:ext>
                </a:extLst>
              </a:tr>
              <a:tr h="363286">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Основные правила сводной бухгалтерской отчетности</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dirty="0">
                          <a:effectLst/>
                          <a:latin typeface="Arial" panose="020B0604020202020204" pitchFamily="34" charset="0"/>
                          <a:ea typeface="Times New Roman" panose="02020603050405020304" pitchFamily="18" charset="0"/>
                        </a:rPr>
                        <a:t>С. V</a:t>
                      </a:r>
                      <a:endParaRPr lang="ru-RU" sz="1000" dirty="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5651152"/>
                  </a:ext>
                </a:extLst>
              </a:tr>
            </a:tbl>
          </a:graphicData>
        </a:graphic>
      </p:graphicFrame>
    </p:spTree>
    <p:extLst>
      <p:ext uri="{BB962C8B-B14F-4D97-AF65-F5344CB8AC3E}">
        <p14:creationId xmlns:p14="http://schemas.microsoft.com/office/powerpoint/2010/main" val="1630994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p:txBody>
          <a:bodyPr/>
          <a:lstStyle/>
          <a:p>
            <a:r>
              <a:rPr lang="ru-RU" dirty="0">
                <a:latin typeface="Arial" panose="020B0604020202020204" pitchFamily="34" charset="0"/>
                <a:ea typeface="Times New Roman" panose="02020603050405020304" pitchFamily="18" charset="0"/>
              </a:rPr>
              <a:t>Основные положения ПБУ 4/99 «Бухгалтерская отчетность организации»</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103479785"/>
              </p:ext>
            </p:extLst>
          </p:nvPr>
        </p:nvGraphicFramePr>
        <p:xfrm>
          <a:off x="1313411" y="723265"/>
          <a:ext cx="7456516" cy="3367495"/>
        </p:xfrm>
        <a:graphic>
          <a:graphicData uri="http://schemas.openxmlformats.org/drawingml/2006/table">
            <a:tbl>
              <a:tblPr/>
              <a:tblGrid>
                <a:gridCol w="6304798">
                  <a:extLst>
                    <a:ext uri="{9D8B030D-6E8A-4147-A177-3AD203B41FA5}">
                      <a16:colId xmlns:a16="http://schemas.microsoft.com/office/drawing/2014/main" val="3014709055"/>
                    </a:ext>
                  </a:extLst>
                </a:gridCol>
                <a:gridCol w="1151718">
                  <a:extLst>
                    <a:ext uri="{9D8B030D-6E8A-4147-A177-3AD203B41FA5}">
                      <a16:colId xmlns:a16="http://schemas.microsoft.com/office/drawing/2014/main" val="3491281988"/>
                    </a:ext>
                  </a:extLst>
                </a:gridCol>
              </a:tblGrid>
              <a:tr h="261783">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Основные положения</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Статья</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0442006"/>
                  </a:ext>
                </a:extLst>
              </a:tr>
              <a:tr h="704939">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Требование достоверности бухгалтерской отчетности. Если при составлении бухгалтерской отчетности применение правил Положения не позволяет сформировать достоверное и полное представление о финансовом положении организации, то организация в исключительных случаях (например, национализация имущества) может допустить отступление от этих правил</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a:t>
                      </a:r>
                      <a:r>
                        <a:rPr lang="en-US" sz="800">
                          <a:effectLst/>
                          <a:latin typeface="Arial" panose="020B0604020202020204" pitchFamily="34" charset="0"/>
                          <a:ea typeface="Times New Roman" panose="02020603050405020304" pitchFamily="18" charset="0"/>
                        </a:rPr>
                        <a:t>III</a:t>
                      </a:r>
                      <a:r>
                        <a:rPr lang="ru-RU" sz="800">
                          <a:effectLst/>
                          <a:latin typeface="Arial" panose="020B0604020202020204" pitchFamily="34" charset="0"/>
                          <a:ea typeface="Times New Roman" panose="02020603050405020304" pitchFamily="18" charset="0"/>
                        </a:rPr>
                        <a:t>, п. 6</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6149921"/>
                  </a:ext>
                </a:extLst>
              </a:tr>
              <a:tr h="181374">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Требование нейтральности</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 III, п. 7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5990086"/>
                  </a:ext>
                </a:extLst>
              </a:tr>
              <a:tr h="116079">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Требование сопоставимости</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 Ш. П. 10</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2141784"/>
                  </a:ext>
                </a:extLst>
              </a:tr>
              <a:tr h="223090">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Раскрытие содержания статей баланса, отчета о прибылях и убытках и приложений к ним</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a:t>
                      </a:r>
                      <a:r>
                        <a:rPr lang="en-US" sz="800">
                          <a:effectLst/>
                          <a:latin typeface="Arial" panose="020B0604020202020204" pitchFamily="34" charset="0"/>
                          <a:ea typeface="Times New Roman" panose="02020603050405020304" pitchFamily="18" charset="0"/>
                        </a:rPr>
                        <a:t> IV-VI</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2452133"/>
                  </a:ext>
                </a:extLst>
              </a:tr>
              <a:tr h="415346">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Правила оценки статей бухгалтерской отчетности: требование к организации обеспечить соблюдение допущений и требований, предусмотренных положением по бухгалтерскому учету «Учетная политика организации» ПБУ 1/2008</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Ст. VII</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5064659"/>
                  </a:ext>
                </a:extLst>
              </a:tr>
              <a:tr h="489709">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Бухгалтерский баланс должен включать числовые показатели в нетто-оценке, то есть за вычетом регулирующих величин, которые должны раскрываться в пояснениях к бухгалтерскому балансу и отчету о прибылях и убытках.</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П. 35</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8846179"/>
                  </a:ext>
                </a:extLst>
              </a:tr>
              <a:tr h="362747">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Правила оценки отдельных статей бухгалтерской отчетности устанавливаются соответствующими положениями по бухгалтерскому учету</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П. 36</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5576587"/>
                  </a:ext>
                </a:extLst>
              </a:tr>
              <a:tr h="362747">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Требование обязательной инвентаризации статей бухгалтерской отчетности, составляемой за отчетный год.</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П. 38</a:t>
                      </a:r>
                      <a:endParaRPr lang="ru-RU" sz="1000">
                        <a:effectLst/>
                        <a:latin typeface="Times New Roman" panose="02020603050405020304" pitchFamily="18" charset="0"/>
                        <a:ea typeface="Times New Roman" panose="02020603050405020304" pitchFamily="18" charset="0"/>
                      </a:endParaRPr>
                    </a:p>
                    <a:p>
                      <a:pPr indent="252095" algn="just">
                        <a:spcAft>
                          <a:spcPts val="0"/>
                        </a:spcAft>
                      </a:pPr>
                      <a:r>
                        <a:rPr lang="ru-RU" sz="800">
                          <a:effectLst/>
                          <a:latin typeface="Arial" panose="020B0604020202020204" pitchFamily="34"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957606"/>
                  </a:ext>
                </a:extLst>
              </a:tr>
              <a:tr h="232158">
                <a:tc>
                  <a:txBody>
                    <a:bodyPr/>
                    <a:lstStyle/>
                    <a:p>
                      <a:pPr indent="252095" algn="just">
                        <a:spcAft>
                          <a:spcPts val="0"/>
                        </a:spcAft>
                      </a:pPr>
                      <a:r>
                        <a:rPr lang="ru-RU" sz="800">
                          <a:effectLst/>
                          <a:latin typeface="Arial" panose="020B0604020202020204" pitchFamily="34" charset="0"/>
                          <a:ea typeface="Times New Roman" panose="02020603050405020304" pitchFamily="18" charset="0"/>
                        </a:rPr>
                        <a:t>Состав промежуточной бухгалтерской отчетности и требования, предъявляемые к ней</a:t>
                      </a:r>
                      <a:endParaRPr lang="ru-RU" sz="100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2095" algn="just">
                        <a:spcAft>
                          <a:spcPts val="0"/>
                        </a:spcAft>
                      </a:pPr>
                      <a:r>
                        <a:rPr lang="ru-RU" sz="800" dirty="0">
                          <a:effectLst/>
                          <a:latin typeface="Arial" panose="020B0604020202020204" pitchFamily="34" charset="0"/>
                          <a:ea typeface="Times New Roman" panose="02020603050405020304" pitchFamily="18" charset="0"/>
                        </a:rPr>
                        <a:t>Ст. XI</a:t>
                      </a:r>
                      <a:endParaRPr lang="ru-RU" sz="1000" dirty="0">
                        <a:effectLst/>
                        <a:latin typeface="Times New Roman" panose="02020603050405020304" pitchFamily="18" charset="0"/>
                        <a:ea typeface="Times New Roman" panose="02020603050405020304" pitchFamily="18" charset="0"/>
                      </a:endParaRPr>
                    </a:p>
                    <a:p>
                      <a:pPr indent="252095" algn="just">
                        <a:spcAft>
                          <a:spcPts val="0"/>
                        </a:spcAft>
                      </a:pPr>
                      <a:r>
                        <a:rPr lang="ru-RU" sz="800" dirty="0">
                          <a:effectLst/>
                          <a:latin typeface="Arial" panose="020B0604020202020204" pitchFamily="34" charset="0"/>
                          <a:ea typeface="Times New Roman" panose="02020603050405020304" pitchFamily="18" charset="0"/>
                        </a:rPr>
                        <a:t> </a:t>
                      </a:r>
                      <a:endParaRPr lang="ru-RU" sz="1000" dirty="0">
                        <a:effectLst/>
                        <a:latin typeface="Times New Roman" panose="02020603050405020304" pitchFamily="18" charset="0"/>
                        <a:ea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2917429"/>
                  </a:ext>
                </a:extLst>
              </a:tr>
            </a:tbl>
          </a:graphicData>
        </a:graphic>
      </p:graphicFrame>
    </p:spTree>
    <p:extLst>
      <p:ext uri="{BB962C8B-B14F-4D97-AF65-F5344CB8AC3E}">
        <p14:creationId xmlns:p14="http://schemas.microsoft.com/office/powerpoint/2010/main" val="3059503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a:t>	</a:t>
            </a:r>
            <a:r>
              <a:rPr lang="ru-RU" sz="3600" dirty="0" smtClean="0"/>
              <a:t>бухгалтерский баланс;</a:t>
            </a:r>
            <a:r>
              <a:rPr lang="ru-RU" sz="3600" dirty="0"/>
              <a:t/>
            </a:r>
            <a:br>
              <a:rPr lang="ru-RU" sz="3600" dirty="0"/>
            </a:br>
            <a:r>
              <a:rPr lang="ru-RU" sz="3600" dirty="0"/>
              <a:t>	</a:t>
            </a:r>
            <a:r>
              <a:rPr lang="ru-RU" sz="3600" dirty="0" smtClean="0"/>
              <a:t>отчет </a:t>
            </a:r>
            <a:r>
              <a:rPr lang="ru-RU" sz="3600" dirty="0"/>
              <a:t>о прибылях и убытках;</a:t>
            </a:r>
            <a:br>
              <a:rPr lang="ru-RU" sz="3600" dirty="0"/>
            </a:br>
            <a:r>
              <a:rPr lang="ru-RU" sz="3600" dirty="0"/>
              <a:t>	</a:t>
            </a:r>
            <a:r>
              <a:rPr lang="ru-RU" sz="3600" dirty="0" smtClean="0"/>
              <a:t>отчет </a:t>
            </a:r>
            <a:r>
              <a:rPr lang="ru-RU" sz="3600" dirty="0"/>
              <a:t>о движении капитала;</a:t>
            </a:r>
            <a:br>
              <a:rPr lang="ru-RU" sz="3600" dirty="0"/>
            </a:br>
            <a:r>
              <a:rPr lang="ru-RU" sz="3600" dirty="0"/>
              <a:t>	</a:t>
            </a:r>
            <a:r>
              <a:rPr lang="ru-RU" sz="3600" dirty="0" smtClean="0"/>
              <a:t>отчет </a:t>
            </a:r>
            <a:r>
              <a:rPr lang="ru-RU" sz="3600" dirty="0"/>
              <a:t>о движении денежных средств;</a:t>
            </a:r>
            <a:br>
              <a:rPr lang="ru-RU" sz="3600" dirty="0"/>
            </a:br>
            <a:r>
              <a:rPr lang="ru-RU" sz="3600" dirty="0"/>
              <a:t>	</a:t>
            </a:r>
            <a:r>
              <a:rPr lang="ru-RU" sz="3600" dirty="0" smtClean="0"/>
              <a:t>описание </a:t>
            </a:r>
            <a:r>
              <a:rPr lang="ru-RU" sz="3600" dirty="0"/>
              <a:t>учетной политики и пояснений к </a:t>
            </a:r>
            <a:r>
              <a:rPr lang="ru-RU" sz="3600" dirty="0" smtClean="0"/>
              <a:t>отчетности</a:t>
            </a:r>
            <a:r>
              <a:rPr lang="ru-RU" dirty="0"/>
              <a:t/>
            </a:r>
            <a:br>
              <a:rPr lang="ru-RU" dirty="0"/>
            </a:br>
            <a:endParaRPr lang="ru-RU" dirty="0"/>
          </a:p>
        </p:txBody>
      </p:sp>
      <p:sp>
        <p:nvSpPr>
          <p:cNvPr id="3" name="Текст 2"/>
          <p:cNvSpPr>
            <a:spLocks noGrp="1"/>
          </p:cNvSpPr>
          <p:nvPr>
            <p:ph type="body" idx="1"/>
          </p:nvPr>
        </p:nvSpPr>
        <p:spPr/>
        <p:txBody>
          <a:bodyPr/>
          <a:lstStyle/>
          <a:p>
            <a:r>
              <a:rPr lang="ru-RU" dirty="0" smtClean="0"/>
              <a:t>Состав отчетности по </a:t>
            </a:r>
            <a:r>
              <a:rPr lang="ru-RU" dirty="0"/>
              <a:t>МСФО 1 «</a:t>
            </a:r>
            <a:r>
              <a:rPr lang="ru-RU" dirty="0" smtClean="0"/>
              <a:t>Принципы </a:t>
            </a:r>
            <a:r>
              <a:rPr lang="ru-RU" dirty="0"/>
              <a:t>подготовки и представления финансовой отчетности»</a:t>
            </a:r>
          </a:p>
        </p:txBody>
      </p:sp>
    </p:spTree>
    <p:extLst>
      <p:ext uri="{BB962C8B-B14F-4D97-AF65-F5344CB8AC3E}">
        <p14:creationId xmlns:p14="http://schemas.microsoft.com/office/powerpoint/2010/main" val="13217537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p:txBody>
          <a:bodyPr/>
          <a:lstStyle/>
          <a:p>
            <a:r>
              <a:rPr lang="ru-RU" dirty="0"/>
              <a:t>Отличия российской практики от МСФО</a:t>
            </a:r>
          </a:p>
        </p:txBody>
      </p:sp>
      <p:graphicFrame>
        <p:nvGraphicFramePr>
          <p:cNvPr id="4" name="Таблица 3"/>
          <p:cNvGraphicFramePr>
            <a:graphicFrameLocks noGrp="1"/>
          </p:cNvGraphicFramePr>
          <p:nvPr>
            <p:extLst>
              <p:ext uri="{D42A27DB-BD31-4B8C-83A1-F6EECF244321}">
                <p14:modId xmlns:p14="http://schemas.microsoft.com/office/powerpoint/2010/main" val="1514906110"/>
              </p:ext>
            </p:extLst>
          </p:nvPr>
        </p:nvGraphicFramePr>
        <p:xfrm>
          <a:off x="922713" y="609601"/>
          <a:ext cx="7838902" cy="3437477"/>
        </p:xfrm>
        <a:graphic>
          <a:graphicData uri="http://schemas.openxmlformats.org/drawingml/2006/table">
            <a:tbl>
              <a:tblPr/>
              <a:tblGrid>
                <a:gridCol w="1518510">
                  <a:extLst>
                    <a:ext uri="{9D8B030D-6E8A-4147-A177-3AD203B41FA5}">
                      <a16:colId xmlns:a16="http://schemas.microsoft.com/office/drawing/2014/main" val="391416718"/>
                    </a:ext>
                  </a:extLst>
                </a:gridCol>
                <a:gridCol w="3036193">
                  <a:extLst>
                    <a:ext uri="{9D8B030D-6E8A-4147-A177-3AD203B41FA5}">
                      <a16:colId xmlns:a16="http://schemas.microsoft.com/office/drawing/2014/main" val="3562658033"/>
                    </a:ext>
                  </a:extLst>
                </a:gridCol>
                <a:gridCol w="3284199">
                  <a:extLst>
                    <a:ext uri="{9D8B030D-6E8A-4147-A177-3AD203B41FA5}">
                      <a16:colId xmlns:a16="http://schemas.microsoft.com/office/drawing/2014/main" val="2082324606"/>
                    </a:ext>
                  </a:extLst>
                </a:gridCol>
              </a:tblGrid>
              <a:tr h="98210">
                <a:tc>
                  <a:txBody>
                    <a:bodyPr/>
                    <a:lstStyle/>
                    <a:p>
                      <a:pPr>
                        <a:spcAft>
                          <a:spcPts val="0"/>
                        </a:spcAft>
                      </a:pPr>
                      <a:r>
                        <a:rPr lang="ru-RU" sz="700">
                          <a:effectLst/>
                          <a:latin typeface="Arial" panose="020B0604020202020204" pitchFamily="34" charset="0"/>
                          <a:ea typeface="Times New Roman" panose="02020603050405020304" pitchFamily="18" charset="0"/>
                        </a:rPr>
                        <a:t>Отличия</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МСФО</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Российская практика</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7873165"/>
                  </a:ext>
                </a:extLst>
              </a:tr>
              <a:tr h="392841">
                <a:tc>
                  <a:txBody>
                    <a:bodyPr/>
                    <a:lstStyle/>
                    <a:p>
                      <a:pPr>
                        <a:spcAft>
                          <a:spcPts val="0"/>
                        </a:spcAft>
                      </a:pPr>
                      <a:r>
                        <a:rPr lang="ru-RU" sz="700">
                          <a:effectLst/>
                          <a:latin typeface="Arial" panose="020B0604020202020204" pitchFamily="34" charset="0"/>
                          <a:ea typeface="Times New Roman" panose="02020603050405020304" pitchFamily="18" charset="0"/>
                        </a:rPr>
                        <a:t>Интересы какой группы пользователей превалируют</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В первую очередь, инвесторов</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Регулирующих органов</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7466886"/>
                  </a:ext>
                </a:extLst>
              </a:tr>
              <a:tr h="294631">
                <a:tc>
                  <a:txBody>
                    <a:bodyPr/>
                    <a:lstStyle/>
                    <a:p>
                      <a:pPr>
                        <a:spcAft>
                          <a:spcPts val="0"/>
                        </a:spcAft>
                      </a:pPr>
                      <a:r>
                        <a:rPr lang="ru-RU" sz="700">
                          <a:effectLst/>
                          <a:latin typeface="Arial" panose="020B0604020202020204" pitchFamily="34" charset="0"/>
                          <a:ea typeface="Times New Roman" panose="02020603050405020304" pitchFamily="18" charset="0"/>
                        </a:rPr>
                        <a:t>Достоверность отчетности</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Объективное и правдивое отражение реального положения организации</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Соответствие действующим правилам, нормативным актам</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233417"/>
                  </a:ext>
                </a:extLst>
              </a:tr>
              <a:tr h="294631">
                <a:tc>
                  <a:txBody>
                    <a:bodyPr/>
                    <a:lstStyle/>
                    <a:p>
                      <a:pPr>
                        <a:spcAft>
                          <a:spcPts val="0"/>
                        </a:spcAft>
                      </a:pPr>
                      <a:r>
                        <a:rPr lang="ru-RU" sz="700">
                          <a:effectLst/>
                          <a:latin typeface="Arial" panose="020B0604020202020204" pitchFamily="34" charset="0"/>
                          <a:ea typeface="Times New Roman" panose="02020603050405020304" pitchFamily="18" charset="0"/>
                        </a:rPr>
                        <a:t>Трактовка активов/имущества</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Объект контролируется организацией в результате прошлого события и заключает в себе будущие экономические выгоды</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Объект принадлежит организации на праве собственности или ином вещном праве</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9487740"/>
                  </a:ext>
                </a:extLst>
              </a:tr>
              <a:tr h="555501">
                <a:tc>
                  <a:txBody>
                    <a:bodyPr/>
                    <a:lstStyle/>
                    <a:p>
                      <a:pPr>
                        <a:spcAft>
                          <a:spcPts val="0"/>
                        </a:spcAft>
                      </a:pPr>
                      <a:r>
                        <a:rPr lang="ru-RU" sz="700">
                          <a:effectLst/>
                          <a:latin typeface="Arial" panose="020B0604020202020204" pitchFamily="34" charset="0"/>
                          <a:ea typeface="Times New Roman" panose="02020603050405020304" pitchFamily="18" charset="0"/>
                        </a:rPr>
                        <a:t>Метод начислений</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Признание в отчетном периоде всех расходов и доходов, относящихся к этому периоду</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Признание в отчетном периоде относящихся к этому периоду расходов и доходов, подтвержденных первичными/ оправдательными документами</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4225057"/>
                  </a:ext>
                </a:extLst>
              </a:tr>
              <a:tr h="294631">
                <a:tc>
                  <a:txBody>
                    <a:bodyPr/>
                    <a:lstStyle/>
                    <a:p>
                      <a:pPr>
                        <a:spcAft>
                          <a:spcPts val="0"/>
                        </a:spcAft>
                      </a:pPr>
                      <a:r>
                        <a:rPr lang="ru-RU" sz="700">
                          <a:effectLst/>
                          <a:latin typeface="Arial" panose="020B0604020202020204" pitchFamily="34" charset="0"/>
                          <a:ea typeface="Times New Roman" panose="02020603050405020304" pitchFamily="18" charset="0"/>
                        </a:rPr>
                        <a:t>Требование осмотрительности</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Большая готовность к учету расходов и пассивов, чем возможных доходов и активов</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Провозглашено, но в большинстве случаев не соблюдается, так как отсутствует механизм реализации</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9583638"/>
                  </a:ext>
                </a:extLst>
              </a:tr>
              <a:tr h="589261">
                <a:tc>
                  <a:txBody>
                    <a:bodyPr/>
                    <a:lstStyle/>
                    <a:p>
                      <a:pPr>
                        <a:spcAft>
                          <a:spcPts val="0"/>
                        </a:spcAft>
                      </a:pPr>
                      <a:r>
                        <a:rPr lang="ru-RU" sz="700">
                          <a:effectLst/>
                          <a:latin typeface="Arial" panose="020B0604020202020204" pitchFamily="34" charset="0"/>
                          <a:ea typeface="Times New Roman" panose="02020603050405020304" pitchFamily="18" charset="0"/>
                        </a:rPr>
                        <a:t>Требование приоритета содержания перед формой</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Факты хозяйственной жизни учитываются исходя из их содержания и условий хозяйствования, а не только и не столько из их правовой формы</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Провозглашено, но в большинстве случаев не соблюдается, так как отсутствует механизм реализации. В основе большинства учетных действий -первичный/оправдательный документ, отвечающий установленным требованиям</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365638"/>
                  </a:ext>
                </a:extLst>
              </a:tr>
              <a:tr h="491051">
                <a:tc>
                  <a:txBody>
                    <a:bodyPr/>
                    <a:lstStyle/>
                    <a:p>
                      <a:pPr>
                        <a:spcAft>
                          <a:spcPts val="0"/>
                        </a:spcAft>
                      </a:pPr>
                      <a:r>
                        <a:rPr lang="ru-RU" sz="700">
                          <a:effectLst/>
                          <a:latin typeface="Arial" panose="020B0604020202020204" pitchFamily="34" charset="0"/>
                          <a:ea typeface="Times New Roman" panose="02020603050405020304" pitchFamily="18" charset="0"/>
                        </a:rPr>
                        <a:t>Требование рациональности</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Финансовая отчетность должна включать все показатели, достаточно значимые для оценок и решений пользователей. Значимость рассматривается, прежде всего, как качественная характеристика</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Провозглашено, но не соблюдается на практике. Значимость определяется через количественные величины</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9575563"/>
                  </a:ext>
                </a:extLst>
              </a:tr>
              <a:tr h="392841">
                <a:tc>
                  <a:txBody>
                    <a:bodyPr/>
                    <a:lstStyle/>
                    <a:p>
                      <a:pPr>
                        <a:spcAft>
                          <a:spcPts val="0"/>
                        </a:spcAft>
                      </a:pPr>
                      <a:r>
                        <a:rPr lang="ru-RU" sz="700">
                          <a:effectLst/>
                          <a:latin typeface="Arial" panose="020B0604020202020204" pitchFamily="34" charset="0"/>
                          <a:ea typeface="Times New Roman" panose="02020603050405020304" pitchFamily="18" charset="0"/>
                        </a:rPr>
                        <a:t>Возможность профессионального суждения (оценки) при подготовке</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a:effectLst/>
                          <a:latin typeface="Arial" panose="020B0604020202020204" pitchFamily="34" charset="0"/>
                          <a:ea typeface="Times New Roman" panose="02020603050405020304" pitchFamily="18" charset="0"/>
                        </a:rPr>
                        <a:t>Предполагается при решении многих вопросов</a:t>
                      </a:r>
                      <a:endParaRPr lang="ru-RU" sz="900">
                        <a:effectLst/>
                        <a:latin typeface="Times New Roman" panose="02020603050405020304" pitchFamily="18" charset="0"/>
                        <a:ea typeface="Times New Roman" panose="02020603050405020304" pitchFamily="18" charset="0"/>
                      </a:endParaRPr>
                    </a:p>
                    <a:p>
                      <a:pPr>
                        <a:spcAft>
                          <a:spcPts val="0"/>
                        </a:spcAft>
                      </a:pPr>
                      <a:r>
                        <a:rPr lang="ru-RU" sz="700">
                          <a:effectLst/>
                          <a:latin typeface="Arial" panose="020B0604020202020204" pitchFamily="34" charset="0"/>
                          <a:ea typeface="Times New Roman" panose="02020603050405020304" pitchFamily="18" charset="0"/>
                        </a:rPr>
                        <a:t> </a:t>
                      </a:r>
                      <a:endParaRPr lang="ru-RU" sz="90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700" dirty="0">
                          <a:effectLst/>
                          <a:latin typeface="Arial" panose="020B0604020202020204" pitchFamily="34" charset="0"/>
                          <a:ea typeface="Times New Roman" panose="02020603050405020304" pitchFamily="18" charset="0"/>
                        </a:rPr>
                        <a:t>Не допускается</a:t>
                      </a:r>
                      <a:endParaRPr lang="ru-RU" sz="900" dirty="0">
                        <a:effectLst/>
                        <a:latin typeface="Times New Roman" panose="02020603050405020304" pitchFamily="18" charset="0"/>
                        <a:ea typeface="Times New Roman" panose="02020603050405020304" pitchFamily="18" charset="0"/>
                      </a:endParaRPr>
                    </a:p>
                    <a:p>
                      <a:pPr>
                        <a:spcAft>
                          <a:spcPts val="0"/>
                        </a:spcAft>
                      </a:pPr>
                      <a:r>
                        <a:rPr lang="ru-RU" sz="700" dirty="0">
                          <a:effectLst/>
                          <a:latin typeface="Arial" panose="020B0604020202020204" pitchFamily="34" charset="0"/>
                          <a:ea typeface="Times New Roman" panose="02020603050405020304" pitchFamily="18" charset="0"/>
                        </a:rPr>
                        <a:t> </a:t>
                      </a:r>
                      <a:endParaRPr lang="ru-RU" sz="900" dirty="0">
                        <a:effectLst/>
                        <a:latin typeface="Times New Roman" panose="02020603050405020304" pitchFamily="18" charset="0"/>
                        <a:ea typeface="Times New Roman" panose="02020603050405020304" pitchFamily="18" charset="0"/>
                      </a:endParaRPr>
                    </a:p>
                  </a:txBody>
                  <a:tcPr marL="62999" marR="629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5230134"/>
                  </a:ext>
                </a:extLst>
              </a:tr>
            </a:tbl>
          </a:graphicData>
        </a:graphic>
      </p:graphicFrame>
    </p:spTree>
    <p:extLst>
      <p:ext uri="{BB962C8B-B14F-4D97-AF65-F5344CB8AC3E}">
        <p14:creationId xmlns:p14="http://schemas.microsoft.com/office/powerpoint/2010/main" val="35120861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spcAft>
                <a:spcPts val="0"/>
              </a:spcAft>
              <a:tabLst>
                <a:tab pos="228600" algn="l"/>
              </a:tabLst>
            </a:pPr>
            <a:r>
              <a:rPr lang="ru-RU" sz="1400" dirty="0" smtClean="0">
                <a:latin typeface="Arial" panose="020B0604020202020204" pitchFamily="34" charset="0"/>
                <a:ea typeface="Times New Roman" panose="02020603050405020304" pitchFamily="18" charset="0"/>
              </a:rPr>
              <a:t>1. Какова </a:t>
            </a:r>
            <a:r>
              <a:rPr lang="ru-RU" sz="1400" dirty="0">
                <a:latin typeface="Arial" panose="020B0604020202020204" pitchFamily="34" charset="0"/>
                <a:ea typeface="Times New Roman" panose="02020603050405020304" pitchFamily="18" charset="0"/>
              </a:rPr>
              <a:t>роль бухгалтерской отчетности в процессе принятия управленческих </a:t>
            </a:r>
            <a:r>
              <a:rPr lang="ru-RU" sz="1400" dirty="0" smtClean="0">
                <a:latin typeface="Arial" panose="020B0604020202020204" pitchFamily="34" charset="0"/>
                <a:ea typeface="Times New Roman" panose="02020603050405020304" pitchFamily="18" charset="0"/>
              </a:rPr>
              <a:t>решений?</a:t>
            </a:r>
            <a:r>
              <a:rPr lang="ru-RU" sz="1400" dirty="0" smtClean="0">
                <a:latin typeface="Times New Roman" panose="02020603050405020304" pitchFamily="18" charset="0"/>
                <a:ea typeface="Times New Roman" panose="02020603050405020304" pitchFamily="18" charset="0"/>
              </a:rPr>
              <a:t/>
            </a:r>
            <a:br>
              <a:rPr lang="ru-RU" sz="1400" dirty="0" smtClean="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2. </a:t>
            </a:r>
            <a:r>
              <a:rPr lang="ru-RU" sz="1400" dirty="0" smtClean="0">
                <a:latin typeface="Arial" panose="020B0604020202020204" pitchFamily="34" charset="0"/>
                <a:ea typeface="Times New Roman" panose="02020603050405020304" pitchFamily="18" charset="0"/>
              </a:rPr>
              <a:t>Кто </a:t>
            </a:r>
            <a:r>
              <a:rPr lang="ru-RU" sz="1400" dirty="0">
                <a:latin typeface="Arial" panose="020B0604020202020204" pitchFamily="34" charset="0"/>
                <a:ea typeface="Times New Roman" panose="02020603050405020304" pitchFamily="18" charset="0"/>
              </a:rPr>
              <a:t>является заинтересованными пользователями информации, формируемой в бухгалтерской отчетности?</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3. </a:t>
            </a:r>
            <a:r>
              <a:rPr lang="ru-RU" sz="1400" dirty="0" smtClean="0">
                <a:latin typeface="Arial" panose="020B0604020202020204" pitchFamily="34" charset="0"/>
                <a:ea typeface="Times New Roman" panose="02020603050405020304" pitchFamily="18" charset="0"/>
              </a:rPr>
              <a:t>Что </a:t>
            </a:r>
            <a:r>
              <a:rPr lang="ru-RU" sz="1400" dirty="0">
                <a:latin typeface="Arial" panose="020B0604020202020204" pitchFamily="34" charset="0"/>
                <a:ea typeface="Times New Roman" panose="02020603050405020304" pitchFamily="18" charset="0"/>
              </a:rPr>
              <a:t>понимается под бухгалтерской отчетностью?</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4. </a:t>
            </a:r>
            <a:r>
              <a:rPr lang="ru-RU" sz="1400" dirty="0" smtClean="0">
                <a:latin typeface="Arial" panose="020B0604020202020204" pitchFamily="34" charset="0"/>
                <a:ea typeface="Times New Roman" panose="02020603050405020304" pitchFamily="18" charset="0"/>
              </a:rPr>
              <a:t>По </a:t>
            </a:r>
            <a:r>
              <a:rPr lang="ru-RU" sz="1400" dirty="0">
                <a:latin typeface="Arial" panose="020B0604020202020204" pitchFamily="34" charset="0"/>
                <a:ea typeface="Times New Roman" panose="02020603050405020304" pitchFamily="18" charset="0"/>
              </a:rPr>
              <a:t>каким признакам классифицируется бухгалтерская отчетность организации?</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5. </a:t>
            </a:r>
            <a:r>
              <a:rPr lang="ru-RU" sz="1400" dirty="0" smtClean="0">
                <a:latin typeface="Arial" panose="020B0604020202020204" pitchFamily="34" charset="0"/>
                <a:ea typeface="Times New Roman" panose="02020603050405020304" pitchFamily="18" charset="0"/>
              </a:rPr>
              <a:t>Назовите </a:t>
            </a:r>
            <a:r>
              <a:rPr lang="ru-RU" sz="1400" dirty="0">
                <a:latin typeface="Arial" panose="020B0604020202020204" pitchFamily="34" charset="0"/>
                <a:ea typeface="Times New Roman" panose="02020603050405020304" pitchFamily="18" charset="0"/>
              </a:rPr>
              <a:t>три основные вида бухгалтерской отчетности.</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6. </a:t>
            </a:r>
            <a:r>
              <a:rPr lang="ru-RU" sz="1400" dirty="0" smtClean="0">
                <a:latin typeface="Arial" panose="020B0604020202020204" pitchFamily="34" charset="0"/>
                <a:ea typeface="Times New Roman" panose="02020603050405020304" pitchFamily="18" charset="0"/>
              </a:rPr>
              <a:t>Охарактеризуйте </a:t>
            </a:r>
            <a:r>
              <a:rPr lang="ru-RU" sz="1400" dirty="0">
                <a:latin typeface="Arial" panose="020B0604020202020204" pitchFamily="34" charset="0"/>
                <a:ea typeface="Times New Roman" panose="02020603050405020304" pitchFamily="18" charset="0"/>
              </a:rPr>
              <a:t>бухгалтерскую отчетность по степени обобщения отчетных данных.</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7. </a:t>
            </a:r>
            <a:r>
              <a:rPr lang="ru-RU" sz="1400" dirty="0" smtClean="0">
                <a:latin typeface="Arial" panose="020B0604020202020204" pitchFamily="34" charset="0"/>
                <a:ea typeface="Times New Roman" panose="02020603050405020304" pitchFamily="18" charset="0"/>
              </a:rPr>
              <a:t>Назовите </a:t>
            </a:r>
            <a:r>
              <a:rPr lang="ru-RU" sz="1400" dirty="0">
                <a:latin typeface="Arial" panose="020B0604020202020204" pitchFamily="34" charset="0"/>
                <a:ea typeface="Times New Roman" panose="02020603050405020304" pitchFamily="18" charset="0"/>
              </a:rPr>
              <a:t>основные уровни нормативного регулирования составления и представления бухгалтерской отчетности.</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8. </a:t>
            </a:r>
            <a:r>
              <a:rPr lang="ru-RU" sz="1400" dirty="0" smtClean="0">
                <a:latin typeface="Arial" panose="020B0604020202020204" pitchFamily="34" charset="0"/>
                <a:ea typeface="Times New Roman" panose="02020603050405020304" pitchFamily="18" charset="0"/>
              </a:rPr>
              <a:t>Охарактеризуйте </a:t>
            </a:r>
            <a:r>
              <a:rPr lang="ru-RU" sz="1400" dirty="0">
                <a:latin typeface="Arial" panose="020B0604020202020204" pitchFamily="34" charset="0"/>
                <a:ea typeface="Times New Roman" panose="02020603050405020304" pitchFamily="18" charset="0"/>
              </a:rPr>
              <a:t>законодательный уровень регулирования составления и представления бухгалтерской отчетности.</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9. </a:t>
            </a:r>
            <a:r>
              <a:rPr lang="ru-RU" sz="1400" dirty="0" smtClean="0">
                <a:latin typeface="Arial" panose="020B0604020202020204" pitchFamily="34" charset="0"/>
                <a:ea typeface="Times New Roman" panose="02020603050405020304" pitchFamily="18" charset="0"/>
              </a:rPr>
              <a:t>Чем </a:t>
            </a:r>
            <a:r>
              <a:rPr lang="ru-RU" sz="1400" dirty="0">
                <a:latin typeface="Arial" panose="020B0604020202020204" pitchFamily="34" charset="0"/>
                <a:ea typeface="Times New Roman" panose="02020603050405020304" pitchFamily="18" charset="0"/>
              </a:rPr>
              <a:t>была вызвана необходимость разработки международных стандартов финансовой отчетности?</a:t>
            </a:r>
            <a:r>
              <a:rPr lang="ru-RU" sz="1400" dirty="0">
                <a:latin typeface="Times New Roman" panose="02020603050405020304" pitchFamily="18" charset="0"/>
                <a:ea typeface="Times New Roman" panose="02020603050405020304" pitchFamily="18" charset="0"/>
              </a:rPr>
              <a:t/>
            </a:r>
            <a:br>
              <a:rPr lang="ru-RU" sz="1400" dirty="0">
                <a:latin typeface="Times New Roman" panose="02020603050405020304" pitchFamily="18" charset="0"/>
                <a:ea typeface="Times New Roman" panose="02020603050405020304" pitchFamily="18" charset="0"/>
              </a:rPr>
            </a:br>
            <a:r>
              <a:rPr lang="ru-RU" sz="1400" dirty="0" smtClean="0">
                <a:latin typeface="Times New Roman" panose="02020603050405020304" pitchFamily="18" charset="0"/>
                <a:ea typeface="Times New Roman" panose="02020603050405020304" pitchFamily="18" charset="0"/>
              </a:rPr>
              <a:t>10. </a:t>
            </a:r>
            <a:r>
              <a:rPr lang="ru-RU" sz="1400" dirty="0" smtClean="0">
                <a:latin typeface="Arial" panose="020B0604020202020204" pitchFamily="34" charset="0"/>
                <a:ea typeface="Times New Roman" panose="02020603050405020304" pitchFamily="18" charset="0"/>
              </a:rPr>
              <a:t>Дайте </a:t>
            </a:r>
            <a:r>
              <a:rPr lang="ru-RU" sz="1400" dirty="0">
                <a:latin typeface="Arial" panose="020B0604020202020204" pitchFamily="34" charset="0"/>
                <a:ea typeface="Times New Roman" panose="02020603050405020304" pitchFamily="18" charset="0"/>
              </a:rPr>
              <a:t>краткую характеристику МСФО 1 «Прин­ципы подготовки и представления финансовой отчетности».</a:t>
            </a:r>
            <a:endParaRPr lang="ru-RU" sz="1400" dirty="0"/>
          </a:p>
        </p:txBody>
      </p:sp>
      <p:sp>
        <p:nvSpPr>
          <p:cNvPr id="3" name="Текст 2"/>
          <p:cNvSpPr>
            <a:spLocks noGrp="1"/>
          </p:cNvSpPr>
          <p:nvPr>
            <p:ph type="body" idx="1"/>
          </p:nvPr>
        </p:nvSpPr>
        <p:spPr/>
        <p:txBody>
          <a:bodyPr/>
          <a:lstStyle/>
          <a:p>
            <a:r>
              <a:rPr lang="ru-RU" dirty="0" smtClean="0"/>
              <a:t>Контрольные вопросы по теме для самостоятельной подготовки</a:t>
            </a:r>
            <a:endParaRPr lang="ru-RU" dirty="0"/>
          </a:p>
        </p:txBody>
      </p:sp>
    </p:spTree>
    <p:extLst>
      <p:ext uri="{BB962C8B-B14F-4D97-AF65-F5344CB8AC3E}">
        <p14:creationId xmlns:p14="http://schemas.microsoft.com/office/powerpoint/2010/main" val="15753662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582807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51</TotalTime>
  <Words>855</Words>
  <Application>Microsoft Office PowerPoint</Application>
  <PresentationFormat>Широкоэкранный</PresentationFormat>
  <Paragraphs>119</Paragraphs>
  <Slides>17</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17</vt:i4>
      </vt:variant>
    </vt:vector>
  </HeadingPairs>
  <TitlesOfParts>
    <vt:vector size="23" baseType="lpstr">
      <vt:lpstr>Arial</vt:lpstr>
      <vt:lpstr>Times New Roman</vt:lpstr>
      <vt:lpstr>Trebuchet MS</vt:lpstr>
      <vt:lpstr>Wingdings 3</vt:lpstr>
      <vt:lpstr>Аспект</vt:lpstr>
      <vt:lpstr>Документ</vt:lpstr>
      <vt:lpstr>Концепция бухгалтерской отчетности в Российской Федерации и международной практике</vt:lpstr>
      <vt:lpstr>Бухгалтерский учет - информационная система, которая измеряет, обрабатывает и передает финансовую информацию о познаваемом хозяйственном объекте </vt:lpstr>
      <vt:lpstr>В сис­теме нормативного регулирования учета бухгалтерская отчетность рассматривается как система показателей, отражающих имуществен­ное и финансовое положение организации на отчетную дату, а также финансовые результаты ее деятельности за отчетный период. В свою очередь, отчетный период — это период, за который организация должна составлять бухгалтерскую отчетность.</vt:lpstr>
      <vt:lpstr>   </vt:lpstr>
      <vt:lpstr>Бухгалтерский учет связывает деловую активность с приятием решений. Во-первых, бухгалтерский учет отражает деловую активность путем записи данных для последующего использования. Во-вторых, в результате обработки данные помешаются на хранение до потребности в них, затем они обрабатываются таким образом, чтобы стать ценной информацией. В-третьих, информацию в форме отчетов передают тем, кто использует ее для принятия решения.</vt:lpstr>
      <vt:lpstr>В системе бухгалтерского учета организации формируется информация для внешних (инвесторов, кредиторов и других пользователей) и внутренних пользователей (руководителей, учредителей, участников и собственников имущества организации).</vt:lpstr>
      <vt:lpstr> оперативная  статистическая  бухгалтерская </vt:lpstr>
      <vt:lpstr> внутригодовая (промежуточная) отчетность  годовая отчетность </vt:lpstr>
      <vt:lpstr> первичная бухгалтерская отчетность  сводная отчетность в практике подразделяется: - простую; - сложную.   консолидированная отчетность </vt:lpstr>
      <vt:lpstr>1. Федеральные стандарты 2. Отраслевые стандарты, в т.ч. нормативные акты ЦБ РФ 3.Стандарты в области бухгалтерского учета 4. Стандарты экономического субъекта</vt:lpstr>
      <vt:lpstr>Презентация PowerPoint</vt:lpstr>
      <vt:lpstr>Презентация PowerPoint</vt:lpstr>
      <vt:lpstr>Презентация PowerPoint</vt:lpstr>
      <vt:lpstr> бухгалтерский баланс;  отчет о прибылях и убытках;  отчет о движении капитала;  отчет о движении денежных средств;  описание учетной политики и пояснений к отчетности </vt:lpstr>
      <vt:lpstr>Презентация PowerPoint</vt:lpstr>
      <vt:lpstr>1. Какова роль бухгалтерской отчетности в процессе принятия управленческих решений? 2. Кто является заинтересованными пользователями информации, формируемой в бухгалтерской отчетности? 3. Что понимается под бухгалтерской отчетностью? 4. По каким признакам классифицируется бухгалтерская отчетность организации? 5. Назовите три основные вида бухгалтерской отчетности. 6. Охарактеризуйте бухгалтерскую отчетность по степени обобщения отчетных данных. 7. Назовите основные уровни нормативного регулирования составления и представления бухгалтерской отчетности. 8. Охарактеризуйте законодательный уровень регулирования составления и представления бухгалтерской отчетности. 9. Чем была вызвана необходимость разработки международных стандартов финансовой отчетности? 10. Дайте краткую характеристику МСФО 1 «Прин­ципы подготовки и представления финансовой отчетности».</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Концепция бухгалтерской отчетности в Российской Федерации и международной практике</dc:title>
  <dc:creator>Пользователь</dc:creator>
  <cp:lastModifiedBy>Пользователь</cp:lastModifiedBy>
  <cp:revision>12</cp:revision>
  <dcterms:created xsi:type="dcterms:W3CDTF">2017-08-14T23:10:40Z</dcterms:created>
  <dcterms:modified xsi:type="dcterms:W3CDTF">2017-08-30T02:51:44Z</dcterms:modified>
</cp:coreProperties>
</file>