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58" r:id="rId5"/>
    <p:sldId id="262" r:id="rId6"/>
    <p:sldId id="259" r:id="rId7"/>
    <p:sldId id="260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5" r:id="rId17"/>
    <p:sldId id="271" r:id="rId18"/>
    <p:sldId id="272" r:id="rId19"/>
    <p:sldId id="273" r:id="rId20"/>
    <p:sldId id="276" r:id="rId21"/>
    <p:sldId id="277" r:id="rId22"/>
    <p:sldId id="278" r:id="rId23"/>
    <p:sldId id="280" r:id="rId24"/>
    <p:sldId id="294" r:id="rId25"/>
    <p:sldId id="281" r:id="rId26"/>
    <p:sldId id="282" r:id="rId27"/>
    <p:sldId id="283" r:id="rId28"/>
    <p:sldId id="284" r:id="rId29"/>
    <p:sldId id="285" r:id="rId30"/>
    <p:sldId id="287" r:id="rId31"/>
    <p:sldId id="288" r:id="rId32"/>
    <p:sldId id="289" r:id="rId33"/>
    <p:sldId id="290" r:id="rId34"/>
    <p:sldId id="291" r:id="rId35"/>
    <p:sldId id="292" r:id="rId36"/>
    <p:sldId id="293" r:id="rId37"/>
  </p:sldIdLst>
  <p:sldSz cx="12192000" cy="6858000"/>
  <p:notesSz cx="6858000" cy="9144000"/>
  <p:custDataLst>
    <p:tags r:id="rId3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8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004B-EAE4-4F42-A514-DD4F136A7361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B02E-C67E-4959-8027-0BAFE39F9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595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004B-EAE4-4F42-A514-DD4F136A7361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B02E-C67E-4959-8027-0BAFE39F9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663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004B-EAE4-4F42-A514-DD4F136A7361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B02E-C67E-4959-8027-0BAFE39F9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689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004B-EAE4-4F42-A514-DD4F136A7361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B02E-C67E-4959-8027-0BAFE39F9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907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004B-EAE4-4F42-A514-DD4F136A7361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B02E-C67E-4959-8027-0BAFE39F9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604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004B-EAE4-4F42-A514-DD4F136A7361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B02E-C67E-4959-8027-0BAFE39F9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552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004B-EAE4-4F42-A514-DD4F136A7361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B02E-C67E-4959-8027-0BAFE39F9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35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004B-EAE4-4F42-A514-DD4F136A7361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B02E-C67E-4959-8027-0BAFE39F9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8097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004B-EAE4-4F42-A514-DD4F136A7361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B02E-C67E-4959-8027-0BAFE39F9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172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004B-EAE4-4F42-A514-DD4F136A7361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B02E-C67E-4959-8027-0BAFE39F9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4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004B-EAE4-4F42-A514-DD4F136A7361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B02E-C67E-4959-8027-0BAFE39F9B2C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37541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004B-EAE4-4F42-A514-DD4F136A7361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B02E-C67E-4959-8027-0BAFE39F9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4429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004B-EAE4-4F42-A514-DD4F136A7361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B02E-C67E-4959-8027-0BAFE39F9B2C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680534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004B-EAE4-4F42-A514-DD4F136A7361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B02E-C67E-4959-8027-0BAFE39F9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1015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004B-EAE4-4F42-A514-DD4F136A7361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B02E-C67E-4959-8027-0BAFE39F9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8113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004B-EAE4-4F42-A514-DD4F136A7361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B02E-C67E-4959-8027-0BAFE39F9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882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C004B-EAE4-4F42-A514-DD4F136A7361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1CAB02E-C67E-4959-8027-0BAFE39F9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777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F82923E-F4A3-40E5-B8B5-3D92AFF3A7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 Технологии принятия решений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64167B4-B6F8-4597-9D79-AD8DF96EEF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69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5C1516-7FAB-4BF6-97E5-9015C591C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37661C8-95CE-4180-AFDA-DAE1D1ED7A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374" y="2114869"/>
            <a:ext cx="8596668" cy="3880773"/>
          </a:xfrm>
        </p:spPr>
        <p:txBody>
          <a:bodyPr>
            <a:normAutofit/>
          </a:bodyPr>
          <a:lstStyle/>
          <a:p>
            <a:r>
              <a:rPr lang="ru-RU" sz="2400" dirty="0"/>
              <a:t> под правила принятия решений - методы, которые позволяют осуществлять выбор между альтернативами действий;</a:t>
            </a:r>
          </a:p>
          <a:p>
            <a:r>
              <a:rPr lang="ru-RU" sz="2400" dirty="0"/>
              <a:t>Под принципы принятия решений -указания по методике, пригодной для исключения таких альтернатив, которые могут быть изначально отклонены, и позволяющей сделать ситуацию выработки решения более простой и наглядной.  </a:t>
            </a:r>
          </a:p>
        </p:txBody>
      </p:sp>
    </p:spTree>
    <p:extLst>
      <p:ext uri="{BB962C8B-B14F-4D97-AF65-F5344CB8AC3E}">
        <p14:creationId xmlns:p14="http://schemas.microsoft.com/office/powerpoint/2010/main" val="2074910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1B5FC3C-7E43-4F7E-A03E-B82CCFF9C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959EDFBD-B0DC-4001-A7F7-93BE6A6C8D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269858"/>
              </p:ext>
            </p:extLst>
          </p:nvPr>
        </p:nvGraphicFramePr>
        <p:xfrm>
          <a:off x="838200" y="365125"/>
          <a:ext cx="10515600" cy="5793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xmlns="" val="404705665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xmlns="" val="3706697193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xmlns="" val="1306469431"/>
                    </a:ext>
                  </a:extLst>
                </a:gridCol>
              </a:tblGrid>
              <a:tr h="787763">
                <a:tc>
                  <a:txBody>
                    <a:bodyPr/>
                    <a:lstStyle/>
                    <a:p>
                      <a:pPr algn="ctr"/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Прибыль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Оборот, млн.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53738402"/>
                  </a:ext>
                </a:extLst>
              </a:tr>
              <a:tr h="787763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А1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3,7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74266347"/>
                  </a:ext>
                </a:extLst>
              </a:tr>
              <a:tr h="787763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А2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3,6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78307118"/>
                  </a:ext>
                </a:extLst>
              </a:tr>
              <a:tr h="787763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А3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2,9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10801179"/>
                  </a:ext>
                </a:extLst>
              </a:tr>
              <a:tr h="787763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А4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3,2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18994019"/>
                  </a:ext>
                </a:extLst>
              </a:tr>
              <a:tr h="787763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А5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3,4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21612615"/>
                  </a:ext>
                </a:extLst>
              </a:tr>
              <a:tr h="787763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А6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3,9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08538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4757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7A6E85-0E72-47FB-AD32-A5C1D260F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Принятие решений в условиях определенности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3458A73-1464-41B9-883A-77ED992FF1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Нейтральные цели,</a:t>
            </a:r>
          </a:p>
          <a:p>
            <a:r>
              <a:rPr lang="ru-RU" sz="3200" dirty="0"/>
              <a:t>Комплементарные (дополняющие) цели</a:t>
            </a:r>
          </a:p>
          <a:p>
            <a:r>
              <a:rPr lang="ru-RU" sz="3200" dirty="0"/>
              <a:t>Конкурирующие цели</a:t>
            </a:r>
          </a:p>
        </p:txBody>
      </p:sp>
    </p:spTree>
    <p:extLst>
      <p:ext uri="{BB962C8B-B14F-4D97-AF65-F5344CB8AC3E}">
        <p14:creationId xmlns:p14="http://schemas.microsoft.com/office/powerpoint/2010/main" val="1497598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F96DE9-B8DF-4DFC-ABC9-83099CD4D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A3EA0B71-EF3C-4A8D-8D0F-3B442D9BF9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2963619"/>
              </p:ext>
            </p:extLst>
          </p:nvPr>
        </p:nvGraphicFramePr>
        <p:xfrm>
          <a:off x="838200" y="365125"/>
          <a:ext cx="10515600" cy="6024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0162">
                  <a:extLst>
                    <a:ext uri="{9D8B030D-6E8A-4147-A177-3AD203B41FA5}">
                      <a16:colId xmlns:a16="http://schemas.microsoft.com/office/drawing/2014/main" xmlns="" val="2720829724"/>
                    </a:ext>
                  </a:extLst>
                </a:gridCol>
                <a:gridCol w="1190446">
                  <a:extLst>
                    <a:ext uri="{9D8B030D-6E8A-4147-A177-3AD203B41FA5}">
                      <a16:colId xmlns:a16="http://schemas.microsoft.com/office/drawing/2014/main" xmlns="" val="955394866"/>
                    </a:ext>
                  </a:extLst>
                </a:gridCol>
                <a:gridCol w="1362973">
                  <a:extLst>
                    <a:ext uri="{9D8B030D-6E8A-4147-A177-3AD203B41FA5}">
                      <a16:colId xmlns:a16="http://schemas.microsoft.com/office/drawing/2014/main" xmlns="" val="363581625"/>
                    </a:ext>
                  </a:extLst>
                </a:gridCol>
                <a:gridCol w="1535502">
                  <a:extLst>
                    <a:ext uri="{9D8B030D-6E8A-4147-A177-3AD203B41FA5}">
                      <a16:colId xmlns:a16="http://schemas.microsoft.com/office/drawing/2014/main" xmlns="" val="4160858768"/>
                    </a:ext>
                  </a:extLst>
                </a:gridCol>
                <a:gridCol w="3571336">
                  <a:extLst>
                    <a:ext uri="{9D8B030D-6E8A-4147-A177-3AD203B41FA5}">
                      <a16:colId xmlns:a16="http://schemas.microsoft.com/office/drawing/2014/main" xmlns="" val="521749242"/>
                    </a:ext>
                  </a:extLst>
                </a:gridCol>
                <a:gridCol w="1485181">
                  <a:extLst>
                    <a:ext uri="{9D8B030D-6E8A-4147-A177-3AD203B41FA5}">
                      <a16:colId xmlns:a16="http://schemas.microsoft.com/office/drawing/2014/main" xmlns="" val="3443197796"/>
                    </a:ext>
                  </a:extLst>
                </a:gridCol>
              </a:tblGrid>
              <a:tr h="604083"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Ц1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Ц2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Ц3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Ц4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Ц5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45460575"/>
                  </a:ext>
                </a:extLst>
              </a:tr>
              <a:tr h="804208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А1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6,5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Удовлетворительно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98361729"/>
                  </a:ext>
                </a:extLst>
              </a:tr>
              <a:tr h="987037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А2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Хорошо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58623354"/>
                  </a:ext>
                </a:extLst>
              </a:tr>
              <a:tr h="1489519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А3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Почти удовлетворительно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60196773"/>
                  </a:ext>
                </a:extLst>
              </a:tr>
              <a:tr h="604083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А4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6,5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Достаточно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49639455"/>
                  </a:ext>
                </a:extLst>
              </a:tr>
              <a:tr h="604083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А5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Хорошо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90305711"/>
                  </a:ext>
                </a:extLst>
              </a:tr>
              <a:tr h="604083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А6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Хорошо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601650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8338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4976211-716C-4120-9645-9B74552AE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Возможные стратегии в случае конкуренции целей: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CFF8053-A2A0-481C-B0A9-7A421349AA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подход «максимизация пользы» заключается в объединении всех целей в целевую функцию более высокого ранга. Это может быть сделано путем оценки вклада каждой в конечную пользу и приведения их к одной общей цифре;  </a:t>
            </a:r>
          </a:p>
          <a:p>
            <a:r>
              <a:rPr lang="ru-RU" dirty="0"/>
              <a:t>подход «подавление цели» состоит в том, что просто одной из целей приписывается решающее значение; </a:t>
            </a:r>
          </a:p>
          <a:p>
            <a:r>
              <a:rPr lang="ru-RU" dirty="0"/>
              <a:t>подход «установление уровня притязаний» заключается в том, что ЛПР устанавливает уровень притязаний для всех целей, кроме одной, по которой выбирается альтернатива, дающая максимум (или минимум).  </a:t>
            </a:r>
          </a:p>
        </p:txBody>
      </p:sp>
    </p:spTree>
    <p:extLst>
      <p:ext uri="{BB962C8B-B14F-4D97-AF65-F5344CB8AC3E}">
        <p14:creationId xmlns:p14="http://schemas.microsoft.com/office/powerpoint/2010/main" val="124144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994514B-54F1-47E2-9F57-8ABF38103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Нахождение решений в условиях определенности при множественности целей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F16D352-A503-4538-8755-3E7D38493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3200" b="1" dirty="0" err="1"/>
              <a:t>Мультиатрибутивная</a:t>
            </a:r>
            <a:r>
              <a:rPr lang="ru-RU" sz="3200" b="1" dirty="0"/>
              <a:t> функция ценности ЛПР. </a:t>
            </a:r>
          </a:p>
          <a:p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4749C981-7D18-4CF9-B610-18CD7C2038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4544402"/>
              </p:ext>
            </p:extLst>
          </p:nvPr>
        </p:nvGraphicFramePr>
        <p:xfrm>
          <a:off x="584008" y="2771954"/>
          <a:ext cx="10266873" cy="39435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2291">
                  <a:extLst>
                    <a:ext uri="{9D8B030D-6E8A-4147-A177-3AD203B41FA5}">
                      <a16:colId xmlns:a16="http://schemas.microsoft.com/office/drawing/2014/main" xmlns="" val="3680986278"/>
                    </a:ext>
                  </a:extLst>
                </a:gridCol>
                <a:gridCol w="3422291">
                  <a:extLst>
                    <a:ext uri="{9D8B030D-6E8A-4147-A177-3AD203B41FA5}">
                      <a16:colId xmlns:a16="http://schemas.microsoft.com/office/drawing/2014/main" xmlns="" val="3345250379"/>
                    </a:ext>
                  </a:extLst>
                </a:gridCol>
                <a:gridCol w="3422291">
                  <a:extLst>
                    <a:ext uri="{9D8B030D-6E8A-4147-A177-3AD203B41FA5}">
                      <a16:colId xmlns:a16="http://schemas.microsoft.com/office/drawing/2014/main" xmlns="" val="2737823834"/>
                    </a:ext>
                  </a:extLst>
                </a:gridCol>
              </a:tblGrid>
              <a:tr h="862642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Альтернативы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Годовая зарплата, $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Длительность рабочей недели, ч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89679855"/>
                  </a:ext>
                </a:extLst>
              </a:tr>
              <a:tr h="813526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Консалтинговая фирма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80 000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08435849"/>
                  </a:ext>
                </a:extLst>
              </a:tr>
              <a:tr h="813526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Университет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50 000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86648050"/>
                  </a:ext>
                </a:extLst>
              </a:tr>
              <a:tr h="813526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Школа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30 000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478831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2087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3948DF-9CBD-4618-A978-8BF3E01C7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Функция полезности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5A3B383C-633E-470B-8920-3D48C93EE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245" y="1463040"/>
            <a:ext cx="10359247" cy="4127864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8C529E7A-6F27-4D78-A6D8-28EE1A0FDBE6}"/>
              </a:ext>
            </a:extLst>
          </p:cNvPr>
          <p:cNvSpPr/>
          <p:nvPr/>
        </p:nvSpPr>
        <p:spPr>
          <a:xfrm>
            <a:off x="4364965" y="5219967"/>
            <a:ext cx="4330461" cy="63835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293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4AF488C-AA3C-41A5-9912-4856445AB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785A42E6-5E53-445C-9E47-0858E87699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0852957"/>
              </p:ext>
            </p:extLst>
          </p:nvPr>
        </p:nvGraphicFramePr>
        <p:xfrm>
          <a:off x="838200" y="365125"/>
          <a:ext cx="10515600" cy="59813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3023">
                  <a:extLst>
                    <a:ext uri="{9D8B030D-6E8A-4147-A177-3AD203B41FA5}">
                      <a16:colId xmlns:a16="http://schemas.microsoft.com/office/drawing/2014/main" xmlns="" val="3508980295"/>
                    </a:ext>
                  </a:extLst>
                </a:gridCol>
                <a:gridCol w="1462177">
                  <a:extLst>
                    <a:ext uri="{9D8B030D-6E8A-4147-A177-3AD203B41FA5}">
                      <a16:colId xmlns:a16="http://schemas.microsoft.com/office/drawing/2014/main" xmlns="" val="2203343789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xmlns="" val="905295235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xmlns="" val="2630290065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xmlns="" val="298715418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xmlns="" val="278726049"/>
                    </a:ext>
                  </a:extLst>
                </a:gridCol>
              </a:tblGrid>
              <a:tr h="3289338">
                <a:tc>
                  <a:txBody>
                    <a:bodyPr/>
                    <a:lstStyle/>
                    <a:p>
                      <a:r>
                        <a:rPr lang="ru-RU" sz="2400" b="0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Альтернативы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Ценность </a:t>
                      </a:r>
                    </a:p>
                    <a:p>
                      <a:r>
                        <a:rPr lang="ru-RU" sz="2400" b="0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зарплаты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Взвешенная ценность</a:t>
                      </a:r>
                    </a:p>
                    <a:p>
                      <a:r>
                        <a:rPr lang="ru-RU" sz="2400" dirty="0"/>
                        <a:t>зарплаты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Ценность</a:t>
                      </a:r>
                    </a:p>
                    <a:p>
                      <a:r>
                        <a:rPr lang="ru-RU" sz="2400" dirty="0"/>
                        <a:t>продолжи-тельности</a:t>
                      </a:r>
                    </a:p>
                    <a:p>
                      <a:r>
                        <a:rPr lang="ru-RU" sz="2400" dirty="0"/>
                        <a:t>рабочей недели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Взвешенная</a:t>
                      </a:r>
                    </a:p>
                    <a:p>
                      <a:r>
                        <a:rPr lang="ru-RU" sz="2400" dirty="0"/>
                        <a:t>ценность</a:t>
                      </a:r>
                    </a:p>
                    <a:p>
                      <a:r>
                        <a:rPr lang="ru-RU" sz="2400" dirty="0"/>
                        <a:t>продолжи-тельности</a:t>
                      </a:r>
                    </a:p>
                    <a:p>
                      <a:r>
                        <a:rPr lang="ru-RU" sz="2400" dirty="0"/>
                        <a:t>рабочей недели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Суммарная ценность альтернативы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08898531"/>
                  </a:ext>
                </a:extLst>
              </a:tr>
              <a:tr h="1287132">
                <a:tc>
                  <a:txBody>
                    <a:bodyPr/>
                    <a:lstStyle/>
                    <a:p>
                      <a:r>
                        <a:rPr lang="ru-RU" sz="2400" dirty="0"/>
                        <a:t>Консалтинговая</a:t>
                      </a:r>
                    </a:p>
                    <a:p>
                      <a:r>
                        <a:rPr lang="ru-RU" sz="2400" dirty="0"/>
                        <a:t>фирма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0,60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8005347"/>
                  </a:ext>
                </a:extLst>
              </a:tr>
              <a:tr h="886691">
                <a:tc>
                  <a:txBody>
                    <a:bodyPr/>
                    <a:lstStyle/>
                    <a:p>
                      <a:r>
                        <a:rPr lang="ru-RU" sz="2400" dirty="0"/>
                        <a:t>Университет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0,36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0,20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0,56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78196823"/>
                  </a:ext>
                </a:extLst>
              </a:tr>
              <a:tr h="486250">
                <a:tc>
                  <a:txBody>
                    <a:bodyPr/>
                    <a:lstStyle/>
                    <a:p>
                      <a:r>
                        <a:rPr lang="ru-RU" sz="2400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0,40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0,40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50399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9552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BA2E8D6C-4CB8-4DB9-9893-6A1F67B5C5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8849" y="365125"/>
            <a:ext cx="9520442" cy="589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396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B838D3-FD94-4586-AFDE-05B4AB105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Метод Парето</a:t>
            </a:r>
          </a:p>
        </p:txBody>
      </p:sp>
      <p:pic>
        <p:nvPicPr>
          <p:cNvPr id="11" name="Объект 10">
            <a:extLst>
              <a:ext uri="{FF2B5EF4-FFF2-40B4-BE49-F238E27FC236}">
                <a16:creationId xmlns:a16="http://schemas.microsoft.com/office/drawing/2014/main" xmlns="" id="{3E10A9D4-2F27-496E-8A95-02D2938D19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49420" y="1690688"/>
            <a:ext cx="6155290" cy="390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451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71025CF-8563-4849-9252-E70E86097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Парадоксы интуитивных предпочтений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25ED1FA-7368-4FEA-A524-A5AD95F1E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«Эффект владения» </a:t>
            </a:r>
          </a:p>
          <a:p>
            <a:r>
              <a:rPr lang="ru-RU" sz="2400" dirty="0"/>
              <a:t>Парадокс М. Але (M. </a:t>
            </a:r>
            <a:r>
              <a:rPr lang="ru-RU" sz="2400" dirty="0" err="1"/>
              <a:t>Alais</a:t>
            </a:r>
            <a:r>
              <a:rPr lang="ru-RU" sz="2400" dirty="0"/>
              <a:t>) </a:t>
            </a:r>
          </a:p>
          <a:p>
            <a:r>
              <a:rPr lang="ru-RU" sz="2400" dirty="0"/>
              <a:t>Парадокс </a:t>
            </a:r>
            <a:r>
              <a:rPr lang="ru-RU" sz="2400" dirty="0" err="1"/>
              <a:t>Элсберга</a:t>
            </a:r>
            <a:r>
              <a:rPr lang="ru-RU" sz="2400" dirty="0"/>
              <a:t> </a:t>
            </a:r>
          </a:p>
          <a:p>
            <a:r>
              <a:rPr lang="ru-RU" sz="2400" dirty="0"/>
              <a:t>Искажение результатов при оценке вероятностей </a:t>
            </a:r>
          </a:p>
          <a:p>
            <a:r>
              <a:rPr lang="ru-RU" sz="2400" dirty="0"/>
              <a:t>Парадокс Симпсона </a:t>
            </a:r>
          </a:p>
          <a:p>
            <a:r>
              <a:rPr lang="ru-RU" sz="2400" dirty="0"/>
              <a:t>Проблема Монти Холла (</a:t>
            </a:r>
            <a:r>
              <a:rPr lang="ru-RU" sz="2400" dirty="0" err="1"/>
              <a:t>Monty</a:t>
            </a:r>
            <a:r>
              <a:rPr lang="ru-RU" sz="2400" dirty="0"/>
              <a:t> </a:t>
            </a:r>
            <a:r>
              <a:rPr lang="ru-RU" sz="2400" dirty="0" err="1"/>
              <a:t>Hall</a:t>
            </a:r>
            <a:r>
              <a:rPr lang="ru-RU" sz="2400" dirty="0"/>
              <a:t>) </a:t>
            </a:r>
          </a:p>
          <a:p>
            <a:r>
              <a:rPr lang="ru-RU" sz="2400" dirty="0"/>
              <a:t>Феномен </a:t>
            </a:r>
            <a:r>
              <a:rPr lang="ru-RU" sz="2400" dirty="0" err="1"/>
              <a:t>Ньюкомба-Бенфорда</a:t>
            </a:r>
            <a:r>
              <a:rPr lang="ru-RU" sz="2400" dirty="0"/>
              <a:t> </a:t>
            </a:r>
          </a:p>
          <a:p>
            <a:r>
              <a:rPr lang="ru-RU" sz="2400" dirty="0" err="1"/>
              <a:t>Ситуационнозависимые</a:t>
            </a:r>
            <a:r>
              <a:rPr lang="ru-RU" sz="2400" dirty="0"/>
              <a:t> интерпретации </a:t>
            </a:r>
          </a:p>
          <a:p>
            <a:r>
              <a:rPr lang="ru-RU" sz="2400" dirty="0"/>
              <a:t>Метод равноценных обменов </a:t>
            </a:r>
          </a:p>
        </p:txBody>
      </p:sp>
    </p:spTree>
    <p:extLst>
      <p:ext uri="{BB962C8B-B14F-4D97-AF65-F5344CB8AC3E}">
        <p14:creationId xmlns:p14="http://schemas.microsoft.com/office/powerpoint/2010/main" val="1314594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E825CAF-4518-4338-986A-C5A5179C8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«Эффект владения»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B403B6D-2E7C-4786-B095-2921DF905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1</a:t>
            </a:r>
            <a:r>
              <a:rPr lang="ru-RU" sz="2800" dirty="0"/>
              <a:t>. Сколько максимально вы были бы готовы заплатить, чтобы предотвратить возможность тяжелого заболевания с вероятностью 0,1%?</a:t>
            </a:r>
          </a:p>
          <a:p>
            <a:pPr marL="0" indent="0">
              <a:buNone/>
            </a:pPr>
            <a:r>
              <a:rPr lang="ru-RU" sz="2800" dirty="0"/>
              <a:t>2. Сколько вам нужно было бы заплатить, чтобы вы рискнули принять на себя возможность тяжелого заболевания с вероятностью 0,1%?</a:t>
            </a:r>
          </a:p>
        </p:txBody>
      </p:sp>
    </p:spTree>
    <p:extLst>
      <p:ext uri="{BB962C8B-B14F-4D97-AF65-F5344CB8AC3E}">
        <p14:creationId xmlns:p14="http://schemas.microsoft.com/office/powerpoint/2010/main" val="3058435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6DC745B-6563-4478-8CE2-7CF8AA495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Парадокс М. Але (M. </a:t>
            </a:r>
            <a:r>
              <a:rPr lang="ru-RU" dirty="0" err="1"/>
              <a:t>Alais</a:t>
            </a:r>
            <a:r>
              <a:rPr lang="ru-RU" dirty="0"/>
              <a:t>)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C5997640-ACF5-43B4-9FF9-4A7F7501DB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5396" y="1408270"/>
            <a:ext cx="6807860" cy="437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962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BA7B8BD-261C-445A-A7F2-402ADA3544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967" y="632144"/>
            <a:ext cx="4332164" cy="577621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74D19CF-D70D-4288-B66F-6466C4D31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46" y="609600"/>
            <a:ext cx="3729076" cy="1320800"/>
          </a:xfrm>
        </p:spPr>
        <p:txBody>
          <a:bodyPr anchor="ctr">
            <a:normAutofit/>
          </a:bodyPr>
          <a:lstStyle/>
          <a:p>
            <a:r>
              <a:rPr lang="ru-RU" dirty="0"/>
              <a:t>Парадокс </a:t>
            </a:r>
            <a:r>
              <a:rPr lang="ru-RU" dirty="0" err="1"/>
              <a:t>Элсберга</a:t>
            </a:r>
            <a:r>
              <a:rPr lang="ru-RU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B6FF4B2-AA92-4259-ABAD-736DF3429B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167" y="2160589"/>
            <a:ext cx="3720916" cy="3560733"/>
          </a:xfrm>
        </p:spPr>
        <p:txBody>
          <a:bodyPr>
            <a:normAutofit/>
          </a:bodyPr>
          <a:lstStyle/>
          <a:p>
            <a:r>
              <a:rPr lang="ru-RU" sz="2400" dirty="0"/>
              <a:t>Парадокс </a:t>
            </a:r>
            <a:r>
              <a:rPr lang="ru-RU" sz="2400" dirty="0" err="1"/>
              <a:t>Элсберга</a:t>
            </a:r>
            <a:r>
              <a:rPr lang="ru-RU" sz="2400" dirty="0"/>
              <a:t>, или нетерпимость неопределенности, — это эмпирическое заключение, что известные вероятности предпочтительнее неизвестных.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19532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F7F8B2D-65A3-47F8-BA18-9A9434CFB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Искажение результатов при оценке вероятностей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90744DA-D285-4BE5-8FBB-3D32D5AD8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1. КЗККК</a:t>
            </a:r>
          </a:p>
          <a:p>
            <a:r>
              <a:rPr lang="ru-RU" sz="2800" dirty="0"/>
              <a:t>2. ЗКЗККК</a:t>
            </a:r>
          </a:p>
          <a:p>
            <a:r>
              <a:rPr lang="ru-RU" sz="2800" dirty="0"/>
              <a:t>3. ЗККККК</a:t>
            </a:r>
          </a:p>
        </p:txBody>
      </p:sp>
    </p:spTree>
    <p:extLst>
      <p:ext uri="{BB962C8B-B14F-4D97-AF65-F5344CB8AC3E}">
        <p14:creationId xmlns:p14="http://schemas.microsoft.com/office/powerpoint/2010/main" val="17531647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E639221-AB4E-42F5-A841-8A382CC6EC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1" r="-1" b="-1"/>
          <a:stretch/>
        </p:blipFill>
        <p:spPr>
          <a:xfrm>
            <a:off x="677334" y="2159331"/>
            <a:ext cx="5423429" cy="388236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D1B4C3-9B2C-43FE-9A55-A861826E4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anchor="t">
            <a:normAutofit/>
          </a:bodyPr>
          <a:lstStyle/>
          <a:p>
            <a:r>
              <a:rPr lang="ru-RU" dirty="0"/>
              <a:t>Парадокс Симпсона (Парадокс Юла—Симпсона, парадокс объединения)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69C37AF-B74A-4435-9122-66C4913B1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6287" y="2160589"/>
            <a:ext cx="2934714" cy="3880773"/>
          </a:xfrm>
        </p:spPr>
        <p:txBody>
          <a:bodyPr>
            <a:normAutofit/>
          </a:bodyPr>
          <a:lstStyle/>
          <a:p>
            <a:r>
              <a:rPr lang="ru-RU" dirty="0"/>
              <a:t>явление в статистике, когда при наличии двух групп данных, в каждой из которых наблюдается одинаково направленная зависимость, при объединении этих групп направление зависимости меняется на противоположное.</a:t>
            </a:r>
          </a:p>
        </p:txBody>
      </p:sp>
    </p:spTree>
    <p:extLst>
      <p:ext uri="{BB962C8B-B14F-4D97-AF65-F5344CB8AC3E}">
        <p14:creationId xmlns:p14="http://schemas.microsoft.com/office/powerpoint/2010/main" val="35073300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3279C36-C468-44A3-8FA1-056B077B6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0800194"/>
              </p:ext>
            </p:extLst>
          </p:nvPr>
        </p:nvGraphicFramePr>
        <p:xfrm>
          <a:off x="788700" y="692728"/>
          <a:ext cx="8596311" cy="2767113"/>
        </p:xfrm>
        <a:graphic>
          <a:graphicData uri="http://schemas.openxmlformats.org/drawingml/2006/table">
            <a:tbl>
              <a:tblPr/>
              <a:tblGrid>
                <a:gridCol w="28654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654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654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669833">
                <a:tc>
                  <a:txBody>
                    <a:bodyPr/>
                    <a:lstStyle/>
                    <a:p>
                      <a:r>
                        <a:rPr lang="ru-RU"/>
                        <a:t>Мужчины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Принимавшие лекарство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Не принимавшие лекарство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/>
                        <a:t>Выздоровевшие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700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80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/>
                        <a:t>Невыздоровевшие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800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130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/>
                        <a:t>Соотношение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0.875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0.615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6315148"/>
              </p:ext>
            </p:extLst>
          </p:nvPr>
        </p:nvGraphicFramePr>
        <p:xfrm>
          <a:off x="760990" y="4022335"/>
          <a:ext cx="8596311" cy="1737360"/>
        </p:xfrm>
        <a:graphic>
          <a:graphicData uri="http://schemas.openxmlformats.org/drawingml/2006/table">
            <a:tbl>
              <a:tblPr/>
              <a:tblGrid>
                <a:gridCol w="28654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654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654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/>
                        <a:t>Женщины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Принимавшие лекарство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Не принимавшие лекарство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/>
                        <a:t>Выздоровевшие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150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400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/>
                        <a:t>Невыздоровевшие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70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280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/>
                        <a:t>Соотношение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2.142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1.429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67184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3428172"/>
              </p:ext>
            </p:extLst>
          </p:nvPr>
        </p:nvGraphicFramePr>
        <p:xfrm>
          <a:off x="747136" y="1196007"/>
          <a:ext cx="8596311" cy="1737360"/>
        </p:xfrm>
        <a:graphic>
          <a:graphicData uri="http://schemas.openxmlformats.org/drawingml/2006/table">
            <a:tbl>
              <a:tblPr/>
              <a:tblGrid>
                <a:gridCol w="28654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654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654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Сумма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Принимавшие лекарство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Не принимавшие лекарство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/>
                        <a:t>Выздоровевшие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850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480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/>
                        <a:t>Невыздоровевшие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870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410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/>
                        <a:t>Соотношение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0.977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1.171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9521691"/>
              </p:ext>
            </p:extLst>
          </p:nvPr>
        </p:nvGraphicFramePr>
        <p:xfrm>
          <a:off x="636299" y="3705066"/>
          <a:ext cx="8596312" cy="2011680"/>
        </p:xfrm>
        <a:graphic>
          <a:graphicData uri="http://schemas.openxmlformats.org/drawingml/2006/table">
            <a:tbl>
              <a:tblPr/>
              <a:tblGrid>
                <a:gridCol w="214907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4907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4907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4907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Сумма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Принимавшие лекарство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Не принимавшие лекарство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 принимавшие лекарство, с учетом веса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/>
                        <a:t>Выздоровевшие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850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480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2245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/>
                        <a:t>Невыздоровевшие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870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410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3279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/>
                        <a:t>Соотношение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0.977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1.171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0.685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28780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A72E909-19C8-462F-8DEF-2B0635F75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Феномен </a:t>
            </a:r>
            <a:r>
              <a:rPr lang="ru-RU" dirty="0" err="1"/>
              <a:t>Ньюкомба-Бенфорда</a:t>
            </a:r>
            <a:r>
              <a:rPr lang="ru-RU" dirty="0"/>
              <a:t> 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CAE1F919-0DC8-4699-826B-D06D58CA9D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4158030"/>
              </p:ext>
            </p:extLst>
          </p:nvPr>
        </p:nvGraphicFramePr>
        <p:xfrm>
          <a:off x="677864" y="1794294"/>
          <a:ext cx="9247190" cy="2947092"/>
        </p:xfrm>
        <a:graphic>
          <a:graphicData uri="http://schemas.openxmlformats.org/drawingml/2006/table">
            <a:tbl>
              <a:tblPr/>
              <a:tblGrid>
                <a:gridCol w="1827211">
                  <a:extLst>
                    <a:ext uri="{9D8B030D-6E8A-4147-A177-3AD203B41FA5}">
                      <a16:colId xmlns:a16="http://schemas.microsoft.com/office/drawing/2014/main" xmlns="" val="1075216611"/>
                    </a:ext>
                  </a:extLst>
                </a:gridCol>
                <a:gridCol w="1123950">
                  <a:extLst>
                    <a:ext uri="{9D8B030D-6E8A-4147-A177-3AD203B41FA5}">
                      <a16:colId xmlns:a16="http://schemas.microsoft.com/office/drawing/2014/main" xmlns="" val="52169476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1272151064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xmlns="" val="3016654572"/>
                    </a:ext>
                  </a:extLst>
                </a:gridCol>
                <a:gridCol w="923925">
                  <a:extLst>
                    <a:ext uri="{9D8B030D-6E8A-4147-A177-3AD203B41FA5}">
                      <a16:colId xmlns:a16="http://schemas.microsoft.com/office/drawing/2014/main" xmlns="" val="1481858946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xmlns="" val="3556207673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xmlns="" val="3551954871"/>
                    </a:ext>
                  </a:extLst>
                </a:gridCol>
                <a:gridCol w="742950">
                  <a:extLst>
                    <a:ext uri="{9D8B030D-6E8A-4147-A177-3AD203B41FA5}">
                      <a16:colId xmlns:a16="http://schemas.microsoft.com/office/drawing/2014/main" xmlns="" val="3661725344"/>
                    </a:ext>
                  </a:extLst>
                </a:gridCol>
                <a:gridCol w="636573">
                  <a:extLst>
                    <a:ext uri="{9D8B030D-6E8A-4147-A177-3AD203B41FA5}">
                      <a16:colId xmlns:a16="http://schemas.microsoft.com/office/drawing/2014/main" xmlns="" val="2140747417"/>
                    </a:ext>
                  </a:extLst>
                </a:gridCol>
                <a:gridCol w="744556">
                  <a:extLst>
                    <a:ext uri="{9D8B030D-6E8A-4147-A177-3AD203B41FA5}">
                      <a16:colId xmlns:a16="http://schemas.microsoft.com/office/drawing/2014/main" xmlns="" val="452732667"/>
                    </a:ext>
                  </a:extLst>
                </a:gridCol>
              </a:tblGrid>
              <a:tr h="1473546">
                <a:tc>
                  <a:txBody>
                    <a:bodyPr/>
                    <a:lstStyle/>
                    <a:p>
                      <a:r>
                        <a:rPr lang="ru-RU" dirty="0"/>
                        <a:t>Цифра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04796328"/>
                  </a:ext>
                </a:extLst>
              </a:tr>
              <a:tr h="1473546">
                <a:tc>
                  <a:txBody>
                    <a:bodyPr/>
                    <a:lstStyle/>
                    <a:p>
                      <a:r>
                        <a:rPr lang="ru-RU"/>
                        <a:t>Частость, %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30,1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17,6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12,5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9,7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7,9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6,7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5,8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5,1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4,6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707206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8206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C551B0E-B5AF-450D-81E4-02E57FC82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Ситуационнозависимые</a:t>
            </a:r>
            <a:r>
              <a:rPr lang="ru-RU" dirty="0"/>
              <a:t> интерпретации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6F937BE-475E-4E06-B065-121E2EBDC8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Мария две недели назад родила ребенка. Тест на отцовство показал, что генетический тест Ивана подходит. Вероятность случайного совпадения теста составляет 1/100000. С какой вероятностью Иван – отец ребенка? </a:t>
            </a:r>
          </a:p>
        </p:txBody>
      </p:sp>
    </p:spTree>
    <p:extLst>
      <p:ext uri="{BB962C8B-B14F-4D97-AF65-F5344CB8AC3E}">
        <p14:creationId xmlns:p14="http://schemas.microsoft.com/office/powerpoint/2010/main" val="28015669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71FECFE-A172-4BAF-AF3F-118EF9FCF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Метод равноценных обменов 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9D635F7B-0937-4635-A2DE-DEE413B24A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757529"/>
              </p:ext>
            </p:extLst>
          </p:nvPr>
        </p:nvGraphicFramePr>
        <p:xfrm>
          <a:off x="420130" y="1273906"/>
          <a:ext cx="11244649" cy="5408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5078">
                  <a:extLst>
                    <a:ext uri="{9D8B030D-6E8A-4147-A177-3AD203B41FA5}">
                      <a16:colId xmlns:a16="http://schemas.microsoft.com/office/drawing/2014/main" xmlns="" val="1208287918"/>
                    </a:ext>
                  </a:extLst>
                </a:gridCol>
                <a:gridCol w="1648687">
                  <a:extLst>
                    <a:ext uri="{9D8B030D-6E8A-4147-A177-3AD203B41FA5}">
                      <a16:colId xmlns:a16="http://schemas.microsoft.com/office/drawing/2014/main" xmlns="" val="1937907209"/>
                    </a:ext>
                  </a:extLst>
                </a:gridCol>
                <a:gridCol w="1918560">
                  <a:extLst>
                    <a:ext uri="{9D8B030D-6E8A-4147-A177-3AD203B41FA5}">
                      <a16:colId xmlns:a16="http://schemas.microsoft.com/office/drawing/2014/main" xmlns="" val="802080934"/>
                    </a:ext>
                  </a:extLst>
                </a:gridCol>
                <a:gridCol w="1874108">
                  <a:extLst>
                    <a:ext uri="{9D8B030D-6E8A-4147-A177-3AD203B41FA5}">
                      <a16:colId xmlns:a16="http://schemas.microsoft.com/office/drawing/2014/main" xmlns="" val="3388554989"/>
                    </a:ext>
                  </a:extLst>
                </a:gridCol>
                <a:gridCol w="1874108">
                  <a:extLst>
                    <a:ext uri="{9D8B030D-6E8A-4147-A177-3AD203B41FA5}">
                      <a16:colId xmlns:a16="http://schemas.microsoft.com/office/drawing/2014/main" xmlns="" val="647386939"/>
                    </a:ext>
                  </a:extLst>
                </a:gridCol>
                <a:gridCol w="1874108">
                  <a:extLst>
                    <a:ext uri="{9D8B030D-6E8A-4147-A177-3AD203B41FA5}">
                      <a16:colId xmlns:a16="http://schemas.microsoft.com/office/drawing/2014/main" xmlns="" val="1269701113"/>
                    </a:ext>
                  </a:extLst>
                </a:gridCol>
              </a:tblGrid>
              <a:tr h="409687">
                <a:tc rowSpan="2">
                  <a:txBody>
                    <a:bodyPr/>
                    <a:lstStyle/>
                    <a:p>
                      <a:r>
                        <a:rPr lang="ru-RU" sz="2000" dirty="0"/>
                        <a:t>Цели/факторы</a:t>
                      </a: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ru-RU" sz="2000" dirty="0"/>
                        <a:t>Альтернативы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88689695"/>
                  </a:ext>
                </a:extLst>
              </a:tr>
              <a:tr h="40968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Работа 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rebuchet MS" panose="020B0603020202020204"/>
                          <a:ea typeface="+mn-ea"/>
                          <a:cs typeface="+mn-cs"/>
                        </a:rPr>
                        <a:t>Работа 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rebuchet MS" panose="020B0603020202020204"/>
                          <a:ea typeface="+mn-ea"/>
                          <a:cs typeface="+mn-cs"/>
                        </a:rPr>
                        <a:t>Работа 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rebuchet MS" panose="020B0603020202020204"/>
                          <a:ea typeface="+mn-ea"/>
                          <a:cs typeface="+mn-cs"/>
                        </a:rPr>
                        <a:t>Работа 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rebuchet MS" panose="020B0603020202020204"/>
                          <a:ea typeface="+mn-ea"/>
                          <a:cs typeface="+mn-cs"/>
                        </a:rPr>
                        <a:t>Работа 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7226451"/>
                  </a:ext>
                </a:extLst>
              </a:tr>
              <a:tr h="409687">
                <a:tc>
                  <a:txBody>
                    <a:bodyPr/>
                    <a:lstStyle/>
                    <a:p>
                      <a:r>
                        <a:rPr lang="ru-RU" sz="2000" dirty="0"/>
                        <a:t>Заработная плата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40000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48000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36000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38000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44000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41019597"/>
                  </a:ext>
                </a:extLst>
              </a:tr>
              <a:tr h="707132">
                <a:tc>
                  <a:txBody>
                    <a:bodyPr/>
                    <a:lstStyle/>
                    <a:p>
                      <a:r>
                        <a:rPr lang="ru-RU" sz="2000" dirty="0"/>
                        <a:t>Гибкость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Средняя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низкая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высокая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/>
                        <a:t>Средняя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Отсутствует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14598640"/>
                  </a:ext>
                </a:extLst>
              </a:tr>
              <a:tr h="2070622">
                <a:tc>
                  <a:txBody>
                    <a:bodyPr/>
                    <a:lstStyle/>
                    <a:p>
                      <a:r>
                        <a:rPr lang="ru-RU" sz="2000" dirty="0"/>
                        <a:t>Возможности для повышения квалификации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Компьютер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Взаимодействие  с людьми, многообразие задач, новые  программные продукты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Оперативная работа, новые программные продукты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Отсутствуют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Менеджмент времени, многообразие задач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8519703"/>
                  </a:ext>
                </a:extLst>
              </a:tr>
              <a:tr h="409687">
                <a:tc>
                  <a:txBody>
                    <a:bodyPr/>
                    <a:lstStyle/>
                    <a:p>
                      <a:r>
                        <a:rPr lang="ru-RU" sz="2000" dirty="0"/>
                        <a:t>Отпуск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45378467"/>
                  </a:ext>
                </a:extLst>
              </a:tr>
              <a:tr h="409687">
                <a:tc>
                  <a:txBody>
                    <a:bodyPr/>
                    <a:lstStyle/>
                    <a:p>
                      <a:r>
                        <a:rPr lang="ru-RU" sz="2000" dirty="0"/>
                        <a:t>Удовлетворение от работы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Большое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Хорошее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Хорошее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Большое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Скучная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318735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73576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3">
            <a:extLst>
              <a:ext uri="{FF2B5EF4-FFF2-40B4-BE49-F238E27FC236}">
                <a16:creationId xmlns:a16="http://schemas.microsoft.com/office/drawing/2014/main" xmlns="" id="{0ACF64EF-19FF-4D40-8EC5-833FF06229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3568929"/>
              </p:ext>
            </p:extLst>
          </p:nvPr>
        </p:nvGraphicFramePr>
        <p:xfrm>
          <a:off x="420130" y="642552"/>
          <a:ext cx="11244649" cy="55657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8173">
                  <a:extLst>
                    <a:ext uri="{9D8B030D-6E8A-4147-A177-3AD203B41FA5}">
                      <a16:colId xmlns:a16="http://schemas.microsoft.com/office/drawing/2014/main" xmlns="" val="1208287918"/>
                    </a:ext>
                  </a:extLst>
                </a:gridCol>
                <a:gridCol w="1581665">
                  <a:extLst>
                    <a:ext uri="{9D8B030D-6E8A-4147-A177-3AD203B41FA5}">
                      <a16:colId xmlns:a16="http://schemas.microsoft.com/office/drawing/2014/main" xmlns="" val="1937907209"/>
                    </a:ext>
                  </a:extLst>
                </a:gridCol>
                <a:gridCol w="1433383">
                  <a:extLst>
                    <a:ext uri="{9D8B030D-6E8A-4147-A177-3AD203B41FA5}">
                      <a16:colId xmlns:a16="http://schemas.microsoft.com/office/drawing/2014/main" xmlns="" val="802080934"/>
                    </a:ext>
                  </a:extLst>
                </a:gridCol>
                <a:gridCol w="1705233">
                  <a:extLst>
                    <a:ext uri="{9D8B030D-6E8A-4147-A177-3AD203B41FA5}">
                      <a16:colId xmlns:a16="http://schemas.microsoft.com/office/drawing/2014/main" xmlns="" val="3388554989"/>
                    </a:ext>
                  </a:extLst>
                </a:gridCol>
                <a:gridCol w="1042087">
                  <a:extLst>
                    <a:ext uri="{9D8B030D-6E8A-4147-A177-3AD203B41FA5}">
                      <a16:colId xmlns:a16="http://schemas.microsoft.com/office/drawing/2014/main" xmlns="" val="647386939"/>
                    </a:ext>
                  </a:extLst>
                </a:gridCol>
                <a:gridCol w="1874108">
                  <a:extLst>
                    <a:ext uri="{9D8B030D-6E8A-4147-A177-3AD203B41FA5}">
                      <a16:colId xmlns:a16="http://schemas.microsoft.com/office/drawing/2014/main" xmlns="" val="1269701113"/>
                    </a:ext>
                  </a:extLst>
                </a:gridCol>
              </a:tblGrid>
              <a:tr h="457508">
                <a:tc rowSpan="2">
                  <a:txBody>
                    <a:bodyPr/>
                    <a:lstStyle/>
                    <a:p>
                      <a:r>
                        <a:rPr lang="ru-RU" sz="2000" dirty="0"/>
                        <a:t>Цели/факторы</a:t>
                      </a: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ru-RU" sz="2000" dirty="0"/>
                        <a:t>Альтернативы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88689695"/>
                  </a:ext>
                </a:extLst>
              </a:tr>
              <a:tr h="45750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Работа 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rebuchet MS" panose="020B0603020202020204"/>
                          <a:ea typeface="+mn-ea"/>
                          <a:cs typeface="+mn-cs"/>
                        </a:rPr>
                        <a:t>Работа 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rebuchet MS" panose="020B0603020202020204"/>
                          <a:ea typeface="+mn-ea"/>
                          <a:cs typeface="+mn-cs"/>
                        </a:rPr>
                        <a:t>Работа 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rebuchet MS" panose="020B0603020202020204"/>
                          <a:ea typeface="+mn-ea"/>
                          <a:cs typeface="+mn-cs"/>
                        </a:rPr>
                        <a:t>Работа 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rebuchet MS" panose="020B0603020202020204"/>
                          <a:ea typeface="+mn-ea"/>
                          <a:cs typeface="+mn-cs"/>
                        </a:rPr>
                        <a:t>Работа 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7226451"/>
                  </a:ext>
                </a:extLst>
              </a:tr>
              <a:tr h="782869">
                <a:tc>
                  <a:txBody>
                    <a:bodyPr/>
                    <a:lstStyle/>
                    <a:p>
                      <a:r>
                        <a:rPr lang="ru-RU" sz="2800" dirty="0"/>
                        <a:t>Заработная плата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41019597"/>
                  </a:ext>
                </a:extLst>
              </a:tr>
              <a:tr h="789672">
                <a:tc>
                  <a:txBody>
                    <a:bodyPr/>
                    <a:lstStyle/>
                    <a:p>
                      <a:r>
                        <a:rPr lang="ru-RU" sz="2800" dirty="0"/>
                        <a:t>Гибкость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14598640"/>
                  </a:ext>
                </a:extLst>
              </a:tr>
              <a:tr h="1025364">
                <a:tc>
                  <a:txBody>
                    <a:bodyPr/>
                    <a:lstStyle/>
                    <a:p>
                      <a:r>
                        <a:rPr lang="ru-RU" sz="2800" dirty="0"/>
                        <a:t>Возможности для повышения квалификации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8519703"/>
                  </a:ext>
                </a:extLst>
              </a:tr>
              <a:tr h="457508">
                <a:tc>
                  <a:txBody>
                    <a:bodyPr/>
                    <a:lstStyle/>
                    <a:p>
                      <a:r>
                        <a:rPr lang="ru-RU" sz="2800" dirty="0"/>
                        <a:t>Отпуск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45378467"/>
                  </a:ext>
                </a:extLst>
              </a:tr>
              <a:tr h="782869">
                <a:tc>
                  <a:txBody>
                    <a:bodyPr/>
                    <a:lstStyle/>
                    <a:p>
                      <a:r>
                        <a:rPr lang="ru-RU" sz="2800" dirty="0"/>
                        <a:t>Удовлетворение от работы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318735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66776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F1BA20-16C9-41B4-AED1-58D583698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Метод равноценных обменов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F9FA757-995A-4D73-80CB-9612974D2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Компания, производящая и торгующая кока-</a:t>
            </a:r>
            <a:r>
              <a:rPr lang="ru-RU" dirty="0" err="1"/>
              <a:t>колои</a:t>
            </a:r>
            <a:r>
              <a:rPr lang="ru-RU" dirty="0"/>
              <a:t>̆ в Бразилии, в заканчивающемся финансовом году занимает 20 % рынка и ожидает получить 20 млн долларов прибыли. На </a:t>
            </a:r>
            <a:r>
              <a:rPr lang="ru-RU" dirty="0" err="1"/>
              <a:t>очереднои</a:t>
            </a:r>
            <a:r>
              <a:rPr lang="ru-RU" dirty="0"/>
              <a:t>̆ год компания в качестве основных </a:t>
            </a:r>
            <a:r>
              <a:rPr lang="ru-RU" dirty="0" err="1"/>
              <a:t>целеи</a:t>
            </a:r>
            <a:r>
              <a:rPr lang="ru-RU" dirty="0"/>
              <a:t>̆ наметила увеличение прибыли и увеличение </a:t>
            </a:r>
            <a:r>
              <a:rPr lang="ru-RU" dirty="0" err="1"/>
              <a:t>рыночнои</a:t>
            </a:r>
            <a:r>
              <a:rPr lang="ru-RU" dirty="0"/>
              <a:t>̆ доли. В стране имеется ряд фирм, которые предложили на основе </a:t>
            </a:r>
            <a:r>
              <a:rPr lang="ru-RU" dirty="0" err="1"/>
              <a:t>франчайзинга</a:t>
            </a:r>
            <a:r>
              <a:rPr lang="ru-RU" dirty="0"/>
              <a:t> разливать и продавать кока-колу.</a:t>
            </a:r>
          </a:p>
          <a:p>
            <a:r>
              <a:rPr lang="ru-RU" dirty="0"/>
              <a:t>Расчеты показали, что </a:t>
            </a:r>
            <a:r>
              <a:rPr lang="ru-RU" dirty="0" err="1"/>
              <a:t>франчайзинг</a:t>
            </a:r>
            <a:r>
              <a:rPr lang="ru-RU" dirty="0"/>
              <a:t> приведет к увеличению </a:t>
            </a:r>
            <a:r>
              <a:rPr lang="ru-RU" dirty="0" err="1"/>
              <a:t>рыночнои</a:t>
            </a:r>
            <a:r>
              <a:rPr lang="ru-RU" dirty="0"/>
              <a:t>̆ доли до 26 %, но одновременно и к уменьшению прибыли до 10 млн долларов в очередном году. При отказе от </a:t>
            </a:r>
            <a:r>
              <a:rPr lang="ru-RU" dirty="0" err="1"/>
              <a:t>франчайзинга</a:t>
            </a:r>
            <a:r>
              <a:rPr lang="ru-RU" dirty="0"/>
              <a:t> ожидаемая прибыль составит 25 млн долларов, но рыночная доля вырастет всего до 21 % (табл.19).</a:t>
            </a:r>
          </a:p>
        </p:txBody>
      </p:sp>
    </p:spTree>
    <p:extLst>
      <p:ext uri="{BB962C8B-B14F-4D97-AF65-F5344CB8AC3E}">
        <p14:creationId xmlns:p14="http://schemas.microsoft.com/office/powerpoint/2010/main" val="35653195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C3AD594-6D4E-41DD-812D-5B0A53967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1ABA03CF-CF95-4BD6-95C6-3AFEB1FF02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4917432"/>
              </p:ext>
            </p:extLst>
          </p:nvPr>
        </p:nvGraphicFramePr>
        <p:xfrm>
          <a:off x="296562" y="609600"/>
          <a:ext cx="11096370" cy="59353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9395">
                  <a:extLst>
                    <a:ext uri="{9D8B030D-6E8A-4147-A177-3AD203B41FA5}">
                      <a16:colId xmlns:a16="http://schemas.microsoft.com/office/drawing/2014/main" xmlns="" val="241334941"/>
                    </a:ext>
                  </a:extLst>
                </a:gridCol>
                <a:gridCol w="1849395">
                  <a:extLst>
                    <a:ext uri="{9D8B030D-6E8A-4147-A177-3AD203B41FA5}">
                      <a16:colId xmlns:a16="http://schemas.microsoft.com/office/drawing/2014/main" xmlns="" val="2699048381"/>
                    </a:ext>
                  </a:extLst>
                </a:gridCol>
                <a:gridCol w="1849395">
                  <a:extLst>
                    <a:ext uri="{9D8B030D-6E8A-4147-A177-3AD203B41FA5}">
                      <a16:colId xmlns:a16="http://schemas.microsoft.com/office/drawing/2014/main" xmlns="" val="1543654702"/>
                    </a:ext>
                  </a:extLst>
                </a:gridCol>
                <a:gridCol w="1849395">
                  <a:extLst>
                    <a:ext uri="{9D8B030D-6E8A-4147-A177-3AD203B41FA5}">
                      <a16:colId xmlns:a16="http://schemas.microsoft.com/office/drawing/2014/main" xmlns="" val="2100824536"/>
                    </a:ext>
                  </a:extLst>
                </a:gridCol>
                <a:gridCol w="1849395">
                  <a:extLst>
                    <a:ext uri="{9D8B030D-6E8A-4147-A177-3AD203B41FA5}">
                      <a16:colId xmlns:a16="http://schemas.microsoft.com/office/drawing/2014/main" xmlns="" val="2133112765"/>
                    </a:ext>
                  </a:extLst>
                </a:gridCol>
                <a:gridCol w="1849395">
                  <a:extLst>
                    <a:ext uri="{9D8B030D-6E8A-4147-A177-3AD203B41FA5}">
                      <a16:colId xmlns:a16="http://schemas.microsoft.com/office/drawing/2014/main" xmlns="" val="2644802549"/>
                    </a:ext>
                  </a:extLst>
                </a:gridCol>
              </a:tblGrid>
              <a:tr h="427986">
                <a:tc rowSpan="2">
                  <a:txBody>
                    <a:bodyPr/>
                    <a:lstStyle/>
                    <a:p>
                      <a:r>
                        <a:rPr lang="ru-RU" sz="2000" dirty="0"/>
                        <a:t>Факторы </a:t>
                      </a: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ru-RU" sz="2800" dirty="0"/>
                        <a:t>Альтернативы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87294690"/>
                  </a:ext>
                </a:extLst>
              </a:tr>
              <a:tr h="42798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ТГУ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ТГАСУ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ТЭМЗ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/>
                        <a:t>СибГМУ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ТПУ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28280448"/>
                  </a:ext>
                </a:extLst>
              </a:tr>
              <a:tr h="1055307">
                <a:tc>
                  <a:txBody>
                    <a:bodyPr/>
                    <a:lstStyle/>
                    <a:p>
                      <a:r>
                        <a:rPr lang="ru-RU" sz="2000" dirty="0"/>
                        <a:t>Время на дорогу  от дома, мин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848542064"/>
                  </a:ext>
                </a:extLst>
              </a:tr>
              <a:tr h="1055307">
                <a:tc>
                  <a:txBody>
                    <a:bodyPr/>
                    <a:lstStyle/>
                    <a:p>
                      <a:r>
                        <a:rPr lang="ru-RU" sz="2000" dirty="0"/>
                        <a:t>Достижимость для клиентов, %)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85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75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449687754"/>
                  </a:ext>
                </a:extLst>
              </a:tr>
              <a:tr h="738715">
                <a:tc>
                  <a:txBody>
                    <a:bodyPr/>
                    <a:lstStyle/>
                    <a:p>
                      <a:r>
                        <a:rPr lang="ru-RU" sz="2000" dirty="0"/>
                        <a:t>Офисный сервис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С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848769198"/>
                  </a:ext>
                </a:extLst>
              </a:tr>
              <a:tr h="1055307">
                <a:tc>
                  <a:txBody>
                    <a:bodyPr/>
                    <a:lstStyle/>
                    <a:p>
                      <a:r>
                        <a:rPr lang="ru-RU" sz="2000" dirty="0"/>
                        <a:t>Площадь  помещения, м2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08474164"/>
                  </a:ext>
                </a:extLst>
              </a:tr>
              <a:tr h="1055307">
                <a:tc>
                  <a:txBody>
                    <a:bodyPr/>
                    <a:lstStyle/>
                    <a:p>
                      <a:r>
                        <a:rPr lang="ru-RU" sz="2000" dirty="0"/>
                        <a:t>Арендная плата  в месяц, руб.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18500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17000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15000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19000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17500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699628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14770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3">
            <a:extLst>
              <a:ext uri="{FF2B5EF4-FFF2-40B4-BE49-F238E27FC236}">
                <a16:creationId xmlns:a16="http://schemas.microsoft.com/office/drawing/2014/main" xmlns="" id="{9A744F3C-5760-4933-AB5E-FAD94E7D40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5730615"/>
              </p:ext>
            </p:extLst>
          </p:nvPr>
        </p:nvGraphicFramePr>
        <p:xfrm>
          <a:off x="296562" y="609600"/>
          <a:ext cx="11096370" cy="5845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9395">
                  <a:extLst>
                    <a:ext uri="{9D8B030D-6E8A-4147-A177-3AD203B41FA5}">
                      <a16:colId xmlns:a16="http://schemas.microsoft.com/office/drawing/2014/main" xmlns="" val="241334941"/>
                    </a:ext>
                  </a:extLst>
                </a:gridCol>
                <a:gridCol w="1849395">
                  <a:extLst>
                    <a:ext uri="{9D8B030D-6E8A-4147-A177-3AD203B41FA5}">
                      <a16:colId xmlns:a16="http://schemas.microsoft.com/office/drawing/2014/main" xmlns="" val="2699048381"/>
                    </a:ext>
                  </a:extLst>
                </a:gridCol>
                <a:gridCol w="1849395">
                  <a:extLst>
                    <a:ext uri="{9D8B030D-6E8A-4147-A177-3AD203B41FA5}">
                      <a16:colId xmlns:a16="http://schemas.microsoft.com/office/drawing/2014/main" xmlns="" val="1543654702"/>
                    </a:ext>
                  </a:extLst>
                </a:gridCol>
                <a:gridCol w="1849395">
                  <a:extLst>
                    <a:ext uri="{9D8B030D-6E8A-4147-A177-3AD203B41FA5}">
                      <a16:colId xmlns:a16="http://schemas.microsoft.com/office/drawing/2014/main" xmlns="" val="2100824536"/>
                    </a:ext>
                  </a:extLst>
                </a:gridCol>
                <a:gridCol w="1849395">
                  <a:extLst>
                    <a:ext uri="{9D8B030D-6E8A-4147-A177-3AD203B41FA5}">
                      <a16:colId xmlns:a16="http://schemas.microsoft.com/office/drawing/2014/main" xmlns="" val="2133112765"/>
                    </a:ext>
                  </a:extLst>
                </a:gridCol>
                <a:gridCol w="1849395">
                  <a:extLst>
                    <a:ext uri="{9D8B030D-6E8A-4147-A177-3AD203B41FA5}">
                      <a16:colId xmlns:a16="http://schemas.microsoft.com/office/drawing/2014/main" xmlns="" val="2644802549"/>
                    </a:ext>
                  </a:extLst>
                </a:gridCol>
              </a:tblGrid>
              <a:tr h="427986">
                <a:tc rowSpan="2">
                  <a:txBody>
                    <a:bodyPr/>
                    <a:lstStyle/>
                    <a:p>
                      <a:r>
                        <a:rPr lang="ru-RU" sz="2000" dirty="0"/>
                        <a:t>Факторы </a:t>
                      </a: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ru-RU" sz="2000" dirty="0"/>
                        <a:t>Альтернативы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87294690"/>
                  </a:ext>
                </a:extLst>
              </a:tr>
              <a:tr h="42798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ТГУ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ТГАСУ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ТЭМЗ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/>
                        <a:t>СибГМУ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ТПУ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28280448"/>
                  </a:ext>
                </a:extLst>
              </a:tr>
              <a:tr h="1055307">
                <a:tc>
                  <a:txBody>
                    <a:bodyPr/>
                    <a:lstStyle/>
                    <a:p>
                      <a:r>
                        <a:rPr lang="ru-RU" sz="2000" dirty="0"/>
                        <a:t>Время на дорогу  от дома, мин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848542064"/>
                  </a:ext>
                </a:extLst>
              </a:tr>
              <a:tr h="1055307">
                <a:tc>
                  <a:txBody>
                    <a:bodyPr/>
                    <a:lstStyle/>
                    <a:p>
                      <a:r>
                        <a:rPr lang="ru-RU" sz="2000" dirty="0"/>
                        <a:t>Достижимость для клиентов, %)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449687754"/>
                  </a:ext>
                </a:extLst>
              </a:tr>
              <a:tr h="738715">
                <a:tc>
                  <a:txBody>
                    <a:bodyPr/>
                    <a:lstStyle/>
                    <a:p>
                      <a:r>
                        <a:rPr lang="ru-RU" sz="2000" dirty="0"/>
                        <a:t>Офисный сервис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848769198"/>
                  </a:ext>
                </a:extLst>
              </a:tr>
              <a:tr h="1055307">
                <a:tc>
                  <a:txBody>
                    <a:bodyPr/>
                    <a:lstStyle/>
                    <a:p>
                      <a:r>
                        <a:rPr lang="ru-RU" sz="2000" dirty="0"/>
                        <a:t>Площадь  помещения, м2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08474164"/>
                  </a:ext>
                </a:extLst>
              </a:tr>
              <a:tr h="1055307">
                <a:tc>
                  <a:txBody>
                    <a:bodyPr/>
                    <a:lstStyle/>
                    <a:p>
                      <a:r>
                        <a:rPr lang="ru-RU" sz="2000" dirty="0"/>
                        <a:t>Арендная плата  в месяц, руб.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699628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9574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3">
            <a:extLst>
              <a:ext uri="{FF2B5EF4-FFF2-40B4-BE49-F238E27FC236}">
                <a16:creationId xmlns:a16="http://schemas.microsoft.com/office/drawing/2014/main" xmlns="" id="{5DCD34A8-742A-491C-85DB-1ACDCBF77A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9128302"/>
              </p:ext>
            </p:extLst>
          </p:nvPr>
        </p:nvGraphicFramePr>
        <p:xfrm>
          <a:off x="296562" y="609600"/>
          <a:ext cx="10478530" cy="571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9632">
                  <a:extLst>
                    <a:ext uri="{9D8B030D-6E8A-4147-A177-3AD203B41FA5}">
                      <a16:colId xmlns:a16="http://schemas.microsoft.com/office/drawing/2014/main" xmlns="" val="241334941"/>
                    </a:ext>
                  </a:extLst>
                </a:gridCol>
                <a:gridCol w="2619632">
                  <a:extLst>
                    <a:ext uri="{9D8B030D-6E8A-4147-A177-3AD203B41FA5}">
                      <a16:colId xmlns:a16="http://schemas.microsoft.com/office/drawing/2014/main" xmlns="" val="1543654702"/>
                    </a:ext>
                  </a:extLst>
                </a:gridCol>
                <a:gridCol w="2619634">
                  <a:extLst>
                    <a:ext uri="{9D8B030D-6E8A-4147-A177-3AD203B41FA5}">
                      <a16:colId xmlns:a16="http://schemas.microsoft.com/office/drawing/2014/main" xmlns="" val="2100824536"/>
                    </a:ext>
                  </a:extLst>
                </a:gridCol>
                <a:gridCol w="2619632">
                  <a:extLst>
                    <a:ext uri="{9D8B030D-6E8A-4147-A177-3AD203B41FA5}">
                      <a16:colId xmlns:a16="http://schemas.microsoft.com/office/drawing/2014/main" xmlns="" val="2133112765"/>
                    </a:ext>
                  </a:extLst>
                </a:gridCol>
              </a:tblGrid>
              <a:tr h="427986">
                <a:tc rowSpan="2">
                  <a:txBody>
                    <a:bodyPr/>
                    <a:lstStyle/>
                    <a:p>
                      <a:r>
                        <a:rPr lang="ru-RU" sz="2000" dirty="0"/>
                        <a:t>Факторы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Альтернативы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87294690"/>
                  </a:ext>
                </a:extLst>
              </a:tr>
              <a:tr h="427986">
                <a:tc vMerge="1"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ТГАСУ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ТЭМЗ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/>
                        <a:t>СибГМУ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28280448"/>
                  </a:ext>
                </a:extLst>
              </a:tr>
              <a:tr h="715044">
                <a:tc>
                  <a:txBody>
                    <a:bodyPr/>
                    <a:lstStyle/>
                    <a:p>
                      <a:r>
                        <a:rPr lang="ru-RU" sz="2000" dirty="0"/>
                        <a:t>Время на дорогу  от дома, мин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848542064"/>
                  </a:ext>
                </a:extLst>
              </a:tr>
              <a:tr h="1055307">
                <a:tc>
                  <a:txBody>
                    <a:bodyPr/>
                    <a:lstStyle/>
                    <a:p>
                      <a:r>
                        <a:rPr lang="ru-RU" sz="2000" dirty="0"/>
                        <a:t>Достижимость для клиентов, %)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85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449687754"/>
                  </a:ext>
                </a:extLst>
              </a:tr>
              <a:tr h="738715">
                <a:tc>
                  <a:txBody>
                    <a:bodyPr/>
                    <a:lstStyle/>
                    <a:p>
                      <a:r>
                        <a:rPr lang="ru-RU" sz="2000" dirty="0"/>
                        <a:t>Офисный сервис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848769198"/>
                  </a:ext>
                </a:extLst>
              </a:tr>
              <a:tr h="1055307">
                <a:tc>
                  <a:txBody>
                    <a:bodyPr/>
                    <a:lstStyle/>
                    <a:p>
                      <a:r>
                        <a:rPr lang="ru-RU" sz="2000" dirty="0"/>
                        <a:t>Площадь  помещения, м2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95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08474164"/>
                  </a:ext>
                </a:extLst>
              </a:tr>
              <a:tr h="1055307">
                <a:tc>
                  <a:txBody>
                    <a:bodyPr/>
                    <a:lstStyle/>
                    <a:p>
                      <a:r>
                        <a:rPr lang="ru-RU" sz="2000" dirty="0"/>
                        <a:t>Арендная плата  в месяц, руб.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17000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15000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19000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699628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32729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3">
            <a:extLst>
              <a:ext uri="{FF2B5EF4-FFF2-40B4-BE49-F238E27FC236}">
                <a16:creationId xmlns:a16="http://schemas.microsoft.com/office/drawing/2014/main" xmlns="" id="{71089ACB-54A4-475A-9C96-77F1ACDC53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2794679"/>
              </p:ext>
            </p:extLst>
          </p:nvPr>
        </p:nvGraphicFramePr>
        <p:xfrm>
          <a:off x="296562" y="609599"/>
          <a:ext cx="10478530" cy="4604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9632">
                  <a:extLst>
                    <a:ext uri="{9D8B030D-6E8A-4147-A177-3AD203B41FA5}">
                      <a16:colId xmlns:a16="http://schemas.microsoft.com/office/drawing/2014/main" xmlns="" val="241334941"/>
                    </a:ext>
                  </a:extLst>
                </a:gridCol>
                <a:gridCol w="2619632">
                  <a:extLst>
                    <a:ext uri="{9D8B030D-6E8A-4147-A177-3AD203B41FA5}">
                      <a16:colId xmlns:a16="http://schemas.microsoft.com/office/drawing/2014/main" xmlns="" val="1543654702"/>
                    </a:ext>
                  </a:extLst>
                </a:gridCol>
                <a:gridCol w="2619634">
                  <a:extLst>
                    <a:ext uri="{9D8B030D-6E8A-4147-A177-3AD203B41FA5}">
                      <a16:colId xmlns:a16="http://schemas.microsoft.com/office/drawing/2014/main" xmlns="" val="2100824536"/>
                    </a:ext>
                  </a:extLst>
                </a:gridCol>
                <a:gridCol w="2619632">
                  <a:extLst>
                    <a:ext uri="{9D8B030D-6E8A-4147-A177-3AD203B41FA5}">
                      <a16:colId xmlns:a16="http://schemas.microsoft.com/office/drawing/2014/main" xmlns="" val="2133112765"/>
                    </a:ext>
                  </a:extLst>
                </a:gridCol>
              </a:tblGrid>
              <a:tr h="793470">
                <a:tc rowSpan="2">
                  <a:txBody>
                    <a:bodyPr/>
                    <a:lstStyle/>
                    <a:p>
                      <a:r>
                        <a:rPr lang="ru-RU" sz="2000" dirty="0"/>
                        <a:t>Факторы 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/>
                        <a:t>Альтернативы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87294690"/>
                  </a:ext>
                </a:extLst>
              </a:tr>
              <a:tr h="566764">
                <a:tc vMerge="1"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ТГАСУ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ТЭМЗ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/>
                        <a:t>СибГМУ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28280448"/>
                  </a:ext>
                </a:extLst>
              </a:tr>
              <a:tr h="1081572">
                <a:tc>
                  <a:txBody>
                    <a:bodyPr/>
                    <a:lstStyle/>
                    <a:p>
                      <a:r>
                        <a:rPr lang="ru-RU" sz="2400" dirty="0"/>
                        <a:t>Достижимость для клиентов, %)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85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449687754"/>
                  </a:ext>
                </a:extLst>
              </a:tr>
              <a:tr h="1081572">
                <a:tc>
                  <a:txBody>
                    <a:bodyPr/>
                    <a:lstStyle/>
                    <a:p>
                      <a:r>
                        <a:rPr lang="ru-RU" sz="2400" dirty="0"/>
                        <a:t>Площадь  помещения, м2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95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08474164"/>
                  </a:ext>
                </a:extLst>
              </a:tr>
              <a:tr h="1081572">
                <a:tc>
                  <a:txBody>
                    <a:bodyPr/>
                    <a:lstStyle/>
                    <a:p>
                      <a:r>
                        <a:rPr lang="ru-RU" sz="2400" dirty="0"/>
                        <a:t>Арендная плата  в месяц, руб.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17000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15000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19000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699628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81882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2827E22-5729-4D38-9671-37CD8B5470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Поведенческий фактор при выборе альтернатив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36BFC4B1-714B-410F-946C-A3542201EE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85123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9E9761E-CD20-4B22-950B-3F1626CAFA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" y="988423"/>
            <a:ext cx="7402286" cy="4811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3275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034B0E-CD0D-4176-96B7-F8F2B7FD4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Альтернативы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CE89FCD-5868-4250-9A49-AB6CC7968A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/>
              <a:t>1. Расставить блюда, исходя из их полезности для учеников, с учетом всех собранных данных.</a:t>
            </a:r>
          </a:p>
          <a:p>
            <a:r>
              <a:rPr lang="ru-RU" sz="2400" dirty="0"/>
              <a:t>2. Выбрать случайный порядок.</a:t>
            </a:r>
          </a:p>
          <a:p>
            <a:r>
              <a:rPr lang="ru-RU" sz="2400" dirty="0"/>
              <a:t>3. Разместить блюда так, чтобы дети могли брать то, что им нравится. </a:t>
            </a:r>
          </a:p>
          <a:p>
            <a:r>
              <a:rPr lang="ru-RU" sz="2400" dirty="0"/>
              <a:t>4. Отдать предпочтение продуктам от поставщиков, которые предложат самый большой откат.</a:t>
            </a:r>
          </a:p>
          <a:p>
            <a:r>
              <a:rPr lang="ru-RU" sz="2400" dirty="0"/>
              <a:t>5. Максимизировать выгоду.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0684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E226F5-5C6C-4D90-955A-AB4CC3FA5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Либертарианский</a:t>
            </a:r>
            <a:r>
              <a:rPr lang="ru-RU" dirty="0"/>
              <a:t> патернализм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25DB8C2-2DB1-4050-B30E-53E281656F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Либертарианский</a:t>
            </a:r>
            <a:r>
              <a:rPr lang="ru-RU" dirty="0"/>
              <a:t> аспект: у людей должна быть возможность делать то, что им нравится, и отказываться от того, что не по душе. </a:t>
            </a:r>
          </a:p>
          <a:p>
            <a:r>
              <a:rPr lang="ru-RU" b="1" dirty="0" err="1"/>
              <a:t>Патернали́зм</a:t>
            </a:r>
            <a:r>
              <a:rPr lang="ru-RU" b="1" dirty="0"/>
              <a:t>- </a:t>
            </a:r>
            <a:r>
              <a:rPr lang="ru-RU" dirty="0"/>
              <a:t>система отношений, при которой власти обеспечивают потребности граждан, которые в обмен на это позволяют диктовать им модели поведения, как публичного, так и частного</a:t>
            </a:r>
          </a:p>
          <a:p>
            <a:endParaRPr lang="ru-RU" dirty="0"/>
          </a:p>
          <a:p>
            <a:r>
              <a:rPr lang="ru-RU" dirty="0" err="1"/>
              <a:t>Либертарианский</a:t>
            </a:r>
            <a:r>
              <a:rPr lang="ru-RU" dirty="0"/>
              <a:t> патернализм – достаточно слабая, мягкая и ненавязчивая разновидность патернализма, поскольку выбор не ограничивается, не навязывается и люди не ограждаются от неправильных решений.</a:t>
            </a:r>
          </a:p>
        </p:txBody>
      </p:sp>
    </p:spTree>
    <p:extLst>
      <p:ext uri="{BB962C8B-B14F-4D97-AF65-F5344CB8AC3E}">
        <p14:creationId xmlns:p14="http://schemas.microsoft.com/office/powerpoint/2010/main" val="10513073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E7526C9-E69C-4792-9BCA-5CAEEF4135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30" y="2159331"/>
            <a:ext cx="4955376" cy="388236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606A7B9-04DB-4FD1-B4CE-FDDB973DF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anchor="t">
            <a:normAutofit/>
          </a:bodyPr>
          <a:lstStyle/>
          <a:p>
            <a:r>
              <a:rPr lang="ru-RU" dirty="0"/>
              <a:t>Модели человека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16907A8-6B19-4253-8DCC-17AC83110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6039" y="2160589"/>
            <a:ext cx="3746864" cy="3880773"/>
          </a:xfrm>
        </p:spPr>
        <p:txBody>
          <a:bodyPr>
            <a:normAutofit/>
          </a:bodyPr>
          <a:lstStyle/>
          <a:p>
            <a:r>
              <a:rPr lang="en-US" sz="3200" dirty="0"/>
              <a:t>Homo </a:t>
            </a:r>
            <a:r>
              <a:rPr lang="en-US" sz="3200" dirty="0" err="1"/>
              <a:t>economicus</a:t>
            </a:r>
            <a:endParaRPr lang="ru-RU" sz="3200" dirty="0"/>
          </a:p>
          <a:p>
            <a:endParaRPr lang="ru-RU" sz="3200" dirty="0"/>
          </a:p>
          <a:p>
            <a:r>
              <a:rPr lang="en-US" sz="3200" dirty="0"/>
              <a:t>Homo sapiens</a:t>
            </a:r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36682532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578373D-304E-4B6D-AD69-BC9A4FFC7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Какой больше?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4F2BB8A5-12D3-4415-B5F2-040E75B8A5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644" y="2182019"/>
            <a:ext cx="6000750" cy="3838575"/>
          </a:xfrm>
        </p:spPr>
      </p:pic>
    </p:spTree>
    <p:extLst>
      <p:ext uri="{BB962C8B-B14F-4D97-AF65-F5344CB8AC3E}">
        <p14:creationId xmlns:p14="http://schemas.microsoft.com/office/powerpoint/2010/main" val="1513063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26F7D0B-9E61-43E0-9070-B8C6CBCBC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Две когнитивные системы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50764021-96F2-4C7C-99F9-777C7947C9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444" y="2258685"/>
            <a:ext cx="7958448" cy="3751839"/>
          </a:xfrm>
        </p:spPr>
      </p:pic>
    </p:spTree>
    <p:extLst>
      <p:ext uri="{BB962C8B-B14F-4D97-AF65-F5344CB8AC3E}">
        <p14:creationId xmlns:p14="http://schemas.microsoft.com/office/powerpoint/2010/main" val="5496040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E138447-207B-43A7-BD33-BCAFD1205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Задачи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382EF32-4B76-45D9-B22B-E95E0FFF68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Бейсбольная бита и мяч вместе стоят 1,1 доллара. Бита стоит на 1 доллар больше, чем мяч. Сколько стоит мяч? центов. </a:t>
            </a:r>
          </a:p>
          <a:p>
            <a:r>
              <a:rPr lang="ru-RU" sz="2400" dirty="0"/>
              <a:t>5 станков делают 5 вещей за 5 минут. Сколько времени нужно 100 станкам, чтобы сделать 100 вещей? минут. </a:t>
            </a:r>
          </a:p>
          <a:p>
            <a:r>
              <a:rPr lang="ru-RU" sz="2400" dirty="0"/>
              <a:t>В озере растут кувшинки. Каждый день их становится больше в два раза. Если за 48 дней цветы покроют все озеро, то за сколько они распространятся на половину? За дней.</a:t>
            </a:r>
          </a:p>
        </p:txBody>
      </p:sp>
    </p:spTree>
    <p:extLst>
      <p:ext uri="{BB962C8B-B14F-4D97-AF65-F5344CB8AC3E}">
        <p14:creationId xmlns:p14="http://schemas.microsoft.com/office/powerpoint/2010/main" val="85472762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426d9a9aa9e269f2befc96a2eb658f3adc088"/>
</p:tagLst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432</TotalTime>
  <Words>1269</Words>
  <Application>Microsoft Office PowerPoint</Application>
  <PresentationFormat>Произвольный</PresentationFormat>
  <Paragraphs>433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Грань</vt:lpstr>
      <vt:lpstr> Технологии принятия решений </vt:lpstr>
      <vt:lpstr>Презентация PowerPoint</vt:lpstr>
      <vt:lpstr>Презентация PowerPoint</vt:lpstr>
      <vt:lpstr> Принятие решений в условиях определенности </vt:lpstr>
      <vt:lpstr>Презентация PowerPoint</vt:lpstr>
      <vt:lpstr>Возможные стратегии в случае конкуренции целей:</vt:lpstr>
      <vt:lpstr>Нахождение решений в условиях определенности при множественности целей </vt:lpstr>
      <vt:lpstr>Функция полезности</vt:lpstr>
      <vt:lpstr>Презентация PowerPoint</vt:lpstr>
      <vt:lpstr>Презентация PowerPoint</vt:lpstr>
      <vt:lpstr>Метод Парето</vt:lpstr>
      <vt:lpstr>Парадоксы интуитивных предпочтений</vt:lpstr>
      <vt:lpstr>«Эффект владения»</vt:lpstr>
      <vt:lpstr>Парадокс М. Але (M. Alais)</vt:lpstr>
      <vt:lpstr>Парадокс Элсберга </vt:lpstr>
      <vt:lpstr>Искажение результатов при оценке вероятностей </vt:lpstr>
      <vt:lpstr>Парадокс Симпсона (Парадокс Юла—Симпсона, парадокс объединения) </vt:lpstr>
      <vt:lpstr>Презентация PowerPoint</vt:lpstr>
      <vt:lpstr>Презентация PowerPoint</vt:lpstr>
      <vt:lpstr>Феномен Ньюкомба-Бенфорда </vt:lpstr>
      <vt:lpstr>Ситуационнозависимые интерпретации</vt:lpstr>
      <vt:lpstr>Метод равноценных обменов </vt:lpstr>
      <vt:lpstr>Презентация PowerPoint</vt:lpstr>
      <vt:lpstr>Метод равноценных обменов </vt:lpstr>
      <vt:lpstr>Презентация PowerPoint</vt:lpstr>
      <vt:lpstr>Презентация PowerPoint</vt:lpstr>
      <vt:lpstr>Презентация PowerPoint</vt:lpstr>
      <vt:lpstr>Презентация PowerPoint</vt:lpstr>
      <vt:lpstr>Поведенческий фактор при выборе альтернатив</vt:lpstr>
      <vt:lpstr>Презентация PowerPoint</vt:lpstr>
      <vt:lpstr>Альтернативы</vt:lpstr>
      <vt:lpstr>Либертарианский патернализм</vt:lpstr>
      <vt:lpstr>Модели человека </vt:lpstr>
      <vt:lpstr>Какой больше?</vt:lpstr>
      <vt:lpstr>Две когнитивные системы</vt:lpstr>
      <vt:lpstr>Задачи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Технологии принятия решений</dc:title>
  <dc:creator>Katerina Shumik</dc:creator>
  <cp:lastModifiedBy>Шумик Екатерина</cp:lastModifiedBy>
  <cp:revision>29</cp:revision>
  <dcterms:created xsi:type="dcterms:W3CDTF">2017-10-04T10:40:48Z</dcterms:created>
  <dcterms:modified xsi:type="dcterms:W3CDTF">2018-10-01T21:46:38Z</dcterms:modified>
</cp:coreProperties>
</file>