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24"/>
  </p:notesMasterIdLst>
  <p:sldIdLst>
    <p:sldId id="256" r:id="rId2"/>
    <p:sldId id="287" r:id="rId3"/>
    <p:sldId id="257" r:id="rId4"/>
    <p:sldId id="294" r:id="rId5"/>
    <p:sldId id="297" r:id="rId6"/>
    <p:sldId id="298" r:id="rId7"/>
    <p:sldId id="296" r:id="rId8"/>
    <p:sldId id="258" r:id="rId9"/>
    <p:sldId id="271" r:id="rId10"/>
    <p:sldId id="295" r:id="rId11"/>
    <p:sldId id="259" r:id="rId12"/>
    <p:sldId id="299" r:id="rId13"/>
    <p:sldId id="261" r:id="rId14"/>
    <p:sldId id="290" r:id="rId15"/>
    <p:sldId id="291" r:id="rId16"/>
    <p:sldId id="293" r:id="rId17"/>
    <p:sldId id="292" r:id="rId18"/>
    <p:sldId id="284" r:id="rId19"/>
    <p:sldId id="285" r:id="rId20"/>
    <p:sldId id="286" r:id="rId21"/>
    <p:sldId id="289" r:id="rId22"/>
    <p:sldId id="260" r:id="rId23"/>
  </p:sldIdLst>
  <p:sldSz cx="12192000" cy="6858000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4" autoAdjust="0"/>
    <p:restoredTop sz="60619" autoAdjust="0"/>
  </p:normalViewPr>
  <p:slideViewPr>
    <p:cSldViewPr snapToGrid="0">
      <p:cViewPr varScale="1">
        <p:scale>
          <a:sx n="57" d="100"/>
          <a:sy n="57" d="100"/>
        </p:scale>
        <p:origin x="16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A77-ACD4-4A4F-8DF2-6242682261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0D6CD-4575-41F0-ACF7-62BEF1633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4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РФ федеративное государство,</a:t>
            </a:r>
            <a:r>
              <a:rPr lang="ru-RU" baseline="0" dirty="0" smtClean="0"/>
              <a:t> что означает наличие экономической самостоятельности у субъектов федерации. Субъектов федерации -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Конституция РФ от 12 декабря 1993 года закрепила федеративное устройство государства в составе 89 регионов (21 республика, шесть краев, 49 областей, два города федерального значения, одна автономная область, 10 автономных округов). В последующие годы в России было проведено пять слияний субъектов Федерации. Процесс проходил в 2003-2008 годах путем включения автономных округов в состав краев и областей в целях ускорения их социально-экономического развития и повышения уровня жизни населения.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ходе объединения были ликвидированы шесть автономных округов. Все они вошли в состав новых укрупненных субъектов Федерации как административно-территориальные единицы с особым статусом. В результате общее число российских регионов сократилось с 89 до 83 в 2008 году. После воссоединения Крыма и Севастополя с Россией в 2014 году число субъектов Федерации возросло до 85 (22 республики, девять краев, 46 областей, три города федерального значения, одна автономная область, четыре автономных округа).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 пяти новых объединенных регионов три получили краевой статус вместо областного, при этом лишь один из них был полностью переименован (Пермский, Камчатский и Забайкальский края вместо Пермской, Камчатской и Читинской областей).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0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Также указывается, что интегральный рейтинг Москвы и Санкт-Петербурга, занявших первые два места, выше 80 баллов. При этом интегральный рейтинг еще двух регионов — Ханты-Мансийского автономного округа — Югры и Московской области — составляет свыше 70, а у Татарии он приближается к данному показателю.</a:t>
            </a:r>
          </a:p>
          <a:p>
            <a:r>
              <a:rPr lang="ru-RU" dirty="0" smtClean="0"/>
              <a:t>2020</a:t>
            </a:r>
          </a:p>
          <a:p>
            <a:r>
              <a:rPr lang="ru-RU" dirty="0" smtClean="0"/>
              <a:t>Кроме указанных регионов в лучшую десятку рейтинга входят Ямало-Ненецкий автономный округ, Свердловская область, Ленинградская область, Красноярский и Краснодарский края. При этом отмечается, что состав топ-10 регионов РФ по социально-экономическому развитию почти не изменился по сравнению с 2019 годом и только Тюменская область опустилась с 10-го место на 11-е, уступив его Краснодарскому краю. Замыкают рейтинг Республика Тува и Еврейская автономная область,</a:t>
            </a:r>
          </a:p>
          <a:p>
            <a:r>
              <a:rPr lang="ru-RU" dirty="0" smtClean="0"/>
              <a:t>Помимо того, эксперты отмечают, что входящие в первую десятку регионы РФ прочно удерживают свои позиции, а находящееся на высоком уровне значение их интегрального рейтинга позволяет аналитикам говорить о том, что данные субъекты, скорее всего, сохранят свои позиции или очень незначительно их изменят и в среднесрочной перспективе. Вместе с тем данные лидирующие по социально-экономическому развитию регионы обеспечивают половину суммарного ВРП страны.</a:t>
            </a:r>
          </a:p>
          <a:p>
            <a:r>
              <a:rPr lang="ru-RU" dirty="0" smtClean="0"/>
              <a:t>При этом уточняется, что результаты составленного рейтинга показывают, что ситуация в большинстве регионов России по сравнению с 2019 годом ухудшилась, и это, по мнению экспертов, связано с пандемией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инфекции, а также с неблагоприятной конъюнктурой сырьевых рынков, в которых развивалась в данный период экономика России.</a:t>
            </a:r>
          </a:p>
          <a:p>
            <a:endParaRPr lang="ru-RU" dirty="0" smtClean="0"/>
          </a:p>
          <a:p>
            <a:r>
              <a:rPr lang="ru-RU" dirty="0" smtClean="0"/>
              <a:t>Подробности: https://regnum.ru/news/society/3283501.html</a:t>
            </a:r>
          </a:p>
          <a:p>
            <a:r>
              <a:rPr lang="ru-RU" dirty="0" smtClean="0"/>
              <a:t>Любое использование материалов допускается только при наличии гиперссылки на ИА REGNUM.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803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0D6CD-4575-41F0-ACF7-62BEF163313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42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59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9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3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6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0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0091AE-5219-4C80-8629-4BADBC7C35EE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3BCA8C5-C98A-4D69-8D9C-949360658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iarating.ru/infografika/20200602/630170513.html" TargetMode="External"/><Relationship Id="rId2" Type="http://schemas.openxmlformats.org/officeDocument/2006/relationships/hyperlink" Target="https://cdnimg.rg.ru/pril/195/13/35/8257_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ia.ru/20210531/reyting-1734768833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egnum.ru/news/society/3283501.html" TargetMode="External"/><Relationship Id="rId7" Type="http://schemas.openxmlformats.org/officeDocument/2006/relationships/hyperlink" Target="https://rosstat.gov.ru/storage/mediabank/LkooETqG/Region_Pokaz_2020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a.ru/20210531/reyting-1734768833.html" TargetMode="External"/><Relationship Id="rId5" Type="http://schemas.openxmlformats.org/officeDocument/2006/relationships/hyperlink" Target="https://riarating.ru/infografika/20200602/630170513.html" TargetMode="External"/><Relationship Id="rId4" Type="http://schemas.openxmlformats.org/officeDocument/2006/relationships/hyperlink" Target="https://cdnimg.rg.ru/pril/195/13/35/8257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en-US" dirty="0" smtClean="0"/>
              <a:t>2</a:t>
            </a:r>
            <a:endParaRPr lang="ru-RU" dirty="0" smtClean="0"/>
          </a:p>
          <a:p>
            <a:pPr algn="r"/>
            <a:r>
              <a:rPr lang="ru-RU" dirty="0" smtClean="0"/>
              <a:t>Даниловских Татьяна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Тест - повторение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Сайт </a:t>
            </a:r>
            <a:r>
              <a:rPr lang="ru-RU" sz="2800" dirty="0" err="1" smtClean="0">
                <a:solidFill>
                  <a:srgbClr val="FF0000"/>
                </a:solidFill>
              </a:rPr>
              <a:t>ментиметр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endParaRPr lang="ru-RU" sz="2800" dirty="0" smtClean="0">
              <a:solidFill>
                <a:srgbClr val="FF000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930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8692" cy="4601183"/>
          </a:xfrm>
        </p:spPr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2.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400" dirty="0" smtClean="0"/>
              <a:t>Основы национальной и региональной экономики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sz="3200" dirty="0" smtClean="0"/>
          </a:p>
          <a:p>
            <a:r>
              <a:rPr lang="ru-RU" sz="3200" dirty="0" smtClean="0"/>
              <a:t>Современное </a:t>
            </a:r>
            <a:r>
              <a:rPr lang="ru-RU" sz="3200" dirty="0"/>
              <a:t>состояние и уровень развития регионов России во многом определяются историей развития страны, существующими тенденциями, формирующимися внутри страны и вне ее пределов, и факторами развития национальной экономики. В условиях глобализации национальные экономики должны активно действовать по поддержанию своей конкурентоспособности, поскольку они становятся открытыми и имеют ограниченные возможности по противостоянию вызовам.</a:t>
            </a:r>
            <a:endParaRPr lang="ru-RU" sz="3200" dirty="0"/>
          </a:p>
          <a:p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Уровень развития субъектов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cdnimg.rg.ru/pril/195/13/35/8257_1.jpg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riarating.ru/infografika/20200602/630170513.html</a:t>
            </a:r>
            <a:r>
              <a:rPr lang="ru-RU" dirty="0" smtClean="0"/>
              <a:t>   2019</a:t>
            </a:r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ria.ru/20210531/reyting-1734768833.html</a:t>
            </a:r>
            <a:r>
              <a:rPr lang="ru-RU" dirty="0" smtClean="0"/>
              <a:t> 2020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83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Рейтинг по итогам 2019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/>
          <a:srcRect l="22190" t="12260" r="24026" b="23933"/>
          <a:stretch/>
        </p:blipFill>
        <p:spPr bwMode="auto">
          <a:xfrm>
            <a:off x="3437467" y="694267"/>
            <a:ext cx="8331200" cy="5520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61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0896" t="19725" r="34725" b="24472"/>
          <a:stretch/>
        </p:blipFill>
        <p:spPr bwMode="auto">
          <a:xfrm>
            <a:off x="3742267" y="999067"/>
            <a:ext cx="7823200" cy="5130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286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Теоретические основы национальной и региональной экономики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10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Управление национальной и региональной экономикой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48777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рамках реализации цели «Региональное развитие» Минэкономразвития России занимается выработкой государственной политики и нормативно-правового регулирования в области социально-экономического развития субъектов Российской Федерации и муниципальных образований, а также в сфере территориального планирования.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1238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Экономическое развитие и конкурентоспособность регионов</a:t>
            </a:r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415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Показатели развития регионов, взаимосвязь. </a:t>
            </a:r>
          </a:p>
          <a:p>
            <a:r>
              <a:rPr lang="ru-RU" dirty="0" smtClean="0"/>
              <a:t>Регионы доноры</a:t>
            </a:r>
          </a:p>
          <a:p>
            <a:r>
              <a:rPr lang="ru-RU" smtClean="0"/>
              <a:t>Регионы реципиенты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Институциональное обеспечение развития региональной экономики</a:t>
            </a:r>
            <a:endParaRPr lang="ru-R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9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1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0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70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Тезаурус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экономика, собственность, макроэкономика, микроэкономика, товар, обмен, позитивная экономика, нормативная экономика, предмет экономики, объект экономики, экономические законы, собственность, формы собственности, виды собственности, рыночная экономика, </a:t>
            </a:r>
            <a:r>
              <a:rPr lang="ru-RU" sz="2800" dirty="0" smtClean="0"/>
              <a:t>рынок, </a:t>
            </a:r>
            <a:r>
              <a:rPr lang="ru-RU" sz="2800" dirty="0"/>
              <a:t>признаки рыночной экономики, конкуренция, спрос, предложение, </a:t>
            </a:r>
            <a:r>
              <a:rPr lang="ru-RU" sz="2800" dirty="0" smtClean="0"/>
              <a:t>рыночное </a:t>
            </a:r>
            <a:r>
              <a:rPr lang="ru-RU" sz="2800" dirty="0"/>
              <a:t>равновесие, монополия, олигополия, монопсония.</a:t>
            </a:r>
          </a:p>
        </p:txBody>
      </p:sp>
    </p:spTree>
    <p:extLst>
      <p:ext uri="{BB962C8B-B14F-4D97-AF65-F5344CB8AC3E}">
        <p14:creationId xmlns:p14="http://schemas.microsoft.com/office/powerpoint/2010/main" val="14278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Выучить (повторить) основные термины</a:t>
            </a:r>
          </a:p>
          <a:p>
            <a:r>
              <a:rPr lang="ru-RU" sz="2800" dirty="0" smtClean="0"/>
              <a:t>Заполнить таблицу с типами экономических систем</a:t>
            </a:r>
          </a:p>
          <a:p>
            <a:r>
              <a:rPr lang="ru-RU" sz="2800" dirty="0" err="1" smtClean="0"/>
              <a:t>Дозаполнить</a:t>
            </a:r>
            <a:r>
              <a:rPr lang="ru-RU" sz="2800" dirty="0" smtClean="0"/>
              <a:t> таблицу с типами рыночных структур</a:t>
            </a:r>
          </a:p>
          <a:p>
            <a:r>
              <a:rPr lang="ru-RU" sz="2800" dirty="0"/>
              <a:t>Решить задачу: Спрос и предложение товара А описываются уравнениями </a:t>
            </a:r>
            <a:r>
              <a:rPr lang="ru-RU" sz="2800" dirty="0" err="1"/>
              <a:t>Qd</a:t>
            </a:r>
            <a:r>
              <a:rPr lang="ru-RU" sz="2800" dirty="0"/>
              <a:t> = 3600 – 150Р, </a:t>
            </a:r>
            <a:r>
              <a:rPr lang="ru-RU" sz="2800" dirty="0" err="1"/>
              <a:t>Qs</a:t>
            </a:r>
            <a:r>
              <a:rPr lang="ru-RU" sz="2800" dirty="0"/>
              <a:t> = 1500 + 60Р</a:t>
            </a:r>
            <a:r>
              <a:rPr lang="ru-RU" sz="2800" dirty="0" smtClean="0"/>
              <a:t>.</a:t>
            </a:r>
            <a:r>
              <a:rPr lang="ru-RU" sz="2800" dirty="0"/>
              <a:t> Определите: равновесную цену, равновесный объем </a:t>
            </a:r>
            <a:r>
              <a:rPr lang="ru-RU" sz="2800" dirty="0" smtClean="0"/>
              <a:t>продаж.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90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эссе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на </a:t>
            </a:r>
            <a:r>
              <a:rPr lang="ru-RU" sz="2800" dirty="0" smtClean="0"/>
              <a:t>экономику.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7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Небольшой опрос по итогам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Какие новые знания вы сегодня получили</a:t>
            </a:r>
            <a:r>
              <a:rPr lang="ru-RU" sz="3200" smtClean="0"/>
              <a:t>?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125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8000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regnum.ru/news/society/3283501.html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https://cdnimg.rg.ru/pril/195/13/35/8257_1.jpg</a:t>
            </a:r>
            <a:endParaRPr lang="ru-RU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riarating.ru/infografika/20200602/630170513.html</a:t>
            </a:r>
            <a:endParaRPr lang="ru-RU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ria.ru/20210531/reyting-1734768833.html</a:t>
            </a:r>
            <a:endParaRPr lang="ru-RU" dirty="0" smtClean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rosstat.gov.ru/storage/mediabank/LkooETqG/Region_Pokaz_2020.pdf</a:t>
            </a:r>
            <a:r>
              <a:rPr lang="ru-RU" dirty="0" smtClean="0"/>
              <a:t> </a:t>
            </a:r>
            <a:endParaRPr lang="ru-RU" dirty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endParaRPr lang="ru-RU" dirty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endParaRPr lang="ru-RU" dirty="0" smtClean="0"/>
          </a:p>
          <a:p>
            <a:pPr marL="108000">
              <a:lnSpc>
                <a:spcPct val="100000"/>
              </a:lnSpc>
              <a:spcBef>
                <a:spcPts val="600"/>
              </a:spcBef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24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5bf2eabcd3ed91a2b8f190808597aad0eecff7"/>
</p:tagLst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236</TotalTime>
  <Words>706</Words>
  <Application>Microsoft Office PowerPoint</Application>
  <PresentationFormat>Широкоэкранный</PresentationFormat>
  <Paragraphs>60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Calibri</vt:lpstr>
      <vt:lpstr>Corbel</vt:lpstr>
      <vt:lpstr>Wingdings 2</vt:lpstr>
      <vt:lpstr>Рама</vt:lpstr>
      <vt:lpstr>Основы экономики</vt:lpstr>
      <vt:lpstr>Тест - повторение</vt:lpstr>
      <vt:lpstr>Лекция 2.   Основы национальной и региональной экономики</vt:lpstr>
      <vt:lpstr>Уровень развития субъектов РФ</vt:lpstr>
      <vt:lpstr>Рейтинг по итогам 2019</vt:lpstr>
      <vt:lpstr>Презентация PowerPoint</vt:lpstr>
      <vt:lpstr>Презентация PowerPoint</vt:lpstr>
      <vt:lpstr>ики</vt:lpstr>
      <vt:lpstr>О</vt:lpstr>
      <vt:lpstr>Презентация PowerPoint</vt:lpstr>
      <vt:lpstr>Рки</vt:lpstr>
      <vt:lpstr>Презентация PowerPoint</vt:lpstr>
      <vt:lpstr>мика</vt:lpstr>
      <vt:lpstr>Презентация PowerPoint</vt:lpstr>
      <vt:lpstr>Презентация PowerPoint</vt:lpstr>
      <vt:lpstr>Презентация PowerPoint</vt:lpstr>
      <vt:lpstr>Презентация PowerPoint</vt:lpstr>
      <vt:lpstr>Тезаурус </vt:lpstr>
      <vt:lpstr>Домашнее задание </vt:lpstr>
      <vt:lpstr>Темы эссе </vt:lpstr>
      <vt:lpstr>Небольшой опрос по итогам лекции</vt:lpstr>
      <vt:lpstr>ссылки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Alex</dc:creator>
  <cp:lastModifiedBy>Даниловских Татьяна</cp:lastModifiedBy>
  <cp:revision>32</cp:revision>
  <dcterms:created xsi:type="dcterms:W3CDTF">2021-09-10T10:27:20Z</dcterms:created>
  <dcterms:modified xsi:type="dcterms:W3CDTF">2021-09-29T04:31:48Z</dcterms:modified>
</cp:coreProperties>
</file>