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FFFBB-DF55-44FA-8510-47597A81B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500" dirty="0"/>
              <a:t>Реинжиниринг организационных систем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DCC3F6-E519-465C-8047-70B7825A41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9</a:t>
            </a:r>
          </a:p>
        </p:txBody>
      </p:sp>
    </p:spTree>
    <p:extLst>
      <p:ext uri="{BB962C8B-B14F-4D97-AF65-F5344CB8AC3E}">
        <p14:creationId xmlns:p14="http://schemas.microsoft.com/office/powerpoint/2010/main" val="990798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134B0-FBE9-48C7-BDA1-F9605FC01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5276EE-803D-4D36-B217-80F3EE6BE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75794"/>
            <a:ext cx="8946541" cy="4872605"/>
          </a:xfrm>
        </p:spPr>
        <p:txBody>
          <a:bodyPr/>
          <a:lstStyle/>
          <a:p>
            <a:r>
              <a:rPr lang="ru-RU" dirty="0"/>
              <a:t>Типы изменений</a:t>
            </a:r>
          </a:p>
          <a:p>
            <a:r>
              <a:rPr lang="ru-RU" dirty="0"/>
              <a:t>Модель </a:t>
            </a:r>
            <a:r>
              <a:rPr lang="ru-RU" dirty="0" err="1"/>
              <a:t>МакКинси</a:t>
            </a:r>
            <a:r>
              <a:rPr lang="ru-RU" dirty="0"/>
              <a:t> 7</a:t>
            </a:r>
            <a:r>
              <a:rPr lang="en-US" dirty="0"/>
              <a:t>S</a:t>
            </a:r>
            <a:endParaRPr lang="ru-RU" dirty="0"/>
          </a:p>
          <a:p>
            <a:r>
              <a:rPr lang="ru-RU" dirty="0"/>
              <a:t>Этапы процесса реинжиниринга организационных систем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43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AD0C1-E193-4263-8281-C05637B98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0300"/>
          </a:xfrm>
        </p:spPr>
        <p:txBody>
          <a:bodyPr/>
          <a:lstStyle/>
          <a:p>
            <a:r>
              <a:rPr lang="ru-RU" dirty="0"/>
              <a:t>Необходимость изменений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03078-7C73-4D74-939E-51E81526E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76218"/>
            <a:ext cx="11288252" cy="4872181"/>
          </a:xfrm>
        </p:spPr>
        <p:txBody>
          <a:bodyPr>
            <a:normAutofit/>
          </a:bodyPr>
          <a:lstStyle/>
          <a:p>
            <a:r>
              <a:rPr lang="ru-RU" sz="2400" dirty="0"/>
              <a:t>Проведение необходимых изменений способствует тому, что на предприятии создаются условия, необходимые для развития.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u="sng" dirty="0"/>
              <a:t>Типы изменений:</a:t>
            </a:r>
          </a:p>
          <a:p>
            <a:r>
              <a:rPr lang="ru-RU" sz="2400" dirty="0"/>
              <a:t>фундаментальные изменения;</a:t>
            </a:r>
          </a:p>
          <a:p>
            <a:r>
              <a:rPr lang="ru-RU" sz="2400" dirty="0"/>
              <a:t>радикальное преобразование;</a:t>
            </a:r>
          </a:p>
          <a:p>
            <a:r>
              <a:rPr lang="ru-RU" sz="2400" dirty="0"/>
              <a:t>умеренное преобразование;</a:t>
            </a:r>
          </a:p>
          <a:p>
            <a:r>
              <a:rPr lang="ru-RU" sz="2400" dirty="0"/>
              <a:t>обычные изменения.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2803154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67687-B0AA-4AC1-B249-B4783100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37537"/>
          </a:xfrm>
        </p:spPr>
        <p:txBody>
          <a:bodyPr/>
          <a:lstStyle/>
          <a:p>
            <a:r>
              <a:rPr lang="ru-RU" sz="3600" b="1" dirty="0"/>
              <a:t>Последовательность внутренних изменений в организации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5E9E8A2-D21F-43DE-B734-D0901EF40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76655" y="1330036"/>
            <a:ext cx="4729017" cy="51793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u="sng" dirty="0"/>
              <a:t>Модель </a:t>
            </a:r>
            <a:r>
              <a:rPr lang="en-US" sz="2200" u="sng" dirty="0"/>
              <a:t>McKinsey 7S</a:t>
            </a:r>
            <a:r>
              <a:rPr lang="ru-RU" sz="2200" u="sng" dirty="0"/>
              <a:t> </a:t>
            </a:r>
            <a:r>
              <a:rPr lang="ru-RU" sz="2200" dirty="0"/>
              <a:t>удобный инструмент анализа внутренней организационной структуры и принципов работы компании. </a:t>
            </a:r>
          </a:p>
          <a:p>
            <a:pPr marL="0" indent="0">
              <a:buNone/>
            </a:pPr>
            <a:r>
              <a:rPr lang="ru-RU" sz="2200" dirty="0"/>
              <a:t>Основная предпосылка модели заключается в том, что существует семь внутренних аспектов организации, которые необходимо согласовать, чтобы она была успешной.</a:t>
            </a:r>
            <a:endParaRPr lang="ru-RU" sz="2100" dirty="0"/>
          </a:p>
        </p:txBody>
      </p:sp>
      <p:pic>
        <p:nvPicPr>
          <p:cNvPr id="2050" name="Picture 2" descr="https://cf.ppt-online.org/files/slide/w/wXbsTelBSVYnWFLHZdak2rQxN15PcRjGhKz0OJ/slide-19.jpg">
            <a:extLst>
              <a:ext uri="{FF2B5EF4-FFF2-40B4-BE49-F238E27FC236}">
                <a16:creationId xmlns:a16="http://schemas.microsoft.com/office/drawing/2014/main" id="{5CA21C0F-7268-4E79-9764-A73736A86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" t="22895" r="50809" b="35488"/>
          <a:stretch/>
        </p:blipFill>
        <p:spPr bwMode="auto">
          <a:xfrm>
            <a:off x="448131" y="2084024"/>
            <a:ext cx="6244216" cy="442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36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8700"/>
          </a:xfrm>
        </p:spPr>
        <p:txBody>
          <a:bodyPr/>
          <a:lstStyle/>
          <a:p>
            <a:r>
              <a:rPr lang="ru-RU" sz="3600" b="1" dirty="0"/>
              <a:t>Описание элементов модели 7</a:t>
            </a:r>
            <a:r>
              <a:rPr lang="en-US" sz="3600" b="1" dirty="0"/>
              <a:t>S</a:t>
            </a:r>
            <a:endParaRPr lang="ru-RU" sz="3600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65382"/>
            <a:ext cx="11103525" cy="5255491"/>
          </a:xfrm>
        </p:spPr>
        <p:txBody>
          <a:bodyPr>
            <a:normAutofit lnSpcReduction="10000"/>
          </a:bodyPr>
          <a:lstStyle/>
          <a:p>
            <a:r>
              <a:rPr lang="ru-RU" u="sng" dirty="0"/>
              <a:t>Стратегия</a:t>
            </a:r>
            <a:r>
              <a:rPr lang="ru-RU" dirty="0"/>
              <a:t> означает долгосрочный план развития компании, помогающий повысить конкурентоспособность бизнеса и создать устойчивые конкурентные преимущества. Критерии правильной стратегии просты: она должна быть четко сформулированной, иметь долгосрочные цели, быть направленной на достижение конкурентных преимуществ, коррелировать с общими ценностями и миссией компании.</a:t>
            </a:r>
          </a:p>
          <a:p>
            <a:endParaRPr lang="ru-RU" dirty="0"/>
          </a:p>
          <a:p>
            <a:r>
              <a:rPr lang="ru-RU" dirty="0"/>
              <a:t>Под </a:t>
            </a:r>
            <a:r>
              <a:rPr lang="ru-RU" u="sng" dirty="0"/>
              <a:t>структурой</a:t>
            </a:r>
            <a:r>
              <a:rPr lang="ru-RU" dirty="0"/>
              <a:t> в модели понимается способ организации взаимодействия между разными отделами в компании, с указанием принципов подчинения, приоритетности и зоны ответственности каждого отдела. Данный элемент модели является самым мобильным и легко поддается изменению.</a:t>
            </a:r>
          </a:p>
          <a:p>
            <a:endParaRPr lang="ru-RU" dirty="0"/>
          </a:p>
          <a:p>
            <a:r>
              <a:rPr lang="ru-RU" u="sng" dirty="0"/>
              <a:t>Система управления </a:t>
            </a:r>
            <a:r>
              <a:rPr lang="ru-RU" dirty="0"/>
              <a:t>описывает повседневные процедуры работы компании. Данный элемент модели </a:t>
            </a:r>
            <a:r>
              <a:rPr lang="ru-RU" dirty="0" err="1"/>
              <a:t>Маккинси</a:t>
            </a:r>
            <a:r>
              <a:rPr lang="ru-RU" dirty="0"/>
              <a:t> 7С отвечает за то, как принимаются управленческие решения, как в целом ведется ежедневная работа в компании, какими способами и методами развивается бизнес.</a:t>
            </a:r>
          </a:p>
        </p:txBody>
      </p:sp>
    </p:spTree>
    <p:extLst>
      <p:ext uri="{BB962C8B-B14F-4D97-AF65-F5344CB8AC3E}">
        <p14:creationId xmlns:p14="http://schemas.microsoft.com/office/powerpoint/2010/main" val="2249041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8700"/>
          </a:xfrm>
        </p:spPr>
        <p:txBody>
          <a:bodyPr/>
          <a:lstStyle/>
          <a:p>
            <a:r>
              <a:rPr lang="ru-RU" sz="3600" b="1" dirty="0"/>
              <a:t>Описание элементов модели 7</a:t>
            </a:r>
            <a:r>
              <a:rPr lang="en-US" sz="3600" b="1" dirty="0"/>
              <a:t>S</a:t>
            </a:r>
            <a:endParaRPr lang="ru-RU" sz="3600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65382"/>
            <a:ext cx="11103525" cy="52554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Под </a:t>
            </a:r>
            <a:r>
              <a:rPr lang="ru-RU" u="sng" dirty="0"/>
              <a:t>навыками</a:t>
            </a:r>
            <a:r>
              <a:rPr lang="ru-RU" dirty="0"/>
              <a:t> в модели понимается вся сумма способностей, возможностей и компетенций, которыми владеет персонал, работающий в компании на данный момент.</a:t>
            </a:r>
          </a:p>
          <a:p>
            <a:endParaRPr lang="ru-RU" dirty="0"/>
          </a:p>
          <a:p>
            <a:r>
              <a:rPr lang="ru-RU" u="sng" dirty="0"/>
              <a:t>Состав работников</a:t>
            </a:r>
            <a:r>
              <a:rPr lang="ru-RU" dirty="0"/>
              <a:t>. Данный элемент модели 7С отвечает за то: сколько сотрудников работает в компании, кто они по специальности, как в компании организованы принципы работы с персоналом: набор, обучение, мотивация и вознаграждение.</a:t>
            </a:r>
          </a:p>
          <a:p>
            <a:endParaRPr lang="ru-RU" dirty="0"/>
          </a:p>
          <a:p>
            <a:r>
              <a:rPr lang="ru-RU" u="sng" dirty="0"/>
              <a:t>Стиль взаимоотношений</a:t>
            </a:r>
            <a:r>
              <a:rPr lang="ru-RU" dirty="0"/>
              <a:t>. По факту данный элемент характеризует стиль управления, принятый в компании. Значение руководителей высшего звена в компании и их роль в принятии важных решений по развитию бизнеса.</a:t>
            </a:r>
          </a:p>
          <a:p>
            <a:endParaRPr lang="ru-RU" dirty="0"/>
          </a:p>
          <a:p>
            <a:r>
              <a:rPr lang="ru-RU" u="sng" dirty="0"/>
              <a:t>Система ценностей</a:t>
            </a:r>
            <a:r>
              <a:rPr lang="ru-RU" dirty="0"/>
              <a:t>. Основной центральный элемент модели </a:t>
            </a:r>
            <a:r>
              <a:rPr lang="ru-RU" dirty="0" err="1"/>
              <a:t>Маккинси</a:t>
            </a:r>
            <a:r>
              <a:rPr lang="ru-RU" dirty="0"/>
              <a:t> 7С. Описывает нормы и стандарты взаимодействия, работы в компании; принципы корпоративной культуры и ключевые аспекты миссии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647689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8700"/>
          </a:xfrm>
        </p:spPr>
        <p:txBody>
          <a:bodyPr/>
          <a:lstStyle/>
          <a:p>
            <a:r>
              <a:rPr lang="ru-RU" sz="3600" b="1" dirty="0"/>
              <a:t>Использование модели 7</a:t>
            </a:r>
            <a:r>
              <a:rPr lang="en-US" sz="3600" b="1" dirty="0"/>
              <a:t>S</a:t>
            </a:r>
            <a:endParaRPr lang="ru-RU" sz="3600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65382"/>
            <a:ext cx="11103525" cy="5255491"/>
          </a:xfrm>
        </p:spPr>
        <p:txBody>
          <a:bodyPr>
            <a:normAutofit/>
          </a:bodyPr>
          <a:lstStyle/>
          <a:p>
            <a:r>
              <a:rPr lang="ru-RU" sz="2400" dirty="0"/>
              <a:t>Сбор информации</a:t>
            </a:r>
          </a:p>
          <a:p>
            <a:r>
              <a:rPr lang="ru-RU" sz="2400" dirty="0"/>
              <a:t>Анализ противоречий</a:t>
            </a:r>
          </a:p>
          <a:p>
            <a:r>
              <a:rPr lang="ru-RU" sz="2400" dirty="0"/>
              <a:t> Идеальная модель</a:t>
            </a:r>
          </a:p>
          <a:p>
            <a:r>
              <a:rPr lang="ru-RU" sz="2400" dirty="0"/>
              <a:t>План изменений</a:t>
            </a:r>
          </a:p>
          <a:p>
            <a:r>
              <a:rPr lang="ru-RU" sz="2400" dirty="0"/>
              <a:t>Внедрение изменений</a:t>
            </a:r>
          </a:p>
          <a:p>
            <a:r>
              <a:rPr lang="ru-RU" sz="2400" dirty="0"/>
              <a:t>Контроль и мониторинг</a:t>
            </a:r>
          </a:p>
          <a:p>
            <a:endParaRPr lang="ru-RU" dirty="0"/>
          </a:p>
          <a:p>
            <a:r>
              <a:rPr lang="ru-RU" sz="2400" dirty="0"/>
              <a:t>Модель показывает  что необходимо перестроить для повышения производительности или для поддержания выравнивания </a:t>
            </a:r>
            <a:r>
              <a:rPr lang="ru-RU" sz="2400" dirty="0" err="1"/>
              <a:t>показтелей</a:t>
            </a:r>
            <a:r>
              <a:rPr lang="ru-RU" sz="2400" dirty="0"/>
              <a:t> деятельности во время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4280268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91356"/>
          </a:xfrm>
        </p:spPr>
        <p:txBody>
          <a:bodyPr/>
          <a:lstStyle/>
          <a:p>
            <a:r>
              <a:rPr lang="ru-RU" sz="3600" b="1" dirty="0"/>
              <a:t>Процесс организационных изменений (реинжиниринг):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791855"/>
            <a:ext cx="11103525" cy="4729018"/>
          </a:xfrm>
        </p:spPr>
        <p:txBody>
          <a:bodyPr>
            <a:normAutofit/>
          </a:bodyPr>
          <a:lstStyle/>
          <a:p>
            <a:r>
              <a:rPr lang="ru-RU" sz="2400" dirty="0"/>
              <a:t>Подготовка</a:t>
            </a:r>
          </a:p>
          <a:p>
            <a:r>
              <a:rPr lang="ru-RU" sz="2400" dirty="0"/>
              <a:t>Сбор информации и определение проблем</a:t>
            </a:r>
          </a:p>
          <a:p>
            <a:r>
              <a:rPr lang="ru-RU" sz="2400" dirty="0"/>
              <a:t>Выработка общего и полного понимания решаемых проблем</a:t>
            </a:r>
          </a:p>
          <a:p>
            <a:r>
              <a:rPr lang="ru-RU" sz="2400" dirty="0"/>
              <a:t>Организационно-техническое проектирование</a:t>
            </a:r>
          </a:p>
          <a:p>
            <a:r>
              <a:rPr lang="ru-RU" sz="2400" dirty="0"/>
              <a:t>Социальное проектирование</a:t>
            </a:r>
          </a:p>
          <a:p>
            <a:r>
              <a:rPr lang="ru-RU" sz="2400" dirty="0"/>
              <a:t>Преобразования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3895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4882"/>
          </a:xfrm>
        </p:spPr>
        <p:txBody>
          <a:bodyPr/>
          <a:lstStyle/>
          <a:p>
            <a:r>
              <a:rPr lang="ru-RU" sz="3600" b="1" dirty="0"/>
              <a:t>1. Подготовка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65382"/>
            <a:ext cx="10937270" cy="5255491"/>
          </a:xfrm>
        </p:spPr>
        <p:txBody>
          <a:bodyPr>
            <a:normAutofit/>
          </a:bodyPr>
          <a:lstStyle/>
          <a:p>
            <a:r>
              <a:rPr lang="ru-RU" sz="2400" dirty="0"/>
              <a:t>Основополагающее значение для успешной реализации программы реорганизации имеет обеспечение поддержки изменений со стороны персонала организации.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Способы преодоления сопротивления:</a:t>
            </a:r>
          </a:p>
          <a:p>
            <a:r>
              <a:rPr lang="ru-RU" sz="2400" u="sng" dirty="0"/>
              <a:t>Обучение и предоставление информации</a:t>
            </a:r>
            <a:r>
              <a:rPr lang="ru-RU" sz="2400" dirty="0"/>
              <a:t>. Предпосылки - недостаток информации, недостоверная информация, неправильная интерпретация информации. </a:t>
            </a:r>
          </a:p>
          <a:p>
            <a:r>
              <a:rPr lang="ru-RU" sz="2400" u="sng" dirty="0"/>
              <a:t>Привлечение к участию в проекте</a:t>
            </a:r>
            <a:r>
              <a:rPr lang="ru-RU" sz="2400" dirty="0"/>
              <a:t>. Предпосылки - дефицит информации у инициаторов проекта относительно программы изменений и предполагаемого сопротивления. </a:t>
            </a:r>
          </a:p>
        </p:txBody>
      </p:sp>
    </p:spTree>
    <p:extLst>
      <p:ext uri="{BB962C8B-B14F-4D97-AF65-F5344CB8AC3E}">
        <p14:creationId xmlns:p14="http://schemas.microsoft.com/office/powerpoint/2010/main" val="327149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4882"/>
          </a:xfrm>
        </p:spPr>
        <p:txBody>
          <a:bodyPr/>
          <a:lstStyle/>
          <a:p>
            <a:r>
              <a:rPr lang="ru-RU" sz="3600" b="1" dirty="0"/>
              <a:t>1. Подготовка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65382"/>
            <a:ext cx="10937270" cy="5255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Способы преодоления сопротивления:</a:t>
            </a:r>
          </a:p>
          <a:p>
            <a:r>
              <a:rPr lang="ru-RU" sz="2400" u="sng" dirty="0"/>
              <a:t>Стимулирование и поддержка</a:t>
            </a:r>
            <a:r>
              <a:rPr lang="ru-RU" sz="2400" dirty="0"/>
              <a:t>. Предпосылки - сопротивление в связи со сложностью индивидуальной адаптации к отдельным изменениям.</a:t>
            </a:r>
          </a:p>
          <a:p>
            <a:r>
              <a:rPr lang="ru-RU" sz="2400" u="sng" dirty="0"/>
              <a:t>Переговоры и соглашения</a:t>
            </a:r>
            <a:r>
              <a:rPr lang="ru-RU" sz="2400" dirty="0"/>
              <a:t>. Предпосылки - сопротивление групп в руководстве организацией, опасающихся потерять свои привилегии в результате изменений. </a:t>
            </a:r>
          </a:p>
          <a:p>
            <a:r>
              <a:rPr lang="ru-RU" sz="2400" u="sng" dirty="0"/>
              <a:t>Кадровые перестановки и назначения</a:t>
            </a:r>
            <a:r>
              <a:rPr lang="ru-RU" sz="2400" dirty="0"/>
              <a:t>. Предпосылки – несостоятельность методов влияния. </a:t>
            </a:r>
          </a:p>
          <a:p>
            <a:r>
              <a:rPr lang="ru-RU" sz="2400" u="sng" dirty="0"/>
              <a:t>Скрытые и явные принуждения</a:t>
            </a:r>
            <a:r>
              <a:rPr lang="ru-RU" sz="2400" dirty="0"/>
              <a:t>. Предпосылки - общий дефицит времени или отсутствие властных полномочий у инициаторов изменений</a:t>
            </a:r>
          </a:p>
        </p:txBody>
      </p:sp>
    </p:spTree>
    <p:extLst>
      <p:ext uri="{BB962C8B-B14F-4D97-AF65-F5344CB8AC3E}">
        <p14:creationId xmlns:p14="http://schemas.microsoft.com/office/powerpoint/2010/main" val="9409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4882"/>
          </a:xfrm>
        </p:spPr>
        <p:txBody>
          <a:bodyPr/>
          <a:lstStyle/>
          <a:p>
            <a:r>
              <a:rPr lang="ru-RU" sz="3600" b="1" dirty="0"/>
              <a:t>1. Подготовка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11F7F7B-11A3-4692-9D32-58EFA73C9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61" t="26585" r="36478" b="53162"/>
          <a:stretch/>
        </p:blipFill>
        <p:spPr>
          <a:xfrm>
            <a:off x="646111" y="1274619"/>
            <a:ext cx="9216279" cy="376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2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72882"/>
          </a:xfrm>
        </p:spPr>
        <p:txBody>
          <a:bodyPr/>
          <a:lstStyle/>
          <a:p>
            <a:r>
              <a:rPr lang="ru-RU" sz="3600" dirty="0"/>
              <a:t>2</a:t>
            </a:r>
            <a:r>
              <a:rPr lang="ru-RU" sz="3600" b="1" dirty="0"/>
              <a:t>. Сбор информации и определение проблем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736437"/>
            <a:ext cx="4582652" cy="4802908"/>
          </a:xfrm>
        </p:spPr>
        <p:txBody>
          <a:bodyPr>
            <a:normAutofit/>
          </a:bodyPr>
          <a:lstStyle/>
          <a:p>
            <a:r>
              <a:rPr lang="ru-RU" sz="2200" dirty="0"/>
              <a:t>Главное на этом этапе — обосновать целесообразность конкретных организационных изменений, непосредственно ориентированных на удовлетворение запросов клиентов.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D4F4EC-007F-45CB-814A-B16BF0A71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6" t="20875" r="36970" b="50000"/>
          <a:stretch/>
        </p:blipFill>
        <p:spPr>
          <a:xfrm>
            <a:off x="5496254" y="1865610"/>
            <a:ext cx="6354000" cy="372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06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72882"/>
          </a:xfrm>
        </p:spPr>
        <p:txBody>
          <a:bodyPr/>
          <a:lstStyle/>
          <a:p>
            <a:r>
              <a:rPr lang="ru-RU" sz="3600" b="1" dirty="0"/>
              <a:t>3. Выработка общего и полного понимания решаемых проблем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736437"/>
            <a:ext cx="4582652" cy="4802908"/>
          </a:xfrm>
        </p:spPr>
        <p:txBody>
          <a:bodyPr>
            <a:normAutofit/>
          </a:bodyPr>
          <a:lstStyle/>
          <a:p>
            <a:r>
              <a:rPr lang="ru-RU" sz="2200" dirty="0"/>
              <a:t>Цель этого этапа — разработать такое видение проблем, которое способно привести к скорейшему достижению цели.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776E4F-F07D-4C1E-BFFC-B6A2E38B95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85" t="23704" r="36666" b="47744"/>
          <a:stretch/>
        </p:blipFill>
        <p:spPr>
          <a:xfrm>
            <a:off x="5297055" y="2115127"/>
            <a:ext cx="6542832" cy="38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50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72882"/>
          </a:xfrm>
        </p:spPr>
        <p:txBody>
          <a:bodyPr/>
          <a:lstStyle/>
          <a:p>
            <a:r>
              <a:rPr lang="ru-RU" sz="3600" b="1" dirty="0"/>
              <a:t>4. Организационно-техническое проектирование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736437"/>
            <a:ext cx="4582652" cy="4802908"/>
          </a:xfrm>
        </p:spPr>
        <p:txBody>
          <a:bodyPr>
            <a:normAutofit/>
          </a:bodyPr>
          <a:lstStyle/>
          <a:p>
            <a:r>
              <a:rPr lang="ru-RU" sz="2200" dirty="0"/>
              <a:t>Цель этого этапа — дать техническую характеристику процесса реорганизации. Здесь дается описание технологии, стандартов, процедур, систем и видов контроля, используемых в процессе реорганизации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BD28C0-777D-42DA-B9B2-14FDFC50F4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0" t="25320" r="36894" b="47610"/>
          <a:stretch/>
        </p:blipFill>
        <p:spPr>
          <a:xfrm>
            <a:off x="5227783" y="1736437"/>
            <a:ext cx="6563561" cy="35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8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94191"/>
          </a:xfrm>
        </p:spPr>
        <p:txBody>
          <a:bodyPr/>
          <a:lstStyle/>
          <a:p>
            <a:r>
              <a:rPr lang="ru-RU" sz="3600" b="1" dirty="0"/>
              <a:t>5. Социальное проектирование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736437"/>
            <a:ext cx="4582652" cy="4802908"/>
          </a:xfrm>
        </p:spPr>
        <p:txBody>
          <a:bodyPr>
            <a:normAutofit/>
          </a:bodyPr>
          <a:lstStyle/>
          <a:p>
            <a:r>
              <a:rPr lang="ru-RU" sz="2200" dirty="0"/>
              <a:t>Целью данного этапа является выявление социальных аспектов процесса реорганизации. Производится описание кадрового состава, характера работы, стимулов, процесса обучения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ABDC69-06E5-49CC-B784-A9405FFFBC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82" t="25319" r="36363" b="51246"/>
          <a:stretch/>
        </p:blipFill>
        <p:spPr>
          <a:xfrm>
            <a:off x="5116944" y="1736437"/>
            <a:ext cx="6600976" cy="311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43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006BE6-475A-4AF3-8CCE-5926DDAB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94191"/>
          </a:xfrm>
        </p:spPr>
        <p:txBody>
          <a:bodyPr/>
          <a:lstStyle/>
          <a:p>
            <a:r>
              <a:rPr lang="ru-RU" sz="3600" b="1" dirty="0"/>
              <a:t>6. Преобразования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A6654-761F-4EE6-9C22-B7239CB1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736437"/>
            <a:ext cx="4582652" cy="4802908"/>
          </a:xfrm>
        </p:spPr>
        <p:txBody>
          <a:bodyPr>
            <a:normAutofit/>
          </a:bodyPr>
          <a:lstStyle/>
          <a:p>
            <a:r>
              <a:rPr lang="ru-RU" sz="2200" dirty="0"/>
              <a:t>Цель данного этапа — разработка экспериментальной версии реорганизационного проекта.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72293C-713C-476A-B8F0-5E53A9C08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09" t="69091" r="36288" b="17845"/>
          <a:stretch/>
        </p:blipFill>
        <p:spPr>
          <a:xfrm>
            <a:off x="5514107" y="1736436"/>
            <a:ext cx="6403817" cy="16925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03C145-CD75-4AAE-A442-3683157AF5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82" t="22357" r="36894" b="68350"/>
          <a:stretch/>
        </p:blipFill>
        <p:spPr>
          <a:xfrm>
            <a:off x="5514106" y="3428999"/>
            <a:ext cx="6403817" cy="12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62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</TotalTime>
  <Words>637</Words>
  <Application>Microsoft Office PowerPoint</Application>
  <PresentationFormat>Широкоэкранный</PresentationFormat>
  <Paragraphs>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Ион</vt:lpstr>
      <vt:lpstr>Реинжиниринг организационных систем</vt:lpstr>
      <vt:lpstr>План</vt:lpstr>
      <vt:lpstr>Необходимость изменений</vt:lpstr>
      <vt:lpstr>Последовательность внутренних изменений в организации</vt:lpstr>
      <vt:lpstr>Описание элементов модели 7S</vt:lpstr>
      <vt:lpstr>Описание элементов модели 7S</vt:lpstr>
      <vt:lpstr>Использование модели 7S</vt:lpstr>
      <vt:lpstr>Процесс организационных изменений (реинжиниринг):</vt:lpstr>
      <vt:lpstr>1. Подготовка</vt:lpstr>
      <vt:lpstr>1. Подготовка</vt:lpstr>
      <vt:lpstr>1. Подготовка</vt:lpstr>
      <vt:lpstr>2. Сбор информации и определение проблем</vt:lpstr>
      <vt:lpstr>3. Выработка общего и полного понимания решаемых проблем</vt:lpstr>
      <vt:lpstr>4. Организационно-техническое проектирование</vt:lpstr>
      <vt:lpstr>5. Социальное проектирование</vt:lpstr>
      <vt:lpstr>6. Преобразования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Реинжиниринг организационных систем</dc:title>
  <dc:creator>Инна Попова</dc:creator>
  <cp:lastModifiedBy>Инна Попова</cp:lastModifiedBy>
  <cp:revision>6</cp:revision>
  <dcterms:created xsi:type="dcterms:W3CDTF">2022-05-16T22:28:56Z</dcterms:created>
  <dcterms:modified xsi:type="dcterms:W3CDTF">2022-05-16T23:19:48Z</dcterms:modified>
</cp:coreProperties>
</file>