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7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3" r:id="rId27"/>
    <p:sldId id="281" r:id="rId28"/>
    <p:sldId id="282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70" d="100"/>
          <a:sy n="70" d="100"/>
        </p:scale>
        <p:origin x="-96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student/ekonomicheskaya-teoriya/nefunkcionalnyy-spros.html" TargetMode="External"/><Relationship Id="rId2" Type="http://schemas.openxmlformats.org/officeDocument/2006/relationships/hyperlink" Target="http://www.grandars.ru/student/ekonomicheskaya-teoriya/paradoks-giffena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7200" dirty="0"/>
              <a:t>Рынок и рыночный </a:t>
            </a:r>
            <a:r>
              <a:rPr lang="ru-RU" sz="7200" dirty="0" smtClean="0"/>
              <a:t>механизм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253597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Теория спроса и предложения. Рыночное равновесие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1. Спрос, закон спроса, неценовые факторы спроса</a:t>
            </a:r>
          </a:p>
          <a:p>
            <a:r>
              <a:rPr lang="ru-RU" sz="2800" dirty="0" smtClean="0"/>
              <a:t>2.Предложение, закон предложения, неценовые факторы предложения</a:t>
            </a:r>
          </a:p>
          <a:p>
            <a:r>
              <a:rPr lang="ru-RU" sz="2800" dirty="0" smtClean="0"/>
              <a:t>3. Рыночное равновесие и равновесная цена</a:t>
            </a:r>
          </a:p>
          <a:p>
            <a:r>
              <a:rPr lang="ru-RU" sz="2800" dirty="0" smtClean="0"/>
              <a:t>4.Эластичность спроса и предложения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13340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Спрос</a:t>
            </a:r>
            <a:r>
              <a:rPr lang="ru-RU" dirty="0" smtClean="0"/>
              <a:t>(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</a:rPr>
              <a:t>demand</a:t>
            </a:r>
            <a:r>
              <a:rPr lang="ru-RU" b="1" dirty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</a:rPr>
              <a:t>D</a:t>
            </a:r>
            <a:r>
              <a:rPr lang="ru-RU" b="1" dirty="0" smtClean="0">
                <a:solidFill>
                  <a:schemeClr val="tx1">
                    <a:lumMod val="95000"/>
                  </a:schemeClr>
                </a:solidFill>
              </a:rPr>
              <a:t>)-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800" dirty="0"/>
              <a:t>это количество товаров и услуг, имеющееся на данном рынке, которое покупатель готов приобретать по определенной </a:t>
            </a:r>
            <a:r>
              <a:rPr lang="ru-RU" altLang="ru-RU" sz="2800" dirty="0" smtClean="0"/>
              <a:t>цене в определённый период времени</a:t>
            </a:r>
          </a:p>
          <a:p>
            <a:r>
              <a:rPr lang="ru-RU" sz="2800" dirty="0"/>
              <a:t>это желание и возможность покупателя совершать сделки по приобретению имеющегося на рынке </a:t>
            </a:r>
            <a:r>
              <a:rPr lang="ru-RU" sz="2800" dirty="0" smtClean="0"/>
              <a:t>товара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29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dirty="0" smtClean="0"/>
              <a:t>Закон спроса: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 </a:t>
            </a:r>
            <a:r>
              <a:rPr lang="ru-RU" sz="2800" b="1" dirty="0"/>
              <a:t>при прочих равных условиях снижение цены товара приводит к росту величины спроса на данный товар, а рост цены – соответственно к снижению величины спроса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06523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Эффекты,объясняющие</a:t>
            </a:r>
            <a:r>
              <a:rPr lang="ru-RU" b="1" dirty="0" smtClean="0"/>
              <a:t> закон спроса: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2000" b="1" dirty="0">
                <a:latin typeface="Arial" panose="020B0604020202020204" pitchFamily="34" charset="0"/>
              </a:rPr>
              <a:t>Эффект дохода</a:t>
            </a:r>
            <a:r>
              <a:rPr lang="ru-RU" altLang="ru-RU" sz="2000" dirty="0">
                <a:latin typeface="Arial" panose="020B0604020202020204" pitchFamily="34" charset="0"/>
              </a:rPr>
              <a:t> </a:t>
            </a:r>
            <a:r>
              <a:rPr lang="ru-RU" altLang="ru-RU" sz="2000" dirty="0" smtClean="0">
                <a:latin typeface="Arial" panose="020B0604020202020204" pitchFamily="34" charset="0"/>
              </a:rPr>
              <a:t>– это </a:t>
            </a:r>
            <a:r>
              <a:rPr kumimoji="1"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увеличение </a:t>
            </a:r>
            <a:r>
              <a:rPr kumimoji="1" lang="ru-RU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потребления нормального блага в результате падения его цены, за счет увеличения реального дохода, вызванного снижением </a:t>
            </a:r>
            <a:r>
              <a:rPr kumimoji="1"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цены</a:t>
            </a:r>
          </a:p>
          <a:p>
            <a:r>
              <a:rPr lang="ru-RU" altLang="ru-RU" sz="2000" b="1" dirty="0">
                <a:solidFill>
                  <a:schemeClr val="tx2"/>
                </a:solidFill>
              </a:rPr>
              <a:t>Эффект замещения</a:t>
            </a:r>
            <a:r>
              <a:rPr lang="ru-RU" altLang="ru-RU" sz="2000" dirty="0"/>
              <a:t> – это </a:t>
            </a:r>
            <a:r>
              <a:rPr kumimoji="1" lang="ru-RU" altLang="ru-RU" sz="2000" dirty="0"/>
              <a:t>реакция потребителя на повышение цены нормального блага, приводящая к сокращению покупки подорожавшего блага и к увеличению покупки благ, которые могут заменить подорожавшие.</a:t>
            </a:r>
            <a:r>
              <a:rPr lang="ru-RU" altLang="ru-RU" sz="2000" dirty="0"/>
              <a:t>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12711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303675" cy="772890"/>
          </a:xfrm>
        </p:spPr>
        <p:txBody>
          <a:bodyPr/>
          <a:lstStyle/>
          <a:p>
            <a:r>
              <a:rPr lang="ru-RU" dirty="0" smtClean="0"/>
              <a:t>Кривая спроса</a:t>
            </a:r>
            <a:endParaRPr lang="ru-RU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1772" y="1752600"/>
            <a:ext cx="4488455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165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3600" y="927100"/>
            <a:ext cx="9359900" cy="4470400"/>
          </a:xfrm>
        </p:spPr>
        <p:txBody>
          <a:bodyPr/>
          <a:lstStyle/>
          <a:p>
            <a:r>
              <a:rPr lang="ru-RU" sz="24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Кривая спроса</a:t>
            </a:r>
            <a:r>
              <a:rPr lang="ru-RU" sz="2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sz="2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кривая, показывающая, какое количество экономического блага готовы приобрести покупатели по разным ценам в данный момент времени. Кривая имеет отрицательный наклон, что свидетельствует о желании потребителей купить большее количество благ при меньшей цене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555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/>
              <a:t>Спрос - величина переменная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2800" dirty="0"/>
              <a:t>следует различать изменение величины </a:t>
            </a:r>
            <a:r>
              <a:rPr lang="ru-RU" altLang="ru-RU" sz="2800" dirty="0" smtClean="0"/>
              <a:t>спроса и </a:t>
            </a:r>
            <a:r>
              <a:rPr lang="ru-RU" altLang="ru-RU" sz="2800" dirty="0"/>
              <a:t>изменение характера </a:t>
            </a:r>
            <a:r>
              <a:rPr lang="ru-RU" altLang="ru-RU" sz="2800" dirty="0" smtClean="0"/>
              <a:t>спроса</a:t>
            </a:r>
          </a:p>
          <a:p>
            <a:r>
              <a:rPr lang="ru-RU" altLang="ru-RU" sz="2800" dirty="0"/>
              <a:t>Величина спроса меняется тогда, когда переменна только цена данного </a:t>
            </a:r>
            <a:r>
              <a:rPr lang="ru-RU" altLang="ru-RU" sz="2800" dirty="0" smtClean="0"/>
              <a:t>товара</a:t>
            </a:r>
          </a:p>
          <a:p>
            <a:r>
              <a:rPr lang="ru-RU" altLang="ru-RU" sz="2800" dirty="0"/>
              <a:t>Графически изменения </a:t>
            </a:r>
            <a:r>
              <a:rPr lang="ru-RU" altLang="ru-RU" sz="2800" dirty="0" smtClean="0"/>
              <a:t>величины  </a:t>
            </a:r>
            <a:r>
              <a:rPr lang="ru-RU" altLang="ru-RU" sz="2800" dirty="0"/>
              <a:t>спроса выражаются в "движении" по кривой спроса вниз или вверх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35128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На спрос оказывают влияние  </a:t>
            </a:r>
            <a:r>
              <a:rPr lang="ru-RU" altLang="ru-RU" b="1" dirty="0">
                <a:solidFill>
                  <a:srgbClr val="CC3300"/>
                </a:solidFill>
              </a:rPr>
              <a:t>неценовые </a:t>
            </a:r>
            <a:r>
              <a:rPr lang="ru-RU" altLang="ru-RU" dirty="0" smtClean="0"/>
              <a:t>факторы: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70000"/>
              </a:lnSpc>
              <a:buClr>
                <a:srgbClr val="CC3300"/>
              </a:buClr>
            </a:pPr>
            <a:r>
              <a:rPr lang="ru-RU" altLang="ru-RU" sz="3200" dirty="0"/>
              <a:t>величина и динамика изменения дохода потребителя;</a:t>
            </a:r>
          </a:p>
          <a:p>
            <a:pPr>
              <a:lnSpc>
                <a:spcPct val="70000"/>
              </a:lnSpc>
              <a:buClr>
                <a:srgbClr val="CC3300"/>
              </a:buClr>
            </a:pPr>
            <a:r>
              <a:rPr lang="ru-RU" altLang="ru-RU" sz="3200" dirty="0"/>
              <a:t>изменение вкусов и предпочтений;</a:t>
            </a:r>
          </a:p>
          <a:p>
            <a:pPr>
              <a:lnSpc>
                <a:spcPct val="70000"/>
              </a:lnSpc>
              <a:buClr>
                <a:srgbClr val="CC3300"/>
              </a:buClr>
            </a:pPr>
            <a:r>
              <a:rPr lang="ru-RU" altLang="ru-RU" sz="3200" dirty="0"/>
              <a:t>ч</a:t>
            </a:r>
            <a:r>
              <a:rPr lang="ru-RU" altLang="ru-RU" sz="3200" dirty="0" smtClean="0"/>
              <a:t>исло потребителей;</a:t>
            </a:r>
            <a:endParaRPr lang="ru-RU" altLang="ru-RU" sz="3200" dirty="0"/>
          </a:p>
          <a:p>
            <a:pPr>
              <a:lnSpc>
                <a:spcPct val="70000"/>
              </a:lnSpc>
              <a:buClr>
                <a:srgbClr val="CC3300"/>
              </a:buClr>
            </a:pPr>
            <a:r>
              <a:rPr lang="ru-RU" altLang="ru-RU" sz="3200" dirty="0"/>
              <a:t>ценовые и дефицитные ожидания;</a:t>
            </a:r>
          </a:p>
          <a:p>
            <a:pPr>
              <a:lnSpc>
                <a:spcPct val="70000"/>
              </a:lnSpc>
              <a:buClr>
                <a:srgbClr val="CC3300"/>
              </a:buClr>
            </a:pPr>
            <a:r>
              <a:rPr lang="ru-RU" altLang="ru-RU" sz="3200" dirty="0"/>
              <a:t>наличие товаров-субститутов и товаров-комплиментов.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56812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014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Изменение спроса под действием неценовых факторов: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3305" y="1752600"/>
            <a:ext cx="450539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2967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15790"/>
          </a:xfrm>
        </p:spPr>
        <p:txBody>
          <a:bodyPr>
            <a:normAutofit fontScale="90000"/>
          </a:bodyPr>
          <a:lstStyle/>
          <a:p>
            <a:r>
              <a:rPr lang="ru-RU" altLang="ru-RU" b="1" dirty="0"/>
              <a:t>Закон спроса не действует в следующих случаях: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39900"/>
            <a:ext cx="8915400" cy="417132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altLang="ru-RU" sz="2400" b="1" u="sng" dirty="0">
                <a:solidFill>
                  <a:schemeClr val="hlink"/>
                </a:solidFill>
                <a:hlinkClick r:id="rId2" tooltip="Парадокс Гиффена"/>
              </a:rPr>
              <a:t>Парадокс </a:t>
            </a:r>
            <a:r>
              <a:rPr lang="ru-RU" altLang="ru-RU" sz="2400" b="1" u="sng" dirty="0" err="1">
                <a:solidFill>
                  <a:schemeClr val="hlink"/>
                </a:solidFill>
                <a:hlinkClick r:id="rId2" tooltip="Парадокс Гиффена"/>
              </a:rPr>
              <a:t>Гиффена</a:t>
            </a:r>
            <a:r>
              <a:rPr lang="ru-RU" altLang="ru-RU" sz="2400" b="1" dirty="0"/>
              <a:t> </a:t>
            </a:r>
            <a:r>
              <a:rPr lang="ru-RU" altLang="ru-RU" sz="2400" dirty="0"/>
              <a:t>(Рост цен на основную группу товаров первой необходимости приводит к </a:t>
            </a:r>
            <a:r>
              <a:rPr lang="ru-RU" altLang="ru-RU" sz="2400" dirty="0" smtClean="0"/>
              <a:t>отказу </a:t>
            </a:r>
            <a:r>
              <a:rPr lang="ru-RU" altLang="ru-RU" sz="2400" dirty="0"/>
              <a:t>от более дорогих и качественных товаров, и к увеличению объема спроса на данный основной продукт (может наблюдаться в период голода). </a:t>
            </a:r>
          </a:p>
          <a:p>
            <a:pPr>
              <a:lnSpc>
                <a:spcPct val="80000"/>
              </a:lnSpc>
            </a:pPr>
            <a:r>
              <a:rPr lang="ru-RU" altLang="ru-RU" sz="2400" b="1" dirty="0">
                <a:solidFill>
                  <a:schemeClr val="hlink"/>
                </a:solidFill>
              </a:rPr>
              <a:t>Когда цена является показателем качества</a:t>
            </a:r>
            <a:r>
              <a:rPr lang="ru-RU" altLang="ru-RU" sz="2400" b="1" dirty="0"/>
              <a:t> </a:t>
            </a:r>
            <a:r>
              <a:rPr lang="ru-RU" altLang="ru-RU" sz="2400" dirty="0"/>
              <a:t>(В этом случае потребитель может считать что высокая цена товара свидетельствует о его высоком качестве и увеличении спроса)</a:t>
            </a:r>
            <a:endParaRPr lang="ru-RU" altLang="ru-RU" sz="2400" b="1" dirty="0">
              <a:hlinkClick r:id="rId3" tooltip="Эффект Веблена"/>
            </a:endParaRPr>
          </a:p>
          <a:p>
            <a:pPr>
              <a:lnSpc>
                <a:spcPct val="80000"/>
              </a:lnSpc>
            </a:pPr>
            <a:r>
              <a:rPr lang="ru-RU" altLang="ru-RU" sz="2400" b="1" dirty="0">
                <a:solidFill>
                  <a:schemeClr val="hlink"/>
                </a:solidFill>
                <a:hlinkClick r:id="rId3" tooltip="Эффект Веблена"/>
              </a:rPr>
              <a:t>Эффект </a:t>
            </a:r>
            <a:r>
              <a:rPr lang="ru-RU" altLang="ru-RU" sz="2400" b="1" dirty="0" err="1">
                <a:solidFill>
                  <a:schemeClr val="hlink"/>
                </a:solidFill>
                <a:hlinkClick r:id="rId3" tooltip="Эффект Веблена"/>
              </a:rPr>
              <a:t>Веблена</a:t>
            </a:r>
            <a:r>
              <a:rPr lang="ru-RU" altLang="ru-RU" sz="2400" b="1" dirty="0"/>
              <a:t> </a:t>
            </a:r>
            <a:r>
              <a:rPr lang="ru-RU" altLang="ru-RU" sz="2400" dirty="0"/>
              <a:t>(Связан с престижным спросом, </a:t>
            </a:r>
            <a:r>
              <a:rPr lang="ru-RU" altLang="ru-RU" sz="2400" dirty="0" smtClean="0"/>
              <a:t>ориентированным </a:t>
            </a:r>
            <a:r>
              <a:rPr lang="ru-RU" altLang="ru-RU" sz="2400" dirty="0"/>
              <a:t>на приобретение </a:t>
            </a:r>
            <a:r>
              <a:rPr lang="ru-RU" altLang="ru-RU" sz="2400" dirty="0" smtClean="0"/>
              <a:t>товаров, </a:t>
            </a:r>
            <a:r>
              <a:rPr lang="ru-RU" altLang="ru-RU" sz="2400" dirty="0"/>
              <a:t>свидетельствующих по мнению </a:t>
            </a:r>
            <a:r>
              <a:rPr lang="ru-RU" altLang="ru-RU" sz="2400" dirty="0" smtClean="0"/>
              <a:t>покупателя о </a:t>
            </a:r>
            <a:r>
              <a:rPr lang="ru-RU" altLang="ru-RU" sz="2400" dirty="0"/>
              <a:t>его высоком </a:t>
            </a:r>
            <a:r>
              <a:rPr lang="ru-RU" altLang="ru-RU" sz="2400" dirty="0" smtClean="0"/>
              <a:t>статусе)</a:t>
            </a:r>
            <a:endParaRPr lang="ru-RU" altLang="ru-RU" sz="2400" b="1" dirty="0"/>
          </a:p>
          <a:p>
            <a:pPr>
              <a:lnSpc>
                <a:spcPct val="80000"/>
              </a:lnSpc>
            </a:pPr>
            <a:r>
              <a:rPr lang="ru-RU" altLang="ru-RU" sz="2400" b="1" dirty="0" smtClean="0">
                <a:solidFill>
                  <a:schemeClr val="hlink"/>
                </a:solidFill>
              </a:rPr>
              <a:t>Для </a:t>
            </a:r>
            <a:r>
              <a:rPr lang="ru-RU" altLang="ru-RU" sz="2400" b="1" dirty="0">
                <a:solidFill>
                  <a:schemeClr val="hlink"/>
                </a:solidFill>
              </a:rPr>
              <a:t>редких и дорогостоящих товаров, являющихся средством вложения денег</a:t>
            </a:r>
            <a:r>
              <a:rPr lang="ru-RU" altLang="ru-RU" sz="2400" b="1" dirty="0"/>
              <a:t>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14727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 smtClean="0"/>
              <a:t>Предложение (</a:t>
            </a:r>
            <a:r>
              <a:rPr lang="en-US" b="1" dirty="0" smtClean="0"/>
              <a:t>supply</a:t>
            </a:r>
            <a:r>
              <a:rPr lang="ru-RU" b="1" dirty="0"/>
              <a:t>, </a:t>
            </a:r>
            <a:r>
              <a:rPr lang="en-US" b="1" dirty="0"/>
              <a:t>S</a:t>
            </a:r>
            <a:r>
              <a:rPr lang="ru-RU" b="1" dirty="0"/>
              <a:t>) </a:t>
            </a:r>
            <a:r>
              <a:rPr lang="ru-RU" altLang="ru-RU" b="1" dirty="0" smtClean="0"/>
              <a:t>-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800" dirty="0"/>
              <a:t>это количество </a:t>
            </a:r>
            <a:r>
              <a:rPr lang="ru-RU" altLang="ru-RU" sz="2800" dirty="0" smtClean="0"/>
              <a:t>товара или услуги , </a:t>
            </a:r>
            <a:r>
              <a:rPr lang="ru-RU" altLang="ru-RU" sz="2800" dirty="0"/>
              <a:t>которое могут и намерены продать производители на рынке </a:t>
            </a:r>
            <a:r>
              <a:rPr lang="ru-RU" altLang="ru-RU" sz="2800" dirty="0" smtClean="0"/>
              <a:t>по  </a:t>
            </a:r>
            <a:r>
              <a:rPr lang="ru-RU" altLang="ru-RU" sz="2800" dirty="0"/>
              <a:t>определенной цене в определённый период времени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36815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Закон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предложения -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прочих равных условиях количество предлагаемого продавцами товара тем выше, чем выше цена этого товара, и наоборот, чем ниже цена, тем ниже величина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его предложения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74539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3301" y="101600"/>
            <a:ext cx="8089900" cy="914400"/>
          </a:xfrm>
        </p:spPr>
        <p:txBody>
          <a:bodyPr>
            <a:normAutofit/>
          </a:bodyPr>
          <a:lstStyle/>
          <a:p>
            <a:r>
              <a:rPr lang="ru-RU" altLang="ru-RU" dirty="0"/>
              <a:t>Кривая предложения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9694" y="1752600"/>
            <a:ext cx="4412612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243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/>
              <a:t>Кроме цены, на предложение оказывают влияние </a:t>
            </a:r>
            <a:r>
              <a:rPr lang="ru-RU" altLang="ru-RU" b="1" dirty="0">
                <a:solidFill>
                  <a:srgbClr val="CC3300"/>
                </a:solidFill>
              </a:rPr>
              <a:t>неценовые</a:t>
            </a:r>
            <a:r>
              <a:rPr lang="ru-RU" altLang="ru-RU" b="1" dirty="0"/>
              <a:t> факторы: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2"/>
              </a:buClr>
              <a:buSzTx/>
              <a:buFont typeface="Wingdings" panose="05000000000000000000" pitchFamily="2" charset="2"/>
              <a:buChar char="Ä"/>
            </a:pPr>
            <a:r>
              <a:rPr lang="ru-RU" altLang="ru-RU" sz="2800" dirty="0"/>
              <a:t>цены факторов </a:t>
            </a:r>
            <a:r>
              <a:rPr lang="ru-RU" altLang="ru-RU" sz="2800" dirty="0" smtClean="0"/>
              <a:t>производства ( земля, труд, капитал);</a:t>
            </a:r>
            <a:endParaRPr lang="ru-RU" altLang="ru-RU" sz="2800" dirty="0"/>
          </a:p>
          <a:p>
            <a:pPr>
              <a:lnSpc>
                <a:spcPct val="70000"/>
              </a:lnSpc>
              <a:buClr>
                <a:schemeClr val="tx2"/>
              </a:buClr>
              <a:buSzTx/>
              <a:buFont typeface="Wingdings" panose="05000000000000000000" pitchFamily="2" charset="2"/>
              <a:buChar char="Ä"/>
            </a:pPr>
            <a:r>
              <a:rPr lang="ru-RU" altLang="ru-RU" sz="2800" dirty="0"/>
              <a:t>т</a:t>
            </a:r>
            <a:r>
              <a:rPr lang="ru-RU" altLang="ru-RU" sz="2800" dirty="0" smtClean="0"/>
              <a:t>ехнология производства;</a:t>
            </a:r>
            <a:endParaRPr lang="ru-RU" altLang="ru-RU" sz="2800" dirty="0"/>
          </a:p>
          <a:p>
            <a:pPr>
              <a:lnSpc>
                <a:spcPct val="70000"/>
              </a:lnSpc>
              <a:buClr>
                <a:schemeClr val="tx2"/>
              </a:buClr>
              <a:buSzTx/>
              <a:buFont typeface="Wingdings" panose="05000000000000000000" pitchFamily="2" charset="2"/>
              <a:buChar char="Ä"/>
            </a:pPr>
            <a:r>
              <a:rPr lang="ru-RU" altLang="ru-RU" sz="2800" dirty="0"/>
              <a:t>количество производителей-продавцов;</a:t>
            </a:r>
          </a:p>
          <a:p>
            <a:pPr>
              <a:lnSpc>
                <a:spcPct val="70000"/>
              </a:lnSpc>
              <a:buClr>
                <a:schemeClr val="tx2"/>
              </a:buClr>
              <a:buSzTx/>
              <a:buFont typeface="Wingdings" panose="05000000000000000000" pitchFamily="2" charset="2"/>
              <a:buChar char="Ä"/>
            </a:pPr>
            <a:r>
              <a:rPr lang="ru-RU" altLang="ru-RU" sz="2800" dirty="0"/>
              <a:t>ценовые и дефицитные ожидания агентов рыночной экономики;</a:t>
            </a:r>
          </a:p>
          <a:p>
            <a:pPr>
              <a:lnSpc>
                <a:spcPct val="70000"/>
              </a:lnSpc>
              <a:buClr>
                <a:schemeClr val="tx2"/>
              </a:buClr>
              <a:buSzTx/>
              <a:buFont typeface="Wingdings" panose="05000000000000000000" pitchFamily="2" charset="2"/>
              <a:buChar char="Ä"/>
            </a:pPr>
            <a:r>
              <a:rPr lang="ru-RU" altLang="ru-RU" sz="2800" dirty="0" smtClean="0"/>
              <a:t>изменение </a:t>
            </a:r>
            <a:r>
              <a:rPr lang="ru-RU" altLang="ru-RU" sz="2800" dirty="0"/>
              <a:t>государственной налоговой </a:t>
            </a:r>
            <a:r>
              <a:rPr lang="ru-RU" altLang="ru-RU" sz="2800" dirty="0" smtClean="0"/>
              <a:t>политики</a:t>
            </a:r>
          </a:p>
          <a:p>
            <a:pPr>
              <a:lnSpc>
                <a:spcPct val="70000"/>
              </a:lnSpc>
              <a:buClr>
                <a:schemeClr val="tx2"/>
              </a:buClr>
              <a:buSzTx/>
              <a:buFont typeface="Wingdings" panose="05000000000000000000" pitchFamily="2" charset="2"/>
              <a:buChar char="Ä"/>
            </a:pPr>
            <a:r>
              <a:rPr lang="ru-RU" altLang="ru-RU" sz="2800" dirty="0"/>
              <a:t> </a:t>
            </a:r>
            <a:r>
              <a:rPr lang="ru-RU" altLang="ru-RU" sz="2800" dirty="0" smtClean="0"/>
              <a:t>дотации и субсидии производителям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3790678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0901" y="114300"/>
            <a:ext cx="8877299" cy="1244600"/>
          </a:xfrm>
        </p:spPr>
        <p:txBody>
          <a:bodyPr/>
          <a:lstStyle/>
          <a:p>
            <a:r>
              <a:rPr lang="ru-RU" altLang="ru-RU" dirty="0">
                <a:latin typeface="Franklin Gothic Book" pitchFamily="34" charset="0"/>
              </a:rPr>
              <a:t>Изменение </a:t>
            </a:r>
            <a:r>
              <a:rPr lang="ru-RU" altLang="ru-RU" dirty="0" smtClean="0">
                <a:latin typeface="Franklin Gothic Book" pitchFamily="34" charset="0"/>
              </a:rPr>
              <a:t>предложения под воздействием неценовых факторов: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053" y="1752600"/>
            <a:ext cx="4831893" cy="4373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651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Рыночное равновесие-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2800" dirty="0"/>
              <a:t>состояние рынка, при котором интересы продавцов и покупателей согласованы в максимальной степени</a:t>
            </a:r>
          </a:p>
        </p:txBody>
      </p:sp>
    </p:spTree>
    <p:extLst>
      <p:ext uri="{BB962C8B-B14F-4D97-AF65-F5344CB8AC3E}">
        <p14:creationId xmlns:p14="http://schemas.microsoft.com/office/powerpoint/2010/main" val="3237726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3301" y="88900"/>
            <a:ext cx="8826499" cy="1524000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latin typeface="Arial" panose="020B0604020202020204" pitchFamily="34" charset="0"/>
              </a:rPr>
              <a:t>Пересечение кривых спроса и предложения. </a:t>
            </a:r>
            <a:r>
              <a:rPr lang="en-US" altLang="ru-RU" dirty="0">
                <a:latin typeface="Arial" panose="020B0604020202020204" pitchFamily="34" charset="0"/>
              </a:rPr>
              <a:t/>
            </a:r>
            <a:br>
              <a:rPr lang="en-US" altLang="ru-RU" dirty="0">
                <a:latin typeface="Arial" panose="020B0604020202020204" pitchFamily="34" charset="0"/>
              </a:rPr>
            </a:br>
            <a:r>
              <a:rPr lang="en-US" altLang="ru-RU" b="1" dirty="0" err="1">
                <a:latin typeface="Arial" panose="020B0604020202020204" pitchFamily="34" charset="0"/>
              </a:rPr>
              <a:t>Pe</a:t>
            </a:r>
            <a:r>
              <a:rPr lang="ru-RU" altLang="ru-RU" b="1" dirty="0">
                <a:latin typeface="Arial" panose="020B0604020202020204" pitchFamily="34" charset="0"/>
              </a:rPr>
              <a:t> , </a:t>
            </a:r>
            <a:r>
              <a:rPr lang="en-US" altLang="ru-RU" b="1" dirty="0" err="1">
                <a:latin typeface="Arial" panose="020B0604020202020204" pitchFamily="34" charset="0"/>
              </a:rPr>
              <a:t>Qe</a:t>
            </a:r>
            <a:r>
              <a:rPr lang="ru-RU" altLang="ru-RU" b="1" dirty="0">
                <a:latin typeface="Arial" panose="020B0604020202020204" pitchFamily="34" charset="0"/>
              </a:rPr>
              <a:t> </a:t>
            </a:r>
            <a:r>
              <a:rPr lang="ru-RU" altLang="ru-RU" dirty="0">
                <a:latin typeface="Arial" panose="020B0604020202020204" pitchFamily="34" charset="0"/>
              </a:rPr>
              <a:t>– равновесная цена и равновесное количество товара (</a:t>
            </a:r>
            <a:r>
              <a:rPr lang="en-US" altLang="ru-RU" dirty="0">
                <a:latin typeface="Arial" panose="020B0604020202020204" pitchFamily="34" charset="0"/>
              </a:rPr>
              <a:t>equilibrium</a:t>
            </a:r>
            <a:r>
              <a:rPr lang="ru-RU" altLang="ru-RU" dirty="0">
                <a:latin typeface="Arial" panose="020B0604020202020204" pitchFamily="34" charset="0"/>
              </a:rPr>
              <a:t> – равновесие)</a:t>
            </a:r>
            <a:br>
              <a:rPr lang="ru-RU" altLang="ru-RU" dirty="0">
                <a:latin typeface="Arial" panose="020B0604020202020204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3000" y="1737518"/>
            <a:ext cx="9091612" cy="417370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grpSp>
        <p:nvGrpSpPr>
          <p:cNvPr id="4" name="Группа 36"/>
          <p:cNvGrpSpPr>
            <a:grpSpLocks/>
          </p:cNvGrpSpPr>
          <p:nvPr/>
        </p:nvGrpSpPr>
        <p:grpSpPr bwMode="auto">
          <a:xfrm>
            <a:off x="2730500" y="1802606"/>
            <a:ext cx="6959599" cy="4984750"/>
            <a:chOff x="1583668" y="1268760"/>
            <a:chExt cx="6228692" cy="4320480"/>
          </a:xfrm>
        </p:grpSpPr>
        <p:sp>
          <p:nvSpPr>
            <p:cNvPr id="5" name="AutoShape 31"/>
            <p:cNvSpPr>
              <a:spLocks noChangeAspect="1" noChangeArrowheads="1" noTextEdit="1"/>
            </p:cNvSpPr>
            <p:nvPr/>
          </p:nvSpPr>
          <p:spPr bwMode="auto">
            <a:xfrm>
              <a:off x="1583668" y="1448780"/>
              <a:ext cx="6228692" cy="3717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Line 30"/>
            <p:cNvSpPr>
              <a:spLocks noChangeShapeType="1"/>
            </p:cNvSpPr>
            <p:nvPr/>
          </p:nvSpPr>
          <p:spPr bwMode="auto">
            <a:xfrm flipH="1" flipV="1">
              <a:off x="2699792" y="1484784"/>
              <a:ext cx="35979" cy="331236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Line 29"/>
            <p:cNvSpPr>
              <a:spLocks noChangeShapeType="1"/>
            </p:cNvSpPr>
            <p:nvPr/>
          </p:nvSpPr>
          <p:spPr bwMode="auto">
            <a:xfrm flipV="1">
              <a:off x="2735796" y="4797152"/>
              <a:ext cx="437611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Arc 28"/>
            <p:cNvSpPr>
              <a:spLocks/>
            </p:cNvSpPr>
            <p:nvPr/>
          </p:nvSpPr>
          <p:spPr bwMode="auto">
            <a:xfrm flipV="1">
              <a:off x="3239852" y="1556792"/>
              <a:ext cx="3132348" cy="2518788"/>
            </a:xfrm>
            <a:custGeom>
              <a:avLst/>
              <a:gdLst>
                <a:gd name="T0" fmla="*/ 0 w 21600"/>
                <a:gd name="T1" fmla="*/ 0 h 21600"/>
                <a:gd name="T2" fmla="*/ 3132348 w 21600"/>
                <a:gd name="T3" fmla="*/ 2518788 h 21600"/>
                <a:gd name="T4" fmla="*/ 0 w 21600"/>
                <a:gd name="T5" fmla="*/ 2518788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412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Arc 27"/>
            <p:cNvSpPr>
              <a:spLocks/>
            </p:cNvSpPr>
            <p:nvPr/>
          </p:nvSpPr>
          <p:spPr bwMode="auto">
            <a:xfrm rot="10215508">
              <a:off x="3613895" y="1316621"/>
              <a:ext cx="2946656" cy="2970038"/>
            </a:xfrm>
            <a:custGeom>
              <a:avLst/>
              <a:gdLst>
                <a:gd name="T0" fmla="*/ 0 w 21600"/>
                <a:gd name="T1" fmla="*/ 0 h 21600"/>
                <a:gd name="T2" fmla="*/ 2946656 w 21600"/>
                <a:gd name="T3" fmla="*/ 2970038 h 21600"/>
                <a:gd name="T4" fmla="*/ 0 w 21600"/>
                <a:gd name="T5" fmla="*/ 2970038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412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Text Box 26"/>
            <p:cNvSpPr txBox="1">
              <a:spLocks noChangeArrowheads="1"/>
            </p:cNvSpPr>
            <p:nvPr/>
          </p:nvSpPr>
          <p:spPr bwMode="auto">
            <a:xfrm>
              <a:off x="6516216" y="1592796"/>
              <a:ext cx="576414" cy="5121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n-US" altLang="ru-RU" sz="4000" b="1">
                  <a:cs typeface="Times New Roman" panose="02020603050405020304" pitchFamily="18" charset="0"/>
                </a:rPr>
                <a:t>S</a:t>
              </a:r>
              <a:r>
                <a:rPr lang="en-US" altLang="ru-RU" sz="1200">
                  <a:cs typeface="Times New Roman" panose="02020603050405020304" pitchFamily="18" charset="0"/>
                </a:rPr>
                <a:t>																						s</a:t>
              </a:r>
              <a:endParaRPr lang="en-US" altLang="ru-RU"/>
            </a:p>
          </p:txBody>
        </p:sp>
        <p:sp>
          <p:nvSpPr>
            <p:cNvPr id="11" name="Text Box 25"/>
            <p:cNvSpPr txBox="1">
              <a:spLocks noChangeArrowheads="1"/>
            </p:cNvSpPr>
            <p:nvPr/>
          </p:nvSpPr>
          <p:spPr bwMode="auto">
            <a:xfrm>
              <a:off x="6696236" y="3573016"/>
              <a:ext cx="431798" cy="517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n-US" altLang="ru-RU" sz="4000" b="1">
                  <a:cs typeface="Times New Roman" panose="02020603050405020304" pitchFamily="18" charset="0"/>
                </a:rPr>
                <a:t>D</a:t>
              </a:r>
              <a:endParaRPr lang="en-US" altLang="ru-RU" sz="4000" b="1"/>
            </a:p>
          </p:txBody>
        </p:sp>
        <p:sp>
          <p:nvSpPr>
            <p:cNvPr id="12" name="Text Box 24"/>
            <p:cNvSpPr txBox="1">
              <a:spLocks noChangeArrowheads="1"/>
            </p:cNvSpPr>
            <p:nvPr/>
          </p:nvSpPr>
          <p:spPr bwMode="auto">
            <a:xfrm>
              <a:off x="6984268" y="4869160"/>
              <a:ext cx="576064" cy="7200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n-US" altLang="ru-RU" sz="4000" b="1">
                  <a:cs typeface="Times New Roman" panose="02020603050405020304" pitchFamily="18" charset="0"/>
                </a:rPr>
                <a:t>Q</a:t>
              </a:r>
              <a:endParaRPr lang="en-US" altLang="ru-RU" sz="4000" b="1"/>
            </a:p>
          </p:txBody>
        </p: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2159732" y="4689140"/>
              <a:ext cx="432048" cy="4917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ru-RU" altLang="ru-RU" sz="4000" b="1">
                  <a:cs typeface="Times New Roman" panose="02020603050405020304" pitchFamily="18" charset="0"/>
                </a:rPr>
                <a:t>0</a:t>
              </a:r>
              <a:endParaRPr lang="en-US" altLang="ru-RU" sz="4000" b="1"/>
            </a:p>
          </p:txBody>
        </p:sp>
        <p:sp>
          <p:nvSpPr>
            <p:cNvPr id="14" name="Text Box 21"/>
            <p:cNvSpPr txBox="1">
              <a:spLocks noChangeArrowheads="1"/>
            </p:cNvSpPr>
            <p:nvPr/>
          </p:nvSpPr>
          <p:spPr bwMode="auto">
            <a:xfrm>
              <a:off x="4572000" y="4905164"/>
              <a:ext cx="1188132" cy="66073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n-US" altLang="ru-RU" sz="4000" b="1">
                  <a:cs typeface="Times New Roman" panose="02020603050405020304" pitchFamily="18" charset="0"/>
                </a:rPr>
                <a:t>Q</a:t>
              </a:r>
              <a:r>
                <a:rPr lang="en-US" altLang="ru-RU" sz="3600" b="1">
                  <a:cs typeface="Times New Roman" panose="02020603050405020304" pitchFamily="18" charset="0"/>
                </a:rPr>
                <a:t>e</a:t>
              </a:r>
              <a:endParaRPr lang="en-US" altLang="ru-RU" sz="3600" b="1"/>
            </a:p>
          </p:txBody>
        </p:sp>
        <p:sp>
          <p:nvSpPr>
            <p:cNvPr id="15" name="Text Box 20"/>
            <p:cNvSpPr txBox="1">
              <a:spLocks noChangeArrowheads="1"/>
            </p:cNvSpPr>
            <p:nvPr/>
          </p:nvSpPr>
          <p:spPr bwMode="auto">
            <a:xfrm>
              <a:off x="1727684" y="3176972"/>
              <a:ext cx="864096" cy="9778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n-US" altLang="ru-RU" sz="1200">
                  <a:cs typeface="Times New Roman" panose="02020603050405020304" pitchFamily="18" charset="0"/>
                </a:rPr>
                <a:t>             </a:t>
              </a:r>
              <a:r>
                <a:rPr lang="en-US" altLang="ru-RU" sz="4000" b="1">
                  <a:cs typeface="Times New Roman" panose="02020603050405020304" pitchFamily="18" charset="0"/>
                </a:rPr>
                <a:t>P</a:t>
              </a:r>
              <a:r>
                <a:rPr lang="en-US" altLang="ru-RU" sz="3600" b="1">
                  <a:cs typeface="Times New Roman" panose="02020603050405020304" pitchFamily="18" charset="0"/>
                </a:rPr>
                <a:t>e</a:t>
              </a:r>
              <a:endParaRPr lang="en-US" altLang="ru-RU" sz="3600" b="1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2735796" y="3681028"/>
              <a:ext cx="2133087" cy="1236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 flipH="1">
              <a:off x="4896035" y="3717032"/>
              <a:ext cx="1" cy="108012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1871700" y="1268760"/>
              <a:ext cx="612068" cy="9778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n-US" altLang="ru-RU" sz="1200">
                  <a:cs typeface="Times New Roman" panose="02020603050405020304" pitchFamily="18" charset="0"/>
                </a:rPr>
                <a:t>             </a:t>
              </a:r>
              <a:r>
                <a:rPr lang="en-US" altLang="ru-RU" sz="4000" b="1">
                  <a:cs typeface="Times New Roman" panose="02020603050405020304" pitchFamily="18" charset="0"/>
                </a:rPr>
                <a:t>P</a:t>
              </a:r>
              <a:endParaRPr lang="en-US" altLang="ru-RU" sz="3600" b="1"/>
            </a:p>
          </p:txBody>
        </p:sp>
      </p:grpSp>
    </p:spTree>
    <p:extLst>
      <p:ext uri="{BB962C8B-B14F-4D97-AF65-F5344CB8AC3E}">
        <p14:creationId xmlns:p14="http://schemas.microsoft.com/office/powerpoint/2010/main" val="436393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/>
              <a:t>Воздействие на рынок с помощью фиксированных </a:t>
            </a:r>
            <a:r>
              <a:rPr lang="ru-RU" altLang="ru-RU" b="1" dirty="0" smtClean="0"/>
              <a:t>цен:</a:t>
            </a:r>
            <a:r>
              <a:rPr lang="ru-RU" altLang="ru-RU" b="1" dirty="0"/>
              <a:t/>
            </a:r>
            <a:br>
              <a:rPr lang="ru-RU" alt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altLang="ru-RU" sz="2400" b="1" i="1" dirty="0" smtClean="0">
                <a:solidFill>
                  <a:srgbClr val="CC3300"/>
                </a:solidFill>
              </a:rPr>
              <a:t>Цена потолка</a:t>
            </a:r>
            <a:r>
              <a:rPr lang="ru-RU" altLang="ru-RU" sz="2400" dirty="0" smtClean="0"/>
              <a:t>- </a:t>
            </a:r>
            <a:r>
              <a:rPr lang="ru-RU" altLang="ru-RU" sz="2400" dirty="0"/>
              <a:t>для сдерживания инфляционных процессов, решения социальных проблем (доступность каких-либо продуктов  для </a:t>
            </a:r>
            <a:r>
              <a:rPr lang="ru-RU" altLang="ru-RU" sz="2400" dirty="0" smtClean="0"/>
              <a:t>бедных)</a:t>
            </a:r>
            <a:endParaRPr lang="ru-RU" altLang="ru-RU" sz="2400" dirty="0"/>
          </a:p>
          <a:p>
            <a:r>
              <a:rPr lang="ru-RU" altLang="ru-RU" sz="2400" b="1" i="1" dirty="0">
                <a:solidFill>
                  <a:srgbClr val="CC3300"/>
                </a:solidFill>
              </a:rPr>
              <a:t>Цены пола</a:t>
            </a:r>
            <a:r>
              <a:rPr lang="ru-RU" altLang="ru-RU" sz="2400" b="1" i="1" dirty="0">
                <a:solidFill>
                  <a:srgbClr val="0F2BEC"/>
                </a:solidFill>
              </a:rPr>
              <a:t> </a:t>
            </a:r>
            <a:r>
              <a:rPr lang="ru-RU" altLang="ru-RU" sz="2400" dirty="0"/>
              <a:t>(низшие пределы цен) - поддержка нац. производителя (в с/х), решения социальных вопросов (мин. заработная плата</a:t>
            </a:r>
            <a:r>
              <a:rPr lang="ru-RU" altLang="ru-RU" sz="2400" dirty="0" smtClean="0"/>
              <a:t>) Государственные </a:t>
            </a:r>
            <a:r>
              <a:rPr lang="ru-RU" altLang="ru-RU" sz="2400" dirty="0"/>
              <a:t>закупки </a:t>
            </a:r>
            <a:r>
              <a:rPr lang="ru-RU" altLang="ru-RU" sz="2400" dirty="0" smtClean="0"/>
              <a:t>излишков продукции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81831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/>
              <a:t>Фиксированные </a:t>
            </a:r>
            <a:r>
              <a:rPr lang="ru-RU" altLang="ru-RU" b="1" dirty="0" smtClean="0"/>
              <a:t>цены: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2401" y="1636874"/>
            <a:ext cx="4851400" cy="391461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391" y="1636874"/>
            <a:ext cx="4901221" cy="387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846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Эластичность-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степень </a:t>
            </a:r>
            <a:r>
              <a:rPr lang="ru-RU" sz="3200" dirty="0"/>
              <a:t>чувствительности изменений одной величины на изменение другой величины</a:t>
            </a:r>
          </a:p>
        </p:txBody>
      </p:sp>
    </p:spTree>
    <p:extLst>
      <p:ext uri="{BB962C8B-B14F-4D97-AF65-F5344CB8AC3E}">
        <p14:creationId xmlns:p14="http://schemas.microsoft.com/office/powerpoint/2010/main" val="151341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rgbClr val="CC3300"/>
                </a:solidFill>
              </a:rPr>
              <a:t>Эластичность спроса по цене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46200"/>
            <a:ext cx="8915400" cy="4565022"/>
          </a:xfrm>
        </p:spPr>
        <p:txBody>
          <a:bodyPr>
            <a:normAutofit/>
          </a:bodyPr>
          <a:lstStyle/>
          <a:p>
            <a:r>
              <a:rPr lang="ru-RU" altLang="ru-RU" sz="2400" dirty="0"/>
              <a:t>отношение между процентной величиной изменений запрашиваемого количества товара и величиной </a:t>
            </a:r>
            <a:r>
              <a:rPr lang="ru-RU" altLang="ru-RU" sz="2400" dirty="0" smtClean="0"/>
              <a:t>изменения  цен</a:t>
            </a:r>
          </a:p>
          <a:p>
            <a:endParaRPr lang="ru-RU" sz="2400" dirty="0"/>
          </a:p>
        </p:txBody>
      </p:sp>
      <p:pic>
        <p:nvPicPr>
          <p:cNvPr id="4" name="Picture 4" descr="for1"/>
          <p:cNvPicPr>
            <a:picLocks noChangeAspect="1" noChangeArrowheads="1"/>
          </p:cNvPicPr>
          <p:nvPr/>
        </p:nvPicPr>
        <p:blipFill>
          <a:blip r:embed="rId2">
            <a:lum bright="18000" contrast="100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27091"/>
            <a:ext cx="2303463" cy="1157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09900" y="3910585"/>
            <a:ext cx="6096000" cy="14219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где - </a:t>
            </a:r>
            <a:r>
              <a:rPr lang="en-US" altLang="ru-RU" sz="2400" dirty="0"/>
              <a:t> E</a:t>
            </a:r>
            <a:r>
              <a:rPr lang="en-US" altLang="ru-RU" sz="2400" dirty="0" smtClean="0"/>
              <a:t>     </a:t>
            </a:r>
            <a:r>
              <a:rPr lang="ru-RU" altLang="ru-RU" sz="2400" dirty="0"/>
              <a:t>эластичность спроса по цене; </a:t>
            </a:r>
            <a:endParaRPr lang="en-US" altLang="ru-RU" sz="24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l-GR" altLang="ru-RU" sz="2400" dirty="0">
                <a:cs typeface="Arial" panose="020B0604020202020204" pitchFamily="34" charset="0"/>
              </a:rPr>
              <a:t>Δ</a:t>
            </a:r>
            <a:r>
              <a:rPr lang="en-US" altLang="ru-RU" sz="2400" dirty="0">
                <a:cs typeface="Arial" panose="020B0604020202020204" pitchFamily="34" charset="0"/>
              </a:rPr>
              <a:t>Q - </a:t>
            </a:r>
            <a:r>
              <a:rPr lang="ru-RU" altLang="ru-RU" sz="2400" dirty="0"/>
              <a:t>изменение объема спроса, %; </a:t>
            </a:r>
            <a:endParaRPr lang="en-US" altLang="ru-RU" sz="24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l-GR" altLang="ru-RU" sz="2400" i="1" dirty="0">
                <a:cs typeface="Arial" panose="020B0604020202020204" pitchFamily="34" charset="0"/>
              </a:rPr>
              <a:t>Δ</a:t>
            </a:r>
            <a:r>
              <a:rPr lang="en-US" altLang="ru-RU" sz="2400" i="1" dirty="0"/>
              <a:t>P</a:t>
            </a:r>
            <a:r>
              <a:rPr lang="en-US" altLang="ru-RU" sz="2400" dirty="0"/>
              <a:t> - </a:t>
            </a:r>
            <a:r>
              <a:rPr lang="ru-RU" altLang="ru-RU" sz="2400" dirty="0"/>
              <a:t>изменение цены, %.</a:t>
            </a:r>
          </a:p>
        </p:txBody>
      </p:sp>
    </p:spTree>
    <p:extLst>
      <p:ext uri="{BB962C8B-B14F-4D97-AF65-F5344CB8AC3E}">
        <p14:creationId xmlns:p14="http://schemas.microsoft.com/office/powerpoint/2010/main" val="2890257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</a:t>
            </a:r>
            <a:r>
              <a:rPr lang="ru-RU" dirty="0"/>
              <a:t>ценовой эластичности </a:t>
            </a:r>
            <a:r>
              <a:rPr lang="ru-RU" dirty="0" smtClean="0"/>
              <a:t>спроса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sz="2800" b="1" dirty="0" smtClean="0"/>
              <a:t>Эластичный спрос </a:t>
            </a:r>
            <a:r>
              <a:rPr lang="ru-RU" sz="2800" dirty="0" smtClean="0"/>
              <a:t>- </a:t>
            </a:r>
            <a:r>
              <a:rPr lang="ru-RU" sz="2800" dirty="0"/>
              <a:t>когда изменение объема спроса больше изменения цены </a:t>
            </a:r>
          </a:p>
          <a:p>
            <a:pPr>
              <a:defRPr/>
            </a:pPr>
            <a:r>
              <a:rPr lang="ru-RU" sz="2800" b="1" dirty="0"/>
              <a:t>Спрос единичной </a:t>
            </a:r>
            <a:r>
              <a:rPr lang="ru-RU" sz="2800" b="1" dirty="0" smtClean="0"/>
              <a:t>эластичност</a:t>
            </a:r>
            <a:r>
              <a:rPr lang="ru-RU" sz="2800" dirty="0" smtClean="0"/>
              <a:t>и- </a:t>
            </a:r>
            <a:r>
              <a:rPr lang="ru-RU" sz="2800" dirty="0"/>
              <a:t>когда изменения объема спроса равны изменению цены</a:t>
            </a:r>
          </a:p>
          <a:p>
            <a:pPr>
              <a:defRPr/>
            </a:pPr>
            <a:r>
              <a:rPr lang="ru-RU" sz="2800" b="1" dirty="0"/>
              <a:t>Неэластичный </a:t>
            </a:r>
            <a:r>
              <a:rPr lang="ru-RU" sz="2800" b="1" dirty="0" smtClean="0"/>
              <a:t>спрос</a:t>
            </a:r>
            <a:r>
              <a:rPr lang="ru-RU" sz="2800" dirty="0" smtClean="0"/>
              <a:t>- </a:t>
            </a:r>
            <a:r>
              <a:rPr lang="ru-RU" sz="2800" dirty="0"/>
              <a:t>когда изменение объема спроса меньше изменения цены</a:t>
            </a:r>
          </a:p>
          <a:p>
            <a:pPr>
              <a:defRPr/>
            </a:pP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7434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1901" y="177801"/>
            <a:ext cx="8559799" cy="812800"/>
          </a:xfrm>
        </p:spPr>
        <p:txBody>
          <a:bodyPr>
            <a:normAutofit/>
          </a:bodyPr>
          <a:lstStyle/>
          <a:p>
            <a:r>
              <a:rPr lang="ru-RU" altLang="ru-RU" b="1" dirty="0">
                <a:solidFill>
                  <a:srgbClr val="CC3300"/>
                </a:solidFill>
              </a:rPr>
              <a:t>Эластичность спроса по </a:t>
            </a:r>
            <a:r>
              <a:rPr lang="ru-RU" altLang="ru-RU" b="1" dirty="0" smtClean="0">
                <a:solidFill>
                  <a:srgbClr val="CC3300"/>
                </a:solidFill>
              </a:rPr>
              <a:t>цене:</a:t>
            </a:r>
            <a:endParaRPr lang="ru-RU" dirty="0"/>
          </a:p>
        </p:txBody>
      </p:sp>
      <p:pic>
        <p:nvPicPr>
          <p:cNvPr id="6" name="Picture 4" descr="ris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20000" contrast="-2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2224881"/>
            <a:ext cx="4286250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169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/>
              <a:t>Факторы, влияющие на ценовую эластичность </a:t>
            </a:r>
            <a:r>
              <a:rPr lang="ru-RU" altLang="ru-RU" b="1" dirty="0" smtClean="0"/>
              <a:t>спроса: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altLang="ru-RU" sz="2800" dirty="0" smtClean="0"/>
              <a:t>Наличие товаров заменителей. </a:t>
            </a:r>
          </a:p>
          <a:p>
            <a:pPr>
              <a:lnSpc>
                <a:spcPct val="80000"/>
              </a:lnSpc>
            </a:pPr>
            <a:r>
              <a:rPr lang="ru-RU" altLang="ru-RU" sz="2800" dirty="0" smtClean="0"/>
              <a:t>Степень </a:t>
            </a:r>
            <a:r>
              <a:rPr lang="ru-RU" altLang="ru-RU" sz="2800" dirty="0"/>
              <a:t>необходимости данного товара для </a:t>
            </a:r>
            <a:r>
              <a:rPr lang="ru-RU" altLang="ru-RU" sz="2800" dirty="0" smtClean="0"/>
              <a:t>потребителей </a:t>
            </a:r>
            <a:endParaRPr lang="ru-RU" altLang="ru-RU" sz="2800" dirty="0"/>
          </a:p>
          <a:p>
            <a:pPr>
              <a:lnSpc>
                <a:spcPct val="80000"/>
              </a:lnSpc>
            </a:pPr>
            <a:r>
              <a:rPr lang="ru-RU" altLang="ru-RU" sz="2800" dirty="0" smtClean="0"/>
              <a:t>Место товара в структуре потребления</a:t>
            </a:r>
          </a:p>
          <a:p>
            <a:pPr>
              <a:lnSpc>
                <a:spcPct val="80000"/>
              </a:lnSpc>
            </a:pPr>
            <a:r>
              <a:rPr lang="ru-RU" altLang="ru-RU" sz="2800" dirty="0" smtClean="0"/>
              <a:t>Фактор времени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56396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Дуговая эластичность спроса по цене:</a:t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2984500" y="2486174"/>
            <a:ext cx="7461750" cy="45719"/>
          </a:xfrm>
        </p:spPr>
        <p:txBody>
          <a:bodyPr>
            <a:normAutofit fontScale="25000" lnSpcReduction="20000"/>
          </a:bodyPr>
          <a:lstStyle/>
          <a:p>
            <a:endParaRPr lang="ru-RU" sz="2900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8" t="48633" r="28836" b="33475"/>
          <a:stretch>
            <a:fillRect/>
          </a:stretch>
        </p:blipFill>
        <p:spPr bwMode="auto">
          <a:xfrm>
            <a:off x="2853740" y="1782595"/>
            <a:ext cx="7617910" cy="3576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33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659275" cy="937990"/>
          </a:xfrm>
        </p:spPr>
        <p:txBody>
          <a:bodyPr/>
          <a:lstStyle/>
          <a:p>
            <a:pPr algn="ctr"/>
            <a:r>
              <a:rPr lang="ru-RU" altLang="ru-RU" b="1" dirty="0">
                <a:solidFill>
                  <a:srgbClr val="CC3300"/>
                </a:solidFill>
              </a:rPr>
              <a:t>Эластичность по доходу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0536" y="1562100"/>
            <a:ext cx="9003763" cy="48133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800" dirty="0"/>
              <a:t>В современной экономической науке используется также показатель эластичности спроса относительно дохода.</a:t>
            </a:r>
            <a:endParaRPr lang="en-US" altLang="ru-RU" sz="2800" dirty="0"/>
          </a:p>
          <a:p>
            <a:pPr algn="ctr">
              <a:buFont typeface="Wingdings" panose="05000000000000000000" pitchFamily="2" charset="2"/>
              <a:buNone/>
            </a:pPr>
            <a:r>
              <a:rPr lang="en-US" altLang="ru-RU" sz="2800" b="1" i="1" dirty="0">
                <a:solidFill>
                  <a:srgbClr val="CC3300"/>
                </a:solidFill>
              </a:rPr>
              <a:t>E</a:t>
            </a:r>
            <a:r>
              <a:rPr lang="en-US" altLang="ru-RU" sz="2800" b="1" i="1" baseline="-25000" dirty="0">
                <a:solidFill>
                  <a:srgbClr val="CC3300"/>
                </a:solidFill>
              </a:rPr>
              <a:t>Y</a:t>
            </a:r>
            <a:r>
              <a:rPr lang="en-US" altLang="ru-RU" sz="2800" b="1" i="1" baseline="30000" dirty="0">
                <a:solidFill>
                  <a:srgbClr val="CC3300"/>
                </a:solidFill>
              </a:rPr>
              <a:t>D</a:t>
            </a:r>
            <a:r>
              <a:rPr lang="en-US" altLang="ru-RU" sz="2800" b="1" i="1" dirty="0">
                <a:solidFill>
                  <a:srgbClr val="CC3300"/>
                </a:solidFill>
              </a:rPr>
              <a:t> =</a:t>
            </a:r>
            <a:r>
              <a:rPr lang="en-US" altLang="ru-RU" sz="2800" i="1" dirty="0">
                <a:solidFill>
                  <a:srgbClr val="CC3300"/>
                </a:solidFill>
              </a:rPr>
              <a:t> </a:t>
            </a:r>
            <a:r>
              <a:rPr lang="en-US" altLang="ru-RU" sz="2800" b="1" i="1" dirty="0">
                <a:solidFill>
                  <a:srgbClr val="CC3300"/>
                </a:solidFill>
              </a:rPr>
              <a:t>(</a:t>
            </a:r>
            <a:r>
              <a:rPr lang="el-GR" altLang="ru-RU" sz="2800" b="1" i="1" dirty="0">
                <a:solidFill>
                  <a:srgbClr val="CC3300"/>
                </a:solidFill>
                <a:cs typeface="Arial" panose="020B0604020202020204" pitchFamily="34" charset="0"/>
              </a:rPr>
              <a:t>Δ</a:t>
            </a:r>
            <a:r>
              <a:rPr lang="en-US" altLang="ru-RU" sz="2800" b="1" i="1" dirty="0">
                <a:solidFill>
                  <a:srgbClr val="CC3300"/>
                </a:solidFill>
                <a:cs typeface="Arial" panose="020B0604020202020204" pitchFamily="34" charset="0"/>
              </a:rPr>
              <a:t>Q/</a:t>
            </a:r>
            <a:r>
              <a:rPr lang="el-GR" altLang="ru-RU" sz="2800" b="1" i="1" dirty="0">
                <a:solidFill>
                  <a:srgbClr val="CC3300"/>
                </a:solidFill>
                <a:cs typeface="Arial" panose="020B0604020202020204" pitchFamily="34" charset="0"/>
              </a:rPr>
              <a:t>Δ</a:t>
            </a:r>
            <a:r>
              <a:rPr lang="en-US" altLang="ru-RU" sz="2800" b="1" i="1" dirty="0">
                <a:solidFill>
                  <a:srgbClr val="CC3300"/>
                </a:solidFill>
              </a:rPr>
              <a:t>Y)*(Q/Y)*100%</a:t>
            </a:r>
            <a:endParaRPr lang="ru-RU" altLang="ru-RU" sz="2800" b="1" i="1" dirty="0">
              <a:solidFill>
                <a:srgbClr val="CC33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ru-RU" sz="2800" dirty="0"/>
              <a:t>     </a:t>
            </a:r>
            <a:r>
              <a:rPr lang="ru-RU" altLang="ru-RU" sz="2800" dirty="0"/>
              <a:t>где - </a:t>
            </a:r>
            <a:r>
              <a:rPr lang="el-GR" altLang="ru-RU" sz="2800" b="1" i="1" dirty="0">
                <a:cs typeface="Arial" panose="020B0604020202020204" pitchFamily="34" charset="0"/>
              </a:rPr>
              <a:t>Δ</a:t>
            </a:r>
            <a:r>
              <a:rPr lang="en-US" altLang="ru-RU" sz="2800" b="1" i="1" dirty="0">
                <a:cs typeface="Arial" panose="020B0604020202020204" pitchFamily="34" charset="0"/>
              </a:rPr>
              <a:t>Q</a:t>
            </a:r>
            <a:r>
              <a:rPr lang="en-US" altLang="ru-RU" sz="2800" dirty="0">
                <a:cs typeface="Arial" panose="020B0604020202020204" pitchFamily="34" charset="0"/>
              </a:rPr>
              <a:t> </a:t>
            </a:r>
            <a:r>
              <a:rPr lang="ru-RU" altLang="ru-RU" sz="2800" dirty="0"/>
              <a:t>изменение объема спроса;   </a:t>
            </a:r>
            <a:endParaRPr lang="en-US" altLang="ru-RU" sz="2800" dirty="0"/>
          </a:p>
          <a:p>
            <a:pPr algn="ctr">
              <a:buFont typeface="Wingdings" panose="05000000000000000000" pitchFamily="2" charset="2"/>
              <a:buNone/>
            </a:pPr>
            <a:r>
              <a:rPr lang="ru-RU" altLang="ru-RU" sz="2800" b="1" i="1" dirty="0"/>
              <a:t>Q</a:t>
            </a:r>
            <a:r>
              <a:rPr lang="ru-RU" altLang="ru-RU" sz="2800" dirty="0"/>
              <a:t> - объем спроса; </a:t>
            </a:r>
            <a:endParaRPr lang="en-US" altLang="ru-RU" sz="2800" dirty="0"/>
          </a:p>
          <a:p>
            <a:pPr algn="ctr">
              <a:buFont typeface="Wingdings" panose="05000000000000000000" pitchFamily="2" charset="2"/>
              <a:buNone/>
            </a:pPr>
            <a:r>
              <a:rPr lang="el-GR" altLang="ru-RU" sz="2800" b="1" i="1" dirty="0">
                <a:cs typeface="Arial" panose="020B0604020202020204" pitchFamily="34" charset="0"/>
              </a:rPr>
              <a:t>Δ</a:t>
            </a:r>
            <a:r>
              <a:rPr lang="en-US" altLang="ru-RU" sz="2800" b="1" i="1" dirty="0"/>
              <a:t>Y</a:t>
            </a:r>
            <a:r>
              <a:rPr lang="ru-RU" altLang="ru-RU" sz="2800" dirty="0"/>
              <a:t>- изменение величины дохода; </a:t>
            </a:r>
            <a:endParaRPr lang="en-US" altLang="ru-RU" sz="2800" dirty="0"/>
          </a:p>
          <a:p>
            <a:pPr algn="ctr">
              <a:buFont typeface="Wingdings" panose="05000000000000000000" pitchFamily="2" charset="2"/>
              <a:buNone/>
            </a:pPr>
            <a:r>
              <a:rPr lang="en-US" altLang="ru-RU" sz="2800" b="1" i="1" dirty="0"/>
              <a:t>Y</a:t>
            </a:r>
            <a:r>
              <a:rPr lang="ru-RU" altLang="ru-RU" sz="2800" dirty="0"/>
              <a:t> - величина дохода.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39846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8125" y="319310"/>
            <a:ext cx="8911687" cy="1280890"/>
          </a:xfrm>
        </p:spPr>
        <p:txBody>
          <a:bodyPr/>
          <a:lstStyle/>
          <a:p>
            <a:r>
              <a:rPr lang="ru-RU" altLang="ru-RU" b="1" dirty="0">
                <a:solidFill>
                  <a:srgbClr val="CC3300"/>
                </a:solidFill>
              </a:rPr>
              <a:t>Эластичность по доходу: </a:t>
            </a:r>
            <a:r>
              <a:rPr lang="ru-RU" altLang="ru-RU" b="1" dirty="0" smtClean="0">
                <a:solidFill>
                  <a:srgbClr val="CC3300"/>
                </a:solidFill>
              </a:rPr>
              <a:t>типы товаров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3912" y="1600200"/>
            <a:ext cx="9640888" cy="4889500"/>
          </a:xfrm>
        </p:spPr>
        <p:txBody>
          <a:bodyPr>
            <a:noAutofit/>
          </a:bodyPr>
          <a:lstStyle/>
          <a:p>
            <a:r>
              <a:rPr lang="ru-RU" altLang="ru-RU" sz="2800" b="1" i="1" dirty="0">
                <a:solidFill>
                  <a:schemeClr val="hlink"/>
                </a:solidFill>
              </a:rPr>
              <a:t>Нормальные товары:</a:t>
            </a:r>
            <a:r>
              <a:rPr lang="ru-RU" altLang="ru-RU" sz="2800" dirty="0"/>
              <a:t> спрос на товар растет по мере роста дохода (E&gt;0).</a:t>
            </a:r>
          </a:p>
          <a:p>
            <a:r>
              <a:rPr lang="ru-RU" altLang="ru-RU" sz="2800" b="1" i="1" dirty="0">
                <a:solidFill>
                  <a:schemeClr val="hlink"/>
                </a:solidFill>
              </a:rPr>
              <a:t>Товары первой необходимости:</a:t>
            </a:r>
            <a:r>
              <a:rPr lang="ru-RU" altLang="ru-RU" sz="2800" b="1" i="1" dirty="0">
                <a:solidFill>
                  <a:srgbClr val="0F2BEC"/>
                </a:solidFill>
              </a:rPr>
              <a:t> </a:t>
            </a:r>
            <a:r>
              <a:rPr lang="ru-RU" altLang="ru-RU" sz="2800" dirty="0"/>
              <a:t>спрос на товар растет медленнее дохода (0&lt;E&lt;1). </a:t>
            </a:r>
          </a:p>
          <a:p>
            <a:r>
              <a:rPr lang="ru-RU" altLang="ru-RU" sz="2800" b="1" dirty="0">
                <a:solidFill>
                  <a:schemeClr val="hlink"/>
                </a:solidFill>
              </a:rPr>
              <a:t>Предметы роскоши</a:t>
            </a:r>
            <a:r>
              <a:rPr lang="ru-RU" altLang="ru-RU" sz="2800" dirty="0"/>
              <a:t>: спрос на товар растёт быстрее дохода ( E&gt;1). </a:t>
            </a:r>
          </a:p>
          <a:p>
            <a:r>
              <a:rPr lang="ru-RU" altLang="ru-RU" sz="2800" b="1" i="1" dirty="0" smtClean="0">
                <a:solidFill>
                  <a:schemeClr val="hlink"/>
                </a:solidFill>
              </a:rPr>
              <a:t>Низкокачественные</a:t>
            </a:r>
            <a:r>
              <a:rPr lang="ru-RU" altLang="ru-RU" sz="2800" dirty="0" smtClean="0">
                <a:solidFill>
                  <a:schemeClr val="hlink"/>
                </a:solidFill>
              </a:rPr>
              <a:t> </a:t>
            </a:r>
            <a:r>
              <a:rPr lang="ru-RU" altLang="ru-RU" sz="2800" b="1" i="1" dirty="0" smtClean="0">
                <a:solidFill>
                  <a:schemeClr val="hlink"/>
                </a:solidFill>
              </a:rPr>
              <a:t>товары:   </a:t>
            </a:r>
            <a:r>
              <a:rPr lang="ru-RU" altLang="ru-RU" sz="2800" i="1" dirty="0" smtClean="0">
                <a:solidFill>
                  <a:schemeClr val="tx1"/>
                </a:solidFill>
              </a:rPr>
              <a:t>у</a:t>
            </a:r>
            <a:r>
              <a:rPr lang="ru-RU" altLang="ru-RU" sz="2800" dirty="0" smtClean="0"/>
              <a:t>величение </a:t>
            </a:r>
            <a:r>
              <a:rPr lang="ru-RU" altLang="ru-RU" sz="2800" dirty="0"/>
              <a:t>дохода приводит к уменьшению спроса на товар (E&lt;0</a:t>
            </a:r>
            <a:r>
              <a:rPr lang="ru-RU" altLang="ru-RU" sz="2800" dirty="0" smtClean="0"/>
              <a:t>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55840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4400" b="1" dirty="0">
                <a:solidFill>
                  <a:srgbClr val="FF0000"/>
                </a:solidFill>
              </a:rPr>
              <a:t>Эластичность предложения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737" y="1905000"/>
            <a:ext cx="8864063" cy="4323722"/>
          </a:xfrm>
        </p:spPr>
        <p:txBody>
          <a:bodyPr>
            <a:normAutofit/>
          </a:bodyPr>
          <a:lstStyle/>
          <a:p>
            <a:r>
              <a:rPr lang="ru-RU" altLang="ru-RU" sz="2800" b="1" dirty="0"/>
              <a:t>Степень реакции предложения на колебания цен измеряется эластичностью предложения, которая представляет собою отношение изменения предложения в процентах к процентной величине колебания цен</a:t>
            </a:r>
            <a:r>
              <a:rPr lang="ru-RU" altLang="ru-RU" sz="2800" dirty="0"/>
              <a:t>.</a:t>
            </a:r>
          </a:p>
          <a:p>
            <a:endParaRPr lang="ru-RU" sz="2800" dirty="0"/>
          </a:p>
        </p:txBody>
      </p:sp>
      <p:pic>
        <p:nvPicPr>
          <p:cNvPr id="4" name="Picture 4" descr="for4"/>
          <p:cNvPicPr>
            <a:picLocks noChangeAspect="1" noChangeArrowheads="1"/>
          </p:cNvPicPr>
          <p:nvPr/>
        </p:nvPicPr>
        <p:blipFill>
          <a:blip r:embed="rId2">
            <a:lum bright="20000" contrast="2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4941888"/>
            <a:ext cx="3505200" cy="1197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3409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rgbClr val="FF0000"/>
                </a:solidFill>
              </a:rPr>
              <a:t>Факторы, определяющие эластичность предложения по цене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9082088" cy="42799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ru-RU" altLang="ru-RU" sz="3200" dirty="0"/>
              <a:t>Индивидуальные затраты производителя.</a:t>
            </a:r>
          </a:p>
          <a:p>
            <a:pPr>
              <a:lnSpc>
                <a:spcPct val="80000"/>
              </a:lnSpc>
            </a:pPr>
            <a:r>
              <a:rPr lang="ru-RU" altLang="ru-RU" sz="3200" dirty="0"/>
              <a:t>Технологии.</a:t>
            </a:r>
          </a:p>
          <a:p>
            <a:pPr>
              <a:lnSpc>
                <a:spcPct val="80000"/>
              </a:lnSpc>
            </a:pPr>
            <a:r>
              <a:rPr lang="ru-RU" altLang="ru-RU" sz="3200" dirty="0"/>
              <a:t>Степень загрузки производственных мощностей.</a:t>
            </a:r>
          </a:p>
          <a:p>
            <a:pPr>
              <a:lnSpc>
                <a:spcPct val="80000"/>
              </a:lnSpc>
            </a:pPr>
            <a:r>
              <a:rPr lang="ru-RU" altLang="ru-RU" sz="3200" dirty="0"/>
              <a:t>Скорость перелива капитала из одной отрасли в другую.</a:t>
            </a:r>
          </a:p>
          <a:p>
            <a:pPr>
              <a:lnSpc>
                <a:spcPct val="80000"/>
              </a:lnSpc>
            </a:pPr>
            <a:r>
              <a:rPr lang="ru-RU" altLang="ru-RU" sz="3200" dirty="0"/>
              <a:t>Время приспособления предложения к новому уровню цен. Чем больше времени имеет производитель, тем эластичнее будет предложение данного товара.</a:t>
            </a:r>
            <a:endParaRPr lang="en-US" altLang="ru-RU" sz="3200" dirty="0"/>
          </a:p>
          <a:p>
            <a:pPr>
              <a:lnSpc>
                <a:spcPct val="80000"/>
              </a:lnSpc>
            </a:pPr>
            <a:r>
              <a:rPr lang="ru-RU" altLang="ru-RU" sz="3200" dirty="0"/>
              <a:t>Способность товара к длительному хранению.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328066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272</TotalTime>
  <Words>846</Words>
  <Application>Microsoft Office PowerPoint</Application>
  <PresentationFormat>Произвольный</PresentationFormat>
  <Paragraphs>98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Аптека</vt:lpstr>
      <vt:lpstr>Рынок и рыночный механизм</vt:lpstr>
      <vt:lpstr>Теория спроса и предложения. Рыночное равновесие</vt:lpstr>
      <vt:lpstr>Спрос( demand, D)-</vt:lpstr>
      <vt:lpstr>Закон спроса:</vt:lpstr>
      <vt:lpstr>Эффекты,объясняющие закон спроса:</vt:lpstr>
      <vt:lpstr>Кривая спроса</vt:lpstr>
      <vt:lpstr>Презентация PowerPoint</vt:lpstr>
      <vt:lpstr>Спрос - величина переменная</vt:lpstr>
      <vt:lpstr>На спрос оказывают влияние  неценовые факторы:</vt:lpstr>
      <vt:lpstr>Изменение спроса под действием неценовых факторов:</vt:lpstr>
      <vt:lpstr>Закон спроса не действует в следующих случаях:</vt:lpstr>
      <vt:lpstr>Предложение (supply, S) -</vt:lpstr>
      <vt:lpstr>Закон предложения -</vt:lpstr>
      <vt:lpstr>Кривая предложения</vt:lpstr>
      <vt:lpstr>Кроме цены, на предложение оказывают влияние неценовые факторы:</vt:lpstr>
      <vt:lpstr>Изменение предложения под воздействием неценовых факторов:</vt:lpstr>
      <vt:lpstr>Рыночное равновесие-</vt:lpstr>
      <vt:lpstr>Пересечение кривых спроса и предложения.  Pe , Qe – равновесная цена и равновесное количество товара (equilibrium – равновесие) </vt:lpstr>
      <vt:lpstr>Воздействие на рынок с помощью фиксированных цен: </vt:lpstr>
      <vt:lpstr>Фиксированные цены:</vt:lpstr>
      <vt:lpstr>Эластичность-</vt:lpstr>
      <vt:lpstr>Эластичность спроса по цене</vt:lpstr>
      <vt:lpstr>Варианты ценовой эластичности спроса:</vt:lpstr>
      <vt:lpstr>Эластичность спроса по цене:</vt:lpstr>
      <vt:lpstr>Факторы, влияющие на ценовую эластичность спроса:</vt:lpstr>
      <vt:lpstr>Дуговая эластичность спроса по цене: </vt:lpstr>
      <vt:lpstr>Эластичность по доходу</vt:lpstr>
      <vt:lpstr>Эластичность по доходу: типы товаров</vt:lpstr>
      <vt:lpstr>Эластичность предложения</vt:lpstr>
      <vt:lpstr>Факторы, определяющие эластичность предложения по цене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спроса и предложения. Рыночное равновесие</dc:title>
  <dc:creator>User</dc:creator>
  <cp:lastModifiedBy>Astahova</cp:lastModifiedBy>
  <cp:revision>22</cp:revision>
  <dcterms:created xsi:type="dcterms:W3CDTF">2015-10-05T01:55:58Z</dcterms:created>
  <dcterms:modified xsi:type="dcterms:W3CDTF">2018-06-04T14:17:03Z</dcterms:modified>
</cp:coreProperties>
</file>