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59"/>
  </p:notesMasterIdLst>
  <p:sldIdLst>
    <p:sldId id="257" r:id="rId2"/>
    <p:sldId id="537" r:id="rId3"/>
    <p:sldId id="526" r:id="rId4"/>
    <p:sldId id="538" r:id="rId5"/>
    <p:sldId id="525" r:id="rId6"/>
    <p:sldId id="258" r:id="rId7"/>
    <p:sldId id="536" r:id="rId8"/>
    <p:sldId id="539" r:id="rId9"/>
    <p:sldId id="673" r:id="rId10"/>
    <p:sldId id="541" r:id="rId11"/>
    <p:sldId id="672" r:id="rId12"/>
    <p:sldId id="676" r:id="rId13"/>
    <p:sldId id="677" r:id="rId14"/>
    <p:sldId id="678" r:id="rId15"/>
    <p:sldId id="546" r:id="rId16"/>
    <p:sldId id="679" r:id="rId17"/>
    <p:sldId id="680" r:id="rId18"/>
    <p:sldId id="681" r:id="rId19"/>
    <p:sldId id="682" r:id="rId20"/>
    <p:sldId id="683" r:id="rId21"/>
    <p:sldId id="684" r:id="rId22"/>
    <p:sldId id="553" r:id="rId23"/>
    <p:sldId id="685" r:id="rId24"/>
    <p:sldId id="686" r:id="rId25"/>
    <p:sldId id="687" r:id="rId26"/>
    <p:sldId id="688" r:id="rId27"/>
    <p:sldId id="558" r:id="rId28"/>
    <p:sldId id="689" r:id="rId29"/>
    <p:sldId id="690" r:id="rId30"/>
    <p:sldId id="691" r:id="rId31"/>
    <p:sldId id="692" r:id="rId32"/>
    <p:sldId id="693" r:id="rId33"/>
    <p:sldId id="564" r:id="rId34"/>
    <p:sldId id="694" r:id="rId35"/>
    <p:sldId id="695" r:id="rId36"/>
    <p:sldId id="696" r:id="rId37"/>
    <p:sldId id="697" r:id="rId38"/>
    <p:sldId id="571" r:id="rId39"/>
    <p:sldId id="570" r:id="rId40"/>
    <p:sldId id="569" r:id="rId41"/>
    <p:sldId id="573" r:id="rId42"/>
    <p:sldId id="574" r:id="rId43"/>
    <p:sldId id="575" r:id="rId44"/>
    <p:sldId id="576" r:id="rId45"/>
    <p:sldId id="577" r:id="rId46"/>
    <p:sldId id="578" r:id="rId47"/>
    <p:sldId id="579" r:id="rId48"/>
    <p:sldId id="580" r:id="rId49"/>
    <p:sldId id="581" r:id="rId50"/>
    <p:sldId id="582" r:id="rId51"/>
    <p:sldId id="583" r:id="rId52"/>
    <p:sldId id="584" r:id="rId53"/>
    <p:sldId id="585" r:id="rId54"/>
    <p:sldId id="586" r:id="rId55"/>
    <p:sldId id="587" r:id="rId56"/>
    <p:sldId id="588" r:id="rId57"/>
    <p:sldId id="589" r:id="rId58"/>
    <p:sldId id="590" r:id="rId59"/>
    <p:sldId id="591" r:id="rId60"/>
    <p:sldId id="592" r:id="rId61"/>
    <p:sldId id="601" r:id="rId62"/>
    <p:sldId id="593" r:id="rId63"/>
    <p:sldId id="594" r:id="rId64"/>
    <p:sldId id="595" r:id="rId65"/>
    <p:sldId id="596" r:id="rId66"/>
    <p:sldId id="597" r:id="rId67"/>
    <p:sldId id="598" r:id="rId68"/>
    <p:sldId id="599" r:id="rId69"/>
    <p:sldId id="600" r:id="rId70"/>
    <p:sldId id="602" r:id="rId71"/>
    <p:sldId id="604" r:id="rId72"/>
    <p:sldId id="603" r:id="rId73"/>
    <p:sldId id="608" r:id="rId74"/>
    <p:sldId id="607" r:id="rId75"/>
    <p:sldId id="606" r:id="rId76"/>
    <p:sldId id="605" r:id="rId77"/>
    <p:sldId id="612" r:id="rId78"/>
    <p:sldId id="611" r:id="rId79"/>
    <p:sldId id="610" r:id="rId80"/>
    <p:sldId id="609" r:id="rId81"/>
    <p:sldId id="613" r:id="rId82"/>
    <p:sldId id="614" r:id="rId83"/>
    <p:sldId id="615" r:id="rId84"/>
    <p:sldId id="616" r:id="rId85"/>
    <p:sldId id="617" r:id="rId86"/>
    <p:sldId id="618" r:id="rId87"/>
    <p:sldId id="619" r:id="rId88"/>
    <p:sldId id="620" r:id="rId89"/>
    <p:sldId id="621" r:id="rId90"/>
    <p:sldId id="622" r:id="rId91"/>
    <p:sldId id="623" r:id="rId92"/>
    <p:sldId id="624" r:id="rId93"/>
    <p:sldId id="798" r:id="rId94"/>
    <p:sldId id="625" r:id="rId95"/>
    <p:sldId id="652" r:id="rId96"/>
    <p:sldId id="675" r:id="rId97"/>
    <p:sldId id="626" r:id="rId98"/>
    <p:sldId id="627" r:id="rId99"/>
    <p:sldId id="628" r:id="rId100"/>
    <p:sldId id="629" r:id="rId101"/>
    <p:sldId id="630" r:id="rId102"/>
    <p:sldId id="631" r:id="rId103"/>
    <p:sldId id="632" r:id="rId104"/>
    <p:sldId id="633" r:id="rId105"/>
    <p:sldId id="634" r:id="rId106"/>
    <p:sldId id="635" r:id="rId107"/>
    <p:sldId id="636" r:id="rId108"/>
    <p:sldId id="637" r:id="rId109"/>
    <p:sldId id="638" r:id="rId110"/>
    <p:sldId id="639" r:id="rId111"/>
    <p:sldId id="640" r:id="rId112"/>
    <p:sldId id="641" r:id="rId113"/>
    <p:sldId id="642" r:id="rId114"/>
    <p:sldId id="643" r:id="rId115"/>
    <p:sldId id="644" r:id="rId116"/>
    <p:sldId id="645" r:id="rId117"/>
    <p:sldId id="646" r:id="rId118"/>
    <p:sldId id="647" r:id="rId119"/>
    <p:sldId id="648" r:id="rId120"/>
    <p:sldId id="649" r:id="rId121"/>
    <p:sldId id="698" r:id="rId122"/>
    <p:sldId id="699" r:id="rId123"/>
    <p:sldId id="700" r:id="rId124"/>
    <p:sldId id="702" r:id="rId125"/>
    <p:sldId id="703" r:id="rId126"/>
    <p:sldId id="701" r:id="rId127"/>
    <p:sldId id="704" r:id="rId128"/>
    <p:sldId id="705" r:id="rId129"/>
    <p:sldId id="706" r:id="rId130"/>
    <p:sldId id="650" r:id="rId131"/>
    <p:sldId id="651" r:id="rId132"/>
    <p:sldId id="653" r:id="rId133"/>
    <p:sldId id="955" r:id="rId134"/>
    <p:sldId id="654" r:id="rId135"/>
    <p:sldId id="655" r:id="rId136"/>
    <p:sldId id="656" r:id="rId137"/>
    <p:sldId id="657" r:id="rId138"/>
    <p:sldId id="658" r:id="rId139"/>
    <p:sldId id="659" r:id="rId140"/>
    <p:sldId id="660" r:id="rId141"/>
    <p:sldId id="661" r:id="rId142"/>
    <p:sldId id="662" r:id="rId143"/>
    <p:sldId id="663" r:id="rId144"/>
    <p:sldId id="664" r:id="rId145"/>
    <p:sldId id="665" r:id="rId146"/>
    <p:sldId id="666" r:id="rId147"/>
    <p:sldId id="667" r:id="rId148"/>
    <p:sldId id="668" r:id="rId149"/>
    <p:sldId id="669" r:id="rId150"/>
    <p:sldId id="670" r:id="rId151"/>
    <p:sldId id="671" r:id="rId152"/>
    <p:sldId id="707" r:id="rId153"/>
    <p:sldId id="708" r:id="rId154"/>
    <p:sldId id="709" r:id="rId155"/>
    <p:sldId id="710" r:id="rId156"/>
    <p:sldId id="711" r:id="rId157"/>
    <p:sldId id="712" r:id="rId158"/>
    <p:sldId id="713" r:id="rId159"/>
    <p:sldId id="714" r:id="rId160"/>
    <p:sldId id="715" r:id="rId161"/>
    <p:sldId id="716" r:id="rId162"/>
    <p:sldId id="717" r:id="rId163"/>
    <p:sldId id="718" r:id="rId164"/>
    <p:sldId id="719" r:id="rId165"/>
    <p:sldId id="720" r:id="rId166"/>
    <p:sldId id="721" r:id="rId167"/>
    <p:sldId id="722" r:id="rId168"/>
    <p:sldId id="723" r:id="rId169"/>
    <p:sldId id="724" r:id="rId170"/>
    <p:sldId id="725" r:id="rId171"/>
    <p:sldId id="738" r:id="rId172"/>
    <p:sldId id="739" r:id="rId173"/>
    <p:sldId id="740" r:id="rId174"/>
    <p:sldId id="741" r:id="rId175"/>
    <p:sldId id="726" r:id="rId176"/>
    <p:sldId id="727" r:id="rId177"/>
    <p:sldId id="728" r:id="rId178"/>
    <p:sldId id="729" r:id="rId179"/>
    <p:sldId id="730" r:id="rId180"/>
    <p:sldId id="731" r:id="rId181"/>
    <p:sldId id="732" r:id="rId182"/>
    <p:sldId id="733" r:id="rId183"/>
    <p:sldId id="734" r:id="rId184"/>
    <p:sldId id="735" r:id="rId185"/>
    <p:sldId id="736" r:id="rId186"/>
    <p:sldId id="737" r:id="rId187"/>
    <p:sldId id="742" r:id="rId188"/>
    <p:sldId id="743" r:id="rId189"/>
    <p:sldId id="744" r:id="rId190"/>
    <p:sldId id="745" r:id="rId191"/>
    <p:sldId id="746" r:id="rId192"/>
    <p:sldId id="747" r:id="rId193"/>
    <p:sldId id="748" r:id="rId194"/>
    <p:sldId id="749" r:id="rId195"/>
    <p:sldId id="750" r:id="rId196"/>
    <p:sldId id="751" r:id="rId197"/>
    <p:sldId id="752" r:id="rId198"/>
    <p:sldId id="753" r:id="rId199"/>
    <p:sldId id="754" r:id="rId200"/>
    <p:sldId id="755" r:id="rId201"/>
    <p:sldId id="756" r:id="rId202"/>
    <p:sldId id="757" r:id="rId203"/>
    <p:sldId id="758" r:id="rId204"/>
    <p:sldId id="759" r:id="rId205"/>
    <p:sldId id="760" r:id="rId206"/>
    <p:sldId id="761" r:id="rId207"/>
    <p:sldId id="762" r:id="rId208"/>
    <p:sldId id="763" r:id="rId209"/>
    <p:sldId id="764" r:id="rId210"/>
    <p:sldId id="765" r:id="rId211"/>
    <p:sldId id="766" r:id="rId212"/>
    <p:sldId id="767" r:id="rId213"/>
    <p:sldId id="768" r:id="rId214"/>
    <p:sldId id="769" r:id="rId215"/>
    <p:sldId id="770" r:id="rId216"/>
    <p:sldId id="771" r:id="rId217"/>
    <p:sldId id="772" r:id="rId218"/>
    <p:sldId id="773" r:id="rId219"/>
    <p:sldId id="774" r:id="rId220"/>
    <p:sldId id="775" r:id="rId221"/>
    <p:sldId id="776" r:id="rId222"/>
    <p:sldId id="777" r:id="rId223"/>
    <p:sldId id="778" r:id="rId224"/>
    <p:sldId id="779" r:id="rId225"/>
    <p:sldId id="780" r:id="rId226"/>
    <p:sldId id="781" r:id="rId227"/>
    <p:sldId id="782" r:id="rId228"/>
    <p:sldId id="783" r:id="rId229"/>
    <p:sldId id="784" r:id="rId230"/>
    <p:sldId id="785" r:id="rId231"/>
    <p:sldId id="786" r:id="rId232"/>
    <p:sldId id="787" r:id="rId233"/>
    <p:sldId id="788" r:id="rId234"/>
    <p:sldId id="789" r:id="rId235"/>
    <p:sldId id="790" r:id="rId236"/>
    <p:sldId id="791" r:id="rId237"/>
    <p:sldId id="792" r:id="rId238"/>
    <p:sldId id="793" r:id="rId239"/>
    <p:sldId id="794" r:id="rId240"/>
    <p:sldId id="795" r:id="rId241"/>
    <p:sldId id="796" r:id="rId242"/>
    <p:sldId id="797" r:id="rId243"/>
    <p:sldId id="799" r:id="rId244"/>
    <p:sldId id="801" r:id="rId245"/>
    <p:sldId id="800" r:id="rId246"/>
    <p:sldId id="802" r:id="rId247"/>
    <p:sldId id="803" r:id="rId248"/>
    <p:sldId id="804" r:id="rId249"/>
    <p:sldId id="805" r:id="rId250"/>
    <p:sldId id="806" r:id="rId251"/>
    <p:sldId id="832" r:id="rId252"/>
    <p:sldId id="831" r:id="rId253"/>
    <p:sldId id="830" r:id="rId254"/>
    <p:sldId id="829" r:id="rId255"/>
    <p:sldId id="828" r:id="rId256"/>
    <p:sldId id="827" r:id="rId257"/>
    <p:sldId id="826" r:id="rId258"/>
    <p:sldId id="833" r:id="rId259"/>
    <p:sldId id="825" r:id="rId260"/>
    <p:sldId id="824" r:id="rId261"/>
    <p:sldId id="823" r:id="rId262"/>
    <p:sldId id="822" r:id="rId263"/>
    <p:sldId id="821" r:id="rId264"/>
    <p:sldId id="820" r:id="rId265"/>
    <p:sldId id="819" r:id="rId266"/>
    <p:sldId id="818" r:id="rId267"/>
    <p:sldId id="816" r:id="rId268"/>
    <p:sldId id="815" r:id="rId269"/>
    <p:sldId id="814" r:id="rId270"/>
    <p:sldId id="813" r:id="rId271"/>
    <p:sldId id="812" r:id="rId272"/>
    <p:sldId id="811" r:id="rId273"/>
    <p:sldId id="810" r:id="rId274"/>
    <p:sldId id="809" r:id="rId275"/>
    <p:sldId id="808" r:id="rId276"/>
    <p:sldId id="807" r:id="rId277"/>
    <p:sldId id="834" r:id="rId278"/>
    <p:sldId id="835" r:id="rId279"/>
    <p:sldId id="836" r:id="rId280"/>
    <p:sldId id="837" r:id="rId281"/>
    <p:sldId id="838" r:id="rId282"/>
    <p:sldId id="839" r:id="rId283"/>
    <p:sldId id="840" r:id="rId284"/>
    <p:sldId id="870" r:id="rId285"/>
    <p:sldId id="869" r:id="rId286"/>
    <p:sldId id="868" r:id="rId287"/>
    <p:sldId id="867" r:id="rId288"/>
    <p:sldId id="866" r:id="rId289"/>
    <p:sldId id="865" r:id="rId290"/>
    <p:sldId id="864" r:id="rId291"/>
    <p:sldId id="863" r:id="rId292"/>
    <p:sldId id="862" r:id="rId293"/>
    <p:sldId id="861" r:id="rId294"/>
    <p:sldId id="860" r:id="rId295"/>
    <p:sldId id="859" r:id="rId296"/>
    <p:sldId id="858" r:id="rId297"/>
    <p:sldId id="857" r:id="rId298"/>
    <p:sldId id="856" r:id="rId299"/>
    <p:sldId id="855" r:id="rId300"/>
    <p:sldId id="854" r:id="rId301"/>
    <p:sldId id="853" r:id="rId302"/>
    <p:sldId id="852" r:id="rId303"/>
    <p:sldId id="851" r:id="rId304"/>
    <p:sldId id="850" r:id="rId305"/>
    <p:sldId id="849" r:id="rId306"/>
    <p:sldId id="847" r:id="rId307"/>
    <p:sldId id="846" r:id="rId308"/>
    <p:sldId id="845" r:id="rId309"/>
    <p:sldId id="844" r:id="rId310"/>
    <p:sldId id="843" r:id="rId311"/>
    <p:sldId id="842" r:id="rId312"/>
    <p:sldId id="841" r:id="rId313"/>
    <p:sldId id="880" r:id="rId314"/>
    <p:sldId id="879" r:id="rId315"/>
    <p:sldId id="878" r:id="rId316"/>
    <p:sldId id="877" r:id="rId317"/>
    <p:sldId id="876" r:id="rId318"/>
    <p:sldId id="875" r:id="rId319"/>
    <p:sldId id="874" r:id="rId320"/>
    <p:sldId id="873" r:id="rId321"/>
    <p:sldId id="872" r:id="rId322"/>
    <p:sldId id="871" r:id="rId323"/>
    <p:sldId id="889" r:id="rId324"/>
    <p:sldId id="888" r:id="rId325"/>
    <p:sldId id="887" r:id="rId326"/>
    <p:sldId id="886" r:id="rId327"/>
    <p:sldId id="904" r:id="rId328"/>
    <p:sldId id="903" r:id="rId329"/>
    <p:sldId id="902" r:id="rId330"/>
    <p:sldId id="901" r:id="rId331"/>
    <p:sldId id="954" r:id="rId332"/>
    <p:sldId id="900" r:id="rId333"/>
    <p:sldId id="899" r:id="rId334"/>
    <p:sldId id="898" r:id="rId335"/>
    <p:sldId id="953" r:id="rId336"/>
    <p:sldId id="897" r:id="rId337"/>
    <p:sldId id="896" r:id="rId338"/>
    <p:sldId id="976" r:id="rId339"/>
    <p:sldId id="975" r:id="rId340"/>
    <p:sldId id="974" r:id="rId341"/>
    <p:sldId id="973" r:id="rId342"/>
    <p:sldId id="972" r:id="rId343"/>
    <p:sldId id="971" r:id="rId344"/>
    <p:sldId id="970" r:id="rId345"/>
    <p:sldId id="969" r:id="rId346"/>
    <p:sldId id="968" r:id="rId347"/>
    <p:sldId id="967" r:id="rId348"/>
    <p:sldId id="986" r:id="rId349"/>
    <p:sldId id="985" r:id="rId350"/>
    <p:sldId id="984" r:id="rId351"/>
    <p:sldId id="983" r:id="rId352"/>
    <p:sldId id="982" r:id="rId353"/>
    <p:sldId id="981" r:id="rId354"/>
    <p:sldId id="980" r:id="rId355"/>
    <p:sldId id="979" r:id="rId356"/>
    <p:sldId id="978" r:id="rId357"/>
    <p:sldId id="977" r:id="rId358"/>
    <p:sldId id="988" r:id="rId359"/>
    <p:sldId id="989" r:id="rId360"/>
    <p:sldId id="987" r:id="rId361"/>
    <p:sldId id="990" r:id="rId362"/>
    <p:sldId id="1000" r:id="rId363"/>
    <p:sldId id="999" r:id="rId364"/>
    <p:sldId id="998" r:id="rId365"/>
    <p:sldId id="997" r:id="rId366"/>
    <p:sldId id="996" r:id="rId367"/>
    <p:sldId id="995" r:id="rId368"/>
    <p:sldId id="994" r:id="rId369"/>
    <p:sldId id="993" r:id="rId370"/>
    <p:sldId id="992" r:id="rId371"/>
    <p:sldId id="991" r:id="rId372"/>
    <p:sldId id="1001" r:id="rId373"/>
    <p:sldId id="1002" r:id="rId374"/>
    <p:sldId id="1006" r:id="rId375"/>
    <p:sldId id="1005" r:id="rId376"/>
    <p:sldId id="1003" r:id="rId377"/>
    <p:sldId id="1010" r:id="rId378"/>
    <p:sldId id="1014" r:id="rId379"/>
    <p:sldId id="1013" r:id="rId380"/>
    <p:sldId id="1012" r:id="rId381"/>
    <p:sldId id="1011" r:id="rId382"/>
    <p:sldId id="1015" r:id="rId383"/>
    <p:sldId id="1018" r:id="rId384"/>
    <p:sldId id="1007" r:id="rId385"/>
    <p:sldId id="1008" r:id="rId386"/>
    <p:sldId id="1009" r:id="rId387"/>
    <p:sldId id="895" r:id="rId388"/>
    <p:sldId id="894" r:id="rId389"/>
    <p:sldId id="893" r:id="rId390"/>
    <p:sldId id="892" r:id="rId391"/>
    <p:sldId id="891" r:id="rId392"/>
    <p:sldId id="890" r:id="rId393"/>
    <p:sldId id="885" r:id="rId394"/>
    <p:sldId id="884" r:id="rId395"/>
    <p:sldId id="883" r:id="rId396"/>
    <p:sldId id="882" r:id="rId397"/>
    <p:sldId id="881" r:id="rId398"/>
    <p:sldId id="919" r:id="rId399"/>
    <p:sldId id="918" r:id="rId400"/>
    <p:sldId id="917" r:id="rId401"/>
    <p:sldId id="916" r:id="rId402"/>
    <p:sldId id="915" r:id="rId403"/>
    <p:sldId id="914" r:id="rId404"/>
    <p:sldId id="913" r:id="rId405"/>
    <p:sldId id="912" r:id="rId406"/>
    <p:sldId id="911" r:id="rId407"/>
    <p:sldId id="910" r:id="rId408"/>
    <p:sldId id="909" r:id="rId409"/>
    <p:sldId id="908" r:id="rId410"/>
    <p:sldId id="907" r:id="rId411"/>
    <p:sldId id="906" r:id="rId412"/>
    <p:sldId id="905" r:id="rId413"/>
    <p:sldId id="929" r:id="rId414"/>
    <p:sldId id="928" r:id="rId415"/>
    <p:sldId id="927" r:id="rId416"/>
    <p:sldId id="926" r:id="rId417"/>
    <p:sldId id="925" r:id="rId418"/>
    <p:sldId id="924" r:id="rId419"/>
    <p:sldId id="923" r:id="rId420"/>
    <p:sldId id="922" r:id="rId421"/>
    <p:sldId id="921" r:id="rId422"/>
    <p:sldId id="920" r:id="rId423"/>
    <p:sldId id="930" r:id="rId424"/>
    <p:sldId id="940" r:id="rId425"/>
    <p:sldId id="939" r:id="rId426"/>
    <p:sldId id="938" r:id="rId427"/>
    <p:sldId id="937" r:id="rId428"/>
    <p:sldId id="936" r:id="rId429"/>
    <p:sldId id="935" r:id="rId430"/>
    <p:sldId id="934" r:id="rId431"/>
    <p:sldId id="933" r:id="rId432"/>
    <p:sldId id="932" r:id="rId433"/>
    <p:sldId id="931" r:id="rId434"/>
    <p:sldId id="941" r:id="rId435"/>
    <p:sldId id="952" r:id="rId436"/>
    <p:sldId id="951" r:id="rId437"/>
    <p:sldId id="950" r:id="rId438"/>
    <p:sldId id="949" r:id="rId439"/>
    <p:sldId id="948" r:id="rId440"/>
    <p:sldId id="947" r:id="rId441"/>
    <p:sldId id="946" r:id="rId442"/>
    <p:sldId id="945" r:id="rId443"/>
    <p:sldId id="944" r:id="rId444"/>
    <p:sldId id="943" r:id="rId445"/>
    <p:sldId id="942" r:id="rId446"/>
    <p:sldId id="956" r:id="rId447"/>
    <p:sldId id="963" r:id="rId448"/>
    <p:sldId id="962" r:id="rId449"/>
    <p:sldId id="961" r:id="rId450"/>
    <p:sldId id="960" r:id="rId451"/>
    <p:sldId id="959" r:id="rId452"/>
    <p:sldId id="958" r:id="rId453"/>
    <p:sldId id="957" r:id="rId454"/>
    <p:sldId id="966" r:id="rId455"/>
    <p:sldId id="965" r:id="rId456"/>
    <p:sldId id="964" r:id="rId457"/>
    <p:sldId id="524" r:id="rId45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Галина" initials="Г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35" Type="http://schemas.openxmlformats.org/officeDocument/2006/relationships/slide" Target="slides/slide434.xml"/><Relationship Id="rId456" Type="http://schemas.openxmlformats.org/officeDocument/2006/relationships/slide" Target="slides/slide455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25" Type="http://schemas.openxmlformats.org/officeDocument/2006/relationships/slide" Target="slides/slide424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436" Type="http://schemas.openxmlformats.org/officeDocument/2006/relationships/slide" Target="slides/slide435.xml"/><Relationship Id="rId457" Type="http://schemas.openxmlformats.org/officeDocument/2006/relationships/slide" Target="slides/slide456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commentAuthors" Target="commentAuthor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presProps" Target="presProps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viewProps" Target="viewProps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theme" Target="theme/theme1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tableStyles" Target="tableStyles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37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fld id="{E36D9AB5-557E-4A71-9293-AD275AA2F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906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6D9AB5-557E-4A71-9293-AD275AA2FC78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8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6D9AB5-557E-4A71-9293-AD275AA2FC78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652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6D9AB5-557E-4A71-9293-AD275AA2FC78}" type="slidenum">
              <a:rPr lang="ru-RU" smtClean="0"/>
              <a:pPr>
                <a:defRPr/>
              </a:pPr>
              <a:t>438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772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7953C-9370-43C8-91A5-F493D039C6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925179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6A81A-DEF1-42EF-AA9D-A05D005D5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4778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FEDA2-40D8-4995-B766-767AA152C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363809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B5488-B391-49E9-8B08-D167BE2B7E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260336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707C1-FD40-42FC-B20E-FF0DE3861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455195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FF5D3-98A1-4CAE-9A39-C24A52ADE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865722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AB4B9-4F36-4D42-ABF2-D5772E3CCE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372913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7ABD7-5E81-42BB-BE05-65CAAE3D0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57799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08344-2D30-4E11-8C53-5F14317E8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55002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54AA5-476E-42B1-85DB-65B40ED60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05308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163" y="0"/>
            <a:ext cx="1716087" cy="6078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17725" y="0"/>
            <a:ext cx="4999038" cy="6078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7162C-1A16-4587-9CCE-7C0784313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735129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F7BE1-6340-486A-8FE1-8E1EA907D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509486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73725" y="1927225"/>
            <a:ext cx="3311525" cy="19986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673725" y="4078288"/>
            <a:ext cx="3311525" cy="2000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52A74-562B-412B-B63A-E23821CCBE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283115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chemeClr val="tx2"/>
            </a:gs>
            <a:gs pos="100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5088"/>
            <a:ext cx="9142413" cy="4413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>
            <a:off x="7573963" y="5902325"/>
            <a:ext cx="1570037" cy="955675"/>
          </a:xfrm>
          <a:custGeom>
            <a:avLst/>
            <a:gdLst>
              <a:gd name="T0" fmla="*/ 2147483647 w 989"/>
              <a:gd name="T1" fmla="*/ 0 h 602"/>
              <a:gd name="T2" fmla="*/ 2147483647 w 989"/>
              <a:gd name="T3" fmla="*/ 2147483647 h 602"/>
              <a:gd name="T4" fmla="*/ 2147483647 w 989"/>
              <a:gd name="T5" fmla="*/ 2147483647 h 602"/>
              <a:gd name="T6" fmla="*/ 0 w 989"/>
              <a:gd name="T7" fmla="*/ 2147483647 h 602"/>
              <a:gd name="T8" fmla="*/ 2147483647 w 989"/>
              <a:gd name="T9" fmla="*/ 0 h 6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9" h="602">
                <a:moveTo>
                  <a:pt x="243" y="0"/>
                </a:moveTo>
                <a:lnTo>
                  <a:pt x="988" y="346"/>
                </a:lnTo>
                <a:lnTo>
                  <a:pt x="953" y="600"/>
                </a:lnTo>
                <a:lnTo>
                  <a:pt x="0" y="601"/>
                </a:lnTo>
                <a:lnTo>
                  <a:pt x="243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7575550" y="6176963"/>
            <a:ext cx="1568450" cy="681037"/>
          </a:xfrm>
          <a:custGeom>
            <a:avLst/>
            <a:gdLst>
              <a:gd name="T0" fmla="*/ 0 w 988"/>
              <a:gd name="T1" fmla="*/ 2147483647 h 429"/>
              <a:gd name="T2" fmla="*/ 2147483647 w 988"/>
              <a:gd name="T3" fmla="*/ 0 h 429"/>
              <a:gd name="T4" fmla="*/ 2147483647 w 988"/>
              <a:gd name="T5" fmla="*/ 2147483647 h 429"/>
              <a:gd name="T6" fmla="*/ 2147483647 w 988"/>
              <a:gd name="T7" fmla="*/ 2147483647 h 429"/>
              <a:gd name="T8" fmla="*/ 0 w 98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8" h="429">
                <a:moveTo>
                  <a:pt x="0" y="428"/>
                </a:moveTo>
                <a:lnTo>
                  <a:pt x="427" y="0"/>
                </a:lnTo>
                <a:lnTo>
                  <a:pt x="987" y="219"/>
                </a:lnTo>
                <a:lnTo>
                  <a:pt x="987" y="428"/>
                </a:lnTo>
                <a:lnTo>
                  <a:pt x="0" y="42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2413" cy="1295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0" y="0"/>
            <a:ext cx="2211388" cy="6858000"/>
          </a:xfrm>
          <a:custGeom>
            <a:avLst/>
            <a:gdLst>
              <a:gd name="T0" fmla="*/ 0 w 1393"/>
              <a:gd name="T1" fmla="*/ 0 h 4320"/>
              <a:gd name="T2" fmla="*/ 2147483647 w 1393"/>
              <a:gd name="T3" fmla="*/ 2147483647 h 4320"/>
              <a:gd name="T4" fmla="*/ 2147483647 w 1393"/>
              <a:gd name="T5" fmla="*/ 2147483647 h 4320"/>
              <a:gd name="T6" fmla="*/ 0 w 1393"/>
              <a:gd name="T7" fmla="*/ 2147483647 h 4320"/>
              <a:gd name="T8" fmla="*/ 0 w 1393"/>
              <a:gd name="T9" fmla="*/ 0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" h="4320">
                <a:moveTo>
                  <a:pt x="0" y="0"/>
                </a:moveTo>
                <a:lnTo>
                  <a:pt x="1392" y="240"/>
                </a:lnTo>
                <a:lnTo>
                  <a:pt x="288" y="4319"/>
                </a:lnTo>
                <a:lnTo>
                  <a:pt x="0" y="4319"/>
                </a:lnTo>
                <a:lnTo>
                  <a:pt x="0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9438" y="6415088"/>
            <a:ext cx="159385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7263" y="6415088"/>
            <a:ext cx="50911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0"/>
            <a:ext cx="6867525" cy="10652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0" y="-15875"/>
            <a:ext cx="1522413" cy="6873875"/>
          </a:xfrm>
          <a:custGeom>
            <a:avLst/>
            <a:gdLst>
              <a:gd name="T0" fmla="*/ 0 w 959"/>
              <a:gd name="T1" fmla="*/ 0 h 4330"/>
              <a:gd name="T2" fmla="*/ 958 w 959"/>
              <a:gd name="T3" fmla="*/ 346 h 4330"/>
              <a:gd name="T4" fmla="*/ 286 w 959"/>
              <a:gd name="T5" fmla="*/ 4329 h 4330"/>
              <a:gd name="T6" fmla="*/ 0 w 959"/>
              <a:gd name="T7" fmla="*/ 4329 h 4330"/>
              <a:gd name="T8" fmla="*/ 0 w 959"/>
              <a:gd name="T9" fmla="*/ 0 h 4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4330">
                <a:moveTo>
                  <a:pt x="0" y="0"/>
                </a:moveTo>
                <a:lnTo>
                  <a:pt x="958" y="346"/>
                </a:lnTo>
                <a:lnTo>
                  <a:pt x="286" y="4329"/>
                </a:lnTo>
                <a:lnTo>
                  <a:pt x="0" y="432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927225"/>
            <a:ext cx="67754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434138"/>
            <a:ext cx="969962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2000" i="1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33C90AF1-B23E-4B0B-A765-72D09A30C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9" name="AutoShape 13">
            <a:hlinkClick r:id="" action="ppaction://hlinkshowjump?jump=firstslide"/>
          </p:cNvPr>
          <p:cNvSpPr>
            <a:spLocks noChangeArrowheads="1"/>
          </p:cNvSpPr>
          <p:nvPr/>
        </p:nvSpPr>
        <p:spPr bwMode="blackWhite">
          <a:xfrm>
            <a:off x="-107950" y="6683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Начало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-36513" y="5373688"/>
            <a:ext cx="684213" cy="1076325"/>
            <a:chOff x="386" y="221"/>
            <a:chExt cx="680" cy="978"/>
          </a:xfrm>
        </p:grpSpPr>
        <p:sp>
          <p:nvSpPr>
            <p:cNvPr id="4111" name="Text Box 15"/>
            <p:cNvSpPr txBox="1">
              <a:spLocks noChangeArrowheads="1"/>
            </p:cNvSpPr>
            <p:nvPr userDrawn="1"/>
          </p:nvSpPr>
          <p:spPr bwMode="auto">
            <a:xfrm>
              <a:off x="386" y="991"/>
              <a:ext cx="680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ВГУЭС</a:t>
              </a:r>
            </a:p>
          </p:txBody>
        </p:sp>
        <p:pic>
          <p:nvPicPr>
            <p:cNvPr id="1042" name="Picture 16" descr="12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1"/>
              <a:ext cx="416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3" name="AutoShape 17">
            <a:hlinkClick r:id="rId16" action="ppaction://hlinksldjump"/>
          </p:cNvPr>
          <p:cNvSpPr>
            <a:spLocks noChangeArrowheads="1"/>
          </p:cNvSpPr>
          <p:nvPr/>
        </p:nvSpPr>
        <p:spPr bwMode="blackWhite">
          <a:xfrm>
            <a:off x="-107950" y="11001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5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Оглавление</a:t>
            </a:r>
          </a:p>
        </p:txBody>
      </p:sp>
      <p:sp>
        <p:nvSpPr>
          <p:cNvPr id="4114" name="AutoShape 18">
            <a:hlinkClick r:id="" action="ppaction://hlinkshowjump?jump=lastslide"/>
          </p:cNvPr>
          <p:cNvSpPr>
            <a:spLocks noChangeArrowheads="1"/>
          </p:cNvSpPr>
          <p:nvPr/>
        </p:nvSpPr>
        <p:spPr bwMode="blackWhite">
          <a:xfrm>
            <a:off x="-107950" y="15319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18" Type="http://schemas.openxmlformats.org/officeDocument/2006/relationships/image" Target="../media/image18.emf"/><Relationship Id="rId3" Type="http://schemas.openxmlformats.org/officeDocument/2006/relationships/image" Target="../media/image3.emf"/><Relationship Id="rId21" Type="http://schemas.openxmlformats.org/officeDocument/2006/relationships/image" Target="../media/image21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17" Type="http://schemas.openxmlformats.org/officeDocument/2006/relationships/image" Target="../media/image17.emf"/><Relationship Id="rId2" Type="http://schemas.openxmlformats.org/officeDocument/2006/relationships/image" Target="../media/image2.emf"/><Relationship Id="rId16" Type="http://schemas.openxmlformats.org/officeDocument/2006/relationships/image" Target="../media/image16.emf"/><Relationship Id="rId20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5" Type="http://schemas.openxmlformats.org/officeDocument/2006/relationships/image" Target="../media/image15.emf"/><Relationship Id="rId23" Type="http://schemas.openxmlformats.org/officeDocument/2006/relationships/image" Target="../media/image23.emf"/><Relationship Id="rId10" Type="http://schemas.openxmlformats.org/officeDocument/2006/relationships/image" Target="../media/image10.emf"/><Relationship Id="rId19" Type="http://schemas.openxmlformats.org/officeDocument/2006/relationships/image" Target="../media/image19.emf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Relationship Id="rId22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0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1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1.bin"/></Relationships>
</file>

<file path=ppt/slides/_rels/slide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2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2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2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2.xml"/></Relationships>
</file>

<file path=ppt/slides/_rels/slide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2.xml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2.xml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/Relationships>
</file>

<file path=ppt/slides/_rels/slide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/Relationships>
</file>

<file path=ppt/slides/_rels/slide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2.xml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/Relationships>
</file>

<file path=ppt/slides/_rels/slide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/Relationships>
</file>

<file path=ppt/slides/_rels/slide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0.png"/><Relationship Id="rId1" Type="http://schemas.openxmlformats.org/officeDocument/2006/relationships/slideLayout" Target="../slideLayouts/slideLayout2.xml"/></Relationships>
</file>

<file path=ppt/slides/_rels/slide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0.png"/><Relationship Id="rId1" Type="http://schemas.openxmlformats.org/officeDocument/2006/relationships/slideLayout" Target="../slideLayouts/slideLayout2.xml"/></Relationships>
</file>

<file path=ppt/slides/_rels/slide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1.png"/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1.png"/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0.png"/><Relationship Id="rId1" Type="http://schemas.openxmlformats.org/officeDocument/2006/relationships/slideLayout" Target="../slideLayouts/slideLayout2.xml"/></Relationships>
</file>

<file path=ppt/slides/_rels/slide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0.png"/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1.png"/><Relationship Id="rId1" Type="http://schemas.openxmlformats.org/officeDocument/2006/relationships/slideLayout" Target="../slideLayouts/slideLayout2.xml"/></Relationships>
</file>

<file path=ppt/slides/_rels/slide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0.png"/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0.png"/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0.png"/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0.png"/><Relationship Id="rId1" Type="http://schemas.openxmlformats.org/officeDocument/2006/relationships/slideLayout" Target="../slideLayouts/slideLayout2.xml"/></Relationships>
</file>

<file path=ppt/slides/_rels/slide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1.png"/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0.png"/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1.png"/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0.png"/><Relationship Id="rId1" Type="http://schemas.openxmlformats.org/officeDocument/2006/relationships/slideLayout" Target="../slideLayouts/slideLayout2.xml"/></Relationships>
</file>

<file path=ppt/slides/_rels/slide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1.png"/><Relationship Id="rId1" Type="http://schemas.openxmlformats.org/officeDocument/2006/relationships/slideLayout" Target="../slideLayouts/slideLayout2.xml"/></Relationships>
</file>

<file path=ppt/slides/_rels/slide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0.png"/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0.png"/><Relationship Id="rId1" Type="http://schemas.openxmlformats.org/officeDocument/2006/relationships/slideLayout" Target="../slideLayouts/slideLayout2.xml"/></Relationships>
</file>

<file path=ppt/slides/_rels/slide4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0.png"/><Relationship Id="rId1" Type="http://schemas.openxmlformats.org/officeDocument/2006/relationships/slideLayout" Target="../slideLayouts/slideLayout2.xml"/></Relationships>
</file>

<file path=ppt/slides/_rels/slide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0.png"/><Relationship Id="rId1" Type="http://schemas.openxmlformats.org/officeDocument/2006/relationships/slideLayout" Target="../slideLayouts/slideLayout2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0.png"/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/Relationships>
</file>

<file path=ppt/slides/_rels/slide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2.xml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0.png"/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0.png"/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0.png"/><Relationship Id="rId1" Type="http://schemas.openxmlformats.org/officeDocument/2006/relationships/slideLayout" Target="../slideLayouts/slideLayout2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0.png"/><Relationship Id="rId1" Type="http://schemas.openxmlformats.org/officeDocument/2006/relationships/slideLayout" Target="../slideLayouts/slideLayout2.xml"/></Relationships>
</file>

<file path=ppt/slides/_rels/slide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2.xml"/></Relationships>
</file>

<file path=ppt/slides/_rels/slide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0.png"/><Relationship Id="rId1" Type="http://schemas.openxmlformats.org/officeDocument/2006/relationships/slideLayout" Target="../slideLayouts/slideLayout2.xml"/></Relationships>
</file>

<file path=ppt/slides/_rels/slide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0.png"/><Relationship Id="rId1" Type="http://schemas.openxmlformats.org/officeDocument/2006/relationships/slideLayout" Target="../slideLayouts/slideLayout2.xml"/></Relationships>
</file>

<file path=ppt/slides/_rels/slide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0.png"/><Relationship Id="rId1" Type="http://schemas.openxmlformats.org/officeDocument/2006/relationships/slideLayout" Target="../slideLayouts/slideLayout2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0.png"/><Relationship Id="rId1" Type="http://schemas.openxmlformats.org/officeDocument/2006/relationships/slideLayout" Target="../slideLayouts/slideLayout2.xml"/></Relationships>
</file>

<file path=ppt/slides/_rels/slide4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0.png"/><Relationship Id="rId1" Type="http://schemas.openxmlformats.org/officeDocument/2006/relationships/slideLayout" Target="../slideLayouts/slideLayout2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0.png"/><Relationship Id="rId1" Type="http://schemas.openxmlformats.org/officeDocument/2006/relationships/slideLayout" Target="../slideLayouts/slideLayout2.xml"/></Relationships>
</file>

<file path=ppt/slides/_rels/slide4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0.png"/><Relationship Id="rId1" Type="http://schemas.openxmlformats.org/officeDocument/2006/relationships/slideLayout" Target="../slideLayouts/slideLayout2.xml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0.png"/><Relationship Id="rId1" Type="http://schemas.openxmlformats.org/officeDocument/2006/relationships/slideLayout" Target="../slideLayouts/slideLayout2.xml"/></Relationships>
</file>

<file path=ppt/slides/_rels/slide4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0.png"/><Relationship Id="rId1" Type="http://schemas.openxmlformats.org/officeDocument/2006/relationships/slideLayout" Target="../slideLayouts/slideLayout2.xml"/></Relationships>
</file>

<file path=ppt/slides/_rels/slide4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0.png"/><Relationship Id="rId1" Type="http://schemas.openxmlformats.org/officeDocument/2006/relationships/slideLayout" Target="../slideLayouts/slideLayout2.xml"/></Relationships>
</file>

<file path=ppt/slides/_rels/slide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0.png"/><Relationship Id="rId1" Type="http://schemas.openxmlformats.org/officeDocument/2006/relationships/slideLayout" Target="../slideLayouts/slideLayout2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0.png"/><Relationship Id="rId1" Type="http://schemas.openxmlformats.org/officeDocument/2006/relationships/slideLayout" Target="../slideLayouts/slideLayout2.xml"/></Relationships>
</file>

<file path=ppt/slides/_rels/slide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0.png"/><Relationship Id="rId1" Type="http://schemas.openxmlformats.org/officeDocument/2006/relationships/slideLayout" Target="../slideLayouts/slideLayout2.xml"/></Relationships>
</file>

<file path=ppt/slides/_rels/slide4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/Relationships>
</file>

<file path=ppt/slides/_rels/slide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/Relationships>
</file>

<file path=ppt/slides/_rels/slide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2.xml"/></Relationships>
</file>

<file path=ppt/slides/_rels/slide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/Relationships>
</file>

<file path=ppt/slides/_rels/slide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/Relationships>
</file>

<file path=ppt/slides/_rels/slide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/Relationships>
</file>

<file path=ppt/slides/_rels/slide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2.xml"/></Relationships>
</file>

<file path=ppt/slides/_rels/slide4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2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/Relationships>
</file>

<file path=ppt/slides/_rels/slide4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/Relationships>
</file>

<file path=ppt/slides/_rels/slide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2.xml"/></Relationships>
</file>

<file path=ppt/slides/_rels/slide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2.xml"/></Relationships>
</file>

<file path=ppt/slides/_rels/slide4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4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429AA4-E5EF-48B8-BA84-2F672C3CBE51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188913"/>
            <a:ext cx="6985000" cy="1065212"/>
          </a:xfrm>
        </p:spPr>
        <p:txBody>
          <a:bodyPr/>
          <a:lstStyle/>
          <a:p>
            <a:pPr algn="ctr" eaLnBrk="1" hangingPunct="1"/>
            <a:endParaRPr lang="ru-RU" sz="4800" b="0" dirty="0" smtClean="0">
              <a:effectLst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8175" y="1628775"/>
            <a:ext cx="7056438" cy="417671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6000" b="1" i="1" dirty="0" smtClean="0"/>
              <a:t>Математический анализ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40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(учебная дисциплина)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8175" y="1341438"/>
            <a:ext cx="6775450" cy="415131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36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Составители</a:t>
            </a:r>
            <a:endParaRPr lang="ru-RU" sz="36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36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и моделирования ВГУЭС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44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Ивановна,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</a:p>
          <a:p>
            <a:pPr marL="0" indent="0" algn="ctr">
              <a:buFont typeface="Wingdings" pitchFamily="2" charset="2"/>
              <a:buNone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ED010-73F3-4AAA-BF02-EE7CB6CF11C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89000">
              <a:schemeClr val="tx2"/>
            </a:gs>
            <a:gs pos="100000">
              <a:schemeClr val="bg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88964-CAFB-4946-9640-7B2905B1ED8D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Оглавление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613" y="1268413"/>
            <a:ext cx="6696075" cy="48974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ru-RU" sz="20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Предел функции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Непрерывность функции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Дифференциальное исчисление функции одной переменной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Применение производной к исследованию функции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Оглавление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12875"/>
            <a:ext cx="6775450" cy="46656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ru-RU" sz="3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Функции нескольких переменных</a:t>
            </a:r>
            <a:endParaRPr lang="ru-RU" sz="36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ru-RU" sz="3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Неопределенный </a:t>
            </a:r>
            <a:r>
              <a:rPr lang="ru-RU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интеграл</a:t>
            </a:r>
          </a:p>
          <a:p>
            <a:pPr eaLnBrk="1" hangingPunct="1">
              <a:lnSpc>
                <a:spcPct val="80000"/>
              </a:lnSpc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ru-RU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Определенный интеграл</a:t>
            </a:r>
          </a:p>
          <a:p>
            <a:pPr eaLnBrk="1" hangingPunct="1">
              <a:lnSpc>
                <a:spcPct val="80000"/>
              </a:lnSpc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ru-RU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Несобственный интеграл</a:t>
            </a:r>
          </a:p>
          <a:p>
            <a:pPr eaLnBrk="1" hangingPunct="1">
              <a:lnSpc>
                <a:spcPct val="80000"/>
              </a:lnSpc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ru-RU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Дифференциальные </a:t>
            </a:r>
            <a:r>
              <a:rPr lang="ru-RU" sz="3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уравнения</a:t>
            </a:r>
            <a:endParaRPr lang="ru-RU" sz="36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ru-RU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Ряды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408B1-DBD7-4546-90B1-C4748E0B598B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C89827-A716-49FC-8FCE-EB4321F39FAB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2276475"/>
            <a:ext cx="6985000" cy="10652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5400" dirty="0" smtClean="0">
                <a:solidFill>
                  <a:schemeClr val="tx1"/>
                </a:solidFill>
              </a:rPr>
              <a:t>Предел функции</a:t>
            </a:r>
            <a:endParaRPr lang="ru-RU" sz="5400" b="0" dirty="0" smtClean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BF19F-E781-4408-9035-2B8E02747EA7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Содержание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475" y="1268413"/>
            <a:ext cx="7848600" cy="41513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§ 1. Основные понятия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§ 2. Предел функции</a:t>
            </a: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§ 3. Свойства пределов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§ 4. Бесконечно малые</a:t>
            </a:r>
            <a:endParaRPr lang="ru-RU" b="1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>
                <a:solidFill>
                  <a:schemeClr val="tx1"/>
                </a:solidFill>
              </a:rPr>
              <a:t>Содержание</a:t>
            </a:r>
            <a:endParaRPr lang="ru-RU" sz="4000" dirty="0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1763713" y="1412875"/>
            <a:ext cx="7221537" cy="4665663"/>
          </a:xfrm>
        </p:spPr>
        <p:txBody>
          <a:bodyPr/>
          <a:lstStyle/>
          <a:p>
            <a:pPr lvl="1" eaLnBrk="1" hangingPunct="1">
              <a:buFont typeface="Wingdings" pitchFamily="2" charset="2"/>
              <a:buNone/>
              <a:defRPr/>
            </a:pPr>
            <a:endParaRPr lang="ru-RU" sz="32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 eaLnBrk="1" hangingPunct="1"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§ 5. Техника нахождения предела</a:t>
            </a: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§ 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6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 Первый замечательный предел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§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7. Второй замечательный предел</a:t>
            </a:r>
          </a:p>
          <a:p>
            <a:pPr lvl="1" eaLnBrk="1" hangingPunct="1">
              <a:buNone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§ 8. Сравнение бесконечно малых </a:t>
            </a: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B8408-1B74-46A6-8329-A4CBCD1EEF2B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2195513" y="1412875"/>
            <a:ext cx="6624637" cy="46656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200" dirty="0" smtClean="0"/>
              <a:t>   </a:t>
            </a:r>
            <a:r>
              <a:rPr lang="ru-RU" sz="3200" b="1" dirty="0" smtClean="0"/>
              <a:t>Множество </a:t>
            </a:r>
            <a:r>
              <a:rPr lang="ru-RU" sz="3200" dirty="0" smtClean="0"/>
              <a:t>можно определить</a:t>
            </a:r>
            <a:r>
              <a:rPr lang="ru-RU" sz="3200" b="1" dirty="0" smtClean="0"/>
              <a:t>, </a:t>
            </a:r>
            <a:r>
              <a:rPr lang="ru-RU" sz="3200" dirty="0" smtClean="0"/>
              <a:t>как совокупность объектов, объединенных по определенному признаку. Обозначаются </a:t>
            </a:r>
            <a:r>
              <a:rPr lang="en-US" sz="3200" b="1" i="1" dirty="0" smtClean="0"/>
              <a:t>N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Z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Q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R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X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Y</a:t>
            </a:r>
            <a:r>
              <a:rPr lang="ru-RU" sz="3200" dirty="0" smtClean="0"/>
              <a:t> и т.д.</a:t>
            </a:r>
          </a:p>
          <a:p>
            <a:pPr marL="0" indent="0">
              <a:buFont typeface="Wingdings" pitchFamily="2" charset="2"/>
              <a:buNone/>
            </a:pPr>
            <a:r>
              <a:rPr lang="ru-RU" sz="3200" dirty="0" smtClean="0"/>
              <a:t>   Объекты, составляющие множество, называются его </a:t>
            </a:r>
            <a:r>
              <a:rPr lang="ru-RU" sz="3200" b="1" dirty="0" smtClean="0"/>
              <a:t>элементами</a:t>
            </a:r>
            <a:r>
              <a:rPr lang="ru-RU" sz="3200" dirty="0" smtClean="0"/>
              <a:t> или </a:t>
            </a:r>
            <a:r>
              <a:rPr lang="ru-RU" sz="3200" b="1" dirty="0" smtClean="0"/>
              <a:t>точками.</a:t>
            </a:r>
            <a:r>
              <a:rPr lang="ru-RU" sz="3200" dirty="0" smtClean="0"/>
              <a:t> Обозначаются </a:t>
            </a:r>
            <a:r>
              <a:rPr lang="en-US" sz="3200" b="1" i="1" dirty="0" smtClean="0"/>
              <a:t>n</a:t>
            </a:r>
            <a:r>
              <a:rPr lang="ru-RU" sz="3200" b="1" i="1" dirty="0" smtClean="0"/>
              <a:t>,</a:t>
            </a:r>
            <a:r>
              <a:rPr lang="en-US" sz="3200" b="1" i="1" dirty="0" smtClean="0"/>
              <a:t> z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q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r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x</a:t>
            </a:r>
            <a:r>
              <a:rPr lang="ru-RU" sz="3200" b="1" i="1" dirty="0" smtClean="0"/>
              <a:t>, </a:t>
            </a:r>
            <a:r>
              <a:rPr lang="en-US" sz="3200" b="1" i="1" dirty="0" smtClean="0"/>
              <a:t>y</a:t>
            </a:r>
            <a:r>
              <a:rPr lang="ru-RU" sz="3200" b="1" i="1" dirty="0" smtClean="0"/>
              <a:t> </a:t>
            </a:r>
            <a:r>
              <a:rPr lang="ru-RU" sz="3200" dirty="0" smtClean="0"/>
              <a:t>и т.д.</a:t>
            </a:r>
            <a:endParaRPr lang="ru-RU" sz="32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E29915-4DD2-4109-B67E-07F73C7D437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- любое действительное число ( точка на числовой прямой). </a:t>
                </a:r>
                <a:r>
                  <a:rPr lang="ru-RU" sz="3200" b="1" i="1" dirty="0" smtClean="0"/>
                  <a:t>Окрестностью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ru-RU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называется любой интервал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𝑎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содержащий эту точку. В частности, интервал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−</m:t>
                        </m:r>
                        <m:r>
                          <a:rPr lang="ru-RU" sz="3200" i="1">
                            <a:latin typeface="Cambria Math"/>
                          </a:rPr>
                          <m:t>𝛿</m:t>
                        </m:r>
                        <m:r>
                          <a:rPr lang="ru-RU" sz="3200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+</m:t>
                        </m:r>
                        <m:r>
                          <a:rPr lang="en-US" sz="3200" i="1">
                            <a:latin typeface="Cambria Math"/>
                          </a:rPr>
                          <m:t>𝛿</m:t>
                        </m:r>
                      </m:e>
                    </m:d>
                    <m:r>
                      <a:rPr lang="ru-RU" sz="32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200" dirty="0" smtClean="0"/>
                  <a:t>где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𝛿</m:t>
                    </m:r>
                    <m:r>
                      <a:rPr lang="en-US" sz="32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200" dirty="0" smtClean="0"/>
                  <a:t>, называется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𝜹</m:t>
                    </m:r>
                  </m:oMath>
                </a14:m>
                <a:r>
                  <a:rPr lang="ru-RU" sz="3200" b="1" i="1" dirty="0" smtClean="0"/>
                  <a:t>-окрестностью </a:t>
                </a:r>
                <a:r>
                  <a:rPr lang="ru-RU" sz="3200" dirty="0" smtClean="0"/>
                  <a:t>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. Число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центром</a:t>
                </a:r>
                <a:r>
                  <a:rPr lang="ru-RU" sz="3200" dirty="0" smtClean="0"/>
                  <a:t>, а число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200" dirty="0" smtClean="0"/>
                  <a:t> – </a:t>
                </a:r>
                <a:r>
                  <a:rPr lang="ru-RU" sz="3200" b="1" i="1" dirty="0" smtClean="0"/>
                  <a:t>радиусом</a:t>
                </a:r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  <a:blipFill rotWithShape="1">
                <a:blip r:embed="rId3"/>
                <a:stretch>
                  <a:fillRect l="-2263" t="-1859" r="-2437" b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42735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F8C5F9-1118-4CCC-B5D7-796E09F5E9A8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11268" name="Объект 4"/>
          <p:cNvSpPr>
            <a:spLocks noGrp="1"/>
          </p:cNvSpPr>
          <p:nvPr>
            <p:ph idx="1"/>
          </p:nvPr>
        </p:nvSpPr>
        <p:spPr>
          <a:xfrm>
            <a:off x="2209800" y="1412875"/>
            <a:ext cx="6610350" cy="46656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dirty="0" smtClean="0"/>
              <a:t> </a:t>
            </a:r>
            <a:endParaRPr lang="ru-RU" dirty="0" smtClean="0"/>
          </a:p>
        </p:txBody>
      </p:sp>
      <p:grpSp>
        <p:nvGrpSpPr>
          <p:cNvPr id="11269" name="Group 8"/>
          <p:cNvGrpSpPr>
            <a:grpSpLocks noChangeAspect="1"/>
          </p:cNvGrpSpPr>
          <p:nvPr/>
        </p:nvGrpSpPr>
        <p:grpSpPr bwMode="auto">
          <a:xfrm>
            <a:off x="1619250" y="2420938"/>
            <a:ext cx="9290050" cy="3449637"/>
            <a:chOff x="306" y="1570"/>
            <a:chExt cx="5441" cy="2312"/>
          </a:xfrm>
        </p:grpSpPr>
        <p:sp>
          <p:nvSpPr>
            <p:cNvPr id="11270" name="AutoShape 7"/>
            <p:cNvSpPr>
              <a:spLocks noChangeAspect="1" noChangeArrowheads="1" noTextEdit="1"/>
            </p:cNvSpPr>
            <p:nvPr/>
          </p:nvSpPr>
          <p:spPr bwMode="auto">
            <a:xfrm>
              <a:off x="306" y="1570"/>
              <a:ext cx="5441" cy="2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271" name="Rectangle 9"/>
            <p:cNvSpPr>
              <a:spLocks noChangeArrowheads="1"/>
            </p:cNvSpPr>
            <p:nvPr/>
          </p:nvSpPr>
          <p:spPr bwMode="auto">
            <a:xfrm>
              <a:off x="3462" y="3603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sp>
          <p:nvSpPr>
            <p:cNvPr id="11272" name="Freeform 10"/>
            <p:cNvSpPr>
              <a:spLocks noEditPoints="1"/>
            </p:cNvSpPr>
            <p:nvPr/>
          </p:nvSpPr>
          <p:spPr bwMode="auto">
            <a:xfrm>
              <a:off x="1333" y="1858"/>
              <a:ext cx="1472" cy="103"/>
            </a:xfrm>
            <a:custGeom>
              <a:avLst/>
              <a:gdLst>
                <a:gd name="T0" fmla="*/ 0 w 1472"/>
                <a:gd name="T1" fmla="*/ 43 h 103"/>
                <a:gd name="T2" fmla="*/ 1424 w 1472"/>
                <a:gd name="T3" fmla="*/ 43 h 103"/>
                <a:gd name="T4" fmla="*/ 1424 w 1472"/>
                <a:gd name="T5" fmla="*/ 61 h 103"/>
                <a:gd name="T6" fmla="*/ 0 w 1472"/>
                <a:gd name="T7" fmla="*/ 61 h 103"/>
                <a:gd name="T8" fmla="*/ 0 w 1472"/>
                <a:gd name="T9" fmla="*/ 43 h 103"/>
                <a:gd name="T10" fmla="*/ 1414 w 1472"/>
                <a:gd name="T11" fmla="*/ 0 h 103"/>
                <a:gd name="T12" fmla="*/ 1472 w 1472"/>
                <a:gd name="T13" fmla="*/ 52 h 103"/>
                <a:gd name="T14" fmla="*/ 1414 w 1472"/>
                <a:gd name="T15" fmla="*/ 103 h 103"/>
                <a:gd name="T16" fmla="*/ 1414 w 1472"/>
                <a:gd name="T17" fmla="*/ 0 h 1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72" h="103">
                  <a:moveTo>
                    <a:pt x="0" y="43"/>
                  </a:moveTo>
                  <a:lnTo>
                    <a:pt x="1424" y="43"/>
                  </a:lnTo>
                  <a:lnTo>
                    <a:pt x="1424" y="61"/>
                  </a:lnTo>
                  <a:lnTo>
                    <a:pt x="0" y="61"/>
                  </a:lnTo>
                  <a:lnTo>
                    <a:pt x="0" y="43"/>
                  </a:lnTo>
                  <a:close/>
                  <a:moveTo>
                    <a:pt x="1414" y="0"/>
                  </a:moveTo>
                  <a:lnTo>
                    <a:pt x="1472" y="52"/>
                  </a:lnTo>
                  <a:lnTo>
                    <a:pt x="1414" y="103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273" name="Freeform 11"/>
            <p:cNvSpPr>
              <a:spLocks noEditPoints="1"/>
            </p:cNvSpPr>
            <p:nvPr/>
          </p:nvSpPr>
          <p:spPr bwMode="auto">
            <a:xfrm>
              <a:off x="1333" y="2787"/>
              <a:ext cx="1472" cy="104"/>
            </a:xfrm>
            <a:custGeom>
              <a:avLst/>
              <a:gdLst>
                <a:gd name="T0" fmla="*/ 0 w 1472"/>
                <a:gd name="T1" fmla="*/ 43 h 104"/>
                <a:gd name="T2" fmla="*/ 1424 w 1472"/>
                <a:gd name="T3" fmla="*/ 43 h 104"/>
                <a:gd name="T4" fmla="*/ 1424 w 1472"/>
                <a:gd name="T5" fmla="*/ 61 h 104"/>
                <a:gd name="T6" fmla="*/ 0 w 1472"/>
                <a:gd name="T7" fmla="*/ 61 h 104"/>
                <a:gd name="T8" fmla="*/ 0 w 1472"/>
                <a:gd name="T9" fmla="*/ 43 h 104"/>
                <a:gd name="T10" fmla="*/ 1414 w 1472"/>
                <a:gd name="T11" fmla="*/ 0 h 104"/>
                <a:gd name="T12" fmla="*/ 1472 w 1472"/>
                <a:gd name="T13" fmla="*/ 52 h 104"/>
                <a:gd name="T14" fmla="*/ 1414 w 1472"/>
                <a:gd name="T15" fmla="*/ 104 h 104"/>
                <a:gd name="T16" fmla="*/ 1414 w 1472"/>
                <a:gd name="T17" fmla="*/ 0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72" h="104">
                  <a:moveTo>
                    <a:pt x="0" y="43"/>
                  </a:moveTo>
                  <a:lnTo>
                    <a:pt x="1424" y="43"/>
                  </a:lnTo>
                  <a:lnTo>
                    <a:pt x="1424" y="61"/>
                  </a:lnTo>
                  <a:lnTo>
                    <a:pt x="0" y="61"/>
                  </a:lnTo>
                  <a:lnTo>
                    <a:pt x="0" y="43"/>
                  </a:lnTo>
                  <a:close/>
                  <a:moveTo>
                    <a:pt x="1414" y="0"/>
                  </a:moveTo>
                  <a:lnTo>
                    <a:pt x="1472" y="52"/>
                  </a:lnTo>
                  <a:lnTo>
                    <a:pt x="1414" y="104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274" name="Freeform 12"/>
            <p:cNvSpPr>
              <a:spLocks/>
            </p:cNvSpPr>
            <p:nvPr/>
          </p:nvSpPr>
          <p:spPr bwMode="auto">
            <a:xfrm>
              <a:off x="1676" y="2838"/>
              <a:ext cx="353" cy="162"/>
            </a:xfrm>
            <a:custGeom>
              <a:avLst/>
              <a:gdLst>
                <a:gd name="T0" fmla="*/ 25 w 4899"/>
                <a:gd name="T1" fmla="*/ 4 h 1253"/>
                <a:gd name="T2" fmla="*/ 25 w 4899"/>
                <a:gd name="T3" fmla="*/ 7 h 1253"/>
                <a:gd name="T4" fmla="*/ 24 w 4899"/>
                <a:gd name="T5" fmla="*/ 9 h 1253"/>
                <a:gd name="T6" fmla="*/ 24 w 4899"/>
                <a:gd name="T7" fmla="*/ 11 h 1253"/>
                <a:gd name="T8" fmla="*/ 23 w 4899"/>
                <a:gd name="T9" fmla="*/ 11 h 1253"/>
                <a:gd name="T10" fmla="*/ 15 w 4899"/>
                <a:gd name="T11" fmla="*/ 11 h 1253"/>
                <a:gd name="T12" fmla="*/ 14 w 4899"/>
                <a:gd name="T13" fmla="*/ 11 h 1253"/>
                <a:gd name="T14" fmla="*/ 14 w 4899"/>
                <a:gd name="T15" fmla="*/ 12 h 1253"/>
                <a:gd name="T16" fmla="*/ 14 w 4899"/>
                <a:gd name="T17" fmla="*/ 13 h 1253"/>
                <a:gd name="T18" fmla="*/ 13 w 4899"/>
                <a:gd name="T19" fmla="*/ 17 h 1253"/>
                <a:gd name="T20" fmla="*/ 13 w 4899"/>
                <a:gd name="T21" fmla="*/ 21 h 1253"/>
                <a:gd name="T22" fmla="*/ 12 w 4899"/>
                <a:gd name="T23" fmla="*/ 16 h 1253"/>
                <a:gd name="T24" fmla="*/ 12 w 4899"/>
                <a:gd name="T25" fmla="*/ 13 h 1253"/>
                <a:gd name="T26" fmla="*/ 12 w 4899"/>
                <a:gd name="T27" fmla="*/ 12 h 1253"/>
                <a:gd name="T28" fmla="*/ 11 w 4899"/>
                <a:gd name="T29" fmla="*/ 11 h 1253"/>
                <a:gd name="T30" fmla="*/ 11 w 4899"/>
                <a:gd name="T31" fmla="*/ 11 h 1253"/>
                <a:gd name="T32" fmla="*/ 2 w 4899"/>
                <a:gd name="T33" fmla="*/ 11 h 1253"/>
                <a:gd name="T34" fmla="*/ 2 w 4899"/>
                <a:gd name="T35" fmla="*/ 11 h 1253"/>
                <a:gd name="T36" fmla="*/ 1 w 4899"/>
                <a:gd name="T37" fmla="*/ 9 h 1253"/>
                <a:gd name="T38" fmla="*/ 1 w 4899"/>
                <a:gd name="T39" fmla="*/ 7 h 1253"/>
                <a:gd name="T40" fmla="*/ 0 w 4899"/>
                <a:gd name="T41" fmla="*/ 4 h 1253"/>
                <a:gd name="T42" fmla="*/ 1 w 4899"/>
                <a:gd name="T43" fmla="*/ 0 h 1253"/>
                <a:gd name="T44" fmla="*/ 1 w 4899"/>
                <a:gd name="T45" fmla="*/ 5 h 1253"/>
                <a:gd name="T46" fmla="*/ 1 w 4899"/>
                <a:gd name="T47" fmla="*/ 7 h 1253"/>
                <a:gd name="T48" fmla="*/ 2 w 4899"/>
                <a:gd name="T49" fmla="*/ 9 h 1253"/>
                <a:gd name="T50" fmla="*/ 2 w 4899"/>
                <a:gd name="T51" fmla="*/ 9 h 1253"/>
                <a:gd name="T52" fmla="*/ 2 w 4899"/>
                <a:gd name="T53" fmla="*/ 9 h 1253"/>
                <a:gd name="T54" fmla="*/ 11 w 4899"/>
                <a:gd name="T55" fmla="*/ 9 h 1253"/>
                <a:gd name="T56" fmla="*/ 12 w 4899"/>
                <a:gd name="T57" fmla="*/ 10 h 1253"/>
                <a:gd name="T58" fmla="*/ 12 w 4899"/>
                <a:gd name="T59" fmla="*/ 11 h 1253"/>
                <a:gd name="T60" fmla="*/ 13 w 4899"/>
                <a:gd name="T61" fmla="*/ 14 h 1253"/>
                <a:gd name="T62" fmla="*/ 13 w 4899"/>
                <a:gd name="T63" fmla="*/ 18 h 1253"/>
                <a:gd name="T64" fmla="*/ 13 w 4899"/>
                <a:gd name="T65" fmla="*/ 18 h 1253"/>
                <a:gd name="T66" fmla="*/ 13 w 4899"/>
                <a:gd name="T67" fmla="*/ 14 h 1253"/>
                <a:gd name="T68" fmla="*/ 13 w 4899"/>
                <a:gd name="T69" fmla="*/ 11 h 1253"/>
                <a:gd name="T70" fmla="*/ 14 w 4899"/>
                <a:gd name="T71" fmla="*/ 10 h 1253"/>
                <a:gd name="T72" fmla="*/ 14 w 4899"/>
                <a:gd name="T73" fmla="*/ 9 h 1253"/>
                <a:gd name="T74" fmla="*/ 23 w 4899"/>
                <a:gd name="T75" fmla="*/ 9 h 1253"/>
                <a:gd name="T76" fmla="*/ 23 w 4899"/>
                <a:gd name="T77" fmla="*/ 9 h 1253"/>
                <a:gd name="T78" fmla="*/ 24 w 4899"/>
                <a:gd name="T79" fmla="*/ 9 h 1253"/>
                <a:gd name="T80" fmla="*/ 24 w 4899"/>
                <a:gd name="T81" fmla="*/ 7 h 1253"/>
                <a:gd name="T82" fmla="*/ 25 w 4899"/>
                <a:gd name="T83" fmla="*/ 5 h 1253"/>
                <a:gd name="T84" fmla="*/ 25 w 4899"/>
                <a:gd name="T85" fmla="*/ 0 h 125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899" h="1253">
                  <a:moveTo>
                    <a:pt x="4899" y="7"/>
                  </a:moveTo>
                  <a:lnTo>
                    <a:pt x="4891" y="128"/>
                  </a:lnTo>
                  <a:lnTo>
                    <a:pt x="4867" y="247"/>
                  </a:lnTo>
                  <a:lnTo>
                    <a:pt x="4830" y="355"/>
                  </a:lnTo>
                  <a:cubicBezTo>
                    <a:pt x="4829" y="358"/>
                    <a:pt x="4828" y="360"/>
                    <a:pt x="4826" y="362"/>
                  </a:cubicBezTo>
                  <a:lnTo>
                    <a:pt x="4778" y="451"/>
                  </a:lnTo>
                  <a:cubicBezTo>
                    <a:pt x="4777" y="454"/>
                    <a:pt x="4775" y="456"/>
                    <a:pt x="4774" y="459"/>
                  </a:cubicBezTo>
                  <a:lnTo>
                    <a:pt x="4716" y="532"/>
                  </a:lnTo>
                  <a:cubicBezTo>
                    <a:pt x="4714" y="534"/>
                    <a:pt x="4711" y="537"/>
                    <a:pt x="4709" y="539"/>
                  </a:cubicBezTo>
                  <a:lnTo>
                    <a:pt x="4642" y="595"/>
                  </a:lnTo>
                  <a:cubicBezTo>
                    <a:pt x="4638" y="597"/>
                    <a:pt x="4635" y="600"/>
                    <a:pt x="4631" y="602"/>
                  </a:cubicBezTo>
                  <a:lnTo>
                    <a:pt x="4558" y="637"/>
                  </a:lnTo>
                  <a:cubicBezTo>
                    <a:pt x="4555" y="638"/>
                    <a:pt x="4551" y="639"/>
                    <a:pt x="4548" y="640"/>
                  </a:cubicBezTo>
                  <a:lnTo>
                    <a:pt x="4509" y="649"/>
                  </a:lnTo>
                  <a:cubicBezTo>
                    <a:pt x="4506" y="650"/>
                    <a:pt x="4504" y="650"/>
                    <a:pt x="4501" y="650"/>
                  </a:cubicBezTo>
                  <a:lnTo>
                    <a:pt x="4461" y="653"/>
                  </a:lnTo>
                  <a:lnTo>
                    <a:pt x="2841" y="653"/>
                  </a:lnTo>
                  <a:lnTo>
                    <a:pt x="2805" y="656"/>
                  </a:lnTo>
                  <a:lnTo>
                    <a:pt x="2813" y="655"/>
                  </a:lnTo>
                  <a:lnTo>
                    <a:pt x="2774" y="664"/>
                  </a:lnTo>
                  <a:lnTo>
                    <a:pt x="2784" y="661"/>
                  </a:lnTo>
                  <a:lnTo>
                    <a:pt x="2711" y="696"/>
                  </a:lnTo>
                  <a:lnTo>
                    <a:pt x="2722" y="689"/>
                  </a:lnTo>
                  <a:lnTo>
                    <a:pt x="2655" y="745"/>
                  </a:lnTo>
                  <a:lnTo>
                    <a:pt x="2662" y="738"/>
                  </a:lnTo>
                  <a:lnTo>
                    <a:pt x="2604" y="811"/>
                  </a:lnTo>
                  <a:lnTo>
                    <a:pt x="2608" y="803"/>
                  </a:lnTo>
                  <a:lnTo>
                    <a:pt x="2560" y="892"/>
                  </a:lnTo>
                  <a:lnTo>
                    <a:pt x="2564" y="885"/>
                  </a:lnTo>
                  <a:lnTo>
                    <a:pt x="2528" y="987"/>
                  </a:lnTo>
                  <a:lnTo>
                    <a:pt x="2506" y="1093"/>
                  </a:lnTo>
                  <a:lnTo>
                    <a:pt x="2499" y="1207"/>
                  </a:lnTo>
                  <a:cubicBezTo>
                    <a:pt x="2498" y="1233"/>
                    <a:pt x="2476" y="1253"/>
                    <a:pt x="2449" y="1253"/>
                  </a:cubicBezTo>
                  <a:cubicBezTo>
                    <a:pt x="2423" y="1253"/>
                    <a:pt x="2401" y="1233"/>
                    <a:pt x="2400" y="1207"/>
                  </a:cubicBezTo>
                  <a:lnTo>
                    <a:pt x="2392" y="1086"/>
                  </a:lnTo>
                  <a:lnTo>
                    <a:pt x="2369" y="981"/>
                  </a:lnTo>
                  <a:lnTo>
                    <a:pt x="2335" y="885"/>
                  </a:lnTo>
                  <a:lnTo>
                    <a:pt x="2338" y="892"/>
                  </a:lnTo>
                  <a:lnTo>
                    <a:pt x="2290" y="803"/>
                  </a:lnTo>
                  <a:lnTo>
                    <a:pt x="2295" y="811"/>
                  </a:lnTo>
                  <a:lnTo>
                    <a:pt x="2237" y="738"/>
                  </a:lnTo>
                  <a:lnTo>
                    <a:pt x="2244" y="745"/>
                  </a:lnTo>
                  <a:lnTo>
                    <a:pt x="2177" y="689"/>
                  </a:lnTo>
                  <a:lnTo>
                    <a:pt x="2188" y="696"/>
                  </a:lnTo>
                  <a:lnTo>
                    <a:pt x="2115" y="661"/>
                  </a:lnTo>
                  <a:lnTo>
                    <a:pt x="2125" y="664"/>
                  </a:lnTo>
                  <a:lnTo>
                    <a:pt x="2086" y="655"/>
                  </a:lnTo>
                  <a:lnTo>
                    <a:pt x="2094" y="656"/>
                  </a:lnTo>
                  <a:lnTo>
                    <a:pt x="2054" y="653"/>
                  </a:lnTo>
                  <a:lnTo>
                    <a:pt x="441" y="653"/>
                  </a:lnTo>
                  <a:lnTo>
                    <a:pt x="398" y="650"/>
                  </a:lnTo>
                  <a:cubicBezTo>
                    <a:pt x="395" y="650"/>
                    <a:pt x="393" y="650"/>
                    <a:pt x="390" y="649"/>
                  </a:cubicBezTo>
                  <a:lnTo>
                    <a:pt x="351" y="640"/>
                  </a:lnTo>
                  <a:cubicBezTo>
                    <a:pt x="348" y="639"/>
                    <a:pt x="344" y="638"/>
                    <a:pt x="341" y="637"/>
                  </a:cubicBezTo>
                  <a:lnTo>
                    <a:pt x="268" y="602"/>
                  </a:lnTo>
                  <a:cubicBezTo>
                    <a:pt x="264" y="600"/>
                    <a:pt x="261" y="597"/>
                    <a:pt x="257" y="595"/>
                  </a:cubicBezTo>
                  <a:lnTo>
                    <a:pt x="190" y="539"/>
                  </a:lnTo>
                  <a:cubicBezTo>
                    <a:pt x="188" y="537"/>
                    <a:pt x="185" y="534"/>
                    <a:pt x="183" y="532"/>
                  </a:cubicBezTo>
                  <a:lnTo>
                    <a:pt x="125" y="459"/>
                  </a:lnTo>
                  <a:cubicBezTo>
                    <a:pt x="123" y="456"/>
                    <a:pt x="122" y="454"/>
                    <a:pt x="120" y="451"/>
                  </a:cubicBezTo>
                  <a:lnTo>
                    <a:pt x="72" y="362"/>
                  </a:lnTo>
                  <a:cubicBezTo>
                    <a:pt x="71" y="360"/>
                    <a:pt x="70" y="358"/>
                    <a:pt x="69" y="355"/>
                  </a:cubicBezTo>
                  <a:lnTo>
                    <a:pt x="33" y="253"/>
                  </a:lnTo>
                  <a:lnTo>
                    <a:pt x="8" y="135"/>
                  </a:lnTo>
                  <a:lnTo>
                    <a:pt x="0" y="7"/>
                  </a:lnTo>
                  <a:lnTo>
                    <a:pt x="99" y="0"/>
                  </a:lnTo>
                  <a:lnTo>
                    <a:pt x="106" y="114"/>
                  </a:lnTo>
                  <a:lnTo>
                    <a:pt x="128" y="220"/>
                  </a:lnTo>
                  <a:lnTo>
                    <a:pt x="164" y="322"/>
                  </a:lnTo>
                  <a:lnTo>
                    <a:pt x="160" y="315"/>
                  </a:lnTo>
                  <a:lnTo>
                    <a:pt x="208" y="404"/>
                  </a:lnTo>
                  <a:lnTo>
                    <a:pt x="204" y="396"/>
                  </a:lnTo>
                  <a:lnTo>
                    <a:pt x="262" y="469"/>
                  </a:lnTo>
                  <a:lnTo>
                    <a:pt x="255" y="462"/>
                  </a:lnTo>
                  <a:lnTo>
                    <a:pt x="322" y="518"/>
                  </a:lnTo>
                  <a:lnTo>
                    <a:pt x="311" y="511"/>
                  </a:lnTo>
                  <a:lnTo>
                    <a:pt x="384" y="546"/>
                  </a:lnTo>
                  <a:lnTo>
                    <a:pt x="374" y="543"/>
                  </a:lnTo>
                  <a:lnTo>
                    <a:pt x="413" y="552"/>
                  </a:lnTo>
                  <a:lnTo>
                    <a:pt x="405" y="551"/>
                  </a:lnTo>
                  <a:lnTo>
                    <a:pt x="441" y="553"/>
                  </a:lnTo>
                  <a:lnTo>
                    <a:pt x="2061" y="554"/>
                  </a:lnTo>
                  <a:lnTo>
                    <a:pt x="2101" y="557"/>
                  </a:lnTo>
                  <a:cubicBezTo>
                    <a:pt x="2104" y="557"/>
                    <a:pt x="2106" y="557"/>
                    <a:pt x="2109" y="558"/>
                  </a:cubicBezTo>
                  <a:lnTo>
                    <a:pt x="2148" y="567"/>
                  </a:lnTo>
                  <a:cubicBezTo>
                    <a:pt x="2151" y="568"/>
                    <a:pt x="2155" y="569"/>
                    <a:pt x="2158" y="570"/>
                  </a:cubicBezTo>
                  <a:lnTo>
                    <a:pt x="2231" y="605"/>
                  </a:lnTo>
                  <a:cubicBezTo>
                    <a:pt x="2235" y="607"/>
                    <a:pt x="2238" y="609"/>
                    <a:pt x="2242" y="612"/>
                  </a:cubicBezTo>
                  <a:lnTo>
                    <a:pt x="2309" y="668"/>
                  </a:lnTo>
                  <a:cubicBezTo>
                    <a:pt x="2311" y="670"/>
                    <a:pt x="2314" y="673"/>
                    <a:pt x="2316" y="675"/>
                  </a:cubicBezTo>
                  <a:lnTo>
                    <a:pt x="2374" y="748"/>
                  </a:lnTo>
                  <a:cubicBezTo>
                    <a:pt x="2375" y="751"/>
                    <a:pt x="2377" y="753"/>
                    <a:pt x="2378" y="756"/>
                  </a:cubicBezTo>
                  <a:lnTo>
                    <a:pt x="2426" y="845"/>
                  </a:lnTo>
                  <a:cubicBezTo>
                    <a:pt x="2428" y="847"/>
                    <a:pt x="2429" y="849"/>
                    <a:pt x="2430" y="852"/>
                  </a:cubicBezTo>
                  <a:lnTo>
                    <a:pt x="2467" y="960"/>
                  </a:lnTo>
                  <a:lnTo>
                    <a:pt x="2491" y="1079"/>
                  </a:lnTo>
                  <a:lnTo>
                    <a:pt x="2499" y="1200"/>
                  </a:lnTo>
                  <a:lnTo>
                    <a:pt x="2400" y="1200"/>
                  </a:lnTo>
                  <a:lnTo>
                    <a:pt x="2408" y="1072"/>
                  </a:lnTo>
                  <a:lnTo>
                    <a:pt x="2433" y="954"/>
                  </a:lnTo>
                  <a:lnTo>
                    <a:pt x="2469" y="852"/>
                  </a:lnTo>
                  <a:cubicBezTo>
                    <a:pt x="2470" y="849"/>
                    <a:pt x="2471" y="847"/>
                    <a:pt x="2472" y="845"/>
                  </a:cubicBezTo>
                  <a:lnTo>
                    <a:pt x="2520" y="756"/>
                  </a:lnTo>
                  <a:cubicBezTo>
                    <a:pt x="2522" y="753"/>
                    <a:pt x="2523" y="751"/>
                    <a:pt x="2525" y="748"/>
                  </a:cubicBezTo>
                  <a:lnTo>
                    <a:pt x="2583" y="675"/>
                  </a:lnTo>
                  <a:cubicBezTo>
                    <a:pt x="2585" y="673"/>
                    <a:pt x="2588" y="670"/>
                    <a:pt x="2590" y="668"/>
                  </a:cubicBezTo>
                  <a:lnTo>
                    <a:pt x="2657" y="612"/>
                  </a:lnTo>
                  <a:cubicBezTo>
                    <a:pt x="2661" y="609"/>
                    <a:pt x="2664" y="607"/>
                    <a:pt x="2668" y="605"/>
                  </a:cubicBezTo>
                  <a:lnTo>
                    <a:pt x="2741" y="570"/>
                  </a:lnTo>
                  <a:cubicBezTo>
                    <a:pt x="2744" y="569"/>
                    <a:pt x="2748" y="568"/>
                    <a:pt x="2751" y="567"/>
                  </a:cubicBezTo>
                  <a:lnTo>
                    <a:pt x="2790" y="558"/>
                  </a:lnTo>
                  <a:cubicBezTo>
                    <a:pt x="2793" y="557"/>
                    <a:pt x="2795" y="557"/>
                    <a:pt x="2798" y="557"/>
                  </a:cubicBezTo>
                  <a:lnTo>
                    <a:pt x="2841" y="553"/>
                  </a:lnTo>
                  <a:lnTo>
                    <a:pt x="4454" y="554"/>
                  </a:lnTo>
                  <a:lnTo>
                    <a:pt x="4494" y="551"/>
                  </a:lnTo>
                  <a:lnTo>
                    <a:pt x="4486" y="552"/>
                  </a:lnTo>
                  <a:lnTo>
                    <a:pt x="4525" y="543"/>
                  </a:lnTo>
                  <a:lnTo>
                    <a:pt x="4515" y="546"/>
                  </a:lnTo>
                  <a:lnTo>
                    <a:pt x="4588" y="511"/>
                  </a:lnTo>
                  <a:lnTo>
                    <a:pt x="4577" y="518"/>
                  </a:lnTo>
                  <a:lnTo>
                    <a:pt x="4644" y="462"/>
                  </a:lnTo>
                  <a:lnTo>
                    <a:pt x="4637" y="469"/>
                  </a:lnTo>
                  <a:lnTo>
                    <a:pt x="4695" y="396"/>
                  </a:lnTo>
                  <a:lnTo>
                    <a:pt x="4690" y="404"/>
                  </a:lnTo>
                  <a:lnTo>
                    <a:pt x="4738" y="315"/>
                  </a:lnTo>
                  <a:lnTo>
                    <a:pt x="4735" y="322"/>
                  </a:lnTo>
                  <a:lnTo>
                    <a:pt x="4769" y="226"/>
                  </a:lnTo>
                  <a:lnTo>
                    <a:pt x="4792" y="121"/>
                  </a:lnTo>
                  <a:lnTo>
                    <a:pt x="4800" y="0"/>
                  </a:lnTo>
                  <a:lnTo>
                    <a:pt x="4899" y="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275" name="Freeform 13"/>
            <p:cNvSpPr>
              <a:spLocks/>
            </p:cNvSpPr>
            <p:nvPr/>
          </p:nvSpPr>
          <p:spPr bwMode="auto">
            <a:xfrm>
              <a:off x="2022" y="2838"/>
              <a:ext cx="354" cy="162"/>
            </a:xfrm>
            <a:custGeom>
              <a:avLst/>
              <a:gdLst>
                <a:gd name="T0" fmla="*/ 25 w 4898"/>
                <a:gd name="T1" fmla="*/ 4 h 1253"/>
                <a:gd name="T2" fmla="*/ 25 w 4898"/>
                <a:gd name="T3" fmla="*/ 7 h 1253"/>
                <a:gd name="T4" fmla="*/ 25 w 4898"/>
                <a:gd name="T5" fmla="*/ 9 h 1253"/>
                <a:gd name="T6" fmla="*/ 24 w 4898"/>
                <a:gd name="T7" fmla="*/ 11 h 1253"/>
                <a:gd name="T8" fmla="*/ 23 w 4898"/>
                <a:gd name="T9" fmla="*/ 11 h 1253"/>
                <a:gd name="T10" fmla="*/ 15 w 4898"/>
                <a:gd name="T11" fmla="*/ 11 h 1253"/>
                <a:gd name="T12" fmla="*/ 15 w 4898"/>
                <a:gd name="T13" fmla="*/ 11 h 1253"/>
                <a:gd name="T14" fmla="*/ 14 w 4898"/>
                <a:gd name="T15" fmla="*/ 12 h 1253"/>
                <a:gd name="T16" fmla="*/ 14 w 4898"/>
                <a:gd name="T17" fmla="*/ 13 h 1253"/>
                <a:gd name="T18" fmla="*/ 13 w 4898"/>
                <a:gd name="T19" fmla="*/ 17 h 1253"/>
                <a:gd name="T20" fmla="*/ 13 w 4898"/>
                <a:gd name="T21" fmla="*/ 21 h 1253"/>
                <a:gd name="T22" fmla="*/ 12 w 4898"/>
                <a:gd name="T23" fmla="*/ 16 h 1253"/>
                <a:gd name="T24" fmla="*/ 12 w 4898"/>
                <a:gd name="T25" fmla="*/ 13 h 1253"/>
                <a:gd name="T26" fmla="*/ 12 w 4898"/>
                <a:gd name="T27" fmla="*/ 12 h 1253"/>
                <a:gd name="T28" fmla="*/ 11 w 4898"/>
                <a:gd name="T29" fmla="*/ 11 h 1253"/>
                <a:gd name="T30" fmla="*/ 11 w 4898"/>
                <a:gd name="T31" fmla="*/ 11 h 1253"/>
                <a:gd name="T32" fmla="*/ 2 w 4898"/>
                <a:gd name="T33" fmla="*/ 11 h 1253"/>
                <a:gd name="T34" fmla="*/ 2 w 4898"/>
                <a:gd name="T35" fmla="*/ 11 h 1253"/>
                <a:gd name="T36" fmla="*/ 1 w 4898"/>
                <a:gd name="T37" fmla="*/ 9 h 1253"/>
                <a:gd name="T38" fmla="*/ 1 w 4898"/>
                <a:gd name="T39" fmla="*/ 7 h 1253"/>
                <a:gd name="T40" fmla="*/ 0 w 4898"/>
                <a:gd name="T41" fmla="*/ 4 h 1253"/>
                <a:gd name="T42" fmla="*/ 1 w 4898"/>
                <a:gd name="T43" fmla="*/ 0 h 1253"/>
                <a:gd name="T44" fmla="*/ 1 w 4898"/>
                <a:gd name="T45" fmla="*/ 5 h 1253"/>
                <a:gd name="T46" fmla="*/ 1 w 4898"/>
                <a:gd name="T47" fmla="*/ 7 h 1253"/>
                <a:gd name="T48" fmla="*/ 2 w 4898"/>
                <a:gd name="T49" fmla="*/ 9 h 1253"/>
                <a:gd name="T50" fmla="*/ 2 w 4898"/>
                <a:gd name="T51" fmla="*/ 9 h 1253"/>
                <a:gd name="T52" fmla="*/ 2 w 4898"/>
                <a:gd name="T53" fmla="*/ 9 h 1253"/>
                <a:gd name="T54" fmla="*/ 11 w 4898"/>
                <a:gd name="T55" fmla="*/ 9 h 1253"/>
                <a:gd name="T56" fmla="*/ 12 w 4898"/>
                <a:gd name="T57" fmla="*/ 10 h 1253"/>
                <a:gd name="T58" fmla="*/ 12 w 4898"/>
                <a:gd name="T59" fmla="*/ 11 h 1253"/>
                <a:gd name="T60" fmla="*/ 13 w 4898"/>
                <a:gd name="T61" fmla="*/ 14 h 1253"/>
                <a:gd name="T62" fmla="*/ 13 w 4898"/>
                <a:gd name="T63" fmla="*/ 18 h 1253"/>
                <a:gd name="T64" fmla="*/ 13 w 4898"/>
                <a:gd name="T65" fmla="*/ 18 h 1253"/>
                <a:gd name="T66" fmla="*/ 13 w 4898"/>
                <a:gd name="T67" fmla="*/ 14 h 1253"/>
                <a:gd name="T68" fmla="*/ 14 w 4898"/>
                <a:gd name="T69" fmla="*/ 11 h 1253"/>
                <a:gd name="T70" fmla="*/ 14 w 4898"/>
                <a:gd name="T71" fmla="*/ 10 h 1253"/>
                <a:gd name="T72" fmla="*/ 15 w 4898"/>
                <a:gd name="T73" fmla="*/ 9 h 1253"/>
                <a:gd name="T74" fmla="*/ 23 w 4898"/>
                <a:gd name="T75" fmla="*/ 9 h 1253"/>
                <a:gd name="T76" fmla="*/ 24 w 4898"/>
                <a:gd name="T77" fmla="*/ 9 h 1253"/>
                <a:gd name="T78" fmla="*/ 24 w 4898"/>
                <a:gd name="T79" fmla="*/ 9 h 1253"/>
                <a:gd name="T80" fmla="*/ 25 w 4898"/>
                <a:gd name="T81" fmla="*/ 7 h 1253"/>
                <a:gd name="T82" fmla="*/ 25 w 4898"/>
                <a:gd name="T83" fmla="*/ 5 h 1253"/>
                <a:gd name="T84" fmla="*/ 25 w 4898"/>
                <a:gd name="T85" fmla="*/ 0 h 125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898" h="1253">
                  <a:moveTo>
                    <a:pt x="4898" y="7"/>
                  </a:moveTo>
                  <a:lnTo>
                    <a:pt x="4890" y="128"/>
                  </a:lnTo>
                  <a:lnTo>
                    <a:pt x="4866" y="247"/>
                  </a:lnTo>
                  <a:lnTo>
                    <a:pt x="4829" y="355"/>
                  </a:lnTo>
                  <a:cubicBezTo>
                    <a:pt x="4828" y="358"/>
                    <a:pt x="4827" y="360"/>
                    <a:pt x="4825" y="362"/>
                  </a:cubicBezTo>
                  <a:lnTo>
                    <a:pt x="4777" y="451"/>
                  </a:lnTo>
                  <a:cubicBezTo>
                    <a:pt x="4776" y="454"/>
                    <a:pt x="4774" y="456"/>
                    <a:pt x="4773" y="459"/>
                  </a:cubicBezTo>
                  <a:lnTo>
                    <a:pt x="4715" y="532"/>
                  </a:lnTo>
                  <a:cubicBezTo>
                    <a:pt x="4713" y="534"/>
                    <a:pt x="4710" y="536"/>
                    <a:pt x="4708" y="539"/>
                  </a:cubicBezTo>
                  <a:lnTo>
                    <a:pt x="4642" y="595"/>
                  </a:lnTo>
                  <a:cubicBezTo>
                    <a:pt x="4638" y="597"/>
                    <a:pt x="4635" y="600"/>
                    <a:pt x="4631" y="602"/>
                  </a:cubicBezTo>
                  <a:lnTo>
                    <a:pt x="4557" y="637"/>
                  </a:lnTo>
                  <a:cubicBezTo>
                    <a:pt x="4554" y="638"/>
                    <a:pt x="4550" y="639"/>
                    <a:pt x="4547" y="640"/>
                  </a:cubicBezTo>
                  <a:lnTo>
                    <a:pt x="4508" y="649"/>
                  </a:lnTo>
                  <a:cubicBezTo>
                    <a:pt x="4505" y="650"/>
                    <a:pt x="4503" y="650"/>
                    <a:pt x="4500" y="650"/>
                  </a:cubicBezTo>
                  <a:lnTo>
                    <a:pt x="4460" y="653"/>
                  </a:lnTo>
                  <a:lnTo>
                    <a:pt x="2841" y="653"/>
                  </a:lnTo>
                  <a:lnTo>
                    <a:pt x="2805" y="656"/>
                  </a:lnTo>
                  <a:lnTo>
                    <a:pt x="2813" y="655"/>
                  </a:lnTo>
                  <a:lnTo>
                    <a:pt x="2774" y="664"/>
                  </a:lnTo>
                  <a:lnTo>
                    <a:pt x="2784" y="661"/>
                  </a:lnTo>
                  <a:lnTo>
                    <a:pt x="2710" y="696"/>
                  </a:lnTo>
                  <a:lnTo>
                    <a:pt x="2721" y="689"/>
                  </a:lnTo>
                  <a:lnTo>
                    <a:pt x="2655" y="745"/>
                  </a:lnTo>
                  <a:lnTo>
                    <a:pt x="2662" y="738"/>
                  </a:lnTo>
                  <a:lnTo>
                    <a:pt x="2604" y="811"/>
                  </a:lnTo>
                  <a:lnTo>
                    <a:pt x="2608" y="803"/>
                  </a:lnTo>
                  <a:lnTo>
                    <a:pt x="2560" y="892"/>
                  </a:lnTo>
                  <a:lnTo>
                    <a:pt x="2564" y="885"/>
                  </a:lnTo>
                  <a:lnTo>
                    <a:pt x="2528" y="987"/>
                  </a:lnTo>
                  <a:lnTo>
                    <a:pt x="2506" y="1093"/>
                  </a:lnTo>
                  <a:lnTo>
                    <a:pt x="2499" y="1207"/>
                  </a:lnTo>
                  <a:cubicBezTo>
                    <a:pt x="2498" y="1233"/>
                    <a:pt x="2476" y="1253"/>
                    <a:pt x="2449" y="1253"/>
                  </a:cubicBezTo>
                  <a:cubicBezTo>
                    <a:pt x="2423" y="1253"/>
                    <a:pt x="2401" y="1233"/>
                    <a:pt x="2400" y="1207"/>
                  </a:cubicBezTo>
                  <a:lnTo>
                    <a:pt x="2392" y="1086"/>
                  </a:lnTo>
                  <a:lnTo>
                    <a:pt x="2369" y="981"/>
                  </a:lnTo>
                  <a:lnTo>
                    <a:pt x="2335" y="885"/>
                  </a:lnTo>
                  <a:lnTo>
                    <a:pt x="2338" y="892"/>
                  </a:lnTo>
                  <a:lnTo>
                    <a:pt x="2290" y="803"/>
                  </a:lnTo>
                  <a:lnTo>
                    <a:pt x="2295" y="811"/>
                  </a:lnTo>
                  <a:lnTo>
                    <a:pt x="2237" y="738"/>
                  </a:lnTo>
                  <a:lnTo>
                    <a:pt x="2244" y="745"/>
                  </a:lnTo>
                  <a:lnTo>
                    <a:pt x="2177" y="689"/>
                  </a:lnTo>
                  <a:lnTo>
                    <a:pt x="2188" y="696"/>
                  </a:lnTo>
                  <a:lnTo>
                    <a:pt x="2114" y="661"/>
                  </a:lnTo>
                  <a:lnTo>
                    <a:pt x="2124" y="664"/>
                  </a:lnTo>
                  <a:lnTo>
                    <a:pt x="2085" y="655"/>
                  </a:lnTo>
                  <a:lnTo>
                    <a:pt x="2093" y="656"/>
                  </a:lnTo>
                  <a:lnTo>
                    <a:pt x="2053" y="653"/>
                  </a:lnTo>
                  <a:lnTo>
                    <a:pt x="441" y="653"/>
                  </a:lnTo>
                  <a:lnTo>
                    <a:pt x="398" y="650"/>
                  </a:lnTo>
                  <a:cubicBezTo>
                    <a:pt x="395" y="650"/>
                    <a:pt x="393" y="650"/>
                    <a:pt x="390" y="649"/>
                  </a:cubicBezTo>
                  <a:lnTo>
                    <a:pt x="351" y="640"/>
                  </a:lnTo>
                  <a:cubicBezTo>
                    <a:pt x="348" y="639"/>
                    <a:pt x="344" y="638"/>
                    <a:pt x="341" y="637"/>
                  </a:cubicBezTo>
                  <a:lnTo>
                    <a:pt x="267" y="602"/>
                  </a:lnTo>
                  <a:cubicBezTo>
                    <a:pt x="263" y="600"/>
                    <a:pt x="259" y="597"/>
                    <a:pt x="256" y="595"/>
                  </a:cubicBezTo>
                  <a:lnTo>
                    <a:pt x="190" y="539"/>
                  </a:lnTo>
                  <a:cubicBezTo>
                    <a:pt x="188" y="536"/>
                    <a:pt x="185" y="534"/>
                    <a:pt x="183" y="532"/>
                  </a:cubicBezTo>
                  <a:lnTo>
                    <a:pt x="125" y="459"/>
                  </a:lnTo>
                  <a:cubicBezTo>
                    <a:pt x="123" y="456"/>
                    <a:pt x="122" y="454"/>
                    <a:pt x="120" y="451"/>
                  </a:cubicBezTo>
                  <a:lnTo>
                    <a:pt x="72" y="362"/>
                  </a:lnTo>
                  <a:cubicBezTo>
                    <a:pt x="71" y="360"/>
                    <a:pt x="70" y="358"/>
                    <a:pt x="69" y="355"/>
                  </a:cubicBezTo>
                  <a:lnTo>
                    <a:pt x="33" y="253"/>
                  </a:lnTo>
                  <a:lnTo>
                    <a:pt x="8" y="135"/>
                  </a:lnTo>
                  <a:lnTo>
                    <a:pt x="0" y="7"/>
                  </a:lnTo>
                  <a:lnTo>
                    <a:pt x="99" y="0"/>
                  </a:lnTo>
                  <a:lnTo>
                    <a:pt x="106" y="114"/>
                  </a:lnTo>
                  <a:lnTo>
                    <a:pt x="128" y="220"/>
                  </a:lnTo>
                  <a:lnTo>
                    <a:pt x="164" y="322"/>
                  </a:lnTo>
                  <a:lnTo>
                    <a:pt x="160" y="315"/>
                  </a:lnTo>
                  <a:lnTo>
                    <a:pt x="208" y="404"/>
                  </a:lnTo>
                  <a:lnTo>
                    <a:pt x="204" y="396"/>
                  </a:lnTo>
                  <a:lnTo>
                    <a:pt x="262" y="469"/>
                  </a:lnTo>
                  <a:lnTo>
                    <a:pt x="255" y="462"/>
                  </a:lnTo>
                  <a:lnTo>
                    <a:pt x="321" y="518"/>
                  </a:lnTo>
                  <a:lnTo>
                    <a:pt x="310" y="511"/>
                  </a:lnTo>
                  <a:lnTo>
                    <a:pt x="384" y="546"/>
                  </a:lnTo>
                  <a:lnTo>
                    <a:pt x="374" y="543"/>
                  </a:lnTo>
                  <a:lnTo>
                    <a:pt x="413" y="552"/>
                  </a:lnTo>
                  <a:lnTo>
                    <a:pt x="405" y="551"/>
                  </a:lnTo>
                  <a:lnTo>
                    <a:pt x="441" y="553"/>
                  </a:lnTo>
                  <a:lnTo>
                    <a:pt x="2060" y="554"/>
                  </a:lnTo>
                  <a:lnTo>
                    <a:pt x="2100" y="557"/>
                  </a:lnTo>
                  <a:cubicBezTo>
                    <a:pt x="2103" y="557"/>
                    <a:pt x="2105" y="557"/>
                    <a:pt x="2108" y="558"/>
                  </a:cubicBezTo>
                  <a:lnTo>
                    <a:pt x="2147" y="567"/>
                  </a:lnTo>
                  <a:cubicBezTo>
                    <a:pt x="2150" y="568"/>
                    <a:pt x="2154" y="569"/>
                    <a:pt x="2157" y="570"/>
                  </a:cubicBezTo>
                  <a:lnTo>
                    <a:pt x="2231" y="605"/>
                  </a:lnTo>
                  <a:cubicBezTo>
                    <a:pt x="2235" y="607"/>
                    <a:pt x="2238" y="609"/>
                    <a:pt x="2242" y="612"/>
                  </a:cubicBezTo>
                  <a:lnTo>
                    <a:pt x="2309" y="668"/>
                  </a:lnTo>
                  <a:cubicBezTo>
                    <a:pt x="2311" y="670"/>
                    <a:pt x="2314" y="673"/>
                    <a:pt x="2316" y="675"/>
                  </a:cubicBezTo>
                  <a:lnTo>
                    <a:pt x="2374" y="748"/>
                  </a:lnTo>
                  <a:cubicBezTo>
                    <a:pt x="2375" y="751"/>
                    <a:pt x="2377" y="753"/>
                    <a:pt x="2378" y="756"/>
                  </a:cubicBezTo>
                  <a:lnTo>
                    <a:pt x="2426" y="845"/>
                  </a:lnTo>
                  <a:cubicBezTo>
                    <a:pt x="2428" y="847"/>
                    <a:pt x="2429" y="849"/>
                    <a:pt x="2430" y="852"/>
                  </a:cubicBezTo>
                  <a:lnTo>
                    <a:pt x="2467" y="960"/>
                  </a:lnTo>
                  <a:lnTo>
                    <a:pt x="2491" y="1079"/>
                  </a:lnTo>
                  <a:lnTo>
                    <a:pt x="2499" y="1200"/>
                  </a:lnTo>
                  <a:lnTo>
                    <a:pt x="2400" y="1200"/>
                  </a:lnTo>
                  <a:lnTo>
                    <a:pt x="2408" y="1072"/>
                  </a:lnTo>
                  <a:lnTo>
                    <a:pt x="2433" y="954"/>
                  </a:lnTo>
                  <a:lnTo>
                    <a:pt x="2469" y="852"/>
                  </a:lnTo>
                  <a:cubicBezTo>
                    <a:pt x="2470" y="849"/>
                    <a:pt x="2471" y="847"/>
                    <a:pt x="2472" y="845"/>
                  </a:cubicBezTo>
                  <a:lnTo>
                    <a:pt x="2520" y="756"/>
                  </a:lnTo>
                  <a:cubicBezTo>
                    <a:pt x="2522" y="753"/>
                    <a:pt x="2523" y="751"/>
                    <a:pt x="2525" y="748"/>
                  </a:cubicBezTo>
                  <a:lnTo>
                    <a:pt x="2583" y="675"/>
                  </a:lnTo>
                  <a:cubicBezTo>
                    <a:pt x="2585" y="673"/>
                    <a:pt x="2588" y="670"/>
                    <a:pt x="2590" y="668"/>
                  </a:cubicBezTo>
                  <a:lnTo>
                    <a:pt x="2656" y="612"/>
                  </a:lnTo>
                  <a:cubicBezTo>
                    <a:pt x="2659" y="610"/>
                    <a:pt x="2663" y="607"/>
                    <a:pt x="2667" y="605"/>
                  </a:cubicBezTo>
                  <a:lnTo>
                    <a:pt x="2741" y="570"/>
                  </a:lnTo>
                  <a:cubicBezTo>
                    <a:pt x="2744" y="569"/>
                    <a:pt x="2748" y="568"/>
                    <a:pt x="2751" y="567"/>
                  </a:cubicBezTo>
                  <a:lnTo>
                    <a:pt x="2790" y="558"/>
                  </a:lnTo>
                  <a:cubicBezTo>
                    <a:pt x="2793" y="557"/>
                    <a:pt x="2795" y="557"/>
                    <a:pt x="2798" y="557"/>
                  </a:cubicBezTo>
                  <a:lnTo>
                    <a:pt x="2841" y="553"/>
                  </a:lnTo>
                  <a:lnTo>
                    <a:pt x="4453" y="554"/>
                  </a:lnTo>
                  <a:lnTo>
                    <a:pt x="4493" y="551"/>
                  </a:lnTo>
                  <a:lnTo>
                    <a:pt x="4485" y="552"/>
                  </a:lnTo>
                  <a:lnTo>
                    <a:pt x="4524" y="543"/>
                  </a:lnTo>
                  <a:lnTo>
                    <a:pt x="4514" y="546"/>
                  </a:lnTo>
                  <a:lnTo>
                    <a:pt x="4588" y="511"/>
                  </a:lnTo>
                  <a:lnTo>
                    <a:pt x="4577" y="518"/>
                  </a:lnTo>
                  <a:lnTo>
                    <a:pt x="4643" y="462"/>
                  </a:lnTo>
                  <a:lnTo>
                    <a:pt x="4636" y="469"/>
                  </a:lnTo>
                  <a:lnTo>
                    <a:pt x="4694" y="396"/>
                  </a:lnTo>
                  <a:lnTo>
                    <a:pt x="4689" y="404"/>
                  </a:lnTo>
                  <a:lnTo>
                    <a:pt x="4737" y="315"/>
                  </a:lnTo>
                  <a:lnTo>
                    <a:pt x="4734" y="322"/>
                  </a:lnTo>
                  <a:lnTo>
                    <a:pt x="4768" y="226"/>
                  </a:lnTo>
                  <a:lnTo>
                    <a:pt x="4791" y="121"/>
                  </a:lnTo>
                  <a:lnTo>
                    <a:pt x="4799" y="0"/>
                  </a:lnTo>
                  <a:lnTo>
                    <a:pt x="4898" y="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276" name="Freeform 14"/>
            <p:cNvSpPr>
              <a:spLocks noEditPoints="1"/>
            </p:cNvSpPr>
            <p:nvPr/>
          </p:nvSpPr>
          <p:spPr bwMode="auto">
            <a:xfrm>
              <a:off x="1676" y="1749"/>
              <a:ext cx="700" cy="364"/>
            </a:xfrm>
            <a:custGeom>
              <a:avLst/>
              <a:gdLst>
                <a:gd name="T0" fmla="*/ 2 w 9700"/>
                <a:gd name="T1" fmla="*/ 47 h 2821"/>
                <a:gd name="T2" fmla="*/ 1 w 9700"/>
                <a:gd name="T3" fmla="*/ 46 h 2821"/>
                <a:gd name="T4" fmla="*/ 1 w 9700"/>
                <a:gd name="T5" fmla="*/ 45 h 2821"/>
                <a:gd name="T6" fmla="*/ 0 w 9700"/>
                <a:gd name="T7" fmla="*/ 42 h 2821"/>
                <a:gd name="T8" fmla="*/ 0 w 9700"/>
                <a:gd name="T9" fmla="*/ 40 h 2821"/>
                <a:gd name="T10" fmla="*/ 0 w 9700"/>
                <a:gd name="T11" fmla="*/ 7 h 2821"/>
                <a:gd name="T12" fmla="*/ 0 w 9700"/>
                <a:gd name="T13" fmla="*/ 5 h 2821"/>
                <a:gd name="T14" fmla="*/ 1 w 9700"/>
                <a:gd name="T15" fmla="*/ 2 h 2821"/>
                <a:gd name="T16" fmla="*/ 1 w 9700"/>
                <a:gd name="T17" fmla="*/ 1 h 2821"/>
                <a:gd name="T18" fmla="*/ 2 w 9700"/>
                <a:gd name="T19" fmla="*/ 0 h 2821"/>
                <a:gd name="T20" fmla="*/ 3 w 9700"/>
                <a:gd name="T21" fmla="*/ 2 h 2821"/>
                <a:gd name="T22" fmla="*/ 2 w 9700"/>
                <a:gd name="T23" fmla="*/ 2 h 2821"/>
                <a:gd name="T24" fmla="*/ 1 w 9700"/>
                <a:gd name="T25" fmla="*/ 3 h 2821"/>
                <a:gd name="T26" fmla="*/ 1 w 9700"/>
                <a:gd name="T27" fmla="*/ 5 h 2821"/>
                <a:gd name="T28" fmla="*/ 1 w 9700"/>
                <a:gd name="T29" fmla="*/ 6 h 2821"/>
                <a:gd name="T30" fmla="*/ 1 w 9700"/>
                <a:gd name="T31" fmla="*/ 8 h 2821"/>
                <a:gd name="T32" fmla="*/ 1 w 9700"/>
                <a:gd name="T33" fmla="*/ 40 h 2821"/>
                <a:gd name="T34" fmla="*/ 1 w 9700"/>
                <a:gd name="T35" fmla="*/ 42 h 2821"/>
                <a:gd name="T36" fmla="*/ 1 w 9700"/>
                <a:gd name="T37" fmla="*/ 43 h 2821"/>
                <a:gd name="T38" fmla="*/ 2 w 9700"/>
                <a:gd name="T39" fmla="*/ 45 h 2821"/>
                <a:gd name="T40" fmla="*/ 2 w 9700"/>
                <a:gd name="T41" fmla="*/ 45 h 2821"/>
                <a:gd name="T42" fmla="*/ 48 w 9700"/>
                <a:gd name="T43" fmla="*/ 0 h 2821"/>
                <a:gd name="T44" fmla="*/ 49 w 9700"/>
                <a:gd name="T45" fmla="*/ 1 h 2821"/>
                <a:gd name="T46" fmla="*/ 49 w 9700"/>
                <a:gd name="T47" fmla="*/ 1 h 2821"/>
                <a:gd name="T48" fmla="*/ 50 w 9700"/>
                <a:gd name="T49" fmla="*/ 4 h 2821"/>
                <a:gd name="T50" fmla="*/ 50 w 9700"/>
                <a:gd name="T51" fmla="*/ 5 h 2821"/>
                <a:gd name="T52" fmla="*/ 51 w 9700"/>
                <a:gd name="T53" fmla="*/ 8 h 2821"/>
                <a:gd name="T54" fmla="*/ 50 w 9700"/>
                <a:gd name="T55" fmla="*/ 40 h 2821"/>
                <a:gd name="T56" fmla="*/ 50 w 9700"/>
                <a:gd name="T57" fmla="*/ 43 h 2821"/>
                <a:gd name="T58" fmla="*/ 50 w 9700"/>
                <a:gd name="T59" fmla="*/ 45 h 2821"/>
                <a:gd name="T60" fmla="*/ 49 w 9700"/>
                <a:gd name="T61" fmla="*/ 46 h 2821"/>
                <a:gd name="T62" fmla="*/ 48 w 9700"/>
                <a:gd name="T63" fmla="*/ 47 h 2821"/>
                <a:gd name="T64" fmla="*/ 48 w 9700"/>
                <a:gd name="T65" fmla="*/ 45 h 2821"/>
                <a:gd name="T66" fmla="*/ 49 w 9700"/>
                <a:gd name="T67" fmla="*/ 45 h 2821"/>
                <a:gd name="T68" fmla="*/ 49 w 9700"/>
                <a:gd name="T69" fmla="*/ 43 h 2821"/>
                <a:gd name="T70" fmla="*/ 50 w 9700"/>
                <a:gd name="T71" fmla="*/ 42 h 2821"/>
                <a:gd name="T72" fmla="*/ 50 w 9700"/>
                <a:gd name="T73" fmla="*/ 40 h 2821"/>
                <a:gd name="T74" fmla="*/ 50 w 9700"/>
                <a:gd name="T75" fmla="*/ 9 h 2821"/>
                <a:gd name="T76" fmla="*/ 50 w 9700"/>
                <a:gd name="T77" fmla="*/ 6 h 2821"/>
                <a:gd name="T78" fmla="*/ 50 w 9700"/>
                <a:gd name="T79" fmla="*/ 5 h 2821"/>
                <a:gd name="T80" fmla="*/ 49 w 9700"/>
                <a:gd name="T81" fmla="*/ 3 h 2821"/>
                <a:gd name="T82" fmla="*/ 49 w 9700"/>
                <a:gd name="T83" fmla="*/ 2 h 2821"/>
                <a:gd name="T84" fmla="*/ 48 w 9700"/>
                <a:gd name="T85" fmla="*/ 2 h 282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9700" h="2821">
                  <a:moveTo>
                    <a:pt x="500" y="2821"/>
                  </a:moveTo>
                  <a:lnTo>
                    <a:pt x="409" y="2812"/>
                  </a:lnTo>
                  <a:cubicBezTo>
                    <a:pt x="405" y="2812"/>
                    <a:pt x="402" y="2811"/>
                    <a:pt x="398" y="2810"/>
                  </a:cubicBezTo>
                  <a:lnTo>
                    <a:pt x="313" y="2783"/>
                  </a:lnTo>
                  <a:cubicBezTo>
                    <a:pt x="311" y="2782"/>
                    <a:pt x="308" y="2781"/>
                    <a:pt x="305" y="2780"/>
                  </a:cubicBezTo>
                  <a:lnTo>
                    <a:pt x="227" y="2739"/>
                  </a:lnTo>
                  <a:cubicBezTo>
                    <a:pt x="224" y="2737"/>
                    <a:pt x="221" y="2735"/>
                    <a:pt x="218" y="2733"/>
                  </a:cubicBezTo>
                  <a:lnTo>
                    <a:pt x="151" y="2677"/>
                  </a:lnTo>
                  <a:cubicBezTo>
                    <a:pt x="149" y="2675"/>
                    <a:pt x="147" y="2673"/>
                    <a:pt x="145" y="2670"/>
                  </a:cubicBezTo>
                  <a:lnTo>
                    <a:pt x="90" y="2603"/>
                  </a:lnTo>
                  <a:cubicBezTo>
                    <a:pt x="88" y="2601"/>
                    <a:pt x="86" y="2598"/>
                    <a:pt x="85" y="2595"/>
                  </a:cubicBezTo>
                  <a:lnTo>
                    <a:pt x="43" y="2518"/>
                  </a:lnTo>
                  <a:cubicBezTo>
                    <a:pt x="41" y="2516"/>
                    <a:pt x="40" y="2513"/>
                    <a:pt x="39" y="2510"/>
                  </a:cubicBezTo>
                  <a:lnTo>
                    <a:pt x="12" y="2425"/>
                  </a:lnTo>
                  <a:cubicBezTo>
                    <a:pt x="11" y="2421"/>
                    <a:pt x="10" y="2418"/>
                    <a:pt x="10" y="2414"/>
                  </a:cubicBezTo>
                  <a:lnTo>
                    <a:pt x="1" y="2323"/>
                  </a:lnTo>
                  <a:lnTo>
                    <a:pt x="0" y="503"/>
                  </a:lnTo>
                  <a:lnTo>
                    <a:pt x="10" y="407"/>
                  </a:lnTo>
                  <a:cubicBezTo>
                    <a:pt x="10" y="403"/>
                    <a:pt x="11" y="400"/>
                    <a:pt x="12" y="396"/>
                  </a:cubicBezTo>
                  <a:lnTo>
                    <a:pt x="39" y="311"/>
                  </a:lnTo>
                  <a:cubicBezTo>
                    <a:pt x="40" y="308"/>
                    <a:pt x="41" y="305"/>
                    <a:pt x="43" y="303"/>
                  </a:cubicBezTo>
                  <a:lnTo>
                    <a:pt x="85" y="226"/>
                  </a:lnTo>
                  <a:cubicBezTo>
                    <a:pt x="86" y="223"/>
                    <a:pt x="88" y="220"/>
                    <a:pt x="90" y="218"/>
                  </a:cubicBezTo>
                  <a:lnTo>
                    <a:pt x="145" y="151"/>
                  </a:lnTo>
                  <a:cubicBezTo>
                    <a:pt x="147" y="148"/>
                    <a:pt x="149" y="146"/>
                    <a:pt x="151" y="144"/>
                  </a:cubicBezTo>
                  <a:lnTo>
                    <a:pt x="218" y="88"/>
                  </a:lnTo>
                  <a:cubicBezTo>
                    <a:pt x="221" y="86"/>
                    <a:pt x="224" y="84"/>
                    <a:pt x="227" y="82"/>
                  </a:cubicBezTo>
                  <a:lnTo>
                    <a:pt x="305" y="41"/>
                  </a:lnTo>
                  <a:cubicBezTo>
                    <a:pt x="308" y="40"/>
                    <a:pt x="311" y="39"/>
                    <a:pt x="313" y="38"/>
                  </a:cubicBezTo>
                  <a:lnTo>
                    <a:pt x="398" y="11"/>
                  </a:lnTo>
                  <a:cubicBezTo>
                    <a:pt x="402" y="10"/>
                    <a:pt x="405" y="9"/>
                    <a:pt x="409" y="9"/>
                  </a:cubicBezTo>
                  <a:lnTo>
                    <a:pt x="500" y="0"/>
                  </a:lnTo>
                  <a:lnTo>
                    <a:pt x="509" y="99"/>
                  </a:lnTo>
                  <a:lnTo>
                    <a:pt x="418" y="108"/>
                  </a:lnTo>
                  <a:lnTo>
                    <a:pt x="429" y="106"/>
                  </a:lnTo>
                  <a:lnTo>
                    <a:pt x="344" y="133"/>
                  </a:lnTo>
                  <a:lnTo>
                    <a:pt x="352" y="130"/>
                  </a:lnTo>
                  <a:lnTo>
                    <a:pt x="274" y="171"/>
                  </a:lnTo>
                  <a:lnTo>
                    <a:pt x="283" y="165"/>
                  </a:lnTo>
                  <a:lnTo>
                    <a:pt x="216" y="221"/>
                  </a:lnTo>
                  <a:lnTo>
                    <a:pt x="222" y="214"/>
                  </a:lnTo>
                  <a:lnTo>
                    <a:pt x="167" y="281"/>
                  </a:lnTo>
                  <a:lnTo>
                    <a:pt x="172" y="273"/>
                  </a:lnTo>
                  <a:lnTo>
                    <a:pt x="130" y="350"/>
                  </a:lnTo>
                  <a:lnTo>
                    <a:pt x="134" y="342"/>
                  </a:lnTo>
                  <a:lnTo>
                    <a:pt x="107" y="427"/>
                  </a:lnTo>
                  <a:lnTo>
                    <a:pt x="109" y="416"/>
                  </a:lnTo>
                  <a:lnTo>
                    <a:pt x="100" y="503"/>
                  </a:lnTo>
                  <a:lnTo>
                    <a:pt x="100" y="2314"/>
                  </a:lnTo>
                  <a:lnTo>
                    <a:pt x="109" y="2405"/>
                  </a:lnTo>
                  <a:lnTo>
                    <a:pt x="107" y="2394"/>
                  </a:lnTo>
                  <a:lnTo>
                    <a:pt x="134" y="2479"/>
                  </a:lnTo>
                  <a:lnTo>
                    <a:pt x="130" y="2471"/>
                  </a:lnTo>
                  <a:lnTo>
                    <a:pt x="172" y="2548"/>
                  </a:lnTo>
                  <a:lnTo>
                    <a:pt x="167" y="2540"/>
                  </a:lnTo>
                  <a:lnTo>
                    <a:pt x="222" y="2607"/>
                  </a:lnTo>
                  <a:lnTo>
                    <a:pt x="216" y="2600"/>
                  </a:lnTo>
                  <a:lnTo>
                    <a:pt x="283" y="2656"/>
                  </a:lnTo>
                  <a:lnTo>
                    <a:pt x="274" y="2650"/>
                  </a:lnTo>
                  <a:lnTo>
                    <a:pt x="352" y="2691"/>
                  </a:lnTo>
                  <a:lnTo>
                    <a:pt x="344" y="2688"/>
                  </a:lnTo>
                  <a:lnTo>
                    <a:pt x="429" y="2715"/>
                  </a:lnTo>
                  <a:lnTo>
                    <a:pt x="418" y="2713"/>
                  </a:lnTo>
                  <a:lnTo>
                    <a:pt x="509" y="2722"/>
                  </a:lnTo>
                  <a:lnTo>
                    <a:pt x="500" y="2821"/>
                  </a:lnTo>
                  <a:close/>
                  <a:moveTo>
                    <a:pt x="9201" y="0"/>
                  </a:moveTo>
                  <a:lnTo>
                    <a:pt x="9292" y="9"/>
                  </a:lnTo>
                  <a:cubicBezTo>
                    <a:pt x="9296" y="9"/>
                    <a:pt x="9299" y="10"/>
                    <a:pt x="9303" y="11"/>
                  </a:cubicBezTo>
                  <a:lnTo>
                    <a:pt x="9388" y="38"/>
                  </a:lnTo>
                  <a:cubicBezTo>
                    <a:pt x="9390" y="39"/>
                    <a:pt x="9393" y="40"/>
                    <a:pt x="9396" y="41"/>
                  </a:cubicBezTo>
                  <a:lnTo>
                    <a:pt x="9474" y="82"/>
                  </a:lnTo>
                  <a:cubicBezTo>
                    <a:pt x="9477" y="84"/>
                    <a:pt x="9480" y="86"/>
                    <a:pt x="9483" y="88"/>
                  </a:cubicBezTo>
                  <a:lnTo>
                    <a:pt x="9550" y="144"/>
                  </a:lnTo>
                  <a:cubicBezTo>
                    <a:pt x="9552" y="146"/>
                    <a:pt x="9554" y="148"/>
                    <a:pt x="9556" y="151"/>
                  </a:cubicBezTo>
                  <a:lnTo>
                    <a:pt x="9611" y="218"/>
                  </a:lnTo>
                  <a:cubicBezTo>
                    <a:pt x="9613" y="220"/>
                    <a:pt x="9615" y="223"/>
                    <a:pt x="9616" y="226"/>
                  </a:cubicBezTo>
                  <a:lnTo>
                    <a:pt x="9658" y="303"/>
                  </a:lnTo>
                  <a:cubicBezTo>
                    <a:pt x="9660" y="305"/>
                    <a:pt x="9661" y="308"/>
                    <a:pt x="9662" y="311"/>
                  </a:cubicBezTo>
                  <a:lnTo>
                    <a:pt x="9689" y="396"/>
                  </a:lnTo>
                  <a:cubicBezTo>
                    <a:pt x="9690" y="400"/>
                    <a:pt x="9691" y="403"/>
                    <a:pt x="9691" y="407"/>
                  </a:cubicBezTo>
                  <a:lnTo>
                    <a:pt x="9700" y="499"/>
                  </a:lnTo>
                  <a:lnTo>
                    <a:pt x="9700" y="2318"/>
                  </a:lnTo>
                  <a:lnTo>
                    <a:pt x="9691" y="2414"/>
                  </a:lnTo>
                  <a:cubicBezTo>
                    <a:pt x="9691" y="2418"/>
                    <a:pt x="9690" y="2421"/>
                    <a:pt x="9689" y="2425"/>
                  </a:cubicBezTo>
                  <a:lnTo>
                    <a:pt x="9662" y="2510"/>
                  </a:lnTo>
                  <a:cubicBezTo>
                    <a:pt x="9661" y="2513"/>
                    <a:pt x="9660" y="2516"/>
                    <a:pt x="9658" y="2518"/>
                  </a:cubicBezTo>
                  <a:lnTo>
                    <a:pt x="9616" y="2595"/>
                  </a:lnTo>
                  <a:cubicBezTo>
                    <a:pt x="9615" y="2598"/>
                    <a:pt x="9613" y="2601"/>
                    <a:pt x="9611" y="2603"/>
                  </a:cubicBezTo>
                  <a:lnTo>
                    <a:pt x="9556" y="2670"/>
                  </a:lnTo>
                  <a:cubicBezTo>
                    <a:pt x="9554" y="2673"/>
                    <a:pt x="9552" y="2675"/>
                    <a:pt x="9550" y="2677"/>
                  </a:cubicBezTo>
                  <a:lnTo>
                    <a:pt x="9483" y="2733"/>
                  </a:lnTo>
                  <a:cubicBezTo>
                    <a:pt x="9480" y="2735"/>
                    <a:pt x="9477" y="2737"/>
                    <a:pt x="9474" y="2739"/>
                  </a:cubicBezTo>
                  <a:lnTo>
                    <a:pt x="9396" y="2780"/>
                  </a:lnTo>
                  <a:cubicBezTo>
                    <a:pt x="9393" y="2781"/>
                    <a:pt x="9390" y="2782"/>
                    <a:pt x="9388" y="2783"/>
                  </a:cubicBezTo>
                  <a:lnTo>
                    <a:pt x="9303" y="2810"/>
                  </a:lnTo>
                  <a:cubicBezTo>
                    <a:pt x="9299" y="2811"/>
                    <a:pt x="9296" y="2812"/>
                    <a:pt x="9292" y="2812"/>
                  </a:cubicBezTo>
                  <a:lnTo>
                    <a:pt x="9201" y="2821"/>
                  </a:lnTo>
                  <a:lnTo>
                    <a:pt x="9192" y="2722"/>
                  </a:lnTo>
                  <a:lnTo>
                    <a:pt x="9283" y="2713"/>
                  </a:lnTo>
                  <a:lnTo>
                    <a:pt x="9272" y="2715"/>
                  </a:lnTo>
                  <a:lnTo>
                    <a:pt x="9357" y="2688"/>
                  </a:lnTo>
                  <a:lnTo>
                    <a:pt x="9349" y="2691"/>
                  </a:lnTo>
                  <a:lnTo>
                    <a:pt x="9427" y="2650"/>
                  </a:lnTo>
                  <a:lnTo>
                    <a:pt x="9418" y="2656"/>
                  </a:lnTo>
                  <a:lnTo>
                    <a:pt x="9485" y="2600"/>
                  </a:lnTo>
                  <a:lnTo>
                    <a:pt x="9479" y="2607"/>
                  </a:lnTo>
                  <a:lnTo>
                    <a:pt x="9534" y="2540"/>
                  </a:lnTo>
                  <a:lnTo>
                    <a:pt x="9529" y="2548"/>
                  </a:lnTo>
                  <a:lnTo>
                    <a:pt x="9571" y="2471"/>
                  </a:lnTo>
                  <a:lnTo>
                    <a:pt x="9567" y="2479"/>
                  </a:lnTo>
                  <a:lnTo>
                    <a:pt x="9594" y="2394"/>
                  </a:lnTo>
                  <a:lnTo>
                    <a:pt x="9592" y="2405"/>
                  </a:lnTo>
                  <a:lnTo>
                    <a:pt x="9600" y="2318"/>
                  </a:lnTo>
                  <a:lnTo>
                    <a:pt x="9601" y="508"/>
                  </a:lnTo>
                  <a:lnTo>
                    <a:pt x="9592" y="416"/>
                  </a:lnTo>
                  <a:lnTo>
                    <a:pt x="9594" y="427"/>
                  </a:lnTo>
                  <a:lnTo>
                    <a:pt x="9567" y="342"/>
                  </a:lnTo>
                  <a:lnTo>
                    <a:pt x="9571" y="350"/>
                  </a:lnTo>
                  <a:lnTo>
                    <a:pt x="9529" y="273"/>
                  </a:lnTo>
                  <a:lnTo>
                    <a:pt x="9534" y="281"/>
                  </a:lnTo>
                  <a:lnTo>
                    <a:pt x="9479" y="214"/>
                  </a:lnTo>
                  <a:lnTo>
                    <a:pt x="9485" y="221"/>
                  </a:lnTo>
                  <a:lnTo>
                    <a:pt x="9418" y="165"/>
                  </a:lnTo>
                  <a:lnTo>
                    <a:pt x="9427" y="171"/>
                  </a:lnTo>
                  <a:lnTo>
                    <a:pt x="9349" y="130"/>
                  </a:lnTo>
                  <a:lnTo>
                    <a:pt x="9357" y="133"/>
                  </a:lnTo>
                  <a:lnTo>
                    <a:pt x="9272" y="106"/>
                  </a:lnTo>
                  <a:lnTo>
                    <a:pt x="9283" y="108"/>
                  </a:lnTo>
                  <a:lnTo>
                    <a:pt x="9192" y="99"/>
                  </a:lnTo>
                  <a:lnTo>
                    <a:pt x="9201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277" name="Freeform 15"/>
            <p:cNvSpPr>
              <a:spLocks noEditPoints="1"/>
            </p:cNvSpPr>
            <p:nvPr/>
          </p:nvSpPr>
          <p:spPr bwMode="auto">
            <a:xfrm>
              <a:off x="1676" y="2678"/>
              <a:ext cx="700" cy="364"/>
            </a:xfrm>
            <a:custGeom>
              <a:avLst/>
              <a:gdLst>
                <a:gd name="T0" fmla="*/ 2 w 9700"/>
                <a:gd name="T1" fmla="*/ 47 h 2822"/>
                <a:gd name="T2" fmla="*/ 1 w 9700"/>
                <a:gd name="T3" fmla="*/ 46 h 2822"/>
                <a:gd name="T4" fmla="*/ 1 w 9700"/>
                <a:gd name="T5" fmla="*/ 45 h 2822"/>
                <a:gd name="T6" fmla="*/ 0 w 9700"/>
                <a:gd name="T7" fmla="*/ 42 h 2822"/>
                <a:gd name="T8" fmla="*/ 0 w 9700"/>
                <a:gd name="T9" fmla="*/ 40 h 2822"/>
                <a:gd name="T10" fmla="*/ 0 w 9700"/>
                <a:gd name="T11" fmla="*/ 7 h 2822"/>
                <a:gd name="T12" fmla="*/ 0 w 9700"/>
                <a:gd name="T13" fmla="*/ 5 h 2822"/>
                <a:gd name="T14" fmla="*/ 1 w 9700"/>
                <a:gd name="T15" fmla="*/ 2 h 2822"/>
                <a:gd name="T16" fmla="*/ 1 w 9700"/>
                <a:gd name="T17" fmla="*/ 1 h 2822"/>
                <a:gd name="T18" fmla="*/ 2 w 9700"/>
                <a:gd name="T19" fmla="*/ 0 h 2822"/>
                <a:gd name="T20" fmla="*/ 3 w 9700"/>
                <a:gd name="T21" fmla="*/ 2 h 2822"/>
                <a:gd name="T22" fmla="*/ 2 w 9700"/>
                <a:gd name="T23" fmla="*/ 2 h 2822"/>
                <a:gd name="T24" fmla="*/ 1 w 9700"/>
                <a:gd name="T25" fmla="*/ 3 h 2822"/>
                <a:gd name="T26" fmla="*/ 1 w 9700"/>
                <a:gd name="T27" fmla="*/ 5 h 2822"/>
                <a:gd name="T28" fmla="*/ 1 w 9700"/>
                <a:gd name="T29" fmla="*/ 6 h 2822"/>
                <a:gd name="T30" fmla="*/ 1 w 9700"/>
                <a:gd name="T31" fmla="*/ 8 h 2822"/>
                <a:gd name="T32" fmla="*/ 1 w 9700"/>
                <a:gd name="T33" fmla="*/ 40 h 2822"/>
                <a:gd name="T34" fmla="*/ 1 w 9700"/>
                <a:gd name="T35" fmla="*/ 42 h 2822"/>
                <a:gd name="T36" fmla="*/ 1 w 9700"/>
                <a:gd name="T37" fmla="*/ 43 h 2822"/>
                <a:gd name="T38" fmla="*/ 2 w 9700"/>
                <a:gd name="T39" fmla="*/ 45 h 2822"/>
                <a:gd name="T40" fmla="*/ 2 w 9700"/>
                <a:gd name="T41" fmla="*/ 45 h 2822"/>
                <a:gd name="T42" fmla="*/ 48 w 9700"/>
                <a:gd name="T43" fmla="*/ 0 h 2822"/>
                <a:gd name="T44" fmla="*/ 49 w 9700"/>
                <a:gd name="T45" fmla="*/ 1 h 2822"/>
                <a:gd name="T46" fmla="*/ 49 w 9700"/>
                <a:gd name="T47" fmla="*/ 1 h 2822"/>
                <a:gd name="T48" fmla="*/ 50 w 9700"/>
                <a:gd name="T49" fmla="*/ 4 h 2822"/>
                <a:gd name="T50" fmla="*/ 50 w 9700"/>
                <a:gd name="T51" fmla="*/ 5 h 2822"/>
                <a:gd name="T52" fmla="*/ 51 w 9700"/>
                <a:gd name="T53" fmla="*/ 8 h 2822"/>
                <a:gd name="T54" fmla="*/ 50 w 9700"/>
                <a:gd name="T55" fmla="*/ 40 h 2822"/>
                <a:gd name="T56" fmla="*/ 50 w 9700"/>
                <a:gd name="T57" fmla="*/ 43 h 2822"/>
                <a:gd name="T58" fmla="*/ 50 w 9700"/>
                <a:gd name="T59" fmla="*/ 45 h 2822"/>
                <a:gd name="T60" fmla="*/ 49 w 9700"/>
                <a:gd name="T61" fmla="*/ 46 h 2822"/>
                <a:gd name="T62" fmla="*/ 48 w 9700"/>
                <a:gd name="T63" fmla="*/ 47 h 2822"/>
                <a:gd name="T64" fmla="*/ 48 w 9700"/>
                <a:gd name="T65" fmla="*/ 45 h 2822"/>
                <a:gd name="T66" fmla="*/ 49 w 9700"/>
                <a:gd name="T67" fmla="*/ 45 h 2822"/>
                <a:gd name="T68" fmla="*/ 49 w 9700"/>
                <a:gd name="T69" fmla="*/ 43 h 2822"/>
                <a:gd name="T70" fmla="*/ 50 w 9700"/>
                <a:gd name="T71" fmla="*/ 42 h 2822"/>
                <a:gd name="T72" fmla="*/ 50 w 9700"/>
                <a:gd name="T73" fmla="*/ 40 h 2822"/>
                <a:gd name="T74" fmla="*/ 50 w 9700"/>
                <a:gd name="T75" fmla="*/ 9 h 2822"/>
                <a:gd name="T76" fmla="*/ 50 w 9700"/>
                <a:gd name="T77" fmla="*/ 6 h 2822"/>
                <a:gd name="T78" fmla="*/ 50 w 9700"/>
                <a:gd name="T79" fmla="*/ 5 h 2822"/>
                <a:gd name="T80" fmla="*/ 49 w 9700"/>
                <a:gd name="T81" fmla="*/ 3 h 2822"/>
                <a:gd name="T82" fmla="*/ 49 w 9700"/>
                <a:gd name="T83" fmla="*/ 2 h 2822"/>
                <a:gd name="T84" fmla="*/ 48 w 9700"/>
                <a:gd name="T85" fmla="*/ 2 h 282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9700" h="2822">
                  <a:moveTo>
                    <a:pt x="500" y="2822"/>
                  </a:moveTo>
                  <a:lnTo>
                    <a:pt x="409" y="2813"/>
                  </a:lnTo>
                  <a:cubicBezTo>
                    <a:pt x="405" y="2813"/>
                    <a:pt x="402" y="2812"/>
                    <a:pt x="398" y="2811"/>
                  </a:cubicBezTo>
                  <a:lnTo>
                    <a:pt x="313" y="2784"/>
                  </a:lnTo>
                  <a:cubicBezTo>
                    <a:pt x="311" y="2783"/>
                    <a:pt x="308" y="2782"/>
                    <a:pt x="305" y="2781"/>
                  </a:cubicBezTo>
                  <a:lnTo>
                    <a:pt x="227" y="2740"/>
                  </a:lnTo>
                  <a:cubicBezTo>
                    <a:pt x="224" y="2738"/>
                    <a:pt x="221" y="2736"/>
                    <a:pt x="218" y="2734"/>
                  </a:cubicBezTo>
                  <a:lnTo>
                    <a:pt x="151" y="2678"/>
                  </a:lnTo>
                  <a:cubicBezTo>
                    <a:pt x="149" y="2676"/>
                    <a:pt x="147" y="2674"/>
                    <a:pt x="145" y="2671"/>
                  </a:cubicBezTo>
                  <a:lnTo>
                    <a:pt x="90" y="2604"/>
                  </a:lnTo>
                  <a:cubicBezTo>
                    <a:pt x="88" y="2602"/>
                    <a:pt x="86" y="2599"/>
                    <a:pt x="85" y="2596"/>
                  </a:cubicBezTo>
                  <a:lnTo>
                    <a:pt x="43" y="2519"/>
                  </a:lnTo>
                  <a:cubicBezTo>
                    <a:pt x="41" y="2517"/>
                    <a:pt x="40" y="2514"/>
                    <a:pt x="39" y="2511"/>
                  </a:cubicBezTo>
                  <a:lnTo>
                    <a:pt x="12" y="2426"/>
                  </a:lnTo>
                  <a:cubicBezTo>
                    <a:pt x="11" y="2422"/>
                    <a:pt x="10" y="2419"/>
                    <a:pt x="10" y="2415"/>
                  </a:cubicBezTo>
                  <a:lnTo>
                    <a:pt x="1" y="2323"/>
                  </a:lnTo>
                  <a:lnTo>
                    <a:pt x="0" y="503"/>
                  </a:lnTo>
                  <a:lnTo>
                    <a:pt x="10" y="408"/>
                  </a:lnTo>
                  <a:cubicBezTo>
                    <a:pt x="10" y="404"/>
                    <a:pt x="11" y="401"/>
                    <a:pt x="12" y="397"/>
                  </a:cubicBezTo>
                  <a:lnTo>
                    <a:pt x="39" y="312"/>
                  </a:lnTo>
                  <a:cubicBezTo>
                    <a:pt x="40" y="309"/>
                    <a:pt x="41" y="306"/>
                    <a:pt x="42" y="304"/>
                  </a:cubicBezTo>
                  <a:lnTo>
                    <a:pt x="84" y="226"/>
                  </a:lnTo>
                  <a:cubicBezTo>
                    <a:pt x="86" y="223"/>
                    <a:pt x="88" y="220"/>
                    <a:pt x="90" y="218"/>
                  </a:cubicBezTo>
                  <a:lnTo>
                    <a:pt x="145" y="151"/>
                  </a:lnTo>
                  <a:cubicBezTo>
                    <a:pt x="147" y="148"/>
                    <a:pt x="149" y="146"/>
                    <a:pt x="152" y="144"/>
                  </a:cubicBezTo>
                  <a:lnTo>
                    <a:pt x="219" y="89"/>
                  </a:lnTo>
                  <a:cubicBezTo>
                    <a:pt x="221" y="87"/>
                    <a:pt x="224" y="85"/>
                    <a:pt x="227" y="83"/>
                  </a:cubicBezTo>
                  <a:lnTo>
                    <a:pt x="305" y="41"/>
                  </a:lnTo>
                  <a:cubicBezTo>
                    <a:pt x="307" y="40"/>
                    <a:pt x="310" y="39"/>
                    <a:pt x="313" y="38"/>
                  </a:cubicBezTo>
                  <a:lnTo>
                    <a:pt x="398" y="11"/>
                  </a:lnTo>
                  <a:cubicBezTo>
                    <a:pt x="402" y="10"/>
                    <a:pt x="405" y="9"/>
                    <a:pt x="409" y="9"/>
                  </a:cubicBezTo>
                  <a:lnTo>
                    <a:pt x="500" y="0"/>
                  </a:lnTo>
                  <a:lnTo>
                    <a:pt x="509" y="99"/>
                  </a:lnTo>
                  <a:lnTo>
                    <a:pt x="418" y="108"/>
                  </a:lnTo>
                  <a:lnTo>
                    <a:pt x="429" y="106"/>
                  </a:lnTo>
                  <a:lnTo>
                    <a:pt x="344" y="133"/>
                  </a:lnTo>
                  <a:lnTo>
                    <a:pt x="352" y="129"/>
                  </a:lnTo>
                  <a:lnTo>
                    <a:pt x="274" y="171"/>
                  </a:lnTo>
                  <a:lnTo>
                    <a:pt x="282" y="166"/>
                  </a:lnTo>
                  <a:lnTo>
                    <a:pt x="215" y="221"/>
                  </a:lnTo>
                  <a:lnTo>
                    <a:pt x="222" y="214"/>
                  </a:lnTo>
                  <a:lnTo>
                    <a:pt x="167" y="281"/>
                  </a:lnTo>
                  <a:lnTo>
                    <a:pt x="172" y="273"/>
                  </a:lnTo>
                  <a:lnTo>
                    <a:pt x="130" y="351"/>
                  </a:lnTo>
                  <a:lnTo>
                    <a:pt x="134" y="343"/>
                  </a:lnTo>
                  <a:lnTo>
                    <a:pt x="107" y="428"/>
                  </a:lnTo>
                  <a:lnTo>
                    <a:pt x="109" y="417"/>
                  </a:lnTo>
                  <a:lnTo>
                    <a:pt x="100" y="503"/>
                  </a:lnTo>
                  <a:lnTo>
                    <a:pt x="100" y="2314"/>
                  </a:lnTo>
                  <a:lnTo>
                    <a:pt x="109" y="2406"/>
                  </a:lnTo>
                  <a:lnTo>
                    <a:pt x="107" y="2395"/>
                  </a:lnTo>
                  <a:lnTo>
                    <a:pt x="134" y="2480"/>
                  </a:lnTo>
                  <a:lnTo>
                    <a:pt x="130" y="2472"/>
                  </a:lnTo>
                  <a:lnTo>
                    <a:pt x="172" y="2549"/>
                  </a:lnTo>
                  <a:lnTo>
                    <a:pt x="167" y="2541"/>
                  </a:lnTo>
                  <a:lnTo>
                    <a:pt x="222" y="2608"/>
                  </a:lnTo>
                  <a:lnTo>
                    <a:pt x="216" y="2601"/>
                  </a:lnTo>
                  <a:lnTo>
                    <a:pt x="283" y="2657"/>
                  </a:lnTo>
                  <a:lnTo>
                    <a:pt x="274" y="2651"/>
                  </a:lnTo>
                  <a:lnTo>
                    <a:pt x="352" y="2692"/>
                  </a:lnTo>
                  <a:lnTo>
                    <a:pt x="344" y="2689"/>
                  </a:lnTo>
                  <a:lnTo>
                    <a:pt x="429" y="2716"/>
                  </a:lnTo>
                  <a:lnTo>
                    <a:pt x="418" y="2714"/>
                  </a:lnTo>
                  <a:lnTo>
                    <a:pt x="509" y="2723"/>
                  </a:lnTo>
                  <a:lnTo>
                    <a:pt x="500" y="2822"/>
                  </a:lnTo>
                  <a:close/>
                  <a:moveTo>
                    <a:pt x="9201" y="0"/>
                  </a:moveTo>
                  <a:lnTo>
                    <a:pt x="9292" y="9"/>
                  </a:lnTo>
                  <a:cubicBezTo>
                    <a:pt x="9296" y="9"/>
                    <a:pt x="9299" y="10"/>
                    <a:pt x="9303" y="11"/>
                  </a:cubicBezTo>
                  <a:lnTo>
                    <a:pt x="9388" y="38"/>
                  </a:lnTo>
                  <a:cubicBezTo>
                    <a:pt x="9391" y="39"/>
                    <a:pt x="9393" y="40"/>
                    <a:pt x="9396" y="41"/>
                  </a:cubicBezTo>
                  <a:lnTo>
                    <a:pt x="9474" y="83"/>
                  </a:lnTo>
                  <a:cubicBezTo>
                    <a:pt x="9477" y="85"/>
                    <a:pt x="9480" y="87"/>
                    <a:pt x="9482" y="89"/>
                  </a:cubicBezTo>
                  <a:lnTo>
                    <a:pt x="9549" y="144"/>
                  </a:lnTo>
                  <a:cubicBezTo>
                    <a:pt x="9552" y="146"/>
                    <a:pt x="9554" y="148"/>
                    <a:pt x="9556" y="151"/>
                  </a:cubicBezTo>
                  <a:lnTo>
                    <a:pt x="9611" y="218"/>
                  </a:lnTo>
                  <a:cubicBezTo>
                    <a:pt x="9613" y="220"/>
                    <a:pt x="9615" y="223"/>
                    <a:pt x="9616" y="226"/>
                  </a:cubicBezTo>
                  <a:lnTo>
                    <a:pt x="9658" y="304"/>
                  </a:lnTo>
                  <a:cubicBezTo>
                    <a:pt x="9660" y="306"/>
                    <a:pt x="9661" y="309"/>
                    <a:pt x="9662" y="312"/>
                  </a:cubicBezTo>
                  <a:lnTo>
                    <a:pt x="9689" y="397"/>
                  </a:lnTo>
                  <a:cubicBezTo>
                    <a:pt x="9690" y="401"/>
                    <a:pt x="9691" y="404"/>
                    <a:pt x="9691" y="408"/>
                  </a:cubicBezTo>
                  <a:lnTo>
                    <a:pt x="9700" y="499"/>
                  </a:lnTo>
                  <a:lnTo>
                    <a:pt x="9700" y="2318"/>
                  </a:lnTo>
                  <a:lnTo>
                    <a:pt x="9691" y="2415"/>
                  </a:lnTo>
                  <a:cubicBezTo>
                    <a:pt x="9691" y="2419"/>
                    <a:pt x="9690" y="2422"/>
                    <a:pt x="9689" y="2426"/>
                  </a:cubicBezTo>
                  <a:lnTo>
                    <a:pt x="9662" y="2511"/>
                  </a:lnTo>
                  <a:cubicBezTo>
                    <a:pt x="9661" y="2514"/>
                    <a:pt x="9660" y="2517"/>
                    <a:pt x="9658" y="2519"/>
                  </a:cubicBezTo>
                  <a:lnTo>
                    <a:pt x="9616" y="2596"/>
                  </a:lnTo>
                  <a:cubicBezTo>
                    <a:pt x="9615" y="2599"/>
                    <a:pt x="9613" y="2602"/>
                    <a:pt x="9611" y="2604"/>
                  </a:cubicBezTo>
                  <a:lnTo>
                    <a:pt x="9556" y="2671"/>
                  </a:lnTo>
                  <a:cubicBezTo>
                    <a:pt x="9554" y="2674"/>
                    <a:pt x="9552" y="2676"/>
                    <a:pt x="9550" y="2678"/>
                  </a:cubicBezTo>
                  <a:lnTo>
                    <a:pt x="9483" y="2734"/>
                  </a:lnTo>
                  <a:cubicBezTo>
                    <a:pt x="9480" y="2736"/>
                    <a:pt x="9477" y="2738"/>
                    <a:pt x="9474" y="2740"/>
                  </a:cubicBezTo>
                  <a:lnTo>
                    <a:pt x="9396" y="2781"/>
                  </a:lnTo>
                  <a:cubicBezTo>
                    <a:pt x="9393" y="2782"/>
                    <a:pt x="9390" y="2783"/>
                    <a:pt x="9388" y="2784"/>
                  </a:cubicBezTo>
                  <a:lnTo>
                    <a:pt x="9303" y="2811"/>
                  </a:lnTo>
                  <a:cubicBezTo>
                    <a:pt x="9299" y="2812"/>
                    <a:pt x="9296" y="2813"/>
                    <a:pt x="9292" y="2813"/>
                  </a:cubicBezTo>
                  <a:lnTo>
                    <a:pt x="9201" y="2822"/>
                  </a:lnTo>
                  <a:lnTo>
                    <a:pt x="9192" y="2723"/>
                  </a:lnTo>
                  <a:lnTo>
                    <a:pt x="9283" y="2714"/>
                  </a:lnTo>
                  <a:lnTo>
                    <a:pt x="9272" y="2716"/>
                  </a:lnTo>
                  <a:lnTo>
                    <a:pt x="9357" y="2689"/>
                  </a:lnTo>
                  <a:lnTo>
                    <a:pt x="9349" y="2692"/>
                  </a:lnTo>
                  <a:lnTo>
                    <a:pt x="9427" y="2651"/>
                  </a:lnTo>
                  <a:lnTo>
                    <a:pt x="9418" y="2657"/>
                  </a:lnTo>
                  <a:lnTo>
                    <a:pt x="9485" y="2601"/>
                  </a:lnTo>
                  <a:lnTo>
                    <a:pt x="9479" y="2608"/>
                  </a:lnTo>
                  <a:lnTo>
                    <a:pt x="9534" y="2541"/>
                  </a:lnTo>
                  <a:lnTo>
                    <a:pt x="9529" y="2549"/>
                  </a:lnTo>
                  <a:lnTo>
                    <a:pt x="9571" y="2472"/>
                  </a:lnTo>
                  <a:lnTo>
                    <a:pt x="9567" y="2480"/>
                  </a:lnTo>
                  <a:lnTo>
                    <a:pt x="9594" y="2395"/>
                  </a:lnTo>
                  <a:lnTo>
                    <a:pt x="9592" y="2406"/>
                  </a:lnTo>
                  <a:lnTo>
                    <a:pt x="9600" y="2318"/>
                  </a:lnTo>
                  <a:lnTo>
                    <a:pt x="9601" y="508"/>
                  </a:lnTo>
                  <a:lnTo>
                    <a:pt x="9592" y="417"/>
                  </a:lnTo>
                  <a:lnTo>
                    <a:pt x="9594" y="428"/>
                  </a:lnTo>
                  <a:lnTo>
                    <a:pt x="9567" y="343"/>
                  </a:lnTo>
                  <a:lnTo>
                    <a:pt x="9570" y="351"/>
                  </a:lnTo>
                  <a:lnTo>
                    <a:pt x="9528" y="273"/>
                  </a:lnTo>
                  <a:lnTo>
                    <a:pt x="9534" y="281"/>
                  </a:lnTo>
                  <a:lnTo>
                    <a:pt x="9479" y="214"/>
                  </a:lnTo>
                  <a:lnTo>
                    <a:pt x="9486" y="221"/>
                  </a:lnTo>
                  <a:lnTo>
                    <a:pt x="9419" y="166"/>
                  </a:lnTo>
                  <a:lnTo>
                    <a:pt x="9427" y="171"/>
                  </a:lnTo>
                  <a:lnTo>
                    <a:pt x="9349" y="129"/>
                  </a:lnTo>
                  <a:lnTo>
                    <a:pt x="9357" y="133"/>
                  </a:lnTo>
                  <a:lnTo>
                    <a:pt x="9272" y="106"/>
                  </a:lnTo>
                  <a:lnTo>
                    <a:pt x="9283" y="108"/>
                  </a:lnTo>
                  <a:lnTo>
                    <a:pt x="9192" y="99"/>
                  </a:lnTo>
                  <a:lnTo>
                    <a:pt x="9201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pic>
          <p:nvPicPr>
            <p:cNvPr id="11278" name="Picture 1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5" y="3017"/>
              <a:ext cx="22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9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5" y="3017"/>
              <a:ext cx="22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0" name="Rectangle 18"/>
            <p:cNvSpPr>
              <a:spLocks noChangeArrowheads="1"/>
            </p:cNvSpPr>
            <p:nvPr/>
          </p:nvSpPr>
          <p:spPr bwMode="auto">
            <a:xfrm>
              <a:off x="1884" y="3015"/>
              <a:ext cx="7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281" name="Picture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5" y="3052"/>
              <a:ext cx="23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2" name="Picture 2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5" y="3052"/>
              <a:ext cx="23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3" name="Rectangle 21"/>
            <p:cNvSpPr>
              <a:spLocks noChangeArrowheads="1"/>
            </p:cNvSpPr>
            <p:nvPr/>
          </p:nvSpPr>
          <p:spPr bwMode="auto">
            <a:xfrm>
              <a:off x="2231" y="3050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284" name="Picture 2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2675"/>
              <a:ext cx="21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5" name="Picture 2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2675"/>
              <a:ext cx="21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6" name="Rectangle 24"/>
            <p:cNvSpPr>
              <a:spLocks noChangeArrowheads="1"/>
            </p:cNvSpPr>
            <p:nvPr/>
          </p:nvSpPr>
          <p:spPr bwMode="auto">
            <a:xfrm>
              <a:off x="2073" y="2707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287" name="Picture 2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1" y="1745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8" name="Picture 2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1" y="1745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9" name="Rectangle 27"/>
            <p:cNvSpPr>
              <a:spLocks noChangeArrowheads="1"/>
            </p:cNvSpPr>
            <p:nvPr/>
          </p:nvSpPr>
          <p:spPr bwMode="auto">
            <a:xfrm>
              <a:off x="2047" y="1778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290" name="Picture 2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0" y="2675"/>
              <a:ext cx="21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1" name="Picture 2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0" y="2675"/>
              <a:ext cx="21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2" name="Rectangle 30"/>
            <p:cNvSpPr>
              <a:spLocks noChangeArrowheads="1"/>
            </p:cNvSpPr>
            <p:nvPr/>
          </p:nvSpPr>
          <p:spPr bwMode="auto">
            <a:xfrm>
              <a:off x="1557" y="2707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sp>
          <p:nvSpPr>
            <p:cNvPr id="11293" name="Rectangle 31"/>
            <p:cNvSpPr>
              <a:spLocks noChangeArrowheads="1"/>
            </p:cNvSpPr>
            <p:nvPr/>
          </p:nvSpPr>
          <p:spPr bwMode="auto">
            <a:xfrm>
              <a:off x="2790" y="1873"/>
              <a:ext cx="9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x</a:t>
              </a:r>
              <a:endParaRPr lang="ru-RU" dirty="0"/>
            </a:p>
          </p:txBody>
        </p:sp>
        <p:sp>
          <p:nvSpPr>
            <p:cNvPr id="11294" name="Rectangle 32"/>
            <p:cNvSpPr>
              <a:spLocks noChangeArrowheads="1"/>
            </p:cNvSpPr>
            <p:nvPr/>
          </p:nvSpPr>
          <p:spPr bwMode="auto">
            <a:xfrm>
              <a:off x="2841" y="1873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sp>
          <p:nvSpPr>
            <p:cNvPr id="11295" name="Rectangle 33"/>
            <p:cNvSpPr>
              <a:spLocks noChangeArrowheads="1"/>
            </p:cNvSpPr>
            <p:nvPr/>
          </p:nvSpPr>
          <p:spPr bwMode="auto">
            <a:xfrm>
              <a:off x="2833" y="2812"/>
              <a:ext cx="99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x</a:t>
              </a:r>
              <a:endParaRPr lang="ru-RU" dirty="0"/>
            </a:p>
          </p:txBody>
        </p:sp>
        <p:sp>
          <p:nvSpPr>
            <p:cNvPr id="11296" name="Rectangle 34"/>
            <p:cNvSpPr>
              <a:spLocks noChangeArrowheads="1"/>
            </p:cNvSpPr>
            <p:nvPr/>
          </p:nvSpPr>
          <p:spPr bwMode="auto">
            <a:xfrm>
              <a:off x="2883" y="2812"/>
              <a:ext cx="7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297" name="Picture 35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" y="2584"/>
              <a:ext cx="265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8" name="Picture 36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" y="2584"/>
              <a:ext cx="265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9" name="Rectangle 37"/>
            <p:cNvSpPr>
              <a:spLocks noChangeArrowheads="1"/>
            </p:cNvSpPr>
            <p:nvPr/>
          </p:nvSpPr>
          <p:spPr bwMode="auto">
            <a:xfrm>
              <a:off x="2099" y="2571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300" name="Picture 38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9" y="1634"/>
              <a:ext cx="265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1" name="Picture 39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9" y="1634"/>
              <a:ext cx="265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02" name="Rectangle 40"/>
            <p:cNvSpPr>
              <a:spLocks noChangeArrowheads="1"/>
            </p:cNvSpPr>
            <p:nvPr/>
          </p:nvSpPr>
          <p:spPr bwMode="auto">
            <a:xfrm>
              <a:off x="2063" y="1621"/>
              <a:ext cx="7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303" name="Picture 41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3" y="1741"/>
              <a:ext cx="2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4" name="Picture 42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3" y="1741"/>
              <a:ext cx="2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05" name="Rectangle 43"/>
            <p:cNvSpPr>
              <a:spLocks noChangeArrowheads="1"/>
            </p:cNvSpPr>
            <p:nvPr/>
          </p:nvSpPr>
          <p:spPr bwMode="auto">
            <a:xfrm>
              <a:off x="2569" y="1774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sp>
          <p:nvSpPr>
            <p:cNvPr id="11306" name="Rectangle 44"/>
            <p:cNvSpPr>
              <a:spLocks noChangeArrowheads="1"/>
            </p:cNvSpPr>
            <p:nvPr/>
          </p:nvSpPr>
          <p:spPr bwMode="auto">
            <a:xfrm>
              <a:off x="2479" y="1673"/>
              <a:ext cx="132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O</a:t>
              </a:r>
              <a:endParaRPr lang="ru-RU" dirty="0"/>
            </a:p>
          </p:txBody>
        </p:sp>
        <p:sp>
          <p:nvSpPr>
            <p:cNvPr id="11307" name="Rectangle 45"/>
            <p:cNvSpPr>
              <a:spLocks noChangeArrowheads="1"/>
            </p:cNvSpPr>
            <p:nvPr/>
          </p:nvSpPr>
          <p:spPr bwMode="auto">
            <a:xfrm>
              <a:off x="2562" y="1673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sp>
          <p:nvSpPr>
            <p:cNvPr id="11308" name="Rectangle 46"/>
            <p:cNvSpPr>
              <a:spLocks noChangeArrowheads="1"/>
            </p:cNvSpPr>
            <p:nvPr/>
          </p:nvSpPr>
          <p:spPr bwMode="auto">
            <a:xfrm>
              <a:off x="1454" y="2610"/>
              <a:ext cx="131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O</a:t>
              </a:r>
              <a:endParaRPr lang="ru-RU" dirty="0"/>
            </a:p>
          </p:txBody>
        </p:sp>
        <p:sp>
          <p:nvSpPr>
            <p:cNvPr id="11309" name="Rectangle 47"/>
            <p:cNvSpPr>
              <a:spLocks noChangeArrowheads="1"/>
            </p:cNvSpPr>
            <p:nvPr/>
          </p:nvSpPr>
          <p:spPr bwMode="auto">
            <a:xfrm>
              <a:off x="1537" y="2610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310" name="Picture 48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" y="3013"/>
              <a:ext cx="418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1" name="Picture 49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" y="3013"/>
              <a:ext cx="418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12" name="Rectangle 50"/>
            <p:cNvSpPr>
              <a:spLocks noChangeArrowheads="1"/>
            </p:cNvSpPr>
            <p:nvPr/>
          </p:nvSpPr>
          <p:spPr bwMode="auto">
            <a:xfrm>
              <a:off x="1769" y="3002"/>
              <a:ext cx="76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313" name="Picture 51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7" y="3009"/>
              <a:ext cx="418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4" name="Picture 5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7" y="3009"/>
              <a:ext cx="418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15" name="Rectangle 53"/>
            <p:cNvSpPr>
              <a:spLocks noChangeArrowheads="1"/>
            </p:cNvSpPr>
            <p:nvPr/>
          </p:nvSpPr>
          <p:spPr bwMode="auto">
            <a:xfrm>
              <a:off x="2585" y="2996"/>
              <a:ext cx="7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pic>
          <p:nvPicPr>
            <p:cNvPr id="11316" name="Picture 5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2" y="1655"/>
              <a:ext cx="2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7" name="Picture 55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2" y="1655"/>
              <a:ext cx="2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18" name="Rectangle 56"/>
            <p:cNvSpPr>
              <a:spLocks noChangeArrowheads="1"/>
            </p:cNvSpPr>
            <p:nvPr/>
          </p:nvSpPr>
          <p:spPr bwMode="auto">
            <a:xfrm>
              <a:off x="1598" y="1654"/>
              <a:ext cx="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  <p:sp>
          <p:nvSpPr>
            <p:cNvPr id="11319" name="Freeform 57"/>
            <p:cNvSpPr>
              <a:spLocks/>
            </p:cNvSpPr>
            <p:nvPr/>
          </p:nvSpPr>
          <p:spPr bwMode="auto">
            <a:xfrm>
              <a:off x="1677" y="1905"/>
              <a:ext cx="92" cy="164"/>
            </a:xfrm>
            <a:custGeom>
              <a:avLst/>
              <a:gdLst>
                <a:gd name="T0" fmla="*/ 86 w 92"/>
                <a:gd name="T1" fmla="*/ 0 h 164"/>
                <a:gd name="T2" fmla="*/ 0 w 92"/>
                <a:gd name="T3" fmla="*/ 155 h 164"/>
                <a:gd name="T4" fmla="*/ 5 w 92"/>
                <a:gd name="T5" fmla="*/ 164 h 164"/>
                <a:gd name="T6" fmla="*/ 92 w 92"/>
                <a:gd name="T7" fmla="*/ 9 h 164"/>
                <a:gd name="T8" fmla="*/ 86 w 9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64">
                  <a:moveTo>
                    <a:pt x="86" y="0"/>
                  </a:moveTo>
                  <a:lnTo>
                    <a:pt x="0" y="155"/>
                  </a:lnTo>
                  <a:lnTo>
                    <a:pt x="5" y="164"/>
                  </a:lnTo>
                  <a:lnTo>
                    <a:pt x="92" y="9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320" name="Freeform 58"/>
            <p:cNvSpPr>
              <a:spLocks/>
            </p:cNvSpPr>
            <p:nvPr/>
          </p:nvSpPr>
          <p:spPr bwMode="auto">
            <a:xfrm>
              <a:off x="1763" y="1905"/>
              <a:ext cx="92" cy="164"/>
            </a:xfrm>
            <a:custGeom>
              <a:avLst/>
              <a:gdLst>
                <a:gd name="T0" fmla="*/ 6 w 92"/>
                <a:gd name="T1" fmla="*/ 164 h 164"/>
                <a:gd name="T2" fmla="*/ 92 w 92"/>
                <a:gd name="T3" fmla="*/ 9 h 164"/>
                <a:gd name="T4" fmla="*/ 87 w 92"/>
                <a:gd name="T5" fmla="*/ 0 h 164"/>
                <a:gd name="T6" fmla="*/ 0 w 92"/>
                <a:gd name="T7" fmla="*/ 155 h 164"/>
                <a:gd name="T8" fmla="*/ 6 w 92"/>
                <a:gd name="T9" fmla="*/ 164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64">
                  <a:moveTo>
                    <a:pt x="6" y="164"/>
                  </a:moveTo>
                  <a:lnTo>
                    <a:pt x="92" y="9"/>
                  </a:lnTo>
                  <a:lnTo>
                    <a:pt x="87" y="0"/>
                  </a:lnTo>
                  <a:lnTo>
                    <a:pt x="0" y="155"/>
                  </a:lnTo>
                  <a:lnTo>
                    <a:pt x="6" y="16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321" name="Freeform 59"/>
            <p:cNvSpPr>
              <a:spLocks/>
            </p:cNvSpPr>
            <p:nvPr/>
          </p:nvSpPr>
          <p:spPr bwMode="auto">
            <a:xfrm>
              <a:off x="1850" y="1905"/>
              <a:ext cx="92" cy="164"/>
            </a:xfrm>
            <a:custGeom>
              <a:avLst/>
              <a:gdLst>
                <a:gd name="T0" fmla="*/ 87 w 92"/>
                <a:gd name="T1" fmla="*/ 0 h 164"/>
                <a:gd name="T2" fmla="*/ 0 w 92"/>
                <a:gd name="T3" fmla="*/ 155 h 164"/>
                <a:gd name="T4" fmla="*/ 5 w 92"/>
                <a:gd name="T5" fmla="*/ 164 h 164"/>
                <a:gd name="T6" fmla="*/ 92 w 92"/>
                <a:gd name="T7" fmla="*/ 9 h 164"/>
                <a:gd name="T8" fmla="*/ 87 w 9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64">
                  <a:moveTo>
                    <a:pt x="87" y="0"/>
                  </a:moveTo>
                  <a:lnTo>
                    <a:pt x="0" y="155"/>
                  </a:lnTo>
                  <a:lnTo>
                    <a:pt x="5" y="164"/>
                  </a:lnTo>
                  <a:lnTo>
                    <a:pt x="92" y="9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322" name="Freeform 60"/>
            <p:cNvSpPr>
              <a:spLocks/>
            </p:cNvSpPr>
            <p:nvPr/>
          </p:nvSpPr>
          <p:spPr bwMode="auto">
            <a:xfrm>
              <a:off x="2023" y="1905"/>
              <a:ext cx="92" cy="164"/>
            </a:xfrm>
            <a:custGeom>
              <a:avLst/>
              <a:gdLst>
                <a:gd name="T0" fmla="*/ 87 w 92"/>
                <a:gd name="T1" fmla="*/ 0 h 164"/>
                <a:gd name="T2" fmla="*/ 0 w 92"/>
                <a:gd name="T3" fmla="*/ 155 h 164"/>
                <a:gd name="T4" fmla="*/ 5 w 92"/>
                <a:gd name="T5" fmla="*/ 164 h 164"/>
                <a:gd name="T6" fmla="*/ 92 w 92"/>
                <a:gd name="T7" fmla="*/ 9 h 164"/>
                <a:gd name="T8" fmla="*/ 87 w 9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64">
                  <a:moveTo>
                    <a:pt x="87" y="0"/>
                  </a:moveTo>
                  <a:lnTo>
                    <a:pt x="0" y="155"/>
                  </a:lnTo>
                  <a:lnTo>
                    <a:pt x="5" y="164"/>
                  </a:lnTo>
                  <a:lnTo>
                    <a:pt x="92" y="9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323" name="Freeform 61"/>
            <p:cNvSpPr>
              <a:spLocks/>
            </p:cNvSpPr>
            <p:nvPr/>
          </p:nvSpPr>
          <p:spPr bwMode="auto">
            <a:xfrm>
              <a:off x="2110" y="1905"/>
              <a:ext cx="92" cy="164"/>
            </a:xfrm>
            <a:custGeom>
              <a:avLst/>
              <a:gdLst>
                <a:gd name="T0" fmla="*/ 87 w 92"/>
                <a:gd name="T1" fmla="*/ 0 h 164"/>
                <a:gd name="T2" fmla="*/ 0 w 92"/>
                <a:gd name="T3" fmla="*/ 155 h 164"/>
                <a:gd name="T4" fmla="*/ 5 w 92"/>
                <a:gd name="T5" fmla="*/ 164 h 164"/>
                <a:gd name="T6" fmla="*/ 92 w 92"/>
                <a:gd name="T7" fmla="*/ 9 h 164"/>
                <a:gd name="T8" fmla="*/ 87 w 9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64">
                  <a:moveTo>
                    <a:pt x="87" y="0"/>
                  </a:moveTo>
                  <a:lnTo>
                    <a:pt x="0" y="155"/>
                  </a:lnTo>
                  <a:lnTo>
                    <a:pt x="5" y="164"/>
                  </a:lnTo>
                  <a:lnTo>
                    <a:pt x="92" y="9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324" name="Freeform 62"/>
            <p:cNvSpPr>
              <a:spLocks/>
            </p:cNvSpPr>
            <p:nvPr/>
          </p:nvSpPr>
          <p:spPr bwMode="auto">
            <a:xfrm>
              <a:off x="2197" y="1905"/>
              <a:ext cx="91" cy="164"/>
            </a:xfrm>
            <a:custGeom>
              <a:avLst/>
              <a:gdLst>
                <a:gd name="T0" fmla="*/ 86 w 91"/>
                <a:gd name="T1" fmla="*/ 0 h 164"/>
                <a:gd name="T2" fmla="*/ 0 w 91"/>
                <a:gd name="T3" fmla="*/ 155 h 164"/>
                <a:gd name="T4" fmla="*/ 5 w 91"/>
                <a:gd name="T5" fmla="*/ 164 h 164"/>
                <a:gd name="T6" fmla="*/ 91 w 91"/>
                <a:gd name="T7" fmla="*/ 9 h 164"/>
                <a:gd name="T8" fmla="*/ 86 w 91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" h="164">
                  <a:moveTo>
                    <a:pt x="86" y="0"/>
                  </a:moveTo>
                  <a:lnTo>
                    <a:pt x="0" y="155"/>
                  </a:lnTo>
                  <a:lnTo>
                    <a:pt x="5" y="164"/>
                  </a:lnTo>
                  <a:lnTo>
                    <a:pt x="91" y="9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325" name="Freeform 63"/>
            <p:cNvSpPr>
              <a:spLocks/>
            </p:cNvSpPr>
            <p:nvPr/>
          </p:nvSpPr>
          <p:spPr bwMode="auto">
            <a:xfrm>
              <a:off x="2283" y="1905"/>
              <a:ext cx="92" cy="164"/>
            </a:xfrm>
            <a:custGeom>
              <a:avLst/>
              <a:gdLst>
                <a:gd name="T0" fmla="*/ 87 w 92"/>
                <a:gd name="T1" fmla="*/ 0 h 164"/>
                <a:gd name="T2" fmla="*/ 0 w 92"/>
                <a:gd name="T3" fmla="*/ 155 h 164"/>
                <a:gd name="T4" fmla="*/ 5 w 92"/>
                <a:gd name="T5" fmla="*/ 164 h 164"/>
                <a:gd name="T6" fmla="*/ 92 w 92"/>
                <a:gd name="T7" fmla="*/ 9 h 164"/>
                <a:gd name="T8" fmla="*/ 87 w 9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64">
                  <a:moveTo>
                    <a:pt x="87" y="0"/>
                  </a:moveTo>
                  <a:lnTo>
                    <a:pt x="0" y="155"/>
                  </a:lnTo>
                  <a:lnTo>
                    <a:pt x="5" y="164"/>
                  </a:lnTo>
                  <a:lnTo>
                    <a:pt x="92" y="9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326" name="Rectangle 64"/>
            <p:cNvSpPr>
              <a:spLocks noChangeArrowheads="1"/>
            </p:cNvSpPr>
            <p:nvPr/>
          </p:nvSpPr>
          <p:spPr bwMode="auto">
            <a:xfrm>
              <a:off x="2394" y="1666"/>
              <a:ext cx="98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в</a:t>
              </a:r>
              <a:endParaRPr lang="ru-RU" dirty="0"/>
            </a:p>
          </p:txBody>
        </p:sp>
        <p:sp>
          <p:nvSpPr>
            <p:cNvPr id="11327" name="Rectangle 65"/>
            <p:cNvSpPr>
              <a:spLocks noChangeArrowheads="1"/>
            </p:cNvSpPr>
            <p:nvPr/>
          </p:nvSpPr>
          <p:spPr bwMode="auto">
            <a:xfrm>
              <a:off x="2443" y="1666"/>
              <a:ext cx="7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ru-RU" sz="2600" b="0" i="1" dirty="0">
                  <a:solidFill>
                    <a:srgbClr val="000000"/>
                  </a:solidFill>
                </a:rPr>
                <a:t> </a:t>
              </a:r>
              <a:endParaRPr lang="ru-RU" dirty="0"/>
            </a:p>
          </p:txBody>
        </p:sp>
      </p:grp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Если каждому элементу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𝑋</m:t>
                    </m:r>
                  </m:oMath>
                </a14:m>
                <a:r>
                  <a:rPr lang="ru-RU" sz="3200" dirty="0" smtClean="0"/>
                  <a:t> поставлен в соответствие единственный элемент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𝑌</m:t>
                    </m:r>
                  </m:oMath>
                </a14:m>
                <a:r>
                  <a:rPr lang="ru-RU" sz="32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𝑋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𝑌</m:t>
                    </m:r>
                  </m:oMath>
                </a14:m>
                <a:r>
                  <a:rPr lang="ru-RU" sz="3200" dirty="0" smtClean="0"/>
                  <a:t> – данные числовые множества, то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𝒚</m:t>
                    </m:r>
                  </m:oMath>
                </a14:m>
                <a:r>
                  <a:rPr lang="ru-RU" sz="3200" b="1" i="1" dirty="0" smtClean="0"/>
                  <a:t> называется функцией от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200" dirty="0" smtClean="0"/>
                  <a:t>, определенной на множестве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𝑋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1022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936104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Переменная </a:t>
                </a:r>
                <a:r>
                  <a:rPr lang="ru-RU" sz="3200" b="1" i="1" dirty="0" smtClean="0"/>
                  <a:t>х</a:t>
                </a:r>
                <a:r>
                  <a:rPr lang="ru-RU" sz="3200" dirty="0" smtClean="0"/>
                  <a:t> называется в этом случае аргументом или независимой переменной, множество </a:t>
                </a:r>
                <a:r>
                  <a:rPr lang="ru-RU" sz="3200" b="1" i="1" dirty="0" smtClean="0"/>
                  <a:t>Х </a:t>
                </a:r>
                <a:r>
                  <a:rPr lang="ru-RU" sz="3200" dirty="0" smtClean="0"/>
                  <a:t>– областью определения функции и обозначается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 smtClean="0"/>
                  <a:t>, </a:t>
                </a:r>
                <a:r>
                  <a:rPr lang="ru-RU" sz="3200" dirty="0" smtClean="0"/>
                  <a:t>множество</a:t>
                </a:r>
                <a:r>
                  <a:rPr lang="ru-RU" sz="3200" b="1" i="1" dirty="0" smtClean="0"/>
                  <a:t> У </a:t>
                </a:r>
                <a:r>
                  <a:rPr lang="ru-RU" sz="3200" dirty="0" smtClean="0"/>
                  <a:t>– областью значений функции и обозначается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𝐸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 smtClean="0"/>
                  <a:t>.</a:t>
                </a:r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97553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Запись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означает, что </a:t>
                </a:r>
                <a:r>
                  <a:rPr lang="ru-RU" sz="3200" i="1" dirty="0" smtClean="0"/>
                  <a:t>у </a:t>
                </a:r>
                <a:r>
                  <a:rPr lang="ru-RU" sz="3200" dirty="0" smtClean="0"/>
                  <a:t>является функцией от </a:t>
                </a:r>
                <a:r>
                  <a:rPr lang="ru-RU" sz="3200" i="1" dirty="0" smtClean="0"/>
                  <a:t>х</a:t>
                </a:r>
                <a:r>
                  <a:rPr lang="ru-RU" sz="3200" dirty="0" smtClean="0"/>
                  <a:t>. Значение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i="1" dirty="0" smtClean="0"/>
                  <a:t> </a:t>
                </a:r>
                <a:r>
                  <a:rPr lang="ru-RU" sz="3200" dirty="0" smtClean="0"/>
                  <a:t>при</a:t>
                </a:r>
                <a:r>
                  <a:rPr lang="ru-RU" sz="3200" i="1" dirty="0" smtClean="0"/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200" i="1" dirty="0" smtClean="0"/>
                  <a:t> </a:t>
                </a:r>
                <a:r>
                  <a:rPr lang="ru-RU" sz="3200" dirty="0" smtClean="0"/>
                  <a:t>обозначают через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i="1" dirty="0" smtClean="0"/>
                  <a:t>.</a:t>
                </a:r>
                <a:endParaRPr lang="ru-RU" sz="32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340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96454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5"/>
                <a:ext cx="6775450" cy="4665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i="1" dirty="0" smtClean="0"/>
                  <a:t>Графиком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 smtClean="0"/>
                  <a:t> </a:t>
                </a:r>
                <a:r>
                  <a:rPr lang="ru-RU" sz="3200" dirty="0" smtClean="0"/>
                  <a:t>является геометрическое место точек плоскости </a:t>
                </a:r>
                <a:r>
                  <a:rPr lang="ru-RU" sz="3200" i="1" dirty="0" smtClean="0"/>
                  <a:t>Оху</a:t>
                </a:r>
                <a:r>
                  <a:rPr lang="ru-RU" sz="3200" dirty="0" smtClean="0"/>
                  <a:t>, для каждой из которых </a:t>
                </a:r>
                <a:r>
                  <a:rPr lang="ru-RU" sz="3200" i="1" dirty="0" smtClean="0"/>
                  <a:t>х</a:t>
                </a:r>
                <a:r>
                  <a:rPr lang="ru-RU" sz="3200" dirty="0" smtClean="0"/>
                  <a:t> является значением аргумента, а </a:t>
                </a:r>
                <a:r>
                  <a:rPr lang="ru-RU" sz="3200" i="1" dirty="0" smtClean="0"/>
                  <a:t>у</a:t>
                </a:r>
                <a:r>
                  <a:rPr lang="ru-RU" sz="3200" dirty="0" smtClean="0"/>
                  <a:t> – соответствующим значением функции.</a:t>
                </a:r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5"/>
                <a:ext cx="6775450" cy="4665763"/>
              </a:xfrm>
              <a:blipFill rotWithShape="1">
                <a:blip r:embed="rId2"/>
                <a:stretch>
                  <a:fillRect l="-2340" t="-1830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76650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2209800" y="1412875"/>
            <a:ext cx="6775450" cy="46656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Наиболее часто встречаются три способа задания функции:    </a:t>
            </a:r>
          </a:p>
          <a:p>
            <a:pPr marL="0" indent="0">
              <a:buFont typeface="Wingdings" pitchFamily="2" charset="2"/>
              <a:buNone/>
            </a:pPr>
            <a:r>
              <a:rPr lang="ru-RU" sz="3200" dirty="0" smtClean="0"/>
              <a:t>   1) аналитический, </a:t>
            </a:r>
          </a:p>
          <a:p>
            <a:pPr marL="0" indent="0">
              <a:buFont typeface="Wingdings" pitchFamily="2" charset="2"/>
              <a:buNone/>
            </a:pPr>
            <a:r>
              <a:rPr lang="ru-RU" sz="3200" dirty="0" smtClean="0"/>
              <a:t>   2) табличный, </a:t>
            </a:r>
          </a:p>
          <a:p>
            <a:pPr marL="0" indent="0">
              <a:buFont typeface="Wingdings" pitchFamily="2" charset="2"/>
              <a:buNone/>
            </a:pPr>
            <a:r>
              <a:rPr lang="ru-RU" sz="3200" dirty="0" smtClean="0"/>
              <a:t>   3) графический.</a:t>
            </a:r>
          </a:p>
          <a:p>
            <a:pPr marL="0" indent="0">
              <a:buFont typeface="Wingdings" pitchFamily="2" charset="2"/>
              <a:buNone/>
            </a:pPr>
            <a:endParaRPr lang="ru-RU" sz="3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DF0C0-0094-459E-9085-EA25CDAE8B7B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i="1" dirty="0" smtClean="0"/>
                  <a:t>Аналитический способ</a:t>
                </a:r>
                <a:r>
                  <a:rPr lang="ru-RU" sz="3200" dirty="0" smtClean="0"/>
                  <a:t>: функция задается в виде одной или нескольких формул или уравнений. Например: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1)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ru-RU" sz="3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3200" i="1">
                                  <a:latin typeface="Cambria Math"/>
                                </a:rPr>
                                <m:t>+1 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𝑛𝑝𝑢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&lt;2,</m:t>
                              </m:r>
                            </m:e>
                          </m:mr>
                          <m:mr>
                            <m:e>
                              <m:r>
                                <a:rPr lang="ru-RU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ru-RU" sz="3200" i="1">
                                  <a:latin typeface="Cambria Math"/>
                                </a:rPr>
                                <m:t>−4 </m:t>
                              </m:r>
                              <m:r>
                                <a:rPr lang="ru-RU" sz="3200" i="1">
                                  <a:latin typeface="Cambria Math"/>
                                </a:rPr>
                                <m:t>𝑛𝑝𝑢</m:t>
                              </m:r>
                              <m:r>
                                <a:rPr lang="ru-RU" sz="32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ru-RU" sz="3200" i="1">
                                  <a:latin typeface="Cambria Math"/>
                                </a:rPr>
                                <m:t>≥2;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2)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3</m:t>
                        </m:r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ru-RU" sz="3200" i="1">
                        <a:latin typeface="Cambria Math"/>
                      </a:rPr>
                      <m:t>.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340" t="-18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5149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196752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Аналитический способ задания функции является наиболее совершенным, так как к нему приложены методы математического анализа, позволяющие полностью исследовать функцию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. 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56345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3200" b="1" i="1" dirty="0" smtClean="0"/>
              <a:t>Графический способ</a:t>
            </a:r>
            <a:r>
              <a:rPr lang="ru-RU" sz="3200" dirty="0" smtClean="0"/>
              <a:t>: задается график функции. Значения функции </a:t>
            </a:r>
            <a:r>
              <a:rPr lang="ru-RU" sz="3200" i="1" dirty="0" smtClean="0"/>
              <a:t>у,</a:t>
            </a:r>
            <a:r>
              <a:rPr lang="ru-RU" sz="3200" dirty="0" smtClean="0"/>
              <a:t> соответствующие тем или иным значениям аргумента </a:t>
            </a:r>
            <a:r>
              <a:rPr lang="ru-RU" sz="3200" i="1" dirty="0" smtClean="0"/>
              <a:t>х</a:t>
            </a:r>
            <a:r>
              <a:rPr lang="ru-RU" sz="3200" dirty="0" smtClean="0"/>
              <a:t>, непосредственно находятся из этого графика. </a:t>
            </a:r>
            <a:r>
              <a:rPr lang="ru-RU" sz="3200" b="1" i="1" dirty="0" smtClean="0"/>
              <a:t>Преимуществом</a:t>
            </a:r>
            <a:r>
              <a:rPr lang="ru-RU" sz="3200" dirty="0" smtClean="0"/>
              <a:t> графического задания функции является его наглядность, </a:t>
            </a:r>
            <a:r>
              <a:rPr lang="ru-RU" sz="3200" b="1" i="1" dirty="0" smtClean="0"/>
              <a:t>недостатком</a:t>
            </a:r>
            <a:r>
              <a:rPr lang="ru-RU" sz="3200" dirty="0" smtClean="0"/>
              <a:t> – его неточность.</a:t>
            </a:r>
            <a:endParaRPr lang="ru-RU" sz="32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0549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3200" b="1" i="1" dirty="0" smtClean="0"/>
              <a:t>Табличный способ: </a:t>
            </a:r>
            <a:r>
              <a:rPr lang="ru-RU" sz="3200" dirty="0" smtClean="0"/>
              <a:t>функция задается таблицей ряда значений аргумента </a:t>
            </a:r>
            <a:r>
              <a:rPr lang="ru-RU" sz="3200" i="1" dirty="0" smtClean="0"/>
              <a:t>х </a:t>
            </a:r>
            <a:r>
              <a:rPr lang="ru-RU" sz="3200" dirty="0" smtClean="0"/>
              <a:t>и соответствующих значений функции </a:t>
            </a:r>
            <a:r>
              <a:rPr lang="ru-RU" sz="3200" i="1" dirty="0" smtClean="0"/>
              <a:t>у.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b="1" i="1" dirty="0"/>
              <a:t> </a:t>
            </a:r>
            <a:r>
              <a:rPr lang="ru-RU" sz="3200" b="1" i="1" dirty="0" smtClean="0"/>
              <a:t>  </a:t>
            </a:r>
            <a:r>
              <a:rPr lang="ru-RU" sz="3200" dirty="0" smtClean="0"/>
              <a:t>На</a:t>
            </a:r>
            <a:r>
              <a:rPr lang="ru-RU" sz="3200" b="1" i="1" dirty="0" smtClean="0"/>
              <a:t> </a:t>
            </a:r>
            <a:r>
              <a:rPr lang="ru-RU" sz="3200" dirty="0" smtClean="0"/>
              <a:t>практике часто приходится пользоваться таблицами значений функции, полученных опытным путём или в результате наблюдений.</a:t>
            </a:r>
            <a:endParaRPr lang="ru-RU" sz="32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8321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нечетной</a:t>
                </a:r>
                <a:r>
                  <a:rPr lang="ru-RU" sz="3200" dirty="0" smtClean="0"/>
                  <a:t>, 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ru-RU" sz="3200" i="1">
                            <a:latin typeface="Cambria Math"/>
                          </a:rPr>
                          <m:t>−</m:t>
                        </m:r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=−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.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   График нечетной функции расположен симметрично относительно начала координат.</a:t>
                </a:r>
                <a:endParaRPr lang="ru-RU" sz="32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340" t="-19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874870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четной</a:t>
                </a:r>
                <a:r>
                  <a:rPr lang="ru-RU" sz="3200" dirty="0" smtClean="0"/>
                  <a:t>, 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ru-RU" sz="3200" i="1">
                            <a:latin typeface="Cambria Math"/>
                          </a:rPr>
                          <m:t>−</m:t>
                        </m:r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.</m:t>
                    </m:r>
                  </m:oMath>
                </a14:m>
                <a:endParaRPr lang="ru-RU" sz="3200" b="1" i="1" dirty="0" smtClean="0"/>
              </a:p>
              <a:p>
                <a:pPr marL="0" indent="0">
                  <a:buNone/>
                </a:pPr>
                <a:r>
                  <a:rPr lang="ru-RU" sz="3200" b="1" i="1" dirty="0"/>
                  <a:t> </a:t>
                </a:r>
                <a:r>
                  <a:rPr lang="ru-RU" sz="3200" b="1" i="1" dirty="0" smtClean="0"/>
                  <a:t>  </a:t>
                </a:r>
                <a:r>
                  <a:rPr lang="ru-RU" sz="3200" dirty="0" smtClean="0"/>
                  <a:t>График четной функции расположен симметрично относительно оси ординат (</a:t>
                </a:r>
                <a:r>
                  <a:rPr lang="ru-RU" sz="3200" i="1" dirty="0" err="1" smtClean="0"/>
                  <a:t>Оу</a:t>
                </a:r>
                <a:r>
                  <a:rPr lang="ru-RU" sz="3200" dirty="0" smtClean="0"/>
                  <a:t>).</a:t>
                </a:r>
                <a:endParaRPr lang="ru-RU" sz="32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l="-2340" t="-19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87464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2209800" y="1412875"/>
            <a:ext cx="6775450" cy="46656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 smtClean="0"/>
              <a:t>   </a:t>
            </a:r>
          </a:p>
          <a:p>
            <a:pPr marL="0" indent="0">
              <a:buFont typeface="Wingdings" pitchFamily="2" charset="2"/>
              <a:buNone/>
            </a:pPr>
            <a:endParaRPr lang="ru-RU" sz="3200" dirty="0" smtClean="0"/>
          </a:p>
          <a:p>
            <a:pPr marL="0" indent="0">
              <a:buFont typeface="Wingdings" pitchFamily="2" charset="2"/>
              <a:buNone/>
            </a:pPr>
            <a:r>
              <a:rPr lang="ru-RU" sz="3200" dirty="0" smtClean="0"/>
              <a:t>    Функции, не обладающие свойствами чётности и нечётности, называются функциями </a:t>
            </a:r>
            <a:r>
              <a:rPr lang="ru-RU" sz="3200" b="1" i="1" dirty="0" smtClean="0"/>
              <a:t>общего вида</a:t>
            </a:r>
            <a:r>
              <a:rPr lang="ru-RU" sz="3200" i="1" dirty="0" smtClean="0"/>
              <a:t>.</a:t>
            </a:r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A94363-BE98-472B-B414-A4A853326F81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200" dirty="0" smtClean="0"/>
                  <a:t>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периодической, </a:t>
                </a:r>
                <a:r>
                  <a:rPr lang="ru-RU" sz="3200" dirty="0" smtClean="0"/>
                  <a:t>если существует такое положительное число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𝑇</m:t>
                    </m:r>
                  </m:oMath>
                </a14:m>
                <a:r>
                  <a:rPr lang="ru-RU" sz="3200" b="1" i="1" dirty="0" smtClean="0"/>
                  <a:t>, </a:t>
                </a:r>
                <a:r>
                  <a:rPr lang="ru-RU" sz="3200" dirty="0" smtClean="0"/>
                  <a:t>называемое </a:t>
                </a:r>
                <a:r>
                  <a:rPr lang="ru-RU" sz="3200" b="1" i="1" dirty="0" smtClean="0"/>
                  <a:t>периодом</a:t>
                </a:r>
                <a:r>
                  <a:rPr lang="ru-RU" sz="3200" dirty="0" smtClean="0"/>
                  <a:t> функции, что для любого значения </a:t>
                </a:r>
                <a:r>
                  <a:rPr lang="ru-RU" sz="3200" i="1" dirty="0" smtClean="0"/>
                  <a:t>х </a:t>
                </a:r>
                <a:r>
                  <a:rPr lang="ru-RU" sz="3200" dirty="0" smtClean="0"/>
                  <a:t>выполняется равенство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r>
                      <a:rPr lang="ru-RU" sz="3200" i="1">
                        <a:latin typeface="Cambria Math"/>
                      </a:rPr>
                      <m:t>𝑇</m:t>
                    </m:r>
                    <m:r>
                      <a:rPr lang="ru-RU" sz="3200" i="1">
                        <a:latin typeface="Cambria Math"/>
                      </a:rPr>
                      <m:t>)=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 smtClean="0"/>
                  <a:t>.</a:t>
                </a:r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6975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i="1" dirty="0" smtClean="0"/>
                  <a:t>Наименьшим периодом </a:t>
                </a:r>
                <a:r>
                  <a:rPr lang="ru-RU" sz="3200" dirty="0" smtClean="0"/>
                  <a:t>функции называется наименьшее положительное число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200" dirty="0" smtClean="0"/>
                  <a:t>, для которого выполняется равенство </a:t>
                </a:r>
                <a:endParaRPr lang="ru-RU" sz="32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r>
                      <a:rPr lang="ru-RU" sz="3200" i="1">
                        <a:latin typeface="Cambria Math"/>
                      </a:rPr>
                      <m:t>𝑡</m:t>
                    </m:r>
                    <m:r>
                      <a:rPr lang="ru-RU" sz="3200" i="1">
                        <a:latin typeface="Cambria Math"/>
                      </a:rPr>
                      <m:t>)=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для любых </a:t>
                </a:r>
                <a:r>
                  <a:rPr lang="ru-RU" sz="3200" i="1" dirty="0" smtClean="0"/>
                  <a:t>х</a:t>
                </a:r>
                <a:r>
                  <a:rPr lang="ru-RU" sz="3200" dirty="0" smtClean="0"/>
                  <a:t>. Следует отметить, что</a:t>
                </a:r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r>
                      <a:rPr lang="ru-RU" sz="3200" i="1">
                        <a:latin typeface="Cambria Math"/>
                      </a:rPr>
                      <m:t>𝑘𝑡</m:t>
                    </m:r>
                    <m:r>
                      <a:rPr lang="ru-RU" sz="3200" i="1">
                        <a:latin typeface="Cambria Math"/>
                      </a:rPr>
                      <m:t>)=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sz="3200" dirty="0"/>
                  <a:t>г</a:t>
                </a:r>
                <a:r>
                  <a:rPr lang="ru-RU" sz="3200" dirty="0" smtClean="0"/>
                  <a:t>де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200" dirty="0" smtClean="0"/>
                  <a:t>– любое целое число (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𝑘</m:t>
                    </m:r>
                    <m:r>
                      <a:rPr lang="ru-RU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𝑍</m:t>
                    </m:r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).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25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25225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Если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такова, что для любых значений аргументов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 из неравенства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/>
                  <a:t> следует неравенство: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1)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)&lt;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функция называется </a:t>
                </a:r>
                <a:r>
                  <a:rPr lang="ru-RU" sz="3200" b="1" i="1" dirty="0" smtClean="0"/>
                  <a:t>возрастающей</a:t>
                </a:r>
                <a:r>
                  <a:rPr lang="ru-RU" sz="3200" dirty="0" smtClean="0"/>
                  <a:t> на множестве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;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666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2)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)≤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функция называется </a:t>
                </a:r>
                <a:r>
                  <a:rPr lang="ru-RU" sz="3200" b="1" i="1" dirty="0" smtClean="0"/>
                  <a:t>неубывающей</a:t>
                </a:r>
                <a:r>
                  <a:rPr lang="ru-RU" sz="3200" dirty="0" smtClean="0"/>
                  <a:t> на множестве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3)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)&gt;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функция </a:t>
                </a:r>
                <a:r>
                  <a:rPr lang="ru-RU" sz="3200" b="1" i="1" dirty="0" smtClean="0"/>
                  <a:t>убывающая</a:t>
                </a:r>
                <a:r>
                  <a:rPr lang="ru-RU" sz="3200" dirty="0" smtClean="0"/>
                  <a:t> на множестве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4)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)≥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функция </a:t>
                </a:r>
                <a:r>
                  <a:rPr lang="ru-RU" sz="3200" b="1" i="1" dirty="0" smtClean="0"/>
                  <a:t>невозрастающая</a:t>
                </a:r>
                <a:r>
                  <a:rPr lang="ru-RU" sz="3200" dirty="0" smtClean="0"/>
                  <a:t> на множестве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.  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200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p:sp>
        <p:nvSpPr>
          <p:cNvPr id="28675" name="Объект 2"/>
          <p:cNvSpPr>
            <a:spLocks noGrp="1"/>
          </p:cNvSpPr>
          <p:nvPr>
            <p:ph idx="1"/>
          </p:nvPr>
        </p:nvSpPr>
        <p:spPr>
          <a:xfrm>
            <a:off x="2209800" y="1556792"/>
            <a:ext cx="6775450" cy="4521746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Возрастающие, невозрастающие, убывающие и неубывающие функции на множестве </a:t>
            </a:r>
            <a:r>
              <a:rPr lang="en-US" sz="3200" i="1" dirty="0" smtClean="0"/>
              <a:t>D</a:t>
            </a:r>
            <a:r>
              <a:rPr lang="ru-RU" sz="3200" dirty="0" smtClean="0"/>
              <a:t> называются монотонными на этом множестве, а возрастающие и убывающие – строго монотонными. Интервалы, в которых функция монотонна, называются </a:t>
            </a:r>
            <a:r>
              <a:rPr lang="ru-RU" sz="3200" b="1" dirty="0" smtClean="0"/>
              <a:t>интервалами монотонности</a:t>
            </a:r>
            <a:r>
              <a:rPr lang="ru-RU" sz="3200" dirty="0" smtClean="0"/>
              <a:t>.</a:t>
            </a:r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6E8BA9-00E7-48F0-9056-FD533F4F148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Функцию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определенную на множестве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, называют </a:t>
                </a:r>
                <a:r>
                  <a:rPr lang="ru-RU" sz="3200" b="1" i="1" dirty="0" smtClean="0"/>
                  <a:t>ограниченной</a:t>
                </a:r>
                <a:r>
                  <a:rPr lang="ru-RU" sz="3200" dirty="0" smtClean="0"/>
                  <a:t> на этом множестве, если существует такое число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𝑀</m:t>
                    </m:r>
                    <m:r>
                      <a:rPr lang="ru-RU" sz="32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200" dirty="0" smtClean="0"/>
                  <a:t>, что для всех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 выполняется неравенство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ru-RU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ru-RU" sz="3200" i="1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≤</m:t>
                    </m:r>
                    <m:r>
                      <a:rPr lang="en-US" sz="3200" i="1">
                        <a:latin typeface="Cambria Math"/>
                      </a:rPr>
                      <m:t>𝑀</m:t>
                    </m:r>
                    <m:r>
                      <a:rPr lang="ru-RU" sz="3200" b="0" i="0" smtClean="0">
                        <a:latin typeface="Cambria Math"/>
                      </a:rPr>
                      <m:t>;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7867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( </a:t>
                </a:r>
                <a:r>
                  <a:rPr lang="ru-RU" sz="3200" dirty="0" smtClean="0"/>
                  <a:t>краткая </a:t>
                </a:r>
                <a:r>
                  <a:rPr lang="ru-RU" sz="3200" dirty="0" smtClean="0"/>
                  <a:t>запись: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 называется ограниченной на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, если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∃ </m:t>
                    </m:r>
                    <m:r>
                      <a:rPr lang="en-US" sz="3200" i="1">
                        <a:latin typeface="Cambria Math"/>
                      </a:rPr>
                      <m:t>𝑀</m:t>
                    </m:r>
                    <m:r>
                      <a:rPr lang="en-US" sz="3200" i="1">
                        <a:latin typeface="Cambria Math"/>
                      </a:rPr>
                      <m:t>&gt;0: ∀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𝐷</m:t>
                    </m:r>
                    <m:r>
                      <a:rPr lang="en-US" sz="3200" i="1">
                        <a:latin typeface="Cambria Math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US" sz="3200" i="1">
                        <a:latin typeface="Cambria Math"/>
                      </a:rPr>
                      <m:t>≤</m:t>
                    </m:r>
                    <m:r>
                      <a:rPr lang="en-US" sz="32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200" dirty="0" smtClean="0"/>
                  <a:t>).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Отсюда следует, что график ограниченной функции лежит между прямыми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=−</m:t>
                    </m:r>
                    <m:r>
                      <a:rPr lang="en-US" sz="3200" i="1">
                        <a:latin typeface="Cambria Math"/>
                      </a:rPr>
                      <m:t>𝑀</m:t>
                    </m:r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0837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Пусть задана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200" dirty="0" smtClean="0"/>
                  <a:t> с областью определения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 и множеством значений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𝐸</m:t>
                    </m:r>
                  </m:oMath>
                </a14:m>
                <a:r>
                  <a:rPr lang="ru-RU" sz="3200" dirty="0" smtClean="0"/>
                  <a:t>. Если каждому значению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∈</m:t>
                    </m:r>
                    <m:r>
                      <a:rPr lang="ru-RU" sz="3200" i="1">
                        <a:latin typeface="Cambria Math"/>
                      </a:rPr>
                      <m:t>𝐸</m:t>
                    </m:r>
                  </m:oMath>
                </a14:m>
                <a:r>
                  <a:rPr lang="ru-RU" sz="3200" dirty="0" smtClean="0"/>
                  <a:t> соответствует единственное значение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𝐷</m:t>
                    </m:r>
                    <m:r>
                      <a:rPr lang="ru-RU" sz="32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200" dirty="0" smtClean="0"/>
                  <a:t> то определена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с областью определения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𝐸</m:t>
                    </m:r>
                  </m:oMath>
                </a14:m>
                <a:r>
                  <a:rPr lang="ru-RU" sz="3200" dirty="0" smtClean="0"/>
                  <a:t> и множеством значений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3382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Такая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обратной</a:t>
                </a:r>
                <a:r>
                  <a:rPr lang="ru-RU" sz="3200" dirty="0" smtClean="0"/>
                  <a:t> к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записывается в следующем виде: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Про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говорят, что они являются </a:t>
                </a:r>
                <a:r>
                  <a:rPr lang="ru-RU" sz="3200" b="1" i="1" dirty="0" smtClean="0"/>
                  <a:t>взаимно обратными.</a:t>
                </a:r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2845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Чтобы найти функцию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обратную к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достаточно решить уравнение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относительно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(если это возможно).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0767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p:sp>
        <p:nvSpPr>
          <p:cNvPr id="34819" name="Объект 2"/>
          <p:cNvSpPr>
            <a:spLocks noGrp="1"/>
          </p:cNvSpPr>
          <p:nvPr>
            <p:ph idx="1"/>
          </p:nvPr>
        </p:nvSpPr>
        <p:spPr>
          <a:xfrm>
            <a:off x="2209800" y="1556792"/>
            <a:ext cx="6775450" cy="4521746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 smtClean="0"/>
              <a:t>      </a:t>
            </a:r>
            <a:r>
              <a:rPr lang="ru-RU" sz="3200" dirty="0" smtClean="0"/>
              <a:t>Любая строго монотонная функция имеет обратную. При этом если функция возрастает (убывает), то обратная функция также возрастает (убывает). </a:t>
            </a:r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AD35F-4171-4B36-BF72-C010FDD1E18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Основные понятия</a:t>
            </a:r>
            <a:endParaRPr lang="ru-RU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Графики взаимно обратных функций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симметричны относительно биссектрисы первого и третьего координатных углов.</a:t>
                </a:r>
                <a:endParaRPr lang="ru-RU" sz="32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l="-2340" t="-19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3539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Предел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844823"/>
                <a:ext cx="6775450" cy="423371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Пусть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определена в некоторой окрестности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кроме быть может самой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844823"/>
                <a:ext cx="6775450" cy="4233715"/>
              </a:xfrm>
              <a:blipFill rotWithShape="1">
                <a:blip r:embed="rId2"/>
                <a:stretch>
                  <a:fillRect l="-2340" t="-2017" r="-36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2080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Предел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Число </a:t>
                </a:r>
                <a:r>
                  <a:rPr lang="ru-RU" sz="3200" i="1" dirty="0" smtClean="0"/>
                  <a:t>А</a:t>
                </a:r>
                <a:r>
                  <a:rPr lang="ru-RU" sz="3200" dirty="0" smtClean="0"/>
                  <a:t> называется пределом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(или при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), если для любого положительного числа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𝜀</m:t>
                    </m:r>
                  </m:oMath>
                </a14:m>
                <a:r>
                  <a:rPr lang="ru-RU" sz="3200" dirty="0" smtClean="0"/>
                  <a:t> найдется такое положительное число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200" dirty="0" smtClean="0"/>
                  <a:t>, что для всех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  <m:r>
                          <a:rPr lang="ru-RU" sz="3200" i="1">
                            <a:latin typeface="Cambria Math"/>
                          </a:rPr>
                          <m:t>≠</m:t>
                        </m:r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удовлетворяющих неравенству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ru-RU" sz="32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ru-RU" sz="3200" i="1">
                        <a:latin typeface="Cambria Math"/>
                      </a:rPr>
                      <m:t>&lt;</m:t>
                    </m:r>
                    <m:r>
                      <a:rPr lang="en-US" sz="32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200" dirty="0" smtClean="0"/>
                  <a:t>, выполняется неравенство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ru-RU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ru-RU" sz="3200" i="1">
                            <a:latin typeface="Cambria Math"/>
                          </a:rPr>
                          <m:t>)−</m:t>
                        </m:r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&lt;</m:t>
                    </m:r>
                    <m:r>
                      <a:rPr lang="en-US" sz="3200" i="1">
                        <a:latin typeface="Cambria Math"/>
                      </a:rPr>
                      <m:t>𝜀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b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762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Предел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Записывают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fName>
                      <m:e>
                        <m:r>
                          <a:rPr lang="ru-RU" sz="3200" i="1">
                            <a:latin typeface="Cambria Math"/>
                          </a:rPr>
                          <m:t>=</m:t>
                        </m:r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</m:fun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Рассмотрим функцию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=2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при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→3</m:t>
                    </m:r>
                  </m:oMath>
                </a14:m>
                <a:r>
                  <a:rPr lang="ru-RU" sz="3200" dirty="0" smtClean="0"/>
                  <a:t> слева, а затем справа. Для удобства составим две таблицы.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800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Предел функции</a:t>
            </a:r>
            <a:endParaRPr lang="ru-RU" sz="4000" dirty="0"/>
          </a:p>
        </p:txBody>
      </p:sp>
      <p:sp>
        <p:nvSpPr>
          <p:cNvPr id="3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123728" y="1340768"/>
            <a:ext cx="6775450" cy="4737770"/>
          </a:xfrm>
          <a:blipFill rotWithShape="1">
            <a:blip r:embed="rId2"/>
            <a:stretch>
              <a:fillRect/>
            </a:stretch>
          </a:blipFill>
          <a:extLst/>
        </p:spPr>
        <p:txBody>
          <a:bodyPr/>
          <a:lstStyle/>
          <a:p>
            <a:pPr marL="0" indent="0">
              <a:buNone/>
              <a:defRPr/>
            </a:pPr>
            <a:r>
              <a:rPr lang="ru-RU" dirty="0">
                <a:noFill/>
              </a:rPr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0EC2E-DEE3-479B-86FB-F7D0F9A8AFD6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268538" y="1916113"/>
          <a:ext cx="6096000" cy="151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008112"/>
                <a:gridCol w="1008112"/>
                <a:gridCol w="1080120"/>
                <a:gridCol w="1152128"/>
                <a:gridCol w="1127448"/>
              </a:tblGrid>
              <a:tr h="756444"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solidFill>
                            <a:schemeClr val="tx1"/>
                          </a:solidFill>
                        </a:rPr>
                        <a:t>х</a:t>
                      </a:r>
                      <a:endParaRPr lang="ru-RU" sz="3200" i="1" dirty="0">
                        <a:solidFill>
                          <a:schemeClr val="tx1"/>
                        </a:solidFill>
                      </a:endParaRPr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2,9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2,95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2,99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2,995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2,999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6444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/>
                        <a:t>у</a:t>
                      </a:r>
                      <a:endParaRPr lang="ru-RU" sz="3200" b="1" i="1" dirty="0"/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5,8</a:t>
                      </a:r>
                      <a:endParaRPr lang="ru-RU" sz="3200" dirty="0"/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5,9</a:t>
                      </a:r>
                      <a:endParaRPr lang="ru-RU" sz="3200" dirty="0"/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5,98</a:t>
                      </a:r>
                      <a:endParaRPr lang="ru-RU" sz="3200" dirty="0"/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5,99</a:t>
                      </a:r>
                      <a:endParaRPr lang="ru-RU" sz="3200" dirty="0"/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5,998</a:t>
                      </a:r>
                      <a:endParaRPr lang="ru-RU" sz="3200" dirty="0"/>
                    </a:p>
                  </a:txBody>
                  <a:tcPr marT="45742" marB="457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268538" y="4149725"/>
          <a:ext cx="6096000" cy="15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008112"/>
                <a:gridCol w="1008112"/>
                <a:gridCol w="1080120"/>
                <a:gridCol w="1152128"/>
                <a:gridCol w="1127448"/>
              </a:tblGrid>
              <a:tr h="755650"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solidFill>
                            <a:schemeClr val="tx1"/>
                          </a:solidFill>
                        </a:rPr>
                        <a:t>х</a:t>
                      </a:r>
                      <a:endParaRPr lang="ru-RU" sz="3200" i="1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3,1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3,05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3,01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3,005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3,001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>
                          <a:solidFill>
                            <a:schemeClr val="tx1"/>
                          </a:solidFill>
                        </a:rPr>
                        <a:t>у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6,2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6,1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6,02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6,01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6,002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T="45694" marB="456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Предел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2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200" dirty="0" smtClean="0"/>
                  <a:t>Получили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𝟑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r>
                          <a:rPr lang="ru-RU" sz="3200" b="1" i="1">
                            <a:latin typeface="Cambria Math"/>
                          </a:rPr>
                          <m:t>𝟐</m:t>
                        </m:r>
                        <m:r>
                          <a:rPr lang="ru-RU" sz="3200" b="1" i="1">
                            <a:latin typeface="Cambria Math"/>
                          </a:rPr>
                          <m:t>𝒙</m:t>
                        </m:r>
                        <m:r>
                          <a:rPr lang="ru-RU" sz="3200" b="1" i="1">
                            <a:latin typeface="Cambria Math"/>
                          </a:rPr>
                          <m:t>=</m:t>
                        </m:r>
                        <m:r>
                          <a:rPr lang="ru-RU" sz="3200" b="1" i="1">
                            <a:latin typeface="Cambria Math"/>
                          </a:rPr>
                          <m:t>𝟔</m:t>
                        </m:r>
                      </m:e>
                    </m:func>
                    <m:r>
                      <a:rPr lang="ru-RU" sz="3200" b="0" i="0" smtClean="0">
                        <a:latin typeface="Cambria Math"/>
                      </a:rPr>
                      <m:t> и </m:t>
                    </m:r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𝟑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r>
                          <a:rPr lang="ru-RU" sz="3200" b="1" i="1">
                            <a:latin typeface="Cambria Math"/>
                          </a:rPr>
                          <m:t>𝟐</m:t>
                        </m:r>
                        <m:r>
                          <a:rPr lang="ru-RU" sz="3200" b="1" i="1">
                            <a:latin typeface="Cambria Math"/>
                          </a:rPr>
                          <m:t>𝒙</m:t>
                        </m:r>
                        <m:r>
                          <a:rPr lang="ru-RU" sz="3200" b="1" i="1">
                            <a:latin typeface="Cambria Math"/>
                          </a:rPr>
                          <m:t>=</m:t>
                        </m:r>
                        <m:r>
                          <a:rPr lang="ru-RU" sz="3200" b="1" i="1">
                            <a:latin typeface="Cambria Math"/>
                          </a:rPr>
                          <m:t>𝟔</m:t>
                        </m:r>
                      </m:e>
                    </m:func>
                  </m:oMath>
                </a14:m>
                <a:r>
                  <a:rPr lang="ru-RU" sz="3200" dirty="0" smtClean="0"/>
                  <a:t>, отсюда следует, что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ru-RU" sz="3200" b="1" i="1">
                            <a:latin typeface="Cambria Math"/>
                          </a:rPr>
                          <m:t>𝟐</m:t>
                        </m:r>
                        <m:r>
                          <a:rPr lang="ru-RU" sz="3200" b="1" i="1">
                            <a:latin typeface="Cambria Math"/>
                          </a:rPr>
                          <m:t>𝒙</m:t>
                        </m:r>
                        <m:r>
                          <a:rPr lang="ru-RU" sz="3200" b="1" i="1">
                            <a:latin typeface="Cambria Math"/>
                          </a:rPr>
                          <m:t>=</m:t>
                        </m:r>
                        <m:r>
                          <a:rPr lang="ru-RU" sz="3200" b="1" i="1">
                            <a:latin typeface="Cambria Math"/>
                          </a:rPr>
                          <m:t>𝟔</m:t>
                        </m:r>
                      </m:e>
                    </m:func>
                  </m:oMath>
                </a14:m>
                <a:r>
                  <a:rPr lang="ru-RU" sz="3200" b="1" dirty="0" smtClean="0"/>
                  <a:t>.</a:t>
                </a:r>
                <a:endParaRPr lang="ru-RU" sz="3200" b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200" b="0" i="1">
                                <a:latin typeface="Cambria Math"/>
                              </a:rPr>
                              <m:t>𝑙𝑖𝑚</m:t>
                            </m:r>
                          </m:e>
                          <m:lim>
                            <m:r>
                              <a:rPr lang="en-US" sz="3200" b="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b="0" i="1">
                                <a:latin typeface="Cambria Math"/>
                              </a:rPr>
                              <m:t>→3−0</m:t>
                            </m:r>
                          </m:lim>
                        </m:limLow>
                      </m:fName>
                      <m:e>
                        <m:r>
                          <a:rPr lang="ru-RU" sz="3200" b="0" i="1">
                            <a:latin typeface="Cambria Math"/>
                          </a:rPr>
                          <m:t>2</m:t>
                        </m:r>
                        <m:r>
                          <a:rPr lang="ru-RU" sz="3200" b="0" i="1">
                            <a:latin typeface="Cambria Math"/>
                          </a:rPr>
                          <m:t>𝑥</m:t>
                        </m:r>
                        <m:r>
                          <a:rPr lang="ru-RU" sz="3200" b="0" i="1">
                            <a:latin typeface="Cambria Math"/>
                          </a:rPr>
                          <m:t>=6</m:t>
                        </m:r>
                      </m:e>
                    </m:func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левосторонним пределом </a:t>
                </a:r>
                <a:r>
                  <a:rPr lang="ru-RU" sz="3200" dirty="0" smtClean="0"/>
                  <a:t>функции,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</p:txBody>
          </p:sp>
        </mc:Choice>
        <mc:Fallback xmlns="">
          <p:sp>
            <p:nvSpPr>
              <p:cNvPr id="4096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2"/>
                <a:ext cx="6775450" cy="4521746"/>
              </a:xfrm>
              <a:blipFill rotWithShape="1">
                <a:blip r:embed="rId2"/>
                <a:stretch>
                  <a:fillRect l="-2340" t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C9D133-34B4-40D5-9792-2163C8F10765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Предел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556791"/>
                <a:ext cx="6933530" cy="452174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200" b="0" i="1">
                                <a:latin typeface="Cambria Math"/>
                              </a:rPr>
                              <m:t>𝑙𝑖𝑚</m:t>
                            </m:r>
                          </m:e>
                          <m:lim>
                            <m:r>
                              <a:rPr lang="en-US" sz="3200" b="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b="0" i="1">
                                <a:latin typeface="Cambria Math"/>
                              </a:rPr>
                              <m:t>→3+0</m:t>
                            </m:r>
                          </m:lim>
                        </m:limLow>
                      </m:fName>
                      <m:e>
                        <m:r>
                          <a:rPr lang="ru-RU" sz="3200" b="0" i="1">
                            <a:latin typeface="Cambria Math"/>
                          </a:rPr>
                          <m:t>2</m:t>
                        </m:r>
                        <m:r>
                          <a:rPr lang="ru-RU" sz="3200" b="0" i="1">
                            <a:latin typeface="Cambria Math"/>
                          </a:rPr>
                          <m:t>𝑥</m:t>
                        </m:r>
                        <m:r>
                          <a:rPr lang="ru-RU" sz="3200" b="0" i="1">
                            <a:latin typeface="Cambria Math"/>
                          </a:rPr>
                          <m:t>=6</m:t>
                        </m:r>
                      </m:e>
                    </m:func>
                  </m:oMath>
                </a14:m>
                <a:r>
                  <a:rPr lang="ru-RU" sz="3200" dirty="0" smtClean="0"/>
                  <a:t>  называется </a:t>
                </a:r>
                <a:r>
                  <a:rPr lang="ru-RU" sz="3200" b="1" i="1" dirty="0" smtClean="0"/>
                  <a:t>правосторонним пределом </a:t>
                </a:r>
                <a:r>
                  <a:rPr lang="ru-RU" sz="3200" dirty="0" smtClean="0"/>
                  <a:t>функции,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200" b="0" i="1">
                                <a:latin typeface="Cambria Math"/>
                              </a:rPr>
                              <m:t>𝑙𝑖𝑚</m:t>
                            </m:r>
                          </m:e>
                          <m:lim>
                            <m:r>
                              <a:rPr lang="en-US" sz="3200" b="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b="0" i="1">
                                <a:latin typeface="Cambria Math"/>
                              </a:rPr>
                              <m:t>→3</m:t>
                            </m:r>
                          </m:lim>
                        </m:limLow>
                      </m:fName>
                      <m:e>
                        <m:r>
                          <a:rPr lang="ru-RU" sz="3200" b="0" i="1">
                            <a:latin typeface="Cambria Math"/>
                          </a:rPr>
                          <m:t>2</m:t>
                        </m:r>
                        <m:r>
                          <a:rPr lang="ru-RU" sz="3200" b="0" i="1">
                            <a:latin typeface="Cambria Math"/>
                          </a:rPr>
                          <m:t>𝑥</m:t>
                        </m:r>
                        <m:r>
                          <a:rPr lang="ru-RU" sz="3200" b="0" i="1">
                            <a:latin typeface="Cambria Math"/>
                          </a:rPr>
                          <m:t>=6</m:t>
                        </m:r>
                      </m:e>
                    </m:func>
                  </m:oMath>
                </a14:m>
                <a:r>
                  <a:rPr lang="ru-RU" sz="3200" dirty="0" smtClean="0"/>
                  <a:t> - </a:t>
                </a:r>
                <a:r>
                  <a:rPr lang="ru-RU" sz="3200" b="1" i="1" dirty="0" smtClean="0"/>
                  <a:t>двусторонний предел </a:t>
                </a:r>
                <a:r>
                  <a:rPr lang="ru-RU" sz="3200" dirty="0" smtClean="0"/>
                  <a:t>или предел функции в точке.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Если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имеет предел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то этот предел </a:t>
                </a:r>
                <a:r>
                  <a:rPr lang="ru-RU" sz="3200" b="1" i="1" dirty="0" smtClean="0"/>
                  <a:t>единственный</a:t>
                </a:r>
                <a:r>
                  <a:rPr lang="ru-RU" sz="3200" b="1" dirty="0" smtClean="0"/>
                  <a:t>.</a:t>
                </a:r>
              </a:p>
            </p:txBody>
          </p:sp>
        </mc:Choice>
        <mc:Fallback xmlns="">
          <p:sp>
            <p:nvSpPr>
              <p:cNvPr id="41987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556791"/>
                <a:ext cx="6933530" cy="4521747"/>
              </a:xfrm>
              <a:blipFill rotWithShape="1">
                <a:blip r:embed="rId2"/>
                <a:stretch>
                  <a:fillRect l="-2287" t="-1887" r="-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B8AD7-E4FA-46F9-AD1B-3243F1312822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Свойства пределов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340769"/>
                <a:ext cx="6775450" cy="473777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Некоторые </a:t>
                </a:r>
                <a:r>
                  <a:rPr lang="ru-RU" sz="3200" b="1" dirty="0" smtClean="0"/>
                  <a:t>свойства</a:t>
                </a:r>
                <a:r>
                  <a:rPr lang="ru-RU" sz="3200" dirty="0" smtClean="0"/>
                  <a:t> пределов.</a:t>
                </a:r>
              </a:p>
              <a:p>
                <a:pPr marL="0" indent="0">
                  <a:buNone/>
                </a:pPr>
                <a:r>
                  <a:rPr lang="ru-RU" sz="3200" dirty="0"/>
                  <a:t>  </a:t>
                </a:r>
                <a:r>
                  <a:rPr lang="ru-RU" sz="3200" dirty="0" smtClean="0"/>
                  <a:t>  Пусть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200" i="1" dirty="0" smtClean="0"/>
                  <a:t>– </a:t>
                </a:r>
                <a:r>
                  <a:rPr lang="en-US" sz="3200" dirty="0" err="1" smtClean="0"/>
                  <a:t>const</a:t>
                </a:r>
                <a:r>
                  <a:rPr lang="en-US" sz="3200" dirty="0" smtClean="0"/>
                  <a:t>,</a:t>
                </a: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ru-RU" sz="3200" i="1">
                            <a:latin typeface="Cambria Math"/>
                          </a:rPr>
                          <m:t>∃ </m:t>
                        </m:r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ru-RU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ru-RU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ru-RU" sz="3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ru-RU" sz="3200" i="1">
                            <a:latin typeface="Cambria Math"/>
                          </a:rPr>
                          <m:t>=</m:t>
                        </m:r>
                        <m:r>
                          <a:rPr lang="ru-RU" sz="3200" i="1">
                            <a:latin typeface="Cambria Math"/>
                          </a:rPr>
                          <m:t>𝐴</m:t>
                        </m:r>
                        <m:r>
                          <a:rPr lang="ru-RU" sz="3200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ru-RU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ru-RU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ru-RU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ru-RU" sz="3200" i="1">
                                <a:latin typeface="Cambria Math"/>
                              </a:rPr>
                              <m:t>𝑔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(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)=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𝐵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sz="3200" dirty="0" smtClean="0"/>
                  <a:t>, тогда справедливы следующие равенства: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1)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</m:e>
                    </m:fun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340769"/>
                <a:ext cx="6775450" cy="4737770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397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Свойства пределов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2)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±</m:t>
                        </m:r>
                        <m:r>
                          <a:rPr lang="en-US" sz="32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)±</m:t>
                            </m:r>
                          </m:e>
                        </m:func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±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𝑔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  <m:r>
                          <a:rPr lang="en-US" sz="3200" i="1">
                            <a:latin typeface="Cambria Math"/>
                          </a:rPr>
                          <m:t>±</m:t>
                        </m:r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</m:fun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3)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∙</m:t>
                        </m:r>
                        <m:r>
                          <a:rPr lang="en-US" sz="32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)∙</m:t>
                            </m:r>
                          </m:e>
                        </m:func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∙</m:t>
                      </m:r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32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200" i="1">
                              <a:latin typeface="Cambria Math"/>
                            </a:rPr>
                            <m:t>=</m:t>
                          </m:r>
                          <m:r>
                            <a:rPr lang="en-US" sz="3200" i="1">
                              <a:latin typeface="Cambria Math"/>
                            </a:rPr>
                            <m:t>𝐴</m:t>
                          </m:r>
                          <m:r>
                            <a:rPr lang="en-US" sz="3200" i="1">
                              <a:latin typeface="Cambria Math"/>
                            </a:rPr>
                            <m:t>∙</m:t>
                          </m:r>
                          <m:r>
                            <a:rPr lang="en-US" sz="3200" i="1">
                              <a:latin typeface="Cambria Math"/>
                            </a:rPr>
                            <m:t>𝐵</m:t>
                          </m:r>
                        </m:e>
                      </m:func>
                      <m:r>
                        <a:rPr lang="ru-RU" sz="3200" b="0" i="0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  <a:blipFill rotWithShape="1">
                <a:blip r:embed="rId2"/>
                <a:stretch>
                  <a:fillRect l="-2340" t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5089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Свойства пределов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4)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  <m:r>
                          <a:rPr lang="en-US" sz="3200" i="1">
                            <a:latin typeface="Cambria Math"/>
                          </a:rPr>
                          <m:t>∙</m:t>
                        </m:r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3200" i="1">
                                <a:latin typeface="Cambria Math"/>
                              </a:rPr>
                              <m:t>=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𝐶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∙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  <m:r>
                              <a:rPr lang="ru-RU" sz="3200" b="0" i="1" smtClean="0">
                                <a:latin typeface="Cambria Math"/>
                              </a:rPr>
                              <m:t>;</m:t>
                            </m:r>
                          </m:e>
                        </m:func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5</a:t>
                </a:r>
                <a:r>
                  <a:rPr lang="ru-RU" sz="3200" dirty="0" smtClean="0"/>
                  <a:t>)  если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≠0(</m:t>
                        </m:r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  <m:r>
                          <a:rPr lang="en-US" sz="3200" i="1">
                            <a:latin typeface="Cambria Math"/>
                          </a:rPr>
                          <m:t>≠0)</m:t>
                        </m:r>
                      </m:e>
                    </m:func>
                  </m:oMath>
                </a14:m>
                <a:r>
                  <a:rPr lang="ru-RU" sz="3200" dirty="0" smtClean="0"/>
                  <a:t>, тогда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𝐵</m:t>
                          </m:r>
                        </m:den>
                      </m:f>
                      <m:r>
                        <a:rPr lang="ru-RU" sz="3200" b="0" i="0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3200" dirty="0" smtClean="0"/>
              </a:p>
              <a:p>
                <a:pPr marL="514350" indent="-514350">
                  <a:buAutoNum type="arabicParenR" startAt="4"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78979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Свойства пределов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6)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func>
                              <m:func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>
                                        <a:latin typeface="Cambria Math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→</m:t>
                                    </m:r>
                                    <m:sSub>
                                      <m:sSubPr>
                                        <m:ctrlPr>
                                          <a:rPr lang="ru-RU" sz="32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3200" i="1">
                                            <a:latin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lim>
                                </m:limLow>
                              </m:fName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))</m:t>
                                </m:r>
                              </m:e>
                            </m:func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r>
                  <a:rPr lang="ru-RU" sz="3200" dirty="0" smtClean="0"/>
                  <a:t>, в частности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𝑛</m:t>
                    </m:r>
                    <m:r>
                      <a:rPr lang="en-US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𝑁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Здесь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любое действительное число (конечное или бесконечное).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  <a:blipFill rotWithShape="1">
                <a:blip r:embed="rId2"/>
                <a:stretch>
                  <a:fillRect l="-2340" t="-13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6943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Бесконечно малые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200" dirty="0" smtClean="0"/>
                  <a:t>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называется бесконечно малой (б. м. ф.) при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если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)=0</m:t>
                        </m:r>
                      </m:e>
                    </m:fun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Бесконечно малые функции часто называют бесконечно малыми величинами или бесконечно малыми и обозначают греческими буквами </a:t>
                </a:r>
                <a:endParaRPr lang="ru-RU" sz="32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𝛽</m:t>
                    </m:r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𝛾</m:t>
                    </m:r>
                  </m:oMath>
                </a14:m>
                <a:r>
                  <a:rPr lang="ru-RU" sz="3200" dirty="0" smtClean="0"/>
                  <a:t> и т.д.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1170" b="-30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9250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Бесконечно малые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 </a:t>
            </a:r>
            <a:r>
              <a:rPr lang="ru-RU" sz="3200" dirty="0" smtClean="0"/>
              <a:t>Свойства бесконечно малых:</a:t>
            </a:r>
          </a:p>
          <a:p>
            <a:pPr marL="0" indent="0">
              <a:buNone/>
            </a:pPr>
            <a:r>
              <a:rPr lang="ru-RU" sz="3200" dirty="0" smtClean="0"/>
              <a:t>1)  алгебраическая сумма конечного числа бесконечно малых функций есть бесконечно малая;</a:t>
            </a:r>
          </a:p>
          <a:p>
            <a:pPr marL="0" indent="0">
              <a:buNone/>
            </a:pPr>
            <a:r>
              <a:rPr lang="ru-RU" sz="3200" dirty="0" smtClean="0"/>
              <a:t>2)  произведение ограниченной функции на бесконечно малую есть бесконечно малая функция;</a:t>
            </a:r>
          </a:p>
          <a:p>
            <a:pPr marL="514350" indent="-514350">
              <a:buAutoNum type="arabicParenR"/>
            </a:pPr>
            <a:endParaRPr lang="ru-RU" sz="3200" dirty="0" smtClean="0"/>
          </a:p>
          <a:p>
            <a:pPr marL="514350" indent="-514350">
              <a:buAutoNum type="arabicParenR"/>
            </a:pP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00313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Бесконечно малые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3)  произведение двух б. м. ф. есть функция бесконечно малая;</a:t>
            </a:r>
          </a:p>
          <a:p>
            <a:pPr marL="0" indent="0">
              <a:buNone/>
            </a:pPr>
            <a:r>
              <a:rPr lang="ru-RU" sz="3200" dirty="0" smtClean="0"/>
              <a:t>4)  произведение б. м. ф. на константу есть бесконечно малая;</a:t>
            </a:r>
          </a:p>
          <a:p>
            <a:pPr marL="0" indent="0">
              <a:buNone/>
            </a:pPr>
            <a:r>
              <a:rPr lang="ru-RU" sz="3200" dirty="0" smtClean="0"/>
              <a:t>5)  частное от деления б. м. на функцию, имеющую отличный от нуля предел, есть бесконечно малая.</a:t>
            </a:r>
          </a:p>
          <a:p>
            <a:pPr marL="514350" indent="-514350">
              <a:buAutoNum type="arabicParenR" startAt="4"/>
            </a:pP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48607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Бесконечно малые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2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бесконечно малая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≠0)</m:t>
                    </m:r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sz="3200" dirty="0" smtClean="0"/>
                  <a:t> - есть бесконечно большая функция и наоборот: если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бесконечно большая, то функция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sz="3200" dirty="0" smtClean="0"/>
                  <a:t> - бесконечно большая.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1222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Бесконечно малые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Если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  <a:r>
                  <a:rPr lang="ru-RU" sz="3200" dirty="0" smtClean="0"/>
                  <a:t>имеет предел, равный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𝐴</m:t>
                    </m:r>
                  </m:oMath>
                </a14:m>
                <a:r>
                  <a:rPr lang="ru-RU" sz="3200" dirty="0" smtClean="0"/>
                  <a:t>, то её можно представить как сумму числа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𝐴</m:t>
                    </m:r>
                  </m:oMath>
                </a14:m>
                <a:r>
                  <a:rPr lang="ru-RU" sz="3200" dirty="0" smtClean="0"/>
                  <a:t> и бесконечно малой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есть если</a:t>
                </a: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fName>
                      <m:e>
                        <m:r>
                          <a:rPr lang="ru-RU" sz="3200" i="1">
                            <a:latin typeface="Cambria Math"/>
                          </a:rPr>
                          <m:t>=</m:t>
                        </m:r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</m:func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en-US" sz="3200" i="1">
                        <a:latin typeface="Cambria Math"/>
                      </a:rPr>
                      <m:t>𝐴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58153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Бесконечно малые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</a:t>
                </a:r>
                <a:r>
                  <a:rPr lang="ru-RU" sz="3200" dirty="0" smtClean="0"/>
                  <a:t>Справедливо и обратное: если функцию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можно представить в виде суммы числа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𝐴</m:t>
                    </m:r>
                  </m:oMath>
                </a14:m>
                <a:r>
                  <a:rPr lang="ru-RU" sz="3200" dirty="0" smtClean="0"/>
                  <a:t> и б. м.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число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𝐴</m:t>
                    </m:r>
                  </m:oMath>
                </a14:m>
                <a:r>
                  <a:rPr lang="ru-RU" sz="3200" dirty="0" smtClean="0"/>
                  <a:t> является пределом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есть если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en-US" sz="3200" i="1">
                        <a:latin typeface="Cambria Math"/>
                      </a:rPr>
                      <m:t>𝐴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fName>
                      <m:e>
                        <m:r>
                          <a:rPr lang="ru-RU" sz="3200" i="1">
                            <a:latin typeface="Cambria Math"/>
                          </a:rPr>
                          <m:t>=</m:t>
                        </m:r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</m:func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52436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Техника нахождения предела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</a:t>
                </a:r>
                <a:r>
                  <a:rPr lang="ru-RU" sz="3200" dirty="0" smtClean="0"/>
                  <a:t>При нахождении предела функции часто встречаются так называемые «неопределенности» следующих видов: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den>
                        </m:f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∞−∞</m:t>
                        </m:r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0∙∞</m:t>
                        </m:r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sup>
                        </m:sSup>
                      </m:e>
                    </m:d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и</a:t>
                </a:r>
                <a:r>
                  <a:rPr lang="ru-RU" sz="3200" dirty="0" smtClean="0"/>
                  <a:t> так далее.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r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3728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Техника нахождения предела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200" dirty="0" smtClean="0"/>
                  <a:t>Чтобы раскрыть неопределенность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200" dirty="0" smtClean="0"/>
                  <a:t>, требуется выполнить над данной функцией преобразования, не меняющие значение функции, в результате которых исчезнет неопределенность.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27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58106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Техника нахождения предела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200" dirty="0" smtClean="0"/>
                  <a:t>Чтобы раскрыть неопределенность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200" dirty="0" smtClean="0"/>
                  <a:t> надо числитель и знаменатель данной функции разделить на старшую степень переменной, входящей в изображение данной функции.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  <a:blipFill rotWithShape="1">
                <a:blip r:embed="rId2"/>
                <a:stretch>
                  <a:fillRect l="-2340" t="-1859" r="-8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641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Техника нахождения предела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Если степени многочленов числителя и знаменателя одинаковы, то предел данной функции равен отношению коэффициентов при старших степенях этих многочленов.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957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Техника нахождения предела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Если степень многочлена, стоящего в знаменателе, больше степени многочлена, стоящего в числителе данной функции, то предел такой функции равен нулю.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11480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Техника нахождения предела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Если степень многочлена, стоящего в знаменателе, меньше степени многочлена, стоящего в числителе данной функции, то предел такой функции равен бесконечности.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6662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Техника нахождения предела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Для того, чтобы раскрыть неопределенности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∞−∞</m:t>
                        </m:r>
                      </m:e>
                    </m:d>
                  </m:oMath>
                </a14:m>
                <a:r>
                  <a:rPr lang="ru-RU" sz="3200" dirty="0" smtClean="0"/>
                  <a:t> или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0∙∞</m:t>
                        </m:r>
                      </m:e>
                    </m:d>
                  </m:oMath>
                </a14:m>
                <a:r>
                  <a:rPr lang="ru-RU" sz="3200" dirty="0" smtClean="0"/>
                  <a:t> сначала необходимо с помощью преобразований, не меняющих значения функции, привести данную функцию к виду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200" dirty="0" smtClean="0"/>
                  <a:t> или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200" dirty="0" smtClean="0"/>
                  <a:t>, а затем воспользоваться рассмотренными ранее правилами.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810" b="-17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0899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Первый замечательный предел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При вычислении пределов выражений, содержащих тригонометрические функции часто используют предел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ru-RU" sz="3200" b="1" i="1">
                                    <a:latin typeface="Cambria Math"/>
                                  </a:rPr>
                                  <m:t>𝒔𝒊𝒏</m:t>
                                </m:r>
                              </m:fName>
                              <m:e>
                                <m:r>
                                  <a:rPr lang="ru-RU" sz="32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func>
                          </m:num>
                          <m:den>
                            <m:r>
                              <a:rPr lang="ru-RU" sz="3200" b="1" i="1">
                                <a:latin typeface="Cambria Math"/>
                              </a:rPr>
                              <m:t>𝒙</m:t>
                            </m:r>
                          </m:den>
                        </m:f>
                      </m:e>
                    </m:func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𝟏</m:t>
                    </m:r>
                    <m:r>
                      <a:rPr lang="ru-RU" sz="3200" b="1" i="1">
                        <a:latin typeface="Cambria Math"/>
                      </a:rPr>
                      <m:t>,</m:t>
                    </m:r>
                  </m:oMath>
                </a14:m>
                <a:endParaRPr lang="ru-RU" sz="3200" b="1" dirty="0"/>
              </a:p>
              <a:p>
                <a:pPr marL="0" indent="0">
                  <a:buNone/>
                </a:pPr>
                <a:r>
                  <a:rPr lang="ru-RU" sz="3200" dirty="0"/>
                  <a:t>к</a:t>
                </a:r>
                <a:r>
                  <a:rPr lang="ru-RU" sz="3200" dirty="0" smtClean="0"/>
                  <a:t>оторый называется </a:t>
                </a:r>
                <a:r>
                  <a:rPr lang="ru-RU" sz="3200" b="1" i="1" dirty="0" smtClean="0"/>
                  <a:t>первым замечательным пределом.</a:t>
                </a:r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7771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6. Первый замечательный предел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Кроме того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6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600" b="1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36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3600" b="1" i="1">
                                <a:latin typeface="Cambria Math"/>
                              </a:rPr>
                              <m:t>𝒕𝒈𝒙</m:t>
                            </m:r>
                          </m:num>
                          <m:den>
                            <m:r>
                              <a:rPr lang="ru-RU" sz="3600" b="1" i="1">
                                <a:latin typeface="Cambria Math"/>
                              </a:rPr>
                              <m:t>𝒙</m:t>
                            </m:r>
                          </m:den>
                        </m:f>
                      </m:e>
                    </m:func>
                    <m:r>
                      <a:rPr lang="ru-RU" sz="3600" b="1" i="1">
                        <a:latin typeface="Cambria Math"/>
                      </a:rPr>
                      <m:t>=</m:t>
                    </m:r>
                    <m:r>
                      <a:rPr lang="ru-RU" sz="3600" b="1" i="1">
                        <a:latin typeface="Cambria Math"/>
                      </a:rPr>
                      <m:t>𝟏</m:t>
                    </m:r>
                    <m:r>
                      <a:rPr lang="ru-RU" sz="3600" b="1" i="1">
                        <a:latin typeface="Cambria Math"/>
                      </a:rPr>
                      <m:t>,</m:t>
                    </m:r>
                  </m:oMath>
                </a14:m>
                <a:endParaRPr lang="ru-RU" sz="3200" b="1" dirty="0" smtClean="0"/>
              </a:p>
              <a:p>
                <a:pPr marL="0" indent="0">
                  <a:buNone/>
                </a:pPr>
                <a:r>
                  <a:rPr lang="ru-RU" sz="3200" b="1" dirty="0" smtClean="0"/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6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600" b="1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36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3600" b="1" i="1">
                                <a:latin typeface="Cambria Math"/>
                              </a:rPr>
                              <m:t>𝒙</m:t>
                            </m:r>
                          </m:num>
                          <m:den>
                            <m:func>
                              <m:func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ru-RU" sz="3600" b="1" i="1">
                                    <a:latin typeface="Cambria Math"/>
                                  </a:rPr>
                                  <m:t>𝒔𝒊𝒏</m:t>
                                </m:r>
                              </m:fName>
                              <m:e>
                                <m:r>
                                  <a:rPr lang="ru-RU" sz="36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func>
                          </m:den>
                        </m:f>
                      </m:e>
                    </m:func>
                    <m:r>
                      <a:rPr lang="ru-RU" sz="3600" b="1" i="1">
                        <a:latin typeface="Cambria Math"/>
                      </a:rPr>
                      <m:t>=</m:t>
                    </m:r>
                    <m:r>
                      <a:rPr lang="ru-RU" sz="3600" b="1" i="1">
                        <a:latin typeface="Cambria Math"/>
                      </a:rPr>
                      <m:t>𝟏</m:t>
                    </m:r>
                    <m:r>
                      <a:rPr lang="ru-RU" sz="3600" b="1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200" b="1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ru-RU" sz="36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600" b="1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36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3600" b="1" i="1">
                                <a:latin typeface="Cambria Math"/>
                              </a:rPr>
                              <m:t>𝒙</m:t>
                            </m:r>
                          </m:num>
                          <m:den>
                            <m:r>
                              <a:rPr lang="ru-RU" sz="3600" b="1" i="1">
                                <a:latin typeface="Cambria Math"/>
                              </a:rPr>
                              <m:t>𝒕𝒈𝒙</m:t>
                            </m:r>
                          </m:den>
                        </m:f>
                      </m:e>
                    </m:func>
                    <m:r>
                      <a:rPr lang="ru-RU" sz="3600" b="1" i="1">
                        <a:latin typeface="Cambria Math"/>
                      </a:rPr>
                      <m:t>=</m:t>
                    </m:r>
                    <m:r>
                      <a:rPr lang="ru-RU" sz="3600" b="1" i="1">
                        <a:latin typeface="Cambria Math"/>
                      </a:rPr>
                      <m:t>𝟏</m:t>
                    </m:r>
                    <m:r>
                      <a:rPr lang="ru-RU" sz="3600" b="1" i="1">
                        <a:latin typeface="Cambria Math"/>
                      </a:rPr>
                      <m:t>.</m:t>
                    </m:r>
                  </m:oMath>
                </a14:m>
                <a:endParaRPr lang="ru-RU" sz="3600" b="1" dirty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С помощью первого замечательного предела раскрывается неопределенность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200" dirty="0" smtClean="0"/>
                  <a:t>. </a:t>
                </a:r>
                <a:endParaRPr lang="ru-RU" sz="3200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r="-28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1182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Второй </a:t>
            </a:r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замечательный предел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Пределы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0" i="1">
                                <a:latin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3200" b="1" i="1"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ru-RU" sz="3200" b="1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𝒙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  <m:r>
                          <a:rPr lang="en-US" sz="3200" b="1" i="1">
                            <a:latin typeface="Cambria Math"/>
                          </a:rPr>
                          <m:t>=</m:t>
                        </m:r>
                        <m:r>
                          <a:rPr lang="en-US" sz="3200" b="1" i="1">
                            <a:latin typeface="Cambria Math"/>
                          </a:rPr>
                          <m:t>𝒆</m:t>
                        </m:r>
                      </m:e>
                    </m:func>
                  </m:oMath>
                </a14:m>
                <a:r>
                  <a:rPr lang="ru-RU" sz="3200" b="1" dirty="0" smtClean="0"/>
                  <a:t> </a:t>
                </a:r>
                <a:r>
                  <a:rPr lang="ru-RU" sz="3200" dirty="0" smtClean="0"/>
                  <a:t>и</a:t>
                </a:r>
                <a:endParaRPr lang="ru-RU" sz="32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3200" b="1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2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200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3200" b="1" i="1">
                                    <a:latin typeface="Cambria Math"/>
                                  </a:rPr>
                                  <m:t>𝒙</m:t>
                                </m:r>
                              </m:den>
                            </m:f>
                          </m:sup>
                        </m:sSup>
                        <m:r>
                          <a:rPr lang="en-US" sz="3200" b="1" i="1">
                            <a:latin typeface="Cambria Math"/>
                          </a:rPr>
                          <m:t>=</m:t>
                        </m:r>
                        <m:r>
                          <a:rPr lang="en-US" sz="3200" b="1" i="1">
                            <a:latin typeface="Cambria Math"/>
                          </a:rPr>
                          <m:t>𝒆</m:t>
                        </m:r>
                      </m:e>
                    </m:func>
                  </m:oMath>
                </a14:m>
                <a:r>
                  <a:rPr lang="ru-RU" sz="3200" b="1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где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𝒆</m:t>
                    </m:r>
                    <m:r>
                      <a:rPr lang="en-US" sz="3200" b="0" i="1">
                        <a:latin typeface="Cambria Math"/>
                      </a:rPr>
                      <m:t>≈</m:t>
                    </m:r>
                    <m:r>
                      <a:rPr lang="en-US" sz="3200" i="1">
                        <a:latin typeface="Cambria Math"/>
                      </a:rPr>
                      <m:t>2,7</m:t>
                    </m:r>
                  </m:oMath>
                </a14:m>
                <a:r>
                  <a:rPr lang="ru-RU" sz="3200" dirty="0" smtClean="0"/>
                  <a:t>, называются </a:t>
                </a:r>
                <a:r>
                  <a:rPr lang="ru-RU" sz="3200" b="1" i="1" dirty="0" smtClean="0"/>
                  <a:t>вторым замечательным пределом.</a:t>
                </a:r>
              </a:p>
              <a:p>
                <a:pPr marL="0" indent="0">
                  <a:buNone/>
                </a:pPr>
                <a:r>
                  <a:rPr lang="ru-RU" sz="3200" b="1" i="1" dirty="0"/>
                  <a:t> </a:t>
                </a:r>
                <a:r>
                  <a:rPr lang="ru-RU" sz="3200" dirty="0" smtClean="0"/>
                  <a:t>  </a:t>
                </a:r>
                <a:endParaRPr lang="ru-RU" sz="3200" b="1" i="1" dirty="0"/>
              </a:p>
              <a:p>
                <a:pPr marL="0" indent="0">
                  <a:buNone/>
                </a:pPr>
                <a:endParaRPr lang="ru-RU" sz="3200" b="1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865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Второй замечательный предел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b="0" i="0" smtClean="0">
                        <a:latin typeface="Cambria Math"/>
                      </a:rPr>
                      <m:t>Полезно помнить, что</m:t>
                    </m:r>
                  </m:oMath>
                </a14:m>
                <a:endParaRPr lang="ru-RU" sz="3200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200" b="0" i="0" smtClean="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>
                                        <a:latin typeface="Cambria Math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(1+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)</m:t>
                                </m:r>
                              </m:e>
                            </m:func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</m:oMath>
                </a14:m>
                <a:r>
                  <a:rPr lang="ru-RU" sz="3200" dirty="0" smtClean="0"/>
                  <a:t>,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(1+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)</m:t>
                                </m:r>
                              </m:e>
                            </m:func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3200" i="1">
                            <a:latin typeface="Cambria Math"/>
                          </a:rPr>
                          <m:t>=1</m:t>
                        </m:r>
                      </m:e>
                    </m:func>
                  </m:oMath>
                </a14:m>
                <a:r>
                  <a:rPr lang="ru-RU" sz="3200" dirty="0" smtClean="0"/>
                  <a:t>,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sup>
                            </m:sSup>
                            <m:r>
                              <a:rPr lang="en-US" sz="3200" i="1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func>
                  </m:oMath>
                </a14:m>
                <a:r>
                  <a:rPr lang="ru-RU" sz="3200" dirty="0" smtClean="0"/>
                  <a:t>,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sup>
                            </m:sSup>
                            <m:r>
                              <a:rPr lang="en-US" sz="3200" i="1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=1</m:t>
                    </m:r>
                  </m:oMath>
                </a14:m>
                <a:r>
                  <a:rPr lang="ru-RU" sz="3200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sz="3200" dirty="0"/>
                  <a:t>г</a:t>
                </a:r>
                <a:r>
                  <a:rPr lang="ru-RU" sz="3200" dirty="0" smtClean="0"/>
                  <a:t>де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−</m:t>
                    </m:r>
                    <m:r>
                      <a:rPr lang="en-US" sz="3200" i="1">
                        <a:latin typeface="Cambria Math"/>
                      </a:rPr>
                      <m:t>𝑐𝑜𝑛𝑠𝑡</m:t>
                    </m:r>
                    <m:r>
                      <a:rPr lang="en-US" sz="3200" i="1">
                        <a:latin typeface="Cambria Math"/>
                      </a:rPr>
                      <m:t>,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&gt;0, 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≠1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40899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замечательный предел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С </a:t>
                </a:r>
                <a:r>
                  <a:rPr lang="ru-RU" sz="3200" dirty="0"/>
                  <a:t>помощью второго замечательного предела раскрывается 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неопределенность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sup>
                        </m:sSup>
                      </m:e>
                    </m:d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ru-RU" sz="3200" dirty="0" smtClean="0"/>
                  <a:t> называется экспоненциальной.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8349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Сравнение бесконечно малых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Две б. м. ф. сравниваются между собой с помощью их отношения. Пусть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𝛽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𝛽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есть б. м. при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то есть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)=0</m:t>
                        </m:r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  <m:r>
                          <a:rPr lang="en-US" sz="3200" i="1">
                            <a:latin typeface="Cambria Math"/>
                          </a:rPr>
                          <m:t>𝛽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=0</m:t>
                        </m:r>
                      </m:e>
                    </m:func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1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134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8. Сравнение бесконечно малых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1. Если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𝛽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𝐴</m:t>
                    </m:r>
                    <m:r>
                      <a:rPr lang="en-US" sz="3200" i="1">
                        <a:latin typeface="Cambria Math"/>
                      </a:rPr>
                      <m:t>≠0 (</m:t>
                    </m:r>
                    <m:r>
                      <a:rPr lang="en-US" sz="3200" i="1">
                        <a:latin typeface="Cambria Math"/>
                      </a:rPr>
                      <m:t>𝐴</m:t>
                    </m:r>
                    <m:r>
                      <a:rPr lang="en-US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𝑅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𝛽</m:t>
                    </m:r>
                  </m:oMath>
                </a14:m>
                <a:r>
                  <a:rPr lang="ru-RU" sz="3200" dirty="0" smtClean="0"/>
                  <a:t> называются </a:t>
                </a:r>
                <a:r>
                  <a:rPr lang="ru-RU" sz="3200" b="1" i="1" dirty="0" smtClean="0"/>
                  <a:t>бесконечно малыми одного порядка</a:t>
                </a:r>
                <a:r>
                  <a:rPr lang="ru-RU" sz="3200" b="1" dirty="0" smtClean="0"/>
                  <a:t>.</a:t>
                </a:r>
                <a:endParaRPr lang="ru-RU" sz="3200" b="1" dirty="0"/>
              </a:p>
              <a:p>
                <a:pPr marL="0" indent="0">
                  <a:buNone/>
                </a:pPr>
                <a:r>
                  <a:rPr lang="ru-RU" sz="3200" dirty="0" smtClean="0"/>
                  <a:t> 2. Если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𝛽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бесконечно малой более высокого порядка</a:t>
                </a:r>
                <a:r>
                  <a:rPr lang="ru-RU" sz="3200" dirty="0" smtClean="0"/>
                  <a:t>, чем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𝛽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  <a:blipFill rotWithShape="1">
                <a:blip r:embed="rId2"/>
                <a:stretch>
                  <a:fillRect l="-2340" t="-797" r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457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8. Сравнение бесконечно малых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:r>
                  <a:rPr lang="ru-RU" sz="3200" dirty="0" smtClean="0"/>
                  <a:t>3. Если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𝛽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=∞</m:t>
                    </m:r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бесконечно малой более низкого порядка</a:t>
                </a:r>
                <a:r>
                  <a:rPr lang="ru-RU" sz="3200" dirty="0" smtClean="0"/>
                  <a:t>, чем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𝛽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4. Если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𝛽</m:t>
                            </m:r>
                          </m:den>
                        </m:f>
                      </m:e>
                    </m:func>
                  </m:oMath>
                </a14:m>
                <a:r>
                  <a:rPr lang="ru-RU" sz="3200" dirty="0" smtClean="0"/>
                  <a:t>  не существует,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𝛽</m:t>
                    </m:r>
                  </m:oMath>
                </a14:m>
                <a:r>
                  <a:rPr lang="ru-RU" sz="3200" dirty="0" smtClean="0"/>
                  <a:t> называются </a:t>
                </a:r>
                <a:r>
                  <a:rPr lang="ru-RU" sz="3200" b="1" i="1" dirty="0" smtClean="0"/>
                  <a:t>несравнимыми бесконечно малыми</a:t>
                </a:r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797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3962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8. Сравнение бесконечно малых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:r>
                  <a:rPr lang="ru-RU" sz="3200" dirty="0" smtClean="0"/>
                  <a:t>5. Если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𝛽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=1</m:t>
                    </m:r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𝛽</m:t>
                    </m:r>
                  </m:oMath>
                </a14:m>
                <a:r>
                  <a:rPr lang="ru-RU" sz="3200" dirty="0" smtClean="0"/>
                  <a:t> называются </a:t>
                </a:r>
                <a:r>
                  <a:rPr lang="ru-RU" sz="3200" b="1" i="1" dirty="0" smtClean="0"/>
                  <a:t>эквивалентными бесконечно малыми</a:t>
                </a:r>
                <a:r>
                  <a:rPr lang="ru-RU" sz="3200" dirty="0"/>
                  <a:t> </a:t>
                </a:r>
                <a:r>
                  <a:rPr lang="ru-RU" sz="3200" dirty="0" smtClean="0"/>
                  <a:t>( при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); это обозначается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𝜶</m:t>
                    </m:r>
                    <m:r>
                      <a:rPr lang="en-US" sz="3200" b="1" i="1">
                        <a:latin typeface="Cambria Math"/>
                      </a:rPr>
                      <m:t>~</m:t>
                    </m:r>
                    <m:r>
                      <a:rPr lang="en-US" sz="3200" b="1" i="1">
                        <a:latin typeface="Cambria Math"/>
                      </a:rPr>
                      <m:t>𝜷</m:t>
                    </m:r>
                  </m:oMath>
                </a14:m>
                <a:r>
                  <a:rPr lang="ru-RU" sz="3200" b="1" dirty="0" smtClean="0"/>
                  <a:t>.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l="-2340" t="-8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3866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8. Сравнение бесконечно малых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i="1" dirty="0" smtClean="0"/>
                  <a:t>Важнейшие эквивалентности</a:t>
                </a:r>
                <a:r>
                  <a:rPr lang="ru-RU" sz="3200" dirty="0" smtClean="0"/>
                  <a:t>, которые используются при вычислении пределов: при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→0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b="1" dirty="0" smtClean="0"/>
                  <a:t>1</a:t>
                </a:r>
                <a:r>
                  <a:rPr lang="ru-RU" sz="3200" dirty="0" smtClean="0"/>
                  <a:t>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~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200" dirty="0" smtClean="0"/>
                  <a:t>   </a:t>
                </a:r>
                <a:r>
                  <a:rPr lang="ru-RU" sz="3200" b="1" dirty="0" smtClean="0"/>
                  <a:t>2</a:t>
                </a:r>
                <a:r>
                  <a:rPr lang="ru-RU" sz="3200" dirty="0" smtClean="0"/>
                  <a:t>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tg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~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200" dirty="0" smtClean="0"/>
                  <a:t>   </a:t>
                </a:r>
                <a:r>
                  <a:rPr lang="ru-RU" sz="3200" b="1" dirty="0" smtClean="0"/>
                  <a:t>3</a:t>
                </a:r>
                <a:r>
                  <a:rPr lang="ru-RU" sz="3200" dirty="0" smtClean="0"/>
                  <a:t>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arcsin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~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b="1" dirty="0" smtClean="0"/>
                  <a:t>4</a:t>
                </a:r>
                <a:r>
                  <a:rPr lang="ru-RU" sz="3200" dirty="0" smtClean="0"/>
                  <a:t>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arctg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~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200" dirty="0" smtClean="0"/>
                  <a:t>     </a:t>
                </a:r>
                <a:r>
                  <a:rPr lang="ru-RU" sz="3200" b="1" dirty="0" smtClean="0"/>
                  <a:t>5</a:t>
                </a:r>
                <a:r>
                  <a:rPr lang="ru-RU" sz="3200" dirty="0" smtClean="0"/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−1~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 </a:t>
                </a:r>
              </a:p>
              <a:p>
                <a:pPr marL="0" indent="0">
                  <a:buNone/>
                </a:pPr>
                <a:r>
                  <a:rPr lang="ru-RU" sz="3200" b="1" dirty="0" smtClean="0"/>
                  <a:t>6</a:t>
                </a:r>
                <a:r>
                  <a:rPr lang="ru-RU" sz="3200" dirty="0" smtClean="0"/>
                  <a:t>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(1+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)~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200" dirty="0" smtClean="0"/>
                  <a:t>  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2335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8. Сравнение бесконечно малых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1, 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𝛽</m:t>
                    </m:r>
                    <m:r>
                      <a:rPr lang="en-US" sz="3200" i="1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200" dirty="0" smtClean="0"/>
                  <a:t> при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тогда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𝛽</m:t>
                              </m:r>
                            </m:den>
                          </m:f>
                        </m:e>
                      </m:func>
                      <m:r>
                        <a:rPr lang="en-US" sz="32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32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i="1">
                                      <a:latin typeface="Cambria Math"/>
                                    </a:rPr>
                                    <m:t>𝛼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sz="32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𝛽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т</a:t>
                </a:r>
                <a:r>
                  <a:rPr lang="ru-RU" sz="3200" dirty="0" smtClean="0"/>
                  <a:t>.е. предел отношения двух бесконечно малых функций не изменится, если каждую или одну из них заменить эквивалентной ей бесконечно малой.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19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5462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 algn="ctr">
              <a:buNone/>
            </a:pPr>
            <a:endParaRPr lang="ru-RU" sz="66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Непрерывность </a:t>
            </a:r>
            <a:r>
              <a:rPr lang="ru-RU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</a:t>
            </a:r>
            <a:endParaRPr lang="ru-RU" sz="6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3337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Содержание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  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§ 1.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Определение непрерывности функции в точке</a:t>
            </a:r>
          </a:p>
          <a:p>
            <a:pPr marL="0" indent="0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2. Классификация точек разрыва</a:t>
            </a:r>
          </a:p>
          <a:p>
            <a:pPr marL="0" indent="0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 Свойства непрерывных функций</a:t>
            </a:r>
          </a:p>
          <a:p>
            <a:pPr marL="0" indent="0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4. Второе определение непрерывности функции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58587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</a:t>
            </a:r>
            <a:r>
              <a:rPr lang="ru-RU" sz="4000" dirty="0">
                <a:effectLst/>
              </a:rPr>
              <a:t> </a:t>
            </a:r>
            <a:r>
              <a:rPr lang="ru-RU" sz="4000" dirty="0" smtClean="0">
                <a:solidFill>
                  <a:schemeClr val="tx1"/>
                </a:solidFill>
              </a:rPr>
              <a:t>Определение непрерывности функции</a:t>
            </a:r>
            <a:endParaRPr lang="ru-R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называется непрерывной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если</a:t>
                </a:r>
              </a:p>
              <a:p>
                <a:pPr marL="0" indent="0">
                  <a:buNone/>
                </a:pPr>
                <a:r>
                  <a:rPr lang="ru-RU" sz="3200" b="1" dirty="0" smtClean="0"/>
                  <a:t>1)</a:t>
                </a:r>
                <a:r>
                  <a:rPr lang="ru-RU" sz="3200" dirty="0" smtClean="0"/>
                  <a:t>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определена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и в её окрестности, то есть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∃</m:t>
                    </m:r>
                  </m:oMath>
                </a14:m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b="1" dirty="0" smtClean="0"/>
                  <a:t>2)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∃</m:t>
                    </m:r>
                  </m:oMath>
                </a14:m>
                <a:r>
                  <a:rPr lang="ru-RU" sz="3200" dirty="0" smtClean="0"/>
                  <a:t> конечные односторонние пределы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−0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+0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12793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</a:t>
            </a:r>
            <a:r>
              <a:rPr lang="ru-RU" sz="4000" dirty="0">
                <a:effectLst/>
              </a:rPr>
              <a:t> </a:t>
            </a:r>
            <a:r>
              <a:rPr lang="ru-RU" sz="4000" dirty="0">
                <a:solidFill>
                  <a:schemeClr val="tx1"/>
                </a:solidFill>
              </a:rPr>
              <a:t>Определение непрерывности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dirty="0" smtClean="0"/>
                  <a:t>3)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−0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</m:e>
                    </m:func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+0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</m:e>
                    </m:func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и</a:t>
                </a:r>
                <a:r>
                  <a:rPr lang="ru-RU" sz="3200" dirty="0" smtClean="0"/>
                  <a:t>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func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Так как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func>
                  </m:oMath>
                </a14:m>
                <a:r>
                  <a:rPr lang="ru-RU" sz="3200" dirty="0" smtClean="0"/>
                  <a:t>, можно записать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3200" i="1">
                              <a:latin typeface="Cambria Math"/>
                            </a:rPr>
                            <m:t>𝑓</m:t>
                          </m:r>
                          <m:r>
                            <a:rPr lang="en-US" sz="3200" i="1">
                              <a:latin typeface="Cambria Math"/>
                            </a:rPr>
                            <m:t>(</m:t>
                          </m:r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)=</m:t>
                          </m:r>
                          <m:r>
                            <a:rPr lang="en-US" sz="3200" i="1">
                              <a:latin typeface="Cambria Math"/>
                            </a:rPr>
                            <m:t>𝑓</m:t>
                          </m:r>
                          <m:r>
                            <a:rPr lang="en-US" sz="3200" i="1">
                              <a:latin typeface="Cambria Math"/>
                            </a:rPr>
                            <m:t>(</m:t>
                          </m:r>
                          <m:func>
                            <m:func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)=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0)</m:t>
                                  </m:r>
                                </m:sub>
                              </m:sSub>
                            </m:e>
                          </m:func>
                        </m:e>
                      </m:func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31216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</a:t>
            </a:r>
            <a:r>
              <a:rPr lang="ru-RU" sz="4000" dirty="0">
                <a:effectLst/>
              </a:rPr>
              <a:t> </a:t>
            </a:r>
            <a:r>
              <a:rPr lang="ru-RU" sz="4000" dirty="0">
                <a:solidFill>
                  <a:schemeClr val="tx1"/>
                </a:solidFill>
              </a:rPr>
              <a:t>Определение непрерывности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Это означает, что при нахождении предела непрерывной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можно перейти к пределу под знаком функции, то есть в функцию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вместо аргумента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подставить его предельное значение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5553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Классификация точек разрыва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Точки, в которых нарушается непрерывность функции, называются </a:t>
                </a:r>
                <a:r>
                  <a:rPr lang="ru-RU" sz="3200" b="1" dirty="0" smtClean="0"/>
                  <a:t>точками разрыва этой функции</a:t>
                </a:r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- точка разрыва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в ней не выполняется хотя бы одно из условий непрерывности функции, а именно: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340" t="-1830" r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42770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Классификация точек разрыва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dirty="0" smtClean="0"/>
                  <a:t>1) </a:t>
                </a:r>
                <a:r>
                  <a:rPr lang="ru-RU" sz="3200" dirty="0" smtClean="0"/>
                  <a:t>функция определена в окрестности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но не определена в самой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b="1" dirty="0" smtClean="0"/>
                  <a:t>2) </a:t>
                </a:r>
                <a:r>
                  <a:rPr lang="ru-RU" sz="3200" dirty="0" smtClean="0"/>
                  <a:t>функция определена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и её окрестности, но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∄</m:t>
                    </m:r>
                  </m:oMath>
                </a14:m>
                <a:r>
                  <a:rPr lang="ru-RU" sz="3200" dirty="0" smtClean="0"/>
                  <a:t> предела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при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;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340" t="-1830" r="-32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3717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Классификация точек разрыва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dirty="0" smtClean="0"/>
                  <a:t>3) </a:t>
                </a:r>
                <a:r>
                  <a:rPr lang="ru-RU" sz="3200" dirty="0" smtClean="0"/>
                  <a:t>функция определена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и её окрестности, существует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ru-RU" sz="3200" b="0" i="1" smtClean="0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но этот предел не равен значению функции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3200" i="1">
                              <a:latin typeface="Cambria Math"/>
                            </a:rPr>
                            <m:t>𝑓</m:t>
                          </m:r>
                          <m:r>
                            <a:rPr lang="en-US" sz="3200" i="1">
                              <a:latin typeface="Cambria Math"/>
                            </a:rPr>
                            <m:t>(</m:t>
                          </m:r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)≠</m:t>
                          </m:r>
                          <m:r>
                            <a:rPr lang="en-US" sz="3200" i="1">
                              <a:latin typeface="Cambria Math"/>
                            </a:rPr>
                            <m:t>𝑓</m:t>
                          </m:r>
                          <m:r>
                            <a:rPr lang="en-US" sz="32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 lang="en-US" sz="32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200" dirty="0"/>
              </a:p>
              <a:p>
                <a:pPr marL="0" indent="0" algn="ctr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5353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Классификация точек разрыва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Все точки разрыва функции разделяются на точки разрыва первого и второго рода. Точка разрыва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dirty="0" smtClean="0"/>
                  <a:t>точкой разрыва первого рода</a:t>
                </a:r>
                <a:r>
                  <a:rPr lang="ru-RU" sz="3200" dirty="0" smtClean="0"/>
                  <a:t>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если в этой точке существуют конечные односторонние пределы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3260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Классификация точек разрыва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ru-RU" sz="3200" b="0" i="1" smtClean="0">
                                <a:latin typeface="Cambria Math"/>
                              </a:rPr>
                              <m:t>  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−0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func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+0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ru-RU" sz="3200" dirty="0" smtClean="0"/>
                  <a:t>. При этом:</a:t>
                </a:r>
              </a:p>
              <a:p>
                <a:pPr marL="0" indent="0">
                  <a:buNone/>
                </a:pPr>
                <a:r>
                  <a:rPr lang="ru-RU" sz="3200" dirty="0"/>
                  <a:t>а</a:t>
                </a:r>
                <a:r>
                  <a:rPr lang="ru-RU" sz="3200" dirty="0" smtClean="0"/>
                  <a:t>)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/>
                  <a:t>, то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dirty="0" smtClean="0"/>
                  <a:t>точкой устранимого разрыва</a:t>
                </a:r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4058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Классификация точек разрыва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б</a:t>
                </a:r>
                <a:r>
                  <a:rPr lang="ru-RU" sz="3200" dirty="0"/>
                  <a:t>)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/>
                  <a:t>, то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/>
                  <a:t> называется </a:t>
                </a:r>
                <a:r>
                  <a:rPr lang="ru-RU" sz="3200" b="1" dirty="0"/>
                  <a:t>точкой конечного разрыва</a:t>
                </a:r>
                <a:r>
                  <a:rPr lang="ru-RU" sz="3200" b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 </a:t>
                </a:r>
                <a:r>
                  <a:rPr lang="ru-RU" sz="3200" b="1" dirty="0" smtClean="0"/>
                  <a:t>  </a:t>
                </a:r>
                <a:r>
                  <a:rPr lang="ru-RU" sz="3200" dirty="0" smtClean="0"/>
                  <a:t>Величину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h</m:t>
                    </m:r>
                  </m:oMath>
                </a14:m>
                <a:r>
                  <a:rPr lang="ru-RU" sz="3200" dirty="0" smtClean="0"/>
                  <a:t> называют </a:t>
                </a:r>
                <a:r>
                  <a:rPr lang="ru-RU" sz="3200" b="1" dirty="0" smtClean="0"/>
                  <a:t>скачком функции </a:t>
                </a:r>
                <a:r>
                  <a:rPr lang="ru-RU" sz="3200" dirty="0" smtClean="0"/>
                  <a:t>в точке разрыва первого рода.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2661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Классификация точек разрыва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Точка разрыва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точкой разрыва второго рода </a:t>
                </a:r>
                <a:r>
                  <a:rPr lang="ru-RU" sz="3600" dirty="0" smtClean="0"/>
                  <a:t>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ru-RU" sz="36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600" dirty="0" smtClean="0"/>
                  <a:t>если по крайней мере один из односторонних пределов не существует или равен бесконечности.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b="-9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42398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Свойства непрерывных функций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3200" b="1" i="1" dirty="0" smtClean="0"/>
              <a:t>Теоремы о непрерывности функции</a:t>
            </a:r>
          </a:p>
          <a:p>
            <a:pPr marL="0" indent="0">
              <a:buNone/>
            </a:pPr>
            <a:r>
              <a:rPr lang="ru-RU" sz="3200" b="1" i="1" dirty="0" smtClean="0"/>
              <a:t>1.</a:t>
            </a:r>
            <a:r>
              <a:rPr lang="ru-RU" sz="3200" dirty="0" smtClean="0"/>
              <a:t> Сумма, произведение и частное двух непрерывных функций есть функция непрерывная (для частного за исключением тех значений аргумента, в которых делитель равен нулю).</a:t>
            </a:r>
            <a:endParaRPr lang="ru-RU" sz="32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4924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Свойства непрерывных функций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2. </a:t>
                </a:r>
                <a:r>
                  <a:rPr lang="ru-RU" sz="3600" dirty="0" smtClean="0"/>
                  <a:t>Пусть функция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𝑢</m:t>
                    </m:r>
                    <m:r>
                      <a:rPr lang="ru-RU" sz="3600" i="1">
                        <a:latin typeface="Cambria Math"/>
                      </a:rPr>
                      <m:t>=</m:t>
                    </m:r>
                    <m:r>
                      <a:rPr lang="ru-RU" sz="3600" i="1">
                        <a:latin typeface="Cambria Math"/>
                      </a:rPr>
                      <m:t>𝜑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непрерывна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, а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непрерывна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 Тогда сложная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состоящая из непрерывных функций, непрерывна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4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918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Свойства непрерывных функций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3. </a:t>
                </a:r>
                <a:r>
                  <a:rPr lang="ru-RU" sz="3600" dirty="0" smtClean="0"/>
                  <a:t>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ru-RU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непрерывна и строго монотонна на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  <m:r>
                          <a:rPr lang="ru-RU" sz="3600" i="1">
                            <a:latin typeface="Cambria Math"/>
                          </a:rPr>
                          <m:t>;</m:t>
                        </m:r>
                        <m:r>
                          <a:rPr lang="ru-RU" sz="36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ru-RU" sz="3600" dirty="0" smtClean="0"/>
                  <a:t> оси </a:t>
                </a:r>
                <a:r>
                  <a:rPr lang="ru-RU" sz="3600" i="1" dirty="0" smtClean="0"/>
                  <a:t>Ох, </a:t>
                </a:r>
                <a:r>
                  <a:rPr lang="ru-RU" sz="3600" dirty="0" smtClean="0"/>
                  <a:t>то обратная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также непрерывна и монотонна на соответствующем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  <m:r>
                          <a:rPr lang="ru-RU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ru-RU" sz="3600" dirty="0" smtClean="0"/>
                  <a:t> оси </a:t>
                </a:r>
                <a:r>
                  <a:rPr lang="ru-RU" sz="3600" i="1" dirty="0" err="1" smtClean="0"/>
                  <a:t>Оу</a:t>
                </a:r>
                <a:r>
                  <a:rPr lang="ru-RU" sz="3600" dirty="0" smtClean="0"/>
                  <a:t>. 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5703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Свойства непрерывных функций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3200" dirty="0" smtClean="0"/>
              <a:t>Все основные элементарные функции непрерывны при всех значениях </a:t>
            </a:r>
            <a:r>
              <a:rPr lang="ru-RU" sz="3200" i="1" dirty="0" smtClean="0"/>
              <a:t>х,</a:t>
            </a:r>
            <a:r>
              <a:rPr lang="ru-RU" sz="3200" dirty="0" smtClean="0"/>
              <a:t> для которых они определены. </a:t>
            </a:r>
          </a:p>
          <a:p>
            <a:pPr marL="0" indent="0">
              <a:buNone/>
            </a:pPr>
            <a:r>
              <a:rPr lang="ru-RU" sz="3200" i="1" dirty="0"/>
              <a:t> </a:t>
            </a:r>
            <a:r>
              <a:rPr lang="ru-RU" sz="3200" i="1" dirty="0" smtClean="0"/>
              <a:t>  </a:t>
            </a:r>
            <a:r>
              <a:rPr lang="ru-RU" sz="3200" dirty="0" smtClean="0"/>
              <a:t>Всякая элементарная функция непрерывна в каждой точке, в которой она определена.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3977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Свойства непрерывных функций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b="1" i="1" dirty="0" smtClean="0"/>
              <a:t>4. </a:t>
            </a:r>
            <a:r>
              <a:rPr lang="ru-RU" sz="3600" dirty="0" smtClean="0"/>
              <a:t>(Теорема Вейерштрасса). Если функция непрерывна на отрезке, то она достигает на этом отрезке своего наибольшего и наименьшего значений.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435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Свойства непрерывных функций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i="1" dirty="0" smtClean="0"/>
                  <a:t>5.</a:t>
                </a:r>
                <a:r>
                  <a:rPr lang="ru-RU" sz="3200" dirty="0" smtClean="0"/>
                  <a:t> Если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непрерывна на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ru-RU" sz="3200" dirty="0" smtClean="0"/>
                  <a:t> и на его концах принимает значения разных знаков, то внутри отрезка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ru-RU" sz="3200" dirty="0" smtClean="0"/>
                  <a:t> найдется хотя бы одна точка </a:t>
                </a:r>
                <a:r>
                  <a:rPr lang="ru-RU" sz="3200" i="1" dirty="0" smtClean="0"/>
                  <a:t>с, </a:t>
                </a:r>
                <a:r>
                  <a:rPr lang="ru-RU" sz="3200" dirty="0" smtClean="0"/>
                  <a:t>в которой данная функция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обращается в нуль: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𝑐</m:t>
                    </m:r>
                    <m:r>
                      <a:rPr lang="ru-RU" sz="32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 r="-17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1389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Второе определение непрерывности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Функция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непрерывной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sz="3200" dirty="0" smtClean="0"/>
                  <a:t>, если она определена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и её окрестности и выполняется равенство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ru-RU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ru-RU" sz="3200" i="1">
                                <a:latin typeface="Cambria Math"/>
                              </a:rPr>
                              <m:t>∆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ru-RU" sz="3200" i="1">
                            <a:latin typeface="Cambria Math"/>
                          </a:rPr>
                          <m:t>∆</m:t>
                        </m:r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  <m:r>
                          <a:rPr lang="ru-RU" sz="3200" i="1">
                            <a:latin typeface="Cambria Math"/>
                          </a:rPr>
                          <m:t>=0</m:t>
                        </m:r>
                      </m:e>
                    </m:func>
                    <m:r>
                      <a:rPr lang="ru-RU" sz="3200" b="0" i="0" smtClean="0">
                        <a:latin typeface="Cambria Math"/>
                      </a:rPr>
                      <m:t>.</m:t>
                    </m:r>
                  </m:oMath>
                </a14:m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8357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Второе определение непрерывности функции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3600" dirty="0"/>
              <a:t>то есть </a:t>
            </a:r>
            <a:r>
              <a:rPr lang="ru-RU" sz="3600" b="1" i="1" dirty="0"/>
              <a:t>бесконечно малому приращению аргумента соответствует бесконечно малое приращение функции.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91316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Второе определение непрерывности функции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</a:t>
            </a:r>
            <a:r>
              <a:rPr lang="ru-RU" sz="3600" dirty="0" smtClean="0"/>
              <a:t>Исследуя непрерывность функции в точке, применяют либо первое, либо второе определение непрерывности.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63836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 algn="ctr">
              <a:buNone/>
            </a:pPr>
            <a:endParaRPr lang="ru-RU" sz="6600" dirty="0" smtClean="0"/>
          </a:p>
          <a:p>
            <a:pPr marL="0" indent="0" algn="ctr">
              <a:buNone/>
            </a:pPr>
            <a:r>
              <a:rPr lang="ru-RU" sz="6600" dirty="0" smtClean="0"/>
              <a:t>Производная функции</a:t>
            </a:r>
            <a:endParaRPr lang="ru-RU" sz="6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70526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12777"/>
            <a:ext cx="6775450" cy="4665762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1. Определение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производной</a:t>
            </a:r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2. Правила нахождения производной</a:t>
            </a:r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3. Таблица производных</a:t>
            </a:r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4. Дифференцирование неявных и параметрически заданных функций</a:t>
            </a:r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34030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5. 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Логарифмическое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дифференцирование</a:t>
            </a:r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§ 6. Производные высших порядков</a:t>
            </a:r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3200" b="1" dirty="0" smtClean="0"/>
              <a:t>§ </a:t>
            </a:r>
            <a:r>
              <a:rPr lang="ru-RU" sz="3200" b="1" dirty="0"/>
              <a:t>7. Применение производной функции к вычислению предела 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3819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</a:p>
          <a:p>
            <a:pPr marL="0" indent="0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§ 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8. Дифференциал функции</a:t>
            </a:r>
          </a:p>
          <a:p>
            <a:pPr marL="0" indent="0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§ 9. Исследование функций при помощи производных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693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  <a:r>
                  <a:rPr lang="ru-RU" sz="3200" b="1" i="1" dirty="0" smtClean="0"/>
                  <a:t>Производной функции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называется предел отношения приращения функции к приращению аргумента, когда приращение аргумента  стремится к нулю: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+∆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)−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ru-RU" sz="3200" b="0" i="1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580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/>
                  <a:t>или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𝒇</m:t>
                    </m:r>
                    <m:r>
                      <a:rPr lang="en-US" sz="3200" b="1" i="1">
                        <a:latin typeface="Cambria Math"/>
                      </a:rPr>
                      <m:t>′(</m:t>
                    </m:r>
                    <m:sSub>
                      <m:sSubPr>
                        <m:ctrlPr>
                          <a:rPr lang="ru-RU" sz="3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ru-RU" sz="3200" b="1" i="1">
                        <a:latin typeface="Cambria Math"/>
                      </a:rPr>
                      <m:t>)</m:t>
                    </m:r>
                    <m:r>
                      <a:rPr lang="en-US" sz="3200" b="1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b="1" i="1">
                                <a:latin typeface="Cambria Math"/>
                              </a:rPr>
                              <m:t>𝒇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)−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𝒇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ru-RU" sz="3200" b="1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ru-RU" sz="32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ru-RU" sz="3200" b="1" dirty="0" smtClean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и</a:t>
                </a:r>
                <a:r>
                  <a:rPr lang="ru-RU" sz="3200" dirty="0" smtClean="0"/>
                  <a:t>ли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3200" b="1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b="1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𝒚</m:t>
                            </m:r>
                          </m:num>
                          <m:den>
                            <m:r>
                              <a:rPr lang="en-US" sz="3200" b="1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</m:den>
                        </m:f>
                      </m:e>
                    </m:func>
                    <m:r>
                      <a:rPr lang="en-US" sz="3200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b="1" i="1">
                        <a:latin typeface="Cambria Math"/>
                      </a:rPr>
                      <m:t>(</m:t>
                    </m:r>
                    <m:r>
                      <a:rPr lang="en-US" sz="3200" b="1" i="1">
                        <a:latin typeface="Cambria Math"/>
                      </a:rPr>
                      <m:t>𝒙</m:t>
                    </m:r>
                    <m:r>
                      <a:rPr lang="en-US" sz="3200" b="1" i="1">
                        <a:latin typeface="Cambria Math"/>
                      </a:rPr>
                      <m:t>)</m:t>
                    </m:r>
                  </m:oMath>
                </a14:m>
                <a:endParaRPr lang="ru-RU" sz="3200" b="1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69535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96</a:t>
            </a:fld>
            <a:endParaRPr lang="ru-RU"/>
          </a:p>
        </p:txBody>
      </p:sp>
      <p:pic>
        <p:nvPicPr>
          <p:cNvPr id="5" name="Picture 2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979712" y="1412776"/>
            <a:ext cx="5832587" cy="4968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55504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Функция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имеющая производную в каждой точке интервала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𝑎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называется </a:t>
                </a:r>
                <a:r>
                  <a:rPr lang="ru-RU" sz="3200" b="1" i="1" dirty="0" smtClean="0"/>
                  <a:t>дифференцируемой</a:t>
                </a:r>
                <a:r>
                  <a:rPr lang="ru-RU" sz="3200" dirty="0" smtClean="0"/>
                  <a:t> в этом интервале; операция нахождения производной функции называется </a:t>
                </a:r>
                <a:r>
                  <a:rPr lang="ru-RU" sz="3200" b="1" i="1" dirty="0" smtClean="0"/>
                  <a:t>дифференцированием</a:t>
                </a:r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9579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Значение производной функции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𝑦</m:t>
                    </m:r>
                    <m:r>
                      <a:rPr lang="ru-RU" sz="3600" i="1">
                        <a:latin typeface="Cambria Math"/>
                      </a:rPr>
                      <m:t>=</m:t>
                    </m:r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обозначается одним из символов: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′</m:t>
                            </m:r>
                          </m:e>
                        </m:d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600" dirty="0"/>
                  <a:t>)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9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62692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  <a:r>
                  <a:rPr lang="ru-RU" sz="3600" dirty="0" smtClean="0"/>
                  <a:t>Если функция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𝑦</m:t>
                    </m:r>
                    <m:r>
                      <a:rPr lang="ru-RU" sz="3600" i="1">
                        <a:latin typeface="Cambria Math"/>
                      </a:rPr>
                      <m:t>=</m:t>
                    </m:r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описывает какой-либо физический процесс, то </a:t>
                </a:r>
                <a:r>
                  <a:rPr lang="ru-RU" sz="3600" b="1" i="1" dirty="0" smtClean="0"/>
                  <a:t>производная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b="1" i="1" dirty="0" smtClean="0"/>
                  <a:t> есть скорость протекания этого процесса</a:t>
                </a:r>
                <a:r>
                  <a:rPr lang="ru-RU" sz="3600" dirty="0" smtClean="0"/>
                  <a:t>. В этом состоит </a:t>
                </a:r>
                <a:r>
                  <a:rPr lang="ru-RU" sz="3600" b="1" i="1" dirty="0" smtClean="0"/>
                  <a:t>физический смысл производной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20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1835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i="1" dirty="0" smtClean="0"/>
                  <a:t>Производная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𝒇</m:t>
                    </m:r>
                    <m:r>
                      <a:rPr lang="en-US" sz="3200" b="1" i="1">
                        <a:latin typeface="Cambria Math"/>
                      </a:rPr>
                      <m:t>′(</m:t>
                    </m:r>
                    <m:r>
                      <a:rPr lang="en-US" sz="3200" b="1" i="1">
                        <a:latin typeface="Cambria Math"/>
                      </a:rPr>
                      <m:t>𝒙</m:t>
                    </m:r>
                    <m:r>
                      <a:rPr lang="en-US" sz="32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 smtClean="0"/>
                  <a:t> в точке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200" b="1" i="1" dirty="0" smtClean="0"/>
                  <a:t> равна угловому коэффициенту касательной к графику функции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𝒚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𝒇</m:t>
                    </m:r>
                    <m:r>
                      <a:rPr lang="ru-RU" sz="3200" b="1" i="1">
                        <a:latin typeface="Cambria Math"/>
                      </a:rPr>
                      <m:t>(</m:t>
                    </m:r>
                    <m:r>
                      <a:rPr lang="ru-RU" sz="3200" b="1" i="1">
                        <a:latin typeface="Cambria Math"/>
                      </a:rPr>
                      <m:t>𝒙</m:t>
                    </m:r>
                    <m:r>
                      <a:rPr lang="ru-RU" sz="32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 smtClean="0"/>
                  <a:t> в точке, абсцисса которой  равна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200" b="1" i="1" dirty="0" smtClean="0"/>
                  <a:t>.</a:t>
                </a:r>
                <a:r>
                  <a:rPr lang="ru-RU" sz="3200" dirty="0" smtClean="0"/>
                  <a:t>В этом заключается </a:t>
                </a:r>
                <a:r>
                  <a:rPr lang="ru-RU" sz="3200" b="1" i="1" dirty="0" smtClean="0"/>
                  <a:t>геометрический смысл производной</a:t>
                </a:r>
                <a:r>
                  <a:rPr lang="ru-RU" sz="3200" dirty="0" smtClean="0"/>
                  <a:t>: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en-US" sz="3200" i="1">
                        <a:latin typeface="Cambria Math"/>
                      </a:rPr>
                      <m:t>𝑡𝑔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1346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1. Определение производной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Связь между непрерывностью и дифференцируемостью функции выражается </a:t>
            </a:r>
            <a:r>
              <a:rPr lang="ru-RU" sz="3600" b="1" i="1" dirty="0" smtClean="0"/>
              <a:t>теоремой</a:t>
            </a:r>
            <a:r>
              <a:rPr lang="ru-RU" sz="3600" dirty="0" smtClean="0"/>
              <a:t>: если функция дифференцируема в некоторой точке, то она непрерывна в ней.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Обратное утверждение </a:t>
            </a:r>
            <a:r>
              <a:rPr lang="ru-RU" sz="3600" b="1" i="1" u="sng" dirty="0" smtClean="0"/>
              <a:t>неверно.</a:t>
            </a:r>
            <a:endParaRPr lang="ru-RU" sz="3600" b="1" i="1" u="sn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6146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Правила нахождения производной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Пусть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две дифференцируемые в некотором интервале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𝑎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функции, тогда</a:t>
                </a:r>
              </a:p>
              <a:p>
                <a:pPr marL="0" indent="0">
                  <a:buNone/>
                </a:pPr>
                <a:r>
                  <a:rPr lang="ru-RU" sz="3200" b="1" dirty="0" smtClean="0"/>
                  <a:t>1)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𝑐</m:t>
                    </m:r>
                    <m:r>
                      <a:rPr lang="en-US" sz="3200" i="1">
                        <a:latin typeface="Cambria Math"/>
                      </a:rPr>
                      <m:t>′=0</m:t>
                    </m:r>
                  </m:oMath>
                </a14:m>
                <a:r>
                  <a:rPr lang="ru-RU" sz="3200" i="1" dirty="0" smtClean="0"/>
                  <a:t>, </a:t>
                </a:r>
                <a:r>
                  <a:rPr lang="ru-RU" sz="3200" dirty="0" smtClean="0"/>
                  <a:t>где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𝑐</m:t>
                    </m:r>
                  </m:oMath>
                </a14:m>
                <a:r>
                  <a:rPr lang="ru-RU" sz="3200" i="1" dirty="0" smtClean="0"/>
                  <a:t> -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𝑐𝑜𝑛𝑠𝑡</m:t>
                    </m:r>
                  </m:oMath>
                </a14:m>
                <a:r>
                  <a:rPr lang="ru-RU" sz="3200" i="1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2</a:t>
                </a:r>
                <a:r>
                  <a:rPr lang="ru-RU" sz="3200" b="1" dirty="0" smtClean="0"/>
                  <a:t>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±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)′=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′±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3</a:t>
                </a:r>
                <a:r>
                  <a:rPr lang="ru-RU" sz="3200" b="1" dirty="0" smtClean="0"/>
                  <a:t>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)′=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′·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13407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Правила нахождения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dirty="0" smtClean="0"/>
                  <a:t>4)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·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)′=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·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b="1" dirty="0" smtClean="0"/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𝑣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  <m:r>
                          <a:rPr lang="en-US" sz="3600" i="1">
                            <a:latin typeface="Cambria Math"/>
                          </a:rPr>
                          <m:t>′·</m:t>
                        </m:r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  <m:r>
                          <a:rPr lang="en-US" sz="3600" i="1">
                            <a:latin typeface="Cambria Math"/>
                          </a:rPr>
                          <m:t>·</m:t>
                        </m:r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𝑣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ru-RU" sz="3600" i="1">
                        <a:latin typeface="Cambria Math"/>
                      </a:rPr>
                      <m:t>; </m:t>
                    </m:r>
                  </m:oMath>
                </a14:m>
                <a:r>
                  <a:rPr lang="ru-RU" sz="36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)≠0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В частности,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𝑐𝑜𝑛𝑠𝑡</m:t>
                    </m:r>
                  </m:oMath>
                </a14:m>
                <a:r>
                  <a:rPr lang="ru-RU" sz="3600" dirty="0" smtClean="0"/>
                  <a:t>, то</a:t>
                </a:r>
              </a:p>
              <a:p>
                <a:pPr marL="0" indent="0">
                  <a:buNone/>
                </a:pPr>
                <a:r>
                  <a:rPr lang="ru-RU" sz="3600" b="1" dirty="0" smtClean="0"/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dirty="0" smtClean="0"/>
                  <a:t>,  </a:t>
                </a:r>
                <a:r>
                  <a:rPr lang="ru-RU" sz="3600" b="1" dirty="0" smtClean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𝑐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𝑣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  <m:r>
                          <a:rPr lang="en-US" sz="3600" i="1">
                            <a:latin typeface="Cambria Math"/>
                          </a:rPr>
                          <m:t>·</m:t>
                        </m:r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𝑣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0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0570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44624"/>
            <a:ext cx="6867525" cy="1224136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Правила нахождения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Если функция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𝑢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имеет производную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2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ru-RU" sz="3200" dirty="0" smtClean="0"/>
                  <a:t> в точке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, а функция  </a:t>
                </a:r>
                <a:endParaRPr lang="ru-RU" sz="32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имеет производную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2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sub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ru-RU" sz="3200" dirty="0" smtClean="0"/>
                  <a:t> в соответствующей точке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𝑢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сложная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имеет производную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2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ru-RU" sz="3200" dirty="0" smtClean="0"/>
                  <a:t> в точке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, которая находится по формуле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2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sub>
                      <m:sup>
                        <m:r>
                          <a:rPr lang="en-US" sz="3200" b="1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sz="3200" b="1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2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𝒖</m:t>
                        </m:r>
                      </m:sub>
                      <m:sup>
                        <m:r>
                          <a:rPr lang="en-US" sz="3200" b="1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sz="3200" b="1" i="1">
                        <a:latin typeface="Cambria Math"/>
                      </a:rPr>
                      <m:t>·</m:t>
                    </m:r>
                    <m:sSubSup>
                      <m:sSubSupPr>
                        <m:ctrlPr>
                          <a:rPr lang="ru-RU" sz="32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b="1" i="1">
                            <a:latin typeface="Cambria Math"/>
                          </a:rPr>
                          <m:t>𝒖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sub>
                      <m:sup>
                        <m:r>
                          <a:rPr lang="en-US" sz="3200" b="1" i="1">
                            <a:latin typeface="Cambria Math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4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947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Правила нахождения производной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   Итак, </a:t>
            </a:r>
            <a:r>
              <a:rPr lang="ru-RU" sz="3200" b="1" i="1" dirty="0" smtClean="0"/>
              <a:t>производная сложной  функции равна производной данной функции по промежуточному аргументу, умноженной на производную промежуточного аргумента по независимому аргументу.</a:t>
            </a:r>
            <a:endParaRPr lang="ru-RU" sz="32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4207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Правила нахождения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Если функция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строго монотонна на интервале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𝑎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имеет неравную нулю производную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в произвольной точке этого интервала, то обратная ей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также имеет производную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в соответствующей точке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𝝋</m:t>
                    </m:r>
                    <m:r>
                      <a:rPr lang="en-US" sz="3200" b="1" i="1">
                        <a:latin typeface="Cambria Math"/>
                      </a:rPr>
                      <m:t>′(</m:t>
                    </m:r>
                    <m:r>
                      <a:rPr lang="en-US" sz="3200" b="1" i="1">
                        <a:latin typeface="Cambria Math"/>
                      </a:rPr>
                      <m:t>𝒚</m:t>
                    </m:r>
                    <m:r>
                      <a:rPr lang="en-US" sz="3200" b="1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ru-RU" sz="3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𝒇</m:t>
                        </m:r>
                        <m:r>
                          <a:rPr lang="en-US" sz="3200" b="1" i="1">
                            <a:latin typeface="Cambria Math"/>
                          </a:rPr>
                          <m:t>′(</m:t>
                        </m:r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  <m:r>
                          <a:rPr lang="en-US" sz="3200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sz="3200" dirty="0" smtClean="0"/>
                  <a:t>  или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2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𝒚</m:t>
                        </m:r>
                      </m:sub>
                      <m:sup>
                        <m:r>
                          <a:rPr lang="en-US" sz="3200" b="1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sSubSup>
                          <m:sSubSupPr>
                            <m:ctrlPr>
                              <a:rPr lang="ru-RU" sz="3200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𝒙</m:t>
                            </m:r>
                          </m:sub>
                          <m:sup>
                            <m:r>
                              <a:rPr lang="en-US" sz="3200" b="1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3698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65314"/>
            <a:ext cx="6867525" cy="1203446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2. Правила нахождения производной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600" dirty="0" smtClean="0"/>
                  <a:t>Таким образом, </a:t>
                </a:r>
                <a:r>
                  <a:rPr lang="ru-RU" sz="3600" b="1" i="1" dirty="0" smtClean="0"/>
                  <a:t>производная обратной функции равна обратной величине производной данной функции:</a:t>
                </a:r>
                <a:r>
                  <a:rPr lang="ru-RU" sz="360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ru-RU" sz="36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sub>
                      <m:sup>
                        <m:r>
                          <a:rPr lang="en-US" sz="3600" b="1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𝟏</m:t>
                        </m:r>
                      </m:num>
                      <m:den>
                        <m:sSubSup>
                          <m:sSubSup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𝒚</m:t>
                            </m:r>
                          </m:sub>
                          <m:sup>
                            <m:r>
                              <a:rPr lang="en-US" sz="3600" b="1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r>
                  <a:rPr lang="ru-RU" sz="3600" b="1" dirty="0" smtClean="0"/>
                  <a:t>        </a:t>
                </a:r>
                <a:r>
                  <a:rPr lang="ru-RU" sz="3600" dirty="0" smtClean="0"/>
                  <a:t>или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𝟏</m:t>
                        </m:r>
                      </m:num>
                      <m:den>
                        <m:f>
                          <m:f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b="1" i="1">
                                <a:latin typeface="Cambria Math"/>
                              </a:rPr>
                              <m:t>𝒅𝒙</m:t>
                            </m:r>
                          </m:num>
                          <m:den>
                            <m:r>
                              <a:rPr lang="en-US" sz="3600" b="1" i="1">
                                <a:latin typeface="Cambria Math"/>
                              </a:rPr>
                              <m:t>𝒅𝒚</m:t>
                            </m:r>
                          </m:den>
                        </m:f>
                      </m:den>
                    </m:f>
                  </m:oMath>
                </a14:m>
                <a:endParaRPr lang="ru-RU" sz="3600" b="1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221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Таблица производных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𝛼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</m:rad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</m:rad>
                      </m:den>
                    </m:f>
                  </m:oMath>
                </a14:m>
                <a:r>
                  <a:rPr lang="ru-RU" sz="3200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·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  <m:r>
                          <a:rPr lang="en-US" sz="3200" i="1">
                            <a:latin typeface="Cambria Math"/>
                          </a:rPr>
                          <m:t>·</m:t>
                        </m:r>
                      </m:e>
                    </m:func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2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&gt;0,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 smtClean="0">
                        <a:latin typeface="Cambria Math"/>
                      </a:rPr>
                      <m:t>≠</m:t>
                    </m:r>
                    <m:r>
                      <a:rPr lang="en-US" sz="3200" i="1">
                        <a:latin typeface="Cambria Math"/>
                      </a:rPr>
                      <m:t>1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·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</m:oMath>
                </a14:m>
                <a:r>
                  <a:rPr lang="ru-RU" sz="3200" dirty="0" smtClean="0"/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&gt;0, 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≠1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514350" indent="-514350">
                  <a:buAutoNum type="arabicPeriod"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2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4228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Таблица производных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6.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den>
                    </m:f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7.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sz="32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·</m:t>
                        </m:r>
                      </m:e>
                    </m:func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8.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=−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·</m:t>
                        </m:r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e>
                    </m:func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sz="32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𝑡𝑔</m:t>
                        </m:r>
                        <m:r>
                          <a:rPr lang="ru-RU" sz="32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𝑐𝑜𝑠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den>
                    </m:f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𝑐𝑡𝑔</m:t>
                        </m:r>
                        <m:r>
                          <a:rPr lang="ru-RU" sz="32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𝑠𝑖𝑛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den>
                    </m:f>
                  </m:oMath>
                </a14:m>
                <a:r>
                  <a:rPr lang="ru-RU" sz="3200" dirty="0" smtClean="0"/>
                  <a:t> 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778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3. Таблица производных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11.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𝑎𝑟𝑐𝑠𝑖𝑛</m:t>
                        </m:r>
                        <m:r>
                          <a:rPr lang="en-US" sz="3200" i="1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12.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arccos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13.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𝑎𝑟𝑐𝑡𝑔</m:t>
                        </m:r>
                        <m:r>
                          <a:rPr lang="en-US" sz="3200" i="1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14.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𝑎𝑟𝑐𝑐𝑡𝑔</m:t>
                        </m:r>
                        <m:r>
                          <a:rPr lang="en-US" sz="3200" i="1">
                            <a:latin typeface="Cambria Math"/>
                          </a:rPr>
                          <m:t> </m:t>
                        </m:r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26738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Дифференцирование неявных  функций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Под </a:t>
                </a:r>
                <a:r>
                  <a:rPr lang="ru-RU" sz="3200" b="1" i="1" dirty="0" smtClean="0"/>
                  <a:t>неявным заданием </a:t>
                </a:r>
                <a:r>
                  <a:rPr lang="ru-RU" sz="3200" dirty="0" smtClean="0"/>
                  <a:t>функции понимают задание функции в виде уравнения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𝐹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200" dirty="0" smtClean="0"/>
                  <a:t>, не разрешенного относительно </a:t>
                </a:r>
                <a:r>
                  <a:rPr lang="ru-RU" sz="3200" i="1" dirty="0" smtClean="0"/>
                  <a:t>у. </a:t>
                </a:r>
                <a:r>
                  <a:rPr lang="ru-RU" sz="3200" dirty="0" smtClean="0"/>
                  <a:t>Для нахождения  производной  от </a:t>
                </a:r>
                <a:r>
                  <a:rPr lang="ru-RU" sz="3200" i="1" dirty="0" smtClean="0"/>
                  <a:t>у </a:t>
                </a:r>
                <a:r>
                  <a:rPr lang="ru-RU" sz="3200" dirty="0" smtClean="0"/>
                  <a:t>по</a:t>
                </a:r>
                <a:r>
                  <a:rPr lang="ru-RU" sz="3200" i="1" dirty="0" smtClean="0"/>
                  <a:t> х </a:t>
                </a:r>
                <a:r>
                  <a:rPr lang="ru-RU" sz="3200" dirty="0" smtClean="0"/>
                  <a:t>нет</a:t>
                </a:r>
                <a:r>
                  <a:rPr lang="ru-RU" sz="3200" i="1" dirty="0" smtClean="0"/>
                  <a:t> </a:t>
                </a:r>
                <a:r>
                  <a:rPr lang="ru-RU" sz="3200" dirty="0" smtClean="0"/>
                  <a:t>необходимости</a:t>
                </a:r>
                <a:r>
                  <a:rPr lang="ru-RU" sz="3200" i="1" dirty="0" smtClean="0"/>
                  <a:t> </a:t>
                </a:r>
                <a:r>
                  <a:rPr lang="ru-RU" sz="3200" dirty="0" smtClean="0"/>
                  <a:t>разрешать уравнение относительно </a:t>
                </a:r>
                <a:r>
                  <a:rPr lang="ru-RU" sz="3200" i="1" dirty="0" smtClean="0"/>
                  <a:t>у,</a:t>
                </a:r>
                <a:endParaRPr lang="ru-RU" sz="3200" i="1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  <a:blipFill rotWithShape="1">
                <a:blip r:embed="rId2"/>
                <a:stretch>
                  <a:fillRect l="-222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29496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Дифференцирование неявных  функций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95736" y="1412776"/>
                <a:ext cx="6775450" cy="480977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/>
                  <a:t>достаточно продифференцировать это уравнение по х, рассматривая при этом у  как функцию  х</a:t>
                </a:r>
                <a:r>
                  <a:rPr lang="ru-RU" sz="3600" i="1" dirty="0"/>
                  <a:t>, </a:t>
                </a:r>
                <a:r>
                  <a:rPr lang="ru-RU" sz="3600" dirty="0"/>
                  <a:t>и </a:t>
                </a:r>
                <a:r>
                  <a:rPr lang="ru-RU" sz="3600" dirty="0" smtClean="0"/>
                  <a:t>полученное затем уравнение разрешить относительно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sz="3600" b="1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95736" y="1412776"/>
                <a:ext cx="6775450" cy="4809778"/>
              </a:xfrm>
              <a:blipFill rotWithShape="1">
                <a:blip r:embed="rId2"/>
                <a:stretch>
                  <a:fillRect l="-2698" t="-20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92377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4. Дифференцирование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параметрических 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Пусть функция у задана параметрически в виде двух уравнений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=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3200" i="1">
                                <a:latin typeface="Cambria Math"/>
                              </a:rPr>
                              <m:t>,</m:t>
                            </m:r>
                          </m: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=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3200" i="1">
                                <a:latin typeface="Cambria Math"/>
                              </a:rPr>
                              <m:t>,</m:t>
                            </m:r>
                          </m:e>
                        </m:eqArr>
                      </m:e>
                    </m:d>
                  </m:oMath>
                </a14:m>
                <a:endParaRPr lang="ru-RU" sz="3200" dirty="0"/>
              </a:p>
              <a:p>
                <a:pPr marL="0" indent="0" algn="ctr">
                  <a:buNone/>
                </a:pPr>
                <a:r>
                  <a:rPr lang="ru-RU" sz="3200" dirty="0"/>
                  <a:t>г</a:t>
                </a:r>
                <a:r>
                  <a:rPr lang="ru-RU" sz="3200" dirty="0" smtClean="0"/>
                  <a:t>де </a:t>
                </a:r>
                <a:r>
                  <a:rPr lang="en-US" sz="3200" i="1" dirty="0" smtClean="0"/>
                  <a:t>t </a:t>
                </a:r>
                <a:r>
                  <a:rPr lang="en-US" sz="3200" dirty="0" smtClean="0"/>
                  <a:t>– </a:t>
                </a:r>
                <a:r>
                  <a:rPr lang="ru-RU" sz="3200" dirty="0" smtClean="0"/>
                  <a:t>вспомогательная переменная, называемая параметром. Тогда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6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sub>
                      <m:sup>
                        <m:r>
                          <a:rPr lang="en-US" sz="3600" b="1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b="1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𝒕</m:t>
                            </m:r>
                          </m:sub>
                          <m:sup>
                            <m:r>
                              <a:rPr lang="en-US" sz="3600" b="1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𝒕</m:t>
                            </m:r>
                          </m:sub>
                          <m:sup>
                            <m:r>
                              <a:rPr lang="en-US" sz="3600" b="1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r>
                  <a:rPr lang="ru-RU" sz="3200" i="1" dirty="0" smtClean="0"/>
                  <a:t>.</a:t>
                </a:r>
                <a:endParaRPr lang="ru-RU" sz="32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340" t="-1830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346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Логарифмическое дифференцирование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   В ряде случаев для нахождения производной целесообразно заданную функцию </a:t>
            </a:r>
            <a:r>
              <a:rPr lang="ru-RU" sz="3200" b="1" i="1" dirty="0" smtClean="0"/>
              <a:t>сначала прологарифмировать</a:t>
            </a:r>
            <a:r>
              <a:rPr lang="ru-RU" sz="3200" dirty="0" smtClean="0"/>
              <a:t>. Затем результат продифференцировать. Такую операцию называют </a:t>
            </a:r>
            <a:r>
              <a:rPr lang="ru-RU" sz="3200" b="1" i="1" dirty="0" smtClean="0"/>
              <a:t>логарифмическим дифференцированием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6106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Логарифмическое дифференцирование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</a:t>
                </a:r>
                <a:r>
                  <a:rPr lang="ru-RU" sz="3600" dirty="0" smtClean="0"/>
                  <a:t>Чаще эту операцию применяют к </a:t>
                </a:r>
                <a:r>
                  <a:rPr lang="ru-RU" sz="3600" b="1" i="1" dirty="0" smtClean="0"/>
                  <a:t>степенно-показательным функциям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</m:sup>
                    </m:sSup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заданные дифференцируемые функции от </a:t>
                </a:r>
                <a:r>
                  <a:rPr lang="ru-RU" sz="3600" i="1" dirty="0" smtClean="0"/>
                  <a:t>х</a:t>
                </a:r>
                <a:r>
                  <a:rPr lang="ru-RU" sz="3600" dirty="0" smtClean="0"/>
                  <a:t>:</a:t>
                </a:r>
                <a:endParaRPr lang="ru-RU" sz="3600" i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</m:func>
                        <m:r>
                          <a:rPr lang="en-US" sz="3600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𝑣</m:t>
                            </m:r>
                          </m:sup>
                        </m:sSup>
                      </m:e>
                    </m:func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·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</m:e>
                    </m:func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4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9093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Логарифмическое дифференцирование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·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  <m:r>
                            <a:rPr lang="en-US" sz="3600" i="1">
                              <a:latin typeface="Cambria Math"/>
                            </a:rPr>
                            <m:t>+</m:t>
                          </m:r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  <m:r>
                            <a:rPr lang="en-US" sz="3600" i="1">
                              <a:latin typeface="Cambria Math"/>
                            </a:rPr>
                            <m:t>·</m:t>
                          </m:r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𝑢</m:t>
                              </m:r>
                            </m:den>
                          </m:f>
                        </m:e>
                      </m:func>
                      <m:r>
                        <a:rPr lang="en-US" sz="3600" i="1">
                          <a:latin typeface="Cambria Math"/>
                        </a:rPr>
                        <m:t> ⇒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·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  <m:r>
                            <a:rPr lang="en-US" sz="3600" i="1">
                              <a:latin typeface="Cambria Math"/>
                            </a:rPr>
                            <m:t>+</m:t>
                          </m:r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  <m:r>
                            <a:rPr lang="en-US" sz="3600" i="1">
                              <a:latin typeface="Cambria Math"/>
                            </a:rPr>
                            <m:t>·</m:t>
                          </m:r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𝑢</m:t>
                              </m:r>
                            </m:den>
                          </m:f>
                        </m:e>
                      </m:func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ли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𝑣</m:t>
                              </m:r>
                            </m:sup>
                          </m:sSup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·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  <m:r>
                            <a:rPr lang="en-US" sz="3600" i="1">
                              <a:latin typeface="Cambria Math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func>
                      <m:r>
                        <a:rPr lang="en-US" sz="3600" i="1">
                          <a:latin typeface="Cambria Math"/>
                        </a:rPr>
                        <m:t>+</m:t>
                      </m:r>
                      <m:r>
                        <a:rPr lang="en-US" sz="3600" i="1">
                          <a:latin typeface="Cambria Math"/>
                        </a:rPr>
                        <m:t>𝑣</m:t>
                      </m:r>
                      <m:r>
                        <a:rPr lang="en-US" sz="3600" i="1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  <m:r>
                            <a:rPr lang="en-US" sz="36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5088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5. Логарифмическое дифференцирование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Правило запоминания последней формулы: </a:t>
                </a:r>
                <a:r>
                  <a:rPr lang="ru-RU" sz="3200" b="1" i="1" dirty="0" smtClean="0"/>
                  <a:t>производная степенно-показательной функции равна сумме производной показательной функции, при условии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𝒖</m:t>
                    </m:r>
                    <m:r>
                      <a:rPr lang="en-US" sz="3200" b="1" i="1">
                        <a:latin typeface="Cambria Math"/>
                      </a:rPr>
                      <m:t>−</m:t>
                    </m:r>
                    <m:r>
                      <a:rPr lang="en-US" sz="3200" b="1" i="1">
                        <a:latin typeface="Cambria Math"/>
                      </a:rPr>
                      <m:t>𝒄𝒐𝒏𝒔𝒕</m:t>
                    </m:r>
                  </m:oMath>
                </a14:m>
                <a:r>
                  <a:rPr lang="ru-RU" sz="3200" b="1" i="1" dirty="0" smtClean="0"/>
                  <a:t>, и производной степенной функции, при условии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𝒗</m:t>
                    </m:r>
                    <m:r>
                      <a:rPr lang="en-US" sz="3200" b="1" i="1">
                        <a:latin typeface="Cambria Math"/>
                      </a:rPr>
                      <m:t>−</m:t>
                    </m:r>
                    <m:r>
                      <a:rPr lang="en-US" sz="3200" b="1" i="1">
                        <a:latin typeface="Cambria Math"/>
                      </a:rPr>
                      <m:t>𝒄𝒐𝒏𝒔𝒕</m:t>
                    </m:r>
                  </m:oMath>
                </a14:m>
                <a:r>
                  <a:rPr lang="ru-RU" sz="3200" b="1" i="1" dirty="0" smtClean="0"/>
                  <a:t>.</a:t>
                </a:r>
                <a:endParaRPr lang="ru-RU" sz="3200" b="1" i="1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68177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6. Производные высших порядков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Производная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′=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функции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есть также функция от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и называется </a:t>
                </a:r>
                <a:r>
                  <a:rPr lang="ru-RU" sz="3200" b="1" i="1" dirty="0" smtClean="0"/>
                  <a:t>производной первого порядка.</a:t>
                </a:r>
                <a:r>
                  <a:rPr lang="ru-RU" sz="3200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Если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дифференцируема, то её производная называется </a:t>
                </a:r>
                <a:r>
                  <a:rPr lang="ru-RU" sz="3200" b="1" i="1" dirty="0" smtClean="0"/>
                  <a:t>производной второго порядка</a:t>
                </a:r>
                <a:r>
                  <a:rPr lang="ru-RU" sz="3200" dirty="0" smtClean="0"/>
                  <a:t> и обозначается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′′</m:t>
                        </m:r>
                      </m:sup>
                    </m:sSup>
                  </m:oMath>
                </a14:m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28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8263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6. Производные высших порядков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</p:spPr>
            <p:txBody>
              <a:bodyPr/>
              <a:lstStyle/>
              <a:p>
                <a:pPr marL="0" indent="0">
                  <a:spcAft>
                    <a:spcPts val="0"/>
                  </a:spcAft>
                  <a:buNone/>
                  <a:tabLst>
                    <a:tab pos="2552700" algn="l"/>
                  </a:tabLst>
                </a:pPr>
                <a:r>
                  <a:rPr lang="ru-RU" sz="3200" dirty="0" smtClean="0"/>
                  <a:t>или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𝑦</m:t>
                        </m:r>
                      </m:e>
                      <m: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′′</m:t>
                        </m:r>
                      </m:sup>
                    </m:sSup>
                    <m:r>
                      <a:rPr lang="en-US" sz="3200" i="1">
                        <a:effectLst/>
                        <a:latin typeface="Cambria Math"/>
                        <a:ea typeface="Times New Roman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(</m:t>
                        </m:r>
                        <m:sSup>
                          <m:sSupPr>
                            <m:ctrlPr>
                              <a:rPr lang="ru-RU" sz="3200" i="1"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′</m:t>
                            </m:r>
                          </m:sup>
                        </m:s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′</m:t>
                        </m:r>
                      </m:sup>
                    </m:sSup>
                  </m:oMath>
                </a14:m>
                <a:endParaRPr lang="ru-RU" sz="1400" dirty="0">
                  <a:ea typeface="Times New Roman"/>
                </a:endParaRPr>
              </a:p>
              <a:p>
                <a:pPr marL="0" indent="0">
                  <a:buNone/>
                </a:pPr>
                <a:r>
                  <a:rPr lang="ru-RU" sz="3200" dirty="0" smtClean="0"/>
                  <a:t>   Аналогично определяется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𝑦</m:t>
                        </m:r>
                      </m:e>
                      <m: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′′′</m:t>
                        </m:r>
                      </m:sup>
                    </m:sSup>
                    <m:r>
                      <a:rPr lang="en-US" sz="32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(</m:t>
                        </m:r>
                        <m:sSup>
                          <m:sSupPr>
                            <m:ctrlPr>
                              <a:rPr lang="ru-RU" sz="3200" i="1">
                                <a:effectLst/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′′</m:t>
                            </m:r>
                          </m:sup>
                        </m:s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′</m:t>
                        </m:r>
                      </m:sup>
                    </m:sSup>
                  </m:oMath>
                </a14:m>
                <a:r>
                  <a:rPr lang="ru-RU" sz="3200" dirty="0" smtClean="0"/>
                  <a:t> и так далее.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Таким образом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𝒚</m:t>
                        </m:r>
                      </m:e>
                      <m:sup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(</m:t>
                        </m:r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𝒏</m:t>
                        </m:r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)</m:t>
                        </m:r>
                      </m:sup>
                    </m:sSup>
                    <m:r>
                      <a:rPr lang="en-US" sz="3200" b="1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p>
                      <m:sSupPr>
                        <m:ctrlPr>
                          <a:rPr lang="ru-RU" sz="3200" b="1" i="1"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(</m:t>
                        </m:r>
                        <m:sSup>
                          <m:sSupPr>
                            <m:ctrlPr>
                              <a:rPr lang="ru-RU" sz="3200" b="1" i="1">
                                <a:effectLst/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𝒚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3200" b="1" i="1">
                                    <a:effectLst/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b="1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𝒏</m:t>
                                </m:r>
                                <m:r>
                                  <a:rPr lang="en-US" sz="3200" b="1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−</m:t>
                                </m:r>
                                <m:r>
                                  <a:rPr lang="en-US" sz="3200" b="1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𝟏</m:t>
                                </m:r>
                              </m:e>
                            </m:d>
                          </m:sup>
                        </m:sSup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)</m:t>
                        </m:r>
                      </m:e>
                      <m:sup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′</m:t>
                        </m:r>
                      </m:sup>
                    </m:sSup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Производные порядка выше первого называются </a:t>
                </a:r>
                <a:r>
                  <a:rPr lang="ru-RU" sz="3200" b="1" i="1" dirty="0" smtClean="0"/>
                  <a:t>производными высших порядков.</a:t>
                </a:r>
                <a:endParaRPr lang="ru-RU" sz="32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  <a:blipFill rotWithShape="1">
                <a:blip r:embed="rId2"/>
                <a:stretch>
                  <a:fillRect l="-2340" t="-1859" b="-6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8075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6. Производные высших порядков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spcAft>
                    <a:spcPts val="0"/>
                  </a:spcAft>
                  <a:buNone/>
                  <a:tabLst>
                    <a:tab pos="2552700" algn="l"/>
                  </a:tabLst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</a:p>
              <a:p>
                <a:pPr marL="0" indent="0">
                  <a:spcAft>
                    <a:spcPts val="0"/>
                  </a:spcAft>
                  <a:buNone/>
                  <a:tabLst>
                    <a:tab pos="2552700" algn="l"/>
                  </a:tabLst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Если функция задана параметрически, тогда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200" i="1">
                            <a:latin typeface="Cambria Math"/>
                            <a:ea typeface="Times New Roman"/>
                          </a:rPr>
                        </m:ctrlPr>
                      </m:sSubSup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𝑥𝑥</m:t>
                        </m:r>
                      </m:sub>
                      <m: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</a:rPr>
                          <m:t>′′</m:t>
                        </m:r>
                      </m:sup>
                    </m:sSubSup>
                    <m:r>
                      <a:rPr lang="en-US" sz="3200" i="1">
                        <a:effectLst/>
                        <a:latin typeface="Cambria Math"/>
                        <a:ea typeface="Times New Roman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ru-RU" sz="3200" i="1"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sSubSupPr>
                          <m:e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ru-RU" sz="3200" i="1">
                                    <a:effectLst/>
                                    <a:latin typeface="Cambria Math"/>
                                    <a:ea typeface="Times New Roman"/>
                                  </a:rPr>
                                </m:ctrlPr>
                              </m:sSubSupPr>
                              <m:e>
                                <m:r>
                                  <a:rPr lang="en-US" sz="3200" i="1">
                                    <a:effectLst/>
                                    <a:latin typeface="Cambria Math"/>
                                    <a:ea typeface="Times New Roman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3200" i="1">
                                    <a:effectLst/>
                                    <a:latin typeface="Cambria Math"/>
                                    <a:ea typeface="Times New Roman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sz="3200" i="1">
                                    <a:effectLst/>
                                    <a:latin typeface="Cambria Math"/>
                                    <a:ea typeface="Times New Roman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)</m:t>
                            </m:r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𝑡</m:t>
                            </m:r>
                          </m:sub>
                          <m: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ru-RU" sz="3200" i="1"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sSubSupPr>
                          <m:e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𝑡</m:t>
                            </m:r>
                          </m:sub>
                          <m: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endParaRPr lang="ru-RU" sz="1400" dirty="0">
                  <a:ea typeface="Times New Roman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ru-RU" sz="32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𝑥𝑥𝑥</m:t>
                        </m:r>
                      </m:sub>
                      <m:sup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′′′</m:t>
                        </m:r>
                      </m:sup>
                    </m:sSubSup>
                    <m:r>
                      <a:rPr lang="en-US" sz="32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effectLst/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ru-RU" sz="3200" i="1">
                                <a:effectLst/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ru-RU" sz="3200" i="1">
                                    <a:effectLst/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32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32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𝑥𝑥</m:t>
                                </m:r>
                              </m:sub>
                              <m:sup>
                                <m:r>
                                  <a:rPr lang="en-US" sz="32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′′</m:t>
                                </m:r>
                              </m:sup>
                            </m:sSub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)</m:t>
                            </m:r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𝑡</m:t>
                            </m:r>
                          </m:sub>
                          <m: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ru-RU" sz="3200" i="1">
                                <a:effectLst/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𝑡</m:t>
                            </m:r>
                          </m:sub>
                          <m:sup>
                            <m:r>
                              <a:rPr lang="en-US" sz="32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r>
                  <a:rPr lang="ru-RU" sz="3200" dirty="0" smtClean="0"/>
                  <a:t>  и так далее.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5278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Применение 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производной функции к вычислению предела 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</a:t>
            </a:r>
            <a:r>
              <a:rPr lang="ru-RU" sz="3600" dirty="0" smtClean="0"/>
              <a:t>Достаточно эффективным средством для нахождения предела функции в особых случаях являются </a:t>
            </a:r>
            <a:r>
              <a:rPr lang="ru-RU" sz="3600" b="1" i="1" dirty="0" smtClean="0"/>
              <a:t>правила Лопиталя.</a:t>
            </a:r>
            <a:endParaRPr lang="ru-RU" sz="3600" dirty="0" smtClean="0"/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6554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i="1" u="sng" dirty="0"/>
                  <a:t>1 правило:</a:t>
                </a:r>
                <a:r>
                  <a:rPr lang="ru-RU" sz="3200" u="sng" dirty="0"/>
                  <a:t> </a:t>
                </a:r>
                <a:r>
                  <a:rPr lang="ru-RU" sz="3200" dirty="0"/>
                  <a:t>пусть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/>
                  <a:t> </a:t>
                </a:r>
                <a:r>
                  <a:rPr lang="ru-RU" sz="3200" dirty="0"/>
                  <a:t>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непрерывны и дифференцируемы в окрестности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/>
                  <a:t> и обращаются в </a:t>
                </a:r>
                <a:r>
                  <a:rPr lang="ru-RU" sz="3200" dirty="0" smtClean="0"/>
                  <a:t>нуль в этой точке 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)=</m:t>
                    </m:r>
                    <m:r>
                      <a:rPr lang="ru-RU" sz="3200" i="1">
                        <a:latin typeface="Cambria Math"/>
                      </a:rPr>
                      <m:t>𝜑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Пусть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)≠0</m:t>
                    </m:r>
                  </m:oMath>
                </a14:m>
                <a:r>
                  <a:rPr lang="ru-RU" sz="3200" dirty="0" smtClean="0"/>
                  <a:t> в окрестности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 r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2797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Если существует предел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𝜑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𝑙</m:t>
                    </m:r>
                    <m:r>
                      <a:rPr lang="en-US" sz="3200" i="1">
                        <a:latin typeface="Cambria Math"/>
                      </a:rPr>
                      <m:t>,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т</a:t>
                </a:r>
                <a:r>
                  <a:rPr lang="ru-RU" sz="3200" dirty="0" smtClean="0"/>
                  <a:t>о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200" i="1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sz="3200" i="1">
                                    <a:latin typeface="Cambria Math"/>
                                  </a:rPr>
                                  <m:t>𝜑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)</m:t>
                                </m:r>
                              </m:den>
                            </m:f>
                          </m:e>
                        </m:func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3200"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𝜑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𝑙</m:t>
                    </m:r>
                    <m:r>
                      <a:rPr lang="ru-RU" sz="32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sz="3200" dirty="0" smtClean="0"/>
                  <a:t> то есть предел отношения двух бесконечно малых равен пределу отношения их производных, если последний существует.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342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sz="3200" b="1" i="1" dirty="0" smtClean="0"/>
                  <a:t>Замечания:</a:t>
                </a:r>
              </a:p>
              <a:p>
                <a:pPr marL="0" indent="0">
                  <a:buNone/>
                </a:pPr>
                <a:r>
                  <a:rPr lang="ru-RU" sz="3200" b="1" i="1" dirty="0"/>
                  <a:t>а</a:t>
                </a:r>
                <a:r>
                  <a:rPr lang="ru-RU" sz="3200" b="1" dirty="0" smtClean="0"/>
                  <a:t>) </a:t>
                </a:r>
                <a:r>
                  <a:rPr lang="ru-RU" sz="3200" dirty="0" smtClean="0"/>
                  <a:t>правило верно и в случае, когда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не определены при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но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)=0</m:t>
                        </m:r>
                      </m:e>
                    </m:func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𝜑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)=0</m:t>
                        </m:r>
                      </m:e>
                    </m:func>
                  </m:oMath>
                </a14:m>
                <a:r>
                  <a:rPr lang="ru-RU" sz="3200" dirty="0" smtClean="0"/>
                  <a:t>. Достаточно положить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)=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)=0</m:t>
                        </m:r>
                      </m:e>
                    </m:func>
                  </m:oMath>
                </a14:m>
                <a:r>
                  <a:rPr lang="ru-RU" sz="3200" dirty="0" smtClean="0"/>
                  <a:t> и </a:t>
                </a:r>
                <a:endParaRPr lang="ru-RU" sz="32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en-US" sz="32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𝜑</m:t>
                        </m:r>
                        <m:d>
                          <m:d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=0</m:t>
                        </m:r>
                      </m:e>
                    </m:func>
                  </m:oMath>
                </a14:m>
                <a:r>
                  <a:rPr lang="ru-RU" sz="3200" dirty="0" smtClean="0"/>
                  <a:t>;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 r="-6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3743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340768"/>
                <a:ext cx="6933530" cy="47377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dirty="0" smtClean="0"/>
                  <a:t>б)</a:t>
                </a:r>
                <a:r>
                  <a:rPr lang="ru-RU" sz="3200" dirty="0" smtClean="0"/>
                  <a:t> правило справедливо и в том случае, когда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→∞</m:t>
                    </m:r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в</a:t>
                </a:r>
                <a:r>
                  <a:rPr lang="ru-RU" sz="3200" b="1" dirty="0" smtClean="0"/>
                  <a:t>)</a:t>
                </a:r>
                <a:r>
                  <a:rPr lang="ru-RU" sz="3200" dirty="0" smtClean="0"/>
                  <a:t> если производные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удовлетворяют тем же условиям, что и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то правило можно применить еще раз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i="1">
                                      <a:latin typeface="Cambria Math"/>
                                    </a:rPr>
                                    <m:t>𝑓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3200" i="1">
                                      <a:latin typeface="Cambria Math"/>
                                    </a:rPr>
                                    <m:t>𝜑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func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a:rPr lang="en-US" sz="320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ru-RU" sz="3200" b="0" i="1" smtClean="0">
                                  <a:latin typeface="Cambria Math"/>
                                </a:rPr>
                                <m:t>      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′(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𝜑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′(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  <m:r>
                        <a:rPr lang="en-US" sz="32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2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′′(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𝜑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′′(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и</a:t>
                </a:r>
                <a:r>
                  <a:rPr lang="ru-RU" sz="3200" dirty="0" smtClean="0"/>
                  <a:t> так далее.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340768"/>
                <a:ext cx="6933530" cy="4737771"/>
              </a:xfrm>
              <a:blipFill rotWithShape="1">
                <a:blip r:embed="rId2"/>
                <a:stretch>
                  <a:fillRect l="-2287" t="-1802" b="-42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6308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700807"/>
                <a:ext cx="6861522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i="1" u="sng" dirty="0" smtClean="0"/>
                  <a:t>2 правило:</a:t>
                </a:r>
                <a:r>
                  <a:rPr lang="ru-RU" sz="3200" dirty="0" smtClean="0"/>
                  <a:t> пусть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b="0" i="0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непрерывны и дифференцируемы в окрестности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(кроме, может быть,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), в этой окрестности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𝜑</m:t>
                            </m:r>
                            <m:d>
                              <m:d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3200" i="1">
                                <a:latin typeface="Cambria Math"/>
                              </a:rPr>
                              <m:t>=∞, </m:t>
                            </m:r>
                          </m:e>
                        </m:func>
                      </m:e>
                    </m:func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)≠0.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700807"/>
                <a:ext cx="6861522" cy="4377731"/>
              </a:xfrm>
              <a:blipFill rotWithShape="1">
                <a:blip r:embed="rId2"/>
                <a:stretch>
                  <a:fillRect l="-2220" t="-19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16405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dirty="0" smtClean="0"/>
                  <a:t>Если существует предел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𝜑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200" i="1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sz="3200" i="1">
                                    <a:latin typeface="Cambria Math"/>
                                  </a:rPr>
                                  <m:t>𝜑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)</m:t>
                                </m:r>
                              </m:den>
                            </m:f>
                          </m:e>
                        </m:func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3200"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ru-RU" sz="3200" b="0" i="1" smtClean="0">
                                <a:latin typeface="Cambria Math"/>
                              </a:rPr>
                              <m:t>      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𝜑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     Правила Лопиталя применяются для раскрытия неопределенностей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  <m:r>
                      <a:rPr lang="en-US" sz="32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и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den>
                        </m:f>
                      </m:e>
                    </m:d>
                    <m:r>
                      <a:rPr lang="ru-RU" sz="32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200" dirty="0" smtClean="0"/>
                  <a:t>которые называются основными.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53652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</a:t>
                </a:r>
                <a:r>
                  <a:rPr lang="ru-RU" sz="3600" dirty="0" smtClean="0"/>
                  <a:t>Неопределенности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0∙∞</m:t>
                        </m:r>
                      </m:e>
                    </m:d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∞−∞</m:t>
                        </m:r>
                      </m:e>
                    </m:d>
                  </m:oMath>
                </a14:m>
                <a:r>
                  <a:rPr lang="ru-RU" sz="3600" dirty="0" smtClean="0"/>
                  <a:t> сводятся к двум основным видам путем тождественных преобразований функции к виду дроби.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052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7. Применение производной функции к вычислению предела 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sz="3200" dirty="0" smtClean="0"/>
                  <a:t>Неопределенности вида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sup>
                        </m:sSup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lang="ru-RU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сводятся к случаю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0∙∞</m:t>
                        </m:r>
                      </m:e>
                    </m:d>
                  </m:oMath>
                </a14:m>
                <a:r>
                  <a:rPr lang="ru-RU" sz="3200" dirty="0" smtClean="0"/>
                  <a:t> ( а затем к случаю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200" dirty="0" smtClean="0"/>
                  <a:t> или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∞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200" dirty="0" smtClean="0"/>
                  <a:t>) следующим путем: функция логарифмируется и сначала находится предел её логарифма, а затем по найденному логарифму находится и предел самой функции.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340" t="-1830" r="-20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9231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Пусть функция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имеет в точке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отличную от нуля производную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∆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)≠0</m:t>
                    </m:r>
                  </m:oMath>
                </a14:m>
                <a:r>
                  <a:rPr lang="ru-RU" sz="3200" dirty="0" smtClean="0"/>
                  <a:t>,</a:t>
                </a: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т</a:t>
                </a:r>
                <a:r>
                  <a:rPr lang="ru-RU" sz="3200" dirty="0" smtClean="0"/>
                  <a:t>огда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∆</m:t>
                        </m:r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∆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200" dirty="0" smtClean="0"/>
                  <a:t> где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→0</m:t>
                    </m:r>
                  </m:oMath>
                </a14:m>
                <a:r>
                  <a:rPr lang="ru-RU" sz="3200" dirty="0" smtClean="0"/>
                  <a:t>  при</a:t>
                </a:r>
                <a:endParaRPr lang="ru-RU" sz="32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∆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→0</m:t>
                    </m:r>
                  </m:oMath>
                </a14:m>
                <a:r>
                  <a:rPr lang="ru-RU" sz="3200" dirty="0" smtClean="0"/>
                  <a:t>, или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∆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)·∆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·∆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4418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Слагаемое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)·∆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главной частью приращения </a:t>
                </a:r>
                <a:r>
                  <a:rPr lang="ru-RU" sz="3200" dirty="0" smtClean="0"/>
                  <a:t>функции</a:t>
                </a:r>
                <a14:m>
                  <m:oMath xmlns:m="http://schemas.openxmlformats.org/officeDocument/2006/math">
                    <m:r>
                      <a:rPr lang="ru-RU" sz="3200" b="0" i="0" smtClean="0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∆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</a:t>
                </a:r>
                <a:r>
                  <a:rPr lang="ru-RU" sz="3200" b="1" i="1" dirty="0" smtClean="0"/>
                  <a:t>Дифференциалом функции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в точке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 называется </a:t>
                </a:r>
                <a:r>
                  <a:rPr lang="ru-RU" sz="3200" b="1" i="1" dirty="0" smtClean="0"/>
                  <a:t>главная часть её приращения</a:t>
                </a:r>
                <a:r>
                  <a:rPr lang="ru-RU" sz="3200" dirty="0" smtClean="0"/>
                  <a:t>, равная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)·∆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8521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  <a:r>
                  <a:rPr lang="ru-RU" sz="3600" dirty="0" smtClean="0"/>
                  <a:t>Так как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i="1">
                        <a:latin typeface="Cambria Math"/>
                      </a:rPr>
                      <m:t>=∆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, тогда </a:t>
                </a:r>
                <a:endParaRPr lang="ru-RU" sz="3600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𝒅𝒚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3600" b="1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600" b="1" i="1">
                        <a:latin typeface="Cambria Math"/>
                      </a:rPr>
                      <m:t>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)·</m:t>
                    </m:r>
                    <m:r>
                      <a:rPr lang="en-US" sz="3600" b="1" i="1">
                        <a:latin typeface="Cambria Math"/>
                      </a:rPr>
                      <m:t>𝒅𝒙</m:t>
                    </m:r>
                  </m:oMath>
                </a14:m>
                <a:r>
                  <a:rPr lang="ru-RU" sz="3600" b="1" dirty="0" smtClean="0"/>
                  <a:t> –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д</a:t>
                </a:r>
                <a:r>
                  <a:rPr lang="ru-RU" sz="3600" b="1" i="1" dirty="0" smtClean="0"/>
                  <a:t>ифференциал функции равен произведению производной этой функции на дифференциал независимой переменной.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04681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8. Дифференциал функции</a:t>
            </a:r>
            <a:endParaRPr lang="ru-R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600" dirty="0" smtClean="0"/>
                  <a:t>    </a:t>
                </a:r>
                <a:r>
                  <a:rPr lang="ru-RU" sz="3600" b="1" i="1" dirty="0" smtClean="0"/>
                  <a:t>Замечание</a:t>
                </a:r>
                <a:r>
                  <a:rPr lang="ru-RU" sz="3600" dirty="0" smtClean="0"/>
                  <a:t>. Так как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dirty="0" smtClean="0"/>
                  <a:t>, тогда  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𝒅𝒚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′</m:t>
                    </m:r>
                    <m:r>
                      <a:rPr lang="en-US" sz="3600" b="1" i="1">
                        <a:latin typeface="Cambria Math"/>
                      </a:rPr>
                      <m:t>𝒅𝒙</m:t>
                    </m:r>
                  </m:oMath>
                </a14:m>
                <a:r>
                  <a:rPr lang="ru-RU" sz="3600" dirty="0" smtClean="0"/>
                  <a:t>, отсюда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𝒚</m:t>
                      </m:r>
                      <m:r>
                        <a:rPr lang="en-US" sz="3600" b="1" i="1">
                          <a:latin typeface="Cambria Math"/>
                        </a:rPr>
                        <m:t>′=</m:t>
                      </m:r>
                      <m:f>
                        <m:f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atin typeface="Cambria Math"/>
                            </a:rPr>
                            <m:t>𝒅𝒚</m:t>
                          </m:r>
                        </m:num>
                        <m:den>
                          <m:r>
                            <a:rPr lang="en-US" sz="3600" b="1" i="1">
                              <a:latin typeface="Cambria Math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ru-RU" sz="3600" b="1" dirty="0" smtClean="0"/>
              </a:p>
              <a:p>
                <a:pPr marL="0" indent="0">
                  <a:buNone/>
                </a:pPr>
                <a:r>
                  <a:rPr lang="ru-RU" sz="3600" dirty="0"/>
                  <a:t>т</a:t>
                </a:r>
                <a:r>
                  <a:rPr lang="ru-RU" sz="3600" dirty="0" smtClean="0"/>
                  <a:t>о есть производная функции равна отношению дифференциала функции к дифференциалу аргумента.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  <a:blipFill rotWithShape="1">
                <a:blip r:embed="rId2"/>
                <a:stretch>
                  <a:fillRect l="-2698" t="-2125" r="-2350" b="-37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63587"/>
      </p:ext>
    </p:extLst>
  </p:cSld>
  <p:clrMapOvr>
    <a:masterClrMapping/>
  </p:clrMapOvr>
  <p:transition spd="med">
    <p:wipe dir="d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i="1" dirty="0" smtClean="0"/>
                  <a:t>Дифференциал функции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𝒚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𝒇</m:t>
                    </m:r>
                    <m:r>
                      <a:rPr lang="ru-RU" sz="3200" b="1" i="1">
                        <a:latin typeface="Cambria Math"/>
                      </a:rPr>
                      <m:t>(</m:t>
                    </m:r>
                    <m:r>
                      <a:rPr lang="ru-RU" sz="3200" b="1" i="1">
                        <a:latin typeface="Cambria Math"/>
                      </a:rPr>
                      <m:t>𝒙</m:t>
                    </m:r>
                    <m:r>
                      <a:rPr lang="ru-RU" sz="32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 smtClean="0"/>
                  <a:t> в точке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200" b="1" i="1" dirty="0" smtClean="0"/>
                  <a:t> равен приращению ординаты касательной к графику функции в этой точке, когда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200" b="1" i="1" dirty="0" smtClean="0"/>
                  <a:t> получит приращение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∆</m:t>
                    </m:r>
                    <m:r>
                      <a:rPr lang="en-US" sz="32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200" b="1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b="1" i="1" dirty="0"/>
                  <a:t> </a:t>
                </a:r>
                <a:r>
                  <a:rPr lang="ru-RU" sz="3200" b="1" i="1" dirty="0" smtClean="0"/>
                  <a:t>  </a:t>
                </a:r>
                <a:r>
                  <a:rPr lang="ru-RU" sz="3200" dirty="0" smtClean="0"/>
                  <a:t>В этом состоит </a:t>
                </a:r>
                <a:r>
                  <a:rPr lang="ru-RU" sz="3200" b="1" i="1" dirty="0" smtClean="0"/>
                  <a:t>геометрический смысл дифференциала</a:t>
                </a:r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4833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84785"/>
                <a:ext cx="7077546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i="1" dirty="0" smtClean="0"/>
                  <a:t>Основные теоремы</a:t>
                </a:r>
                <a:r>
                  <a:rPr lang="ru-RU" sz="3200" dirty="0" smtClean="0"/>
                  <a:t> о дифференциалах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1.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𝑑𝑐</m:t>
                    </m:r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2.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𝑑𝑣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3.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∙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∙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∙</m:t>
                    </m:r>
                    <m:r>
                      <a:rPr lang="en-US" sz="3200" i="1">
                        <a:latin typeface="Cambria Math"/>
                      </a:rPr>
                      <m:t>𝑑𝑣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4.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𝑐𝑢</m:t>
                        </m:r>
                      </m:e>
                    </m:d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𝑐𝑑𝑢</m:t>
                    </m:r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𝑐</m:t>
                    </m:r>
                    <m:r>
                      <a:rPr lang="en-US" sz="3200" i="1">
                        <a:latin typeface="Cambria Math"/>
                      </a:rPr>
                      <m:t>−</m:t>
                    </m:r>
                    <m:r>
                      <a:rPr lang="en-US" sz="3200" i="1">
                        <a:latin typeface="Cambria Math"/>
                      </a:rPr>
                      <m:t>𝑐𝑜𝑛𝑠𝑡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5.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𝑣</m:t>
                            </m:r>
                          </m:den>
                        </m:f>
                      </m:e>
                    </m:d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𝑣𝑑𝑢</m:t>
                        </m:r>
                        <m:r>
                          <a:rPr lang="en-US" sz="3200" i="1">
                            <a:latin typeface="Cambria Math"/>
                          </a:rPr>
                          <m:t>−</m:t>
                        </m:r>
                        <m:r>
                          <a:rPr lang="en-US" sz="3200" i="1">
                            <a:latin typeface="Cambria Math"/>
                          </a:rPr>
                          <m:t>𝑢𝑑𝑣</m:t>
                        </m:r>
                      </m:num>
                      <m:den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𝑣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3200" i="1">
                        <a:latin typeface="Cambria Math"/>
                      </a:rPr>
                      <m:t> (</m:t>
                    </m:r>
                    <m:r>
                      <a:rPr lang="en-US" sz="3200" i="1">
                        <a:latin typeface="Cambria Math"/>
                      </a:rPr>
                      <m:t>𝑣</m:t>
                    </m:r>
                    <m:r>
                      <a:rPr lang="en-US" sz="3200" i="1">
                        <a:latin typeface="Cambria Math"/>
                      </a:rPr>
                      <m:t>≠0)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84785"/>
                <a:ext cx="7077546" cy="4593754"/>
              </a:xfrm>
              <a:blipFill rotWithShape="1">
                <a:blip r:embed="rId2"/>
                <a:stretch>
                  <a:fillRect l="-2153" t="-1859" r="-18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9840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:r>
                  <a:rPr lang="ru-RU" sz="4000" b="1" i="1" dirty="0" smtClean="0"/>
                  <a:t>Таблица дифференциалов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1.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2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sz="32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200" dirty="0" smtClean="0"/>
                  <a:t>, 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2.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2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sub>
                      <m:sup>
                        <m:r>
                          <a:rPr lang="en-US" sz="3200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r>
                  <a:rPr lang="ru-RU" sz="3200" dirty="0" smtClean="0"/>
                  <a:t>, если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3.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·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4.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5.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</m:func>
                      </m:e>
                    </m:d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·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&gt;0, 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≠1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514350" indent="-514350">
                  <a:buAutoNum type="arabicPeriod"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287" t="-23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93794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12777"/>
                <a:ext cx="693353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6.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7.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·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𝑑𝑢</m:t>
                            </m:r>
                          </m:e>
                        </m:func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8. </a:t>
                </a:r>
                <a14:m>
                  <m:oMath xmlns:m="http://schemas.openxmlformats.org/officeDocument/2006/math">
                    <m:r>
                      <a:rPr lang="ru-RU" sz="3200" b="0" i="0" smtClean="0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)=−</m:t>
                        </m:r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·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𝑑𝑢</m:t>
                            </m:r>
                          </m:e>
                        </m:func>
                      </m:e>
                    </m:func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9.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𝑡𝑔𝑢</m:t>
                    </m:r>
                    <m:r>
                      <a:rPr lang="en-US" sz="3200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𝑐𝑜𝑠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10.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𝑐𝑡𝑔</m:t>
                    </m:r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)=−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𝑠𝑖𝑛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12777"/>
                <a:ext cx="6933530" cy="4665762"/>
              </a:xfrm>
              <a:blipFill rotWithShape="1">
                <a:blip r:embed="rId2"/>
                <a:stretch>
                  <a:fillRect l="-22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62376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 функции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11.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arcsin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)=</m:t>
                        </m:r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a:rPr lang="en-US" sz="3200" i="1">
                            <a:latin typeface="Cambria Math"/>
                          </a:rPr>
                          <m:t>·</m:t>
                        </m:r>
                        <m:r>
                          <a:rPr lang="en-US" sz="3200" i="1">
                            <a:latin typeface="Cambria Math"/>
                          </a:rPr>
                          <m:t>𝑑𝑢</m:t>
                        </m:r>
                      </m:e>
                    </m:func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12.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arccos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𝑢</m:t>
                        </m:r>
                        <m:r>
                          <a:rPr lang="en-US" sz="3200" i="1">
                            <a:latin typeface="Cambria Math"/>
                          </a:rPr>
                          <m:t>)=−</m:t>
                        </m:r>
                        <m:f>
                          <m:f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ru-RU" sz="32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a:rPr lang="en-US" sz="3200" i="1">
                            <a:latin typeface="Cambria Math"/>
                          </a:rPr>
                          <m:t>·</m:t>
                        </m:r>
                        <m:r>
                          <a:rPr lang="en-US" sz="3200" i="1">
                            <a:latin typeface="Cambria Math"/>
                          </a:rPr>
                          <m:t>𝑑𝑢</m:t>
                        </m:r>
                      </m:e>
                    </m:func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13.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𝑎𝑟𝑐𝑡𝑔</m:t>
                    </m:r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14.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𝑎𝑟𝑐𝑐𝑡𝑔</m:t>
                    </m:r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𝑢</m:t>
                    </m:r>
                    <m:r>
                      <a:rPr lang="en-US" sz="3200" i="1">
                        <a:latin typeface="Cambria Math"/>
                      </a:rPr>
                      <m:t>)=−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3200" i="1">
                        <a:latin typeface="Cambria Math"/>
                      </a:rPr>
                      <m:t>·</m:t>
                    </m:r>
                    <m:r>
                      <a:rPr lang="en-US" sz="3200" i="1">
                        <a:latin typeface="Cambria Math"/>
                      </a:rPr>
                      <m:t>𝑑𝑢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47167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имеет максимум (минимум)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если существует такая окрестность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, что для всех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200" dirty="0" smtClean="0"/>
                  <a:t>, принадлежащих этой окрестности, выполняется условие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200" i="1">
                        <a:latin typeface="Cambria Math"/>
                      </a:rPr>
                      <m:t>&lt;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&gt;</m:t>
                        </m:r>
                        <m:r>
                          <a:rPr lang="en-US" sz="3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 r="-34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5099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44624"/>
            <a:ext cx="6867525" cy="122413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Максимумы и минимумы функции называются её экстремумами, а точки, в которых функция достигает экстремумов – точками экстремумов.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59695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sz="3200" b="1" i="1" dirty="0" smtClean="0"/>
                  <a:t>Теорема 1 (необходимые условия монотонности функции).</a:t>
                </a:r>
              </a:p>
              <a:p>
                <a:pPr marL="0" indent="0">
                  <a:buNone/>
                </a:pPr>
                <a:r>
                  <a:rPr lang="ru-RU" sz="3200" b="1" i="1" dirty="0"/>
                  <a:t> </a:t>
                </a:r>
                <a:r>
                  <a:rPr lang="ru-RU" sz="3200" b="1" i="1" dirty="0" smtClean="0"/>
                  <a:t>  </a:t>
                </a:r>
                <a:r>
                  <a:rPr lang="ru-RU" sz="3200" dirty="0" smtClean="0"/>
                  <a:t>Если дифференцируемая в интервале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возрастает (убывает) на этом интервале, то её производная в каждой точке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</a:t>
                </a:r>
                <a:endParaRPr lang="ru-RU" sz="3200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200" b="0" i="0" smtClean="0">
                        <a:latin typeface="Cambria Math"/>
                      </a:rPr>
                      <m:t>  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ru-RU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200" i="1" smtClean="0">
                        <a:latin typeface="Cambria Math"/>
                      </a:rPr>
                      <m:t>≥</m:t>
                    </m:r>
                    <m:r>
                      <a:rPr lang="en-US" sz="3200" i="1">
                        <a:latin typeface="Cambria Math"/>
                      </a:rPr>
                      <m:t>0 (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′(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)≤0)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340" t="-1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6690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i="1" dirty="0" smtClean="0"/>
                  <a:t>    Теорема 2 (достаточные условия монотонности функции).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   Если непрерывная на отрезке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[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en-US" sz="32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200" dirty="0" smtClean="0"/>
                  <a:t> функция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в каждой точке интервала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имеет положительную (отрицательную) производную, то эта функция возрастает (убывает) на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  <m:r>
                          <a:rPr lang="en-US" sz="3200" i="1">
                            <a:latin typeface="Cambria Math"/>
                          </a:rPr>
                          <m:t>;</m:t>
                        </m:r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ru-RU" sz="32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ru-RU" sz="3200" dirty="0"/>
                  <a:t>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  <a:blipFill rotWithShape="1">
                <a:blip r:embed="rId2"/>
                <a:stretch>
                  <a:fillRect l="-2220" t="-1859" r="-6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84185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sz="3200" dirty="0" smtClean="0"/>
                  <a:t>Таким образом, возрастание и убывание функции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𝑓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характеризуется знаком её производной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200" dirty="0" smtClean="0"/>
                  <a:t>: если в некотором интервале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′&gt;0</m:t>
                    </m:r>
                  </m:oMath>
                </a14:m>
                <a:r>
                  <a:rPr lang="ru-RU" sz="3200" dirty="0" smtClean="0"/>
                  <a:t>, то функция возрастает, а если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′&lt;0</m:t>
                    </m:r>
                  </m:oMath>
                </a14:m>
                <a:r>
                  <a:rPr lang="ru-RU" sz="3200" dirty="0" smtClean="0"/>
                  <a:t>, то функция убывает в этом интервале.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340" t="-1887" r="-21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19210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600" b="1" i="1" dirty="0" smtClean="0"/>
                  <a:t>Теорема 3 (необходимое условие существования экстремума).</a:t>
                </a:r>
                <a:r>
                  <a:rPr lang="ru-RU" sz="3600" dirty="0" smtClean="0"/>
                  <a:t> Если дифференцируемая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имеет экстремум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, то её производная в этой точке равна нулю: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)=0.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9540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sz="3600" dirty="0" smtClean="0"/>
              <a:t>Непрерывная функция может иметь экстремум лишь в точках, где производная функции равна нулю или не существует. Такие точки называются </a:t>
            </a:r>
            <a:r>
              <a:rPr lang="ru-RU" sz="3600" b="1" i="1" dirty="0" smtClean="0"/>
              <a:t>критическими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5180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268760"/>
                <a:ext cx="6775450" cy="496855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600" b="1" i="1" dirty="0" smtClean="0"/>
                  <a:t>Теорема 4 (достаточное условие существования экстремума). </a:t>
                </a:r>
                <a:r>
                  <a:rPr lang="ru-RU" sz="3600" dirty="0" smtClean="0"/>
                  <a:t>Если непрерывная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дифференцируема во всех точках некоторого интервала, содержащего критическую точку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(за исключением, может быть, самой этой точки)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268760"/>
                <a:ext cx="6775450" cy="4968552"/>
              </a:xfrm>
              <a:blipFill rotWithShape="1">
                <a:blip r:embed="rId2"/>
                <a:stretch>
                  <a:fillRect l="-2790" t="-1963" r="-3690" b="-57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0153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 если производная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при переходе аргумента слева направо через критическую точку меняет знак с плюса на минус, то функция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имеет максимум, а при перемене знака  с минуса на плюс – точка минимума.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890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0915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600" b="1" i="1" dirty="0" smtClean="0"/>
                  <a:t>Замечание. </a:t>
                </a:r>
                <a:r>
                  <a:rPr lang="ru-RU" sz="3600" dirty="0" smtClean="0"/>
                  <a:t>Если производная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не  меняет знака при переходе аргумента через критическую точку, то функция в этой точке не имеет экстремума.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4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45971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600" b="1" i="1" dirty="0" smtClean="0"/>
                  <a:t>Правило исследования функции на экстремум: </a:t>
                </a: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b="1" i="1" dirty="0"/>
                  <a:t>а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найти критические точки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б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выбрать из них лишь те, которые являются внутренними точками области определения функции;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 b="-56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0557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/>
                  <a:t>в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исследовать знак производной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слева и справа от каждой из выбранных критических точек;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г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в соответствии с теоремой 4 выписать точки экстремума (если они есть) и вычислить значения функции в них.</a:t>
                </a:r>
                <a:endParaRPr lang="ru-RU" sz="3600" b="1" i="1" dirty="0" smtClean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44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2922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График дифференцируемой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выпуклым вниз </a:t>
                </a:r>
                <a:r>
                  <a:rPr lang="ru-RU" sz="3600" dirty="0" smtClean="0"/>
                  <a:t>(или </a:t>
                </a:r>
                <a:r>
                  <a:rPr lang="ru-RU" sz="3600" b="1" i="1" dirty="0" smtClean="0"/>
                  <a:t>вогнутым</a:t>
                </a:r>
                <a:r>
                  <a:rPr lang="ru-RU" sz="3600" dirty="0" smtClean="0"/>
                  <a:t>) 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если он расположен выше любой её касательной на этом интервале.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86718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График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выпуклым вверх </a:t>
                </a:r>
                <a:r>
                  <a:rPr lang="ru-RU" sz="3600" dirty="0" smtClean="0"/>
                  <a:t>(или просто </a:t>
                </a:r>
                <a:r>
                  <a:rPr lang="ru-RU" sz="3600" b="1" i="1" dirty="0" smtClean="0"/>
                  <a:t>выпуклым</a:t>
                </a:r>
                <a:r>
                  <a:rPr lang="ru-RU" sz="3600" dirty="0" smtClean="0"/>
                  <a:t>) 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если он расположен ниже любой её касательной на этом интервале.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5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01538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Точка графика непрерывной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отделяющая его выпуклую часть от вогнутой, называется точкой </a:t>
                </a:r>
                <a:r>
                  <a:rPr lang="ru-RU" sz="3600" b="1" i="1" dirty="0" smtClean="0"/>
                  <a:t>перегиба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8853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154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Кривая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выпуклая 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5" name="Объек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1484784"/>
            <a:ext cx="6048672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1662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              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Кривая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вогнутая 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155</a:t>
            </a:fld>
            <a:endParaRPr lang="ru-RU"/>
          </a:p>
        </p:txBody>
      </p:sp>
      <p:pic>
        <p:nvPicPr>
          <p:cNvPr id="2334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1556792"/>
            <a:ext cx="6015235" cy="331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63065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      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Точка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точка перегиба графика функции 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b="-1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156</a:t>
            </a:fld>
            <a:endParaRPr lang="ru-RU"/>
          </a:p>
        </p:txBody>
      </p:sp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1700808"/>
            <a:ext cx="5799211" cy="260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5204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 </a:t>
                </a:r>
                <a:r>
                  <a:rPr lang="ru-RU" sz="3600" b="1" i="1" dirty="0" smtClean="0"/>
                  <a:t>    Теорема 5 (достаточный признак выпуклости и вогнутости). </a:t>
                </a:r>
                <a:r>
                  <a:rPr lang="ru-RU" sz="3600" dirty="0" smtClean="0"/>
                  <a:t>Пусть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имеет вторую производную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′′(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во всех точках интервала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661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Если во всех точках этого интервала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𝒇</m:t>
                    </m:r>
                    <m:r>
                      <a:rPr lang="en-US" sz="3600" b="1" i="1">
                        <a:latin typeface="Cambria Math"/>
                      </a:rPr>
                      <m:t>′′(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)&lt;</m:t>
                    </m:r>
                    <m:r>
                      <a:rPr lang="en-US" sz="3600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sz="3600" dirty="0" smtClean="0"/>
                  <a:t>, то график функции в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</a:t>
                </a:r>
                <a:r>
                  <a:rPr lang="ru-RU" sz="3600" b="1" i="1" dirty="0" smtClean="0"/>
                  <a:t>выпуклый</a:t>
                </a:r>
                <a:r>
                  <a:rPr lang="ru-RU" sz="3600" dirty="0" smtClean="0"/>
                  <a:t>, если же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′′(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)&gt;0</m:t>
                    </m:r>
                  </m:oMath>
                </a14:m>
                <a:r>
                  <a:rPr lang="ru-RU" sz="3600" dirty="0" smtClean="0"/>
                  <a:t> для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∀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∈</m:t>
                    </m:r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– график функции </a:t>
                </a:r>
                <a:r>
                  <a:rPr lang="ru-RU" sz="3600" b="1" i="1" dirty="0" smtClean="0"/>
                  <a:t>вогнутый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31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2671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 </a:t>
                </a:r>
                <a:r>
                  <a:rPr lang="ru-RU" sz="3600" b="1" i="1" dirty="0" smtClean="0"/>
                  <a:t>   Теорема 6 (достаточное условие существования точек перегиба). </a:t>
                </a:r>
                <a:r>
                  <a:rPr lang="ru-RU" sz="3600" dirty="0" smtClean="0"/>
                  <a:t>Если вторая производная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′′(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непрерывной функции при переходе аргумента через точку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,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r="-37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67512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в </a:t>
                </a:r>
                <a:r>
                  <a:rPr lang="ru-RU" sz="3600" dirty="0"/>
                  <a:t>которой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′′(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600" dirty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′′(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не существует, меняет знак, </a:t>
                </a: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то точка графика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является точкой перегиба.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785797"/>
      </p:ext>
    </p:extLst>
  </p:cSld>
  <p:clrMapOvr>
    <a:masterClrMapping/>
  </p:clrMapOvr>
  <p:transition spd="med">
    <p:wipe dir="d"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600" b="1" i="1" dirty="0" smtClean="0"/>
                  <a:t>Теорема 7 (необходимое условие существования точки перегиба). </a:t>
                </a:r>
                <a:r>
                  <a:rPr lang="ru-RU" sz="3600" dirty="0" smtClean="0"/>
                  <a:t>Пусть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имеет в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непрерывную вторую производную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′′(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0560"/>
      </p:ext>
    </p:extLst>
  </p:cSld>
  <p:clrMapOvr>
    <a:masterClrMapping/>
  </p:clrMapOvr>
  <p:transition spd="med">
    <p:wipe dir="d"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и </a:t>
                </a:r>
                <a:r>
                  <a:rPr lang="ru-RU" sz="3600" dirty="0"/>
                  <a:t>пусть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∈(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является абсциссой точки перегиба графика данной функции. Тогда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′′(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550581"/>
      </p:ext>
    </p:extLst>
  </p:cSld>
  <p:clrMapOvr>
    <a:masterClrMapping/>
  </p:clrMapOvr>
  <p:transition spd="med">
    <p:wipe dir="d"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 </a:t>
                </a:r>
                <a:r>
                  <a:rPr lang="ru-RU" sz="3600" b="1" i="1" dirty="0" smtClean="0"/>
                  <a:t>   Замечание. </a:t>
                </a:r>
                <a:r>
                  <a:rPr lang="ru-RU" sz="3600" dirty="0" smtClean="0"/>
                  <a:t>Могут встречаться случаи, когда в точке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вторая</a:t>
                </a:r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производная непрерывной функции не существует, однако точка является абсциссой точки перегиба.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32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940586"/>
      </p:ext>
    </p:extLst>
  </p:cSld>
  <p:clrMapOvr>
    <a:masterClrMapping/>
  </p:clrMapOvr>
  <p:transition spd="med">
    <p:wipe dir="d"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Правило нахождения абсцисс точек перегиба: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а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найти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</m:t>
                    </m:r>
                  </m:oMath>
                </a14:m>
                <a:r>
                  <a:rPr lang="ru-RU" sz="3600" dirty="0" smtClean="0"/>
                  <a:t> и значения аргумента  </a:t>
                </a:r>
                <a:r>
                  <a:rPr lang="ru-RU" sz="3600" b="1" i="1" dirty="0" smtClean="0"/>
                  <a:t>х</a:t>
                </a:r>
                <a:r>
                  <a:rPr lang="ru-RU" sz="3600" dirty="0" smtClean="0"/>
                  <a:t>, в которых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′′=0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или</a:t>
                </a:r>
                <a:r>
                  <a:rPr lang="ru-RU" sz="3600" b="1" i="1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не существует, а функция непрерывна, и которые лежат внутри области её определения;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57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375456"/>
      </p:ext>
    </p:extLst>
  </p:cSld>
  <p:clrMapOvr>
    <a:masterClrMapping/>
  </p:clrMapOvr>
  <p:transition spd="med">
    <p:wipe dir="d"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b="1" i="1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б) </a:t>
                </a:r>
                <a:r>
                  <a:rPr lang="ru-RU" sz="3600" dirty="0" smtClean="0"/>
                  <a:t>определить знак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слева и справа от каждой из этих точек. Исследуемая точка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будет абсциссой точки перегиба, если по разные стороны от неё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</m:t>
                    </m:r>
                  </m:oMath>
                </a14:m>
                <a:r>
                  <a:rPr lang="ru-RU" sz="3600" dirty="0" smtClean="0"/>
                  <a:t> имеет разные знаки.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081737"/>
      </p:ext>
    </p:extLst>
  </p:cSld>
  <p:clrMapOvr>
    <a:masterClrMapping/>
  </p:clrMapOvr>
  <p:transition spd="med">
    <p:wipe dir="d"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Интервалы, где график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выпуклый и где он вогнутый, определяются из условия, что их границами могут быть только абсциссы точек перегиба, точки разрыва и граничные точки области определения функции.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720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94036"/>
      </p:ext>
    </p:extLst>
  </p:cSld>
  <p:clrMapOvr>
    <a:masterClrMapping/>
  </p:clrMapOvr>
  <p:transition spd="med">
    <p:wipe dir="d"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  <a:r>
              <a:rPr lang="ru-RU" sz="3600" b="1" i="1" dirty="0" smtClean="0"/>
              <a:t>Асимптотой</a:t>
            </a:r>
            <a:r>
              <a:rPr lang="ru-RU" sz="3600" dirty="0" smtClean="0"/>
              <a:t> кривой называется прямая, расстояние до которой от точки, лежащей  на прямой, стремится к нулю при неограниченном удалении от начала координат этой точки по кривой.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268495"/>
      </p:ext>
    </p:extLst>
  </p:cSld>
  <p:clrMapOvr>
    <a:masterClrMapping/>
  </p:clrMapOvr>
  <p:transition spd="med">
    <p:wipe dir="d"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</a:t>
            </a:r>
            <a:r>
              <a:rPr lang="ru-RU" sz="3600" b="1" i="1" dirty="0" smtClean="0"/>
              <a:t>Асимптоты</a:t>
            </a:r>
            <a:r>
              <a:rPr lang="ru-RU" sz="3600" dirty="0" smtClean="0"/>
              <a:t> могут быть </a:t>
            </a:r>
            <a:r>
              <a:rPr lang="ru-RU" sz="3600" b="1" i="1" dirty="0" smtClean="0"/>
              <a:t>вертикальными, наклонными и горизонтальными.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603029"/>
      </p:ext>
    </p:extLst>
  </p:cSld>
  <p:clrMapOvr>
    <a:masterClrMapping/>
  </p:clrMapOvr>
  <p:transition spd="med">
    <p:wipe dir="d"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Если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кривая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имеет бесконечный разрыв, то есть  если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−0</m:t>
                    </m:r>
                  </m:oMath>
                </a14:m>
                <a:r>
                  <a:rPr lang="ru-RU" sz="3600" dirty="0" smtClean="0"/>
                  <a:t> или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+0</m:t>
                    </m:r>
                  </m:oMath>
                </a14:m>
                <a:r>
                  <a:rPr lang="ru-RU" sz="3600" dirty="0" smtClean="0"/>
                  <a:t>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стремится к бесконечности (того или иного знака),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160608"/>
      </p:ext>
    </p:extLst>
  </p:cSld>
  <p:clrMapOvr>
    <a:masterClrMapping/>
  </p:clrMapOvr>
  <p:transition spd="med">
    <p:wipe dir="d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то прямая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𝒂</m:t>
                    </m:r>
                  </m:oMath>
                </a14:m>
                <a:r>
                  <a:rPr lang="ru-RU" sz="3600" b="1" dirty="0" smtClean="0"/>
                  <a:t> </a:t>
                </a:r>
                <a:r>
                  <a:rPr lang="ru-RU" sz="3600" dirty="0" smtClean="0"/>
                  <a:t>является её </a:t>
                </a:r>
                <a:r>
                  <a:rPr lang="ru-RU" sz="3600" b="1" i="1" dirty="0" smtClean="0"/>
                  <a:t>вертикальной асимптотой</a:t>
                </a:r>
                <a:r>
                  <a:rPr lang="ru-RU" sz="3600" dirty="0" smtClean="0"/>
                  <a:t>, параллельной оси </a:t>
                </a:r>
                <a:r>
                  <a:rPr lang="ru-RU" sz="3600" i="1" dirty="0" err="1" smtClean="0"/>
                  <a:t>Оу</a:t>
                </a:r>
                <a:r>
                  <a:rPr lang="ru-RU" sz="3600" i="1" dirty="0" smtClean="0"/>
                  <a:t>. </a:t>
                </a:r>
                <a:r>
                  <a:rPr lang="ru-RU" sz="3600" dirty="0" smtClean="0"/>
                  <a:t>Если функция не имеет точек разрыва второго рода, то график функции не имеет вертикальных асимптот.</a:t>
                </a:r>
                <a:endParaRPr lang="ru-RU" sz="3600" b="1" i="1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33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154817"/>
      </p:ext>
    </p:extLst>
  </p:cSld>
  <p:clrMapOvr>
    <a:masterClrMapping/>
  </p:clrMapOvr>
  <p:transition spd="med">
    <p:wipe dir="d"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Наклонные асимптоты </a:t>
                </a:r>
                <a:r>
                  <a:rPr lang="ru-RU" sz="3600" dirty="0" smtClean="0"/>
                  <a:t>графика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если они существуют, имеют уравнения вида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𝒌𝒙</m:t>
                    </m:r>
                    <m:r>
                      <a:rPr lang="en-US" sz="3600" b="1" i="1">
                        <a:latin typeface="Cambria Math"/>
                      </a:rPr>
                      <m:t>+</m:t>
                    </m:r>
                    <m:r>
                      <a:rPr lang="en-US" sz="3600" b="1" i="1">
                        <a:latin typeface="Cambria Math"/>
                      </a:rPr>
                      <m:t>𝒃</m:t>
                    </m:r>
                  </m:oMath>
                </a14:m>
                <a:r>
                  <a:rPr lang="ru-RU" sz="3600" dirty="0" smtClean="0"/>
                  <a:t>, где параметры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определяются формулами: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𝑘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r>
                  <a:rPr lang="ru-RU" sz="3600" dirty="0" smtClean="0"/>
                  <a:t>  и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851965"/>
      </p:ext>
    </p:extLst>
  </p:cSld>
  <p:clrMapOvr>
    <a:masterClrMapping/>
  </p:clrMapOvr>
  <p:transition spd="med">
    <p:wipe dir="d"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[</m:t>
                        </m:r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)−</m:t>
                        </m:r>
                        <m:r>
                          <a:rPr lang="en-US" sz="3600" i="1">
                            <a:latin typeface="Cambria Math"/>
                          </a:rPr>
                          <m:t>𝑘𝑥</m:t>
                        </m:r>
                        <m:r>
                          <a:rPr lang="en-US" sz="3600" i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ru-RU" sz="3600" dirty="0" smtClean="0"/>
                  <a:t> при одинаковом в общих формулах поведении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, то есть в обеих формулах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→+∞</m:t>
                    </m:r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→−∞</m:t>
                    </m:r>
                  </m:oMath>
                </a14:m>
                <a:r>
                  <a:rPr lang="ru-RU" sz="3600" dirty="0" smtClean="0"/>
                  <a:t>.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4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269382"/>
      </p:ext>
    </p:extLst>
  </p:cSld>
  <p:clrMapOvr>
    <a:masterClrMapping/>
  </p:clrMapOvr>
  <p:transition spd="med">
    <p:wipe dir="d"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не существуют или равны бесконечности, то график функции не имеет наклонных асимптот.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016090"/>
      </p:ext>
    </p:extLst>
  </p:cSld>
  <p:clrMapOvr>
    <a:masterClrMapping/>
  </p:clrMapOvr>
  <p:transition spd="med">
    <p:wipe dir="d"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В частности,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𝑘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– конечное число, тогда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𝒃</m:t>
                    </m:r>
                  </m:oMath>
                </a14:m>
                <a:r>
                  <a:rPr lang="ru-RU" sz="3600" b="1" dirty="0" smtClean="0"/>
                  <a:t> </a:t>
                </a:r>
                <a:r>
                  <a:rPr lang="ru-RU" sz="3600" dirty="0" smtClean="0"/>
                  <a:t>– уравнение </a:t>
                </a:r>
                <a:r>
                  <a:rPr lang="ru-RU" sz="3600" b="1" i="1" dirty="0" smtClean="0"/>
                  <a:t>горизонтальной</a:t>
                </a:r>
                <a:r>
                  <a:rPr lang="ru-RU" sz="3600" dirty="0" smtClean="0"/>
                  <a:t> асимптоты.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450261"/>
      </p:ext>
    </p:extLst>
  </p:cSld>
  <p:clrMapOvr>
    <a:masterClrMapping/>
  </p:clrMapOvr>
  <p:transition spd="med">
    <p:wipe dir="d"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Замечание 1</a:t>
                </a:r>
                <a:r>
                  <a:rPr lang="ru-RU" sz="3600" dirty="0" smtClean="0"/>
                  <a:t>. Асимптоты графика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→+∞</m:t>
                    </m:r>
                  </m:oMath>
                </a14:m>
                <a:r>
                  <a:rPr lang="ru-RU" sz="3600" dirty="0" smtClean="0"/>
                  <a:t> и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→−∞</m:t>
                    </m:r>
                  </m:oMath>
                </a14:m>
                <a:r>
                  <a:rPr lang="ru-RU" sz="3600" dirty="0" smtClean="0"/>
                  <a:t> могут быть разными. Поэтому при нахождении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следует отдельно рассматривать случай, когда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→+∞</m:t>
                    </m:r>
                  </m:oMath>
                </a14:m>
                <a:r>
                  <a:rPr lang="ru-RU" sz="3600" dirty="0" smtClean="0"/>
                  <a:t> и когда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→−∞</m:t>
                    </m:r>
                    <m:r>
                      <a:rPr lang="ru-RU" sz="3600" b="0" i="0" smtClean="0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603234"/>
      </p:ext>
    </p:extLst>
  </p:cSld>
  <p:clrMapOvr>
    <a:masterClrMapping/>
  </p:clrMapOvr>
  <p:transition spd="med">
    <p:wipe dir="d"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Замечание 2</a:t>
                </a:r>
                <a:r>
                  <a:rPr lang="ru-RU" sz="3600" dirty="0" smtClean="0"/>
                  <a:t>. Вертикальную асимптоту (если она существует)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график функции пересекать </a:t>
                </a:r>
                <a:r>
                  <a:rPr lang="ru-RU" sz="3600" b="1" i="1" dirty="0" smtClean="0"/>
                  <a:t>не может </a:t>
                </a:r>
                <a:r>
                  <a:rPr lang="ru-RU" sz="3600" dirty="0" smtClean="0"/>
                  <a:t>(так как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функция имеет разрыв второго рода). </a:t>
                </a:r>
                <a:r>
                  <a:rPr lang="ru-RU" sz="3600" b="1" i="1" dirty="0" smtClean="0"/>
                  <a:t>Наклонные асимптоты график функции может пересекать</a:t>
                </a:r>
                <a:r>
                  <a:rPr lang="ru-RU" sz="3600" dirty="0" smtClean="0"/>
                  <a:t>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880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291852"/>
      </p:ext>
    </p:extLst>
  </p:cSld>
  <p:clrMapOvr>
    <a:masterClrMapping/>
  </p:clrMapOvr>
  <p:transition spd="med">
    <p:wipe dir="d"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Исследование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 построение её графика удобно выполнять </a:t>
                </a:r>
                <a:r>
                  <a:rPr lang="ru-RU" sz="3600" b="1" i="1" dirty="0" smtClean="0"/>
                  <a:t>по следующей схеме: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1) </a:t>
                </a:r>
                <a:r>
                  <a:rPr lang="ru-RU" sz="3600" dirty="0"/>
                  <a:t>н</a:t>
                </a:r>
                <a:r>
                  <a:rPr lang="ru-RU" sz="3600" dirty="0" smtClean="0"/>
                  <a:t>айти область определения функции (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). Точки разрыва функции и её односторонние пределы в этих точках;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b="-49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231002"/>
      </p:ext>
    </p:extLst>
  </p:cSld>
  <p:clrMapOvr>
    <a:masterClrMapping/>
  </p:clrMapOvr>
  <p:transition spd="med">
    <p:wipe dir="d"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b="1" i="1" dirty="0" smtClean="0"/>
              <a:t>2) </a:t>
            </a:r>
            <a:r>
              <a:rPr lang="ru-RU" sz="3600" dirty="0" smtClean="0"/>
              <a:t>выяснить, является ли функция четной (в этом случае график функции симметричен относительно оси </a:t>
            </a:r>
            <a:r>
              <a:rPr lang="ru-RU" sz="3600" i="1" dirty="0" err="1" smtClean="0"/>
              <a:t>Оу</a:t>
            </a:r>
            <a:r>
              <a:rPr lang="ru-RU" sz="3600" i="1" dirty="0" smtClean="0"/>
              <a:t>), </a:t>
            </a:r>
            <a:r>
              <a:rPr lang="ru-RU" sz="3600" dirty="0" smtClean="0"/>
              <a:t>нечетной</a:t>
            </a:r>
            <a:r>
              <a:rPr lang="ru-RU" sz="3600" i="1" dirty="0" smtClean="0"/>
              <a:t> </a:t>
            </a:r>
            <a:r>
              <a:rPr lang="ru-RU" sz="3600" dirty="0" smtClean="0"/>
              <a:t>(график функции симметричен относительно начала координат), общего вида, 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677215"/>
      </p:ext>
    </p:extLst>
  </p:cSld>
  <p:clrMapOvr>
    <a:masterClrMapping/>
  </p:clrMapOvr>
  <p:transition spd="med">
    <p:wipe dir="d"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периодической (через отрезок длиной, равной периоду, график функции повторяется);</a:t>
            </a:r>
          </a:p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r>
              <a:rPr lang="ru-RU" sz="3600" b="1" i="1" dirty="0" smtClean="0"/>
              <a:t>3) </a:t>
            </a:r>
            <a:r>
              <a:rPr lang="ru-RU" sz="3600" dirty="0"/>
              <a:t>н</a:t>
            </a:r>
            <a:r>
              <a:rPr lang="ru-RU" sz="3600" dirty="0" smtClean="0"/>
              <a:t>айти (если это можно) точки пересечения графика с осями координат</a:t>
            </a:r>
            <a:endParaRPr lang="ru-RU" sz="3600" b="1" i="1" dirty="0"/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901788"/>
      </p:ext>
    </p:extLst>
  </p:cSld>
  <p:clrMapOvr>
    <a:masterClrMapping/>
  </p:clrMapOvr>
  <p:transition spd="med">
    <p:wipe dir="d"/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и интервалы </a:t>
                </a:r>
                <a:r>
                  <a:rPr lang="ru-RU" sz="3600" dirty="0" smtClean="0"/>
                  <a:t>знакопостоянства функции (промежутки, на которых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)&gt;0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)&lt;0</m:t>
                    </m:r>
                  </m:oMath>
                </a14:m>
                <a:r>
                  <a:rPr lang="ru-RU" sz="3600" dirty="0" smtClean="0"/>
                  <a:t>);</a:t>
                </a:r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4) </a:t>
                </a:r>
                <a:r>
                  <a:rPr lang="ru-RU" sz="3600" dirty="0"/>
                  <a:t>н</a:t>
                </a:r>
                <a:r>
                  <a:rPr lang="ru-RU" sz="3600" dirty="0" smtClean="0"/>
                  <a:t>айти асимптоты графика функции (вертикальные, горизонтальные или наклонные);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433697"/>
      </p:ext>
    </p:extLst>
  </p:cSld>
  <p:clrMapOvr>
    <a:masterClrMapping/>
  </p:clrMapOvr>
  <p:transition spd="med">
    <p:wipe dir="d"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5,6) </a:t>
                </a:r>
                <a:r>
                  <a:rPr lang="ru-RU" sz="3600" dirty="0" smtClean="0"/>
                  <a:t>найти интервалы монотонности (промежутки возрастания и убывания функции, для этого решить неравенства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′&gt;0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′&lt;0</m:t>
                    </m:r>
                  </m:oMath>
                </a14:m>
                <a:r>
                  <a:rPr lang="ru-RU" sz="3600" dirty="0" smtClean="0"/>
                  <a:t>) и экстремумы функции (найти точки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𝑚𝑎𝑥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𝑚𝑖𝑛</m:t>
                    </m:r>
                  </m:oMath>
                </a14:m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588128"/>
      </p:ext>
    </p:extLst>
  </p:cSld>
  <p:clrMapOvr>
    <a:masterClrMapping/>
  </p:clrMapOvr>
  <p:transition spd="med">
    <p:wipe dir="d"/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и соответствующие </a:t>
            </a:r>
            <a:r>
              <a:rPr lang="ru-RU" sz="3600" dirty="0" smtClean="0"/>
              <a:t>значения функции в этих точках). Для удобства составляем соответствующую таблицу;</a:t>
            </a:r>
          </a:p>
          <a:p>
            <a:pPr marL="0" indent="0">
              <a:buNone/>
            </a:pPr>
            <a:endParaRPr lang="ru-RU" sz="3600" b="1" i="1" dirty="0"/>
          </a:p>
          <a:p>
            <a:pPr marL="0" indent="0">
              <a:buNone/>
            </a:pPr>
            <a:r>
              <a:rPr lang="ru-RU" sz="3600" b="1" i="1" dirty="0" smtClean="0"/>
              <a:t>7,8) </a:t>
            </a:r>
            <a:r>
              <a:rPr lang="ru-RU" sz="3600" dirty="0" smtClean="0"/>
              <a:t>найти интервалы выпуклости (интервалы,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471542"/>
      </p:ext>
    </p:extLst>
  </p:cSld>
  <p:clrMapOvr>
    <a:masterClrMapping/>
  </p:clrMapOvr>
  <p:transition spd="med">
    <p:wipe dir="d"/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в которых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′′&lt;0</m:t>
                    </m:r>
                  </m:oMath>
                </a14:m>
                <a:r>
                  <a:rPr lang="ru-RU" sz="3600" dirty="0" smtClean="0"/>
                  <a:t>), вогнутости (интервалы, в которых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′′&gt;0</m:t>
                    </m:r>
                  </m:oMath>
                </a14:m>
                <a:r>
                  <a:rPr lang="ru-RU" sz="3600" dirty="0" smtClean="0"/>
                  <a:t>), точки перегиба графика функции. Для удобства также составляем соответствующую таблицу.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977394"/>
      </p:ext>
    </p:extLst>
  </p:cSld>
  <p:clrMapOvr>
    <a:masterClrMapping/>
  </p:clrMapOvr>
  <p:transition spd="med">
    <p:wipe dir="d"/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На основании проведенного исследования строится график функции. Если результатов исследования окажется недостаточно, то следует найти ещё несколько точек графика функции, исходя из её уравнения.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049025"/>
      </p:ext>
    </p:extLst>
  </p:cSld>
  <p:clrMapOvr>
    <a:masterClrMapping/>
  </p:clrMapOvr>
  <p:transition spd="med">
    <p:wipe dir="d"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функций при помощи производных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Построение графика функции целесообразно выполнять по его элементам, вслед за выполнением отдельных пунктов исследования.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307368"/>
      </p:ext>
    </p:extLst>
  </p:cSld>
  <p:clrMapOvr>
    <a:masterClrMapping/>
  </p:clrMapOvr>
  <p:transition spd="med">
    <p:wipe dir="d"/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b="1" i="1" dirty="0" smtClean="0"/>
              <a:t>Функции нескольких независимых переменных</a:t>
            </a:r>
            <a:endParaRPr lang="ru-RU" sz="60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665289"/>
      </p:ext>
    </p:extLst>
  </p:cSld>
  <p:clrMapOvr>
    <a:masterClrMapping/>
  </p:clrMapOvr>
  <p:transition spd="med">
    <p:wipe dir="d"/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endParaRPr lang="ru-RU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§1. Основные понятия и определения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§2. Дифференциальное 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исчисление функции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двух переменных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§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3. Экстремум функции двух переменных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10268"/>
      </p:ext>
    </p:extLst>
  </p:cSld>
  <p:clrMapOvr>
    <a:masterClrMapping/>
  </p:clrMapOvr>
  <p:transition spd="med">
    <p:wipe dir="d"/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ru-RU" sz="36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§4. Наибольшее и наименьшее значения функции двух переменных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§5. Производная по направлению 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§6. Градиент функции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419578"/>
      </p:ext>
    </p:extLst>
  </p:cSld>
  <p:clrMapOvr>
    <a:masterClrMapping/>
  </p:clrMapOvr>
  <p:transition spd="med">
    <p:wipe dir="d"/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8012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§1. Основные понятия и определения</a:t>
            </a:r>
            <a:endParaRPr lang="ru-R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</a:t>
                </a:r>
                <a:r>
                  <a:rPr lang="ru-RU" sz="3600" dirty="0" smtClean="0"/>
                  <a:t>Пусть задано множество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 упорядоченных пар чисел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Если каждой паре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значений двух, независимых друг от друга, переменных величин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, из некоторой области их изменения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,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923667"/>
      </p:ext>
    </p:extLst>
  </p:cSld>
  <p:clrMapOvr>
    <a:masterClrMapping/>
  </p:clrMapOvr>
  <p:transition spd="med">
    <p:wipe dir="d"/>
  </p:transition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 smtClean="0">
                <a:solidFill>
                  <a:schemeClr val="tx1"/>
                </a:solidFill>
              </a:rPr>
              <a:t>Основные </a:t>
            </a:r>
            <a:r>
              <a:rPr lang="ru-RU" sz="4000" dirty="0">
                <a:solidFill>
                  <a:schemeClr val="tx1"/>
                </a:solidFill>
              </a:rPr>
              <a:t>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соответствует одно определенное действительное значение величины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, то говорят, что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sz="3600" b="1" i="1" dirty="0" smtClean="0"/>
                  <a:t> есть функция двух независимых переменных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600" b="1" i="1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</m:oMath>
                </a14:m>
                <a:r>
                  <a:rPr lang="ru-RU" sz="3600" dirty="0" smtClean="0"/>
                  <a:t>, определенная на множестве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  <m:r>
                      <a:rPr lang="ru-RU" sz="36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 smtClean="0"/>
                  <a:t>и обозначается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4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407389"/>
      </p:ext>
    </p:extLst>
  </p:cSld>
  <p:clrMapOvr>
    <a:masterClrMapping/>
  </p:clrMapOvr>
  <p:transition spd="med">
    <p:wipe dir="d"/>
  </p:transition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понятия и определения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Множество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𝑫</m:t>
                    </m:r>
                  </m:oMath>
                </a14:m>
                <a:r>
                  <a:rPr lang="ru-RU" sz="3600" b="1" i="1" dirty="0" smtClean="0"/>
                  <a:t> – область определения функции </a:t>
                </a:r>
                <a:r>
                  <a:rPr lang="ru-RU" sz="3600" dirty="0" smtClean="0"/>
                  <a:t>и обозначается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𝐷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) </m:t>
                    </m:r>
                  </m:oMath>
                </a14:m>
                <a:r>
                  <a:rPr lang="ru-RU" sz="3600" b="0" dirty="0" smtClean="0"/>
                  <a:t>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0" dirty="0" smtClean="0"/>
                  <a:t>. </a:t>
                </a:r>
                <a:r>
                  <a:rPr lang="ru-RU" sz="3600" dirty="0" smtClean="0"/>
                  <a:t>Областью определения может быть вся плоскость </a:t>
                </a:r>
                <a:r>
                  <a:rPr lang="ru-RU" sz="3600" i="1" dirty="0" smtClean="0"/>
                  <a:t>Оху</a:t>
                </a:r>
                <a:r>
                  <a:rPr lang="ru-RU" sz="3600" dirty="0" smtClean="0"/>
                  <a:t> или её часть, ограниченная некоторыми линиями.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435215"/>
      </p:ext>
    </p:extLst>
  </p:cSld>
  <p:clrMapOvr>
    <a:masterClrMapping/>
  </p:clrMapOvr>
  <p:transition spd="med">
    <p:wipe dir="d"/>
  </p:transition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понятия и определения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Линию, ограничивающую область, называют </a:t>
            </a:r>
            <a:r>
              <a:rPr lang="ru-RU" sz="3600" b="1" i="1" dirty="0" smtClean="0"/>
              <a:t>границей области. </a:t>
            </a:r>
            <a:r>
              <a:rPr lang="ru-RU" sz="3600" dirty="0" smtClean="0"/>
              <a:t>Точки области, не лежащие на границе, называются </a:t>
            </a:r>
            <a:r>
              <a:rPr lang="ru-RU" sz="3600" b="1" i="1" dirty="0" smtClean="0"/>
              <a:t>внутренними</a:t>
            </a:r>
            <a:r>
              <a:rPr lang="ru-RU" sz="3600" dirty="0" smtClean="0"/>
              <a:t>.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98288"/>
      </p:ext>
    </p:extLst>
  </p:cSld>
  <p:clrMapOvr>
    <a:masterClrMapping/>
  </p:clrMapOvr>
  <p:transition spd="med">
    <p:wipe dir="d"/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Множество значений, принимаемых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в области определения, называется </a:t>
                </a:r>
                <a:r>
                  <a:rPr lang="ru-RU" sz="3600" b="1" i="1" dirty="0" smtClean="0"/>
                  <a:t>областью изменения </a:t>
                </a:r>
                <a:r>
                  <a:rPr lang="ru-RU" sz="3600" dirty="0" smtClean="0"/>
                  <a:t>этой функции и обозначается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𝐸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𝐸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244869"/>
      </p:ext>
    </p:extLst>
  </p:cSld>
  <p:clrMapOvr>
    <a:masterClrMapping/>
  </p:clrMapOvr>
  <p:transition spd="med">
    <p:wipe dir="d"/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Значение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обозначают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 называют </a:t>
                </a:r>
                <a:r>
                  <a:rPr lang="ru-RU" sz="3600" b="1" i="1" dirty="0" smtClean="0"/>
                  <a:t>частным значением функции.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4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802889"/>
      </p:ext>
    </p:extLst>
  </p:cSld>
  <p:clrMapOvr>
    <a:masterClrMapping/>
  </p:clrMapOvr>
  <p:transition spd="med">
    <p:wipe dir="d"/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Функция двух переменных, как и функция одной переменной, может быть задана разными способами: </a:t>
            </a:r>
            <a:r>
              <a:rPr lang="ru-RU" sz="3600" b="1" i="1" dirty="0" smtClean="0"/>
              <a:t>таблицей, аналитически, графиком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605641"/>
      </p:ext>
    </p:extLst>
  </p:cSld>
  <p:clrMapOvr>
    <a:masterClrMapping/>
  </p:clrMapOvr>
  <p:transition spd="med">
    <p:wipe dir="d"/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Множество всех точек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плоскости, координаты которых удовлетворяют неравенству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3600" i="1">
                        <a:latin typeface="Cambria Math"/>
                      </a:rPr>
                      <m:t>&lt;</m:t>
                    </m:r>
                    <m:r>
                      <a:rPr lang="en-US" sz="36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600" dirty="0" smtClean="0"/>
                  <a:t>, называется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𝜹</m:t>
                    </m:r>
                  </m:oMath>
                </a14:m>
                <a:r>
                  <a:rPr lang="ru-RU" sz="3600" b="1" i="1" dirty="0" smtClean="0"/>
                  <a:t>-окрестностью </a:t>
                </a:r>
                <a:r>
                  <a:rPr lang="ru-RU" sz="3600" dirty="0" smtClean="0"/>
                  <a:t>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6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905583"/>
      </p:ext>
    </p:extLst>
  </p:cSld>
  <p:clrMapOvr>
    <a:masterClrMapping/>
  </p:clrMapOvr>
  <p:transition spd="med">
    <p:wipe dir="d"/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Другими словами,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600" dirty="0" smtClean="0"/>
                  <a:t>-окрестность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- это все внутренние точки круга с центром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и радиусом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094723"/>
      </p:ext>
    </p:extLst>
  </p:cSld>
  <p:clrMapOvr>
    <a:masterClrMapping/>
  </p:clrMapOvr>
  <p:transition spd="med">
    <p:wipe dir="d"/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198</a:t>
            </a:fld>
            <a:endParaRPr lang="ru-RU"/>
          </a:p>
        </p:txBody>
      </p:sp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1101722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3822076"/>
      </p:ext>
    </p:extLst>
  </p:cSld>
  <p:clrMapOvr>
    <a:masterClrMapping/>
  </p:clrMapOvr>
  <p:transition spd="med">
    <p:wipe dir="d"/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Число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𝑨</m:t>
                    </m:r>
                  </m:oMath>
                </a14:m>
                <a:r>
                  <a:rPr lang="ru-RU" sz="3600" b="1" i="1" dirty="0" smtClean="0"/>
                  <a:t> называется пределом функции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(или, что то же самое,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)→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), если для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∀ </m:t>
                    </m:r>
                    <m:r>
                      <a:rPr lang="en-US" sz="3600" i="1">
                        <a:latin typeface="Cambria Math"/>
                      </a:rPr>
                      <m:t>𝜀</m:t>
                    </m:r>
                    <m:r>
                      <a:rPr lang="en-US" sz="3600" i="1">
                        <a:latin typeface="Cambria Math"/>
                      </a:rPr>
                      <m:t>&gt;0 ∃ </m:t>
                    </m:r>
                    <m:r>
                      <a:rPr lang="en-US" sz="3600" i="1">
                        <a:latin typeface="Cambria Math"/>
                      </a:rPr>
                      <m:t>𝛿</m:t>
                    </m:r>
                    <m:r>
                      <a:rPr lang="en-US" sz="36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600" dirty="0" smtClean="0"/>
                  <a:t> такое, что для всех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15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199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206981"/>
      </p:ext>
    </p:extLst>
  </p:cSld>
  <p:clrMapOvr>
    <a:masterClrMapping/>
  </p:clrMapOvr>
  <p:transition spd="med">
    <p:wipe dir="d"/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696744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и удовлетворяющих неравенству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3600" i="1">
                        <a:latin typeface="Cambria Math"/>
                      </a:rPr>
                      <m:t>&lt;</m:t>
                    </m:r>
                    <m:r>
                      <a:rPr lang="en-US" sz="36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600" dirty="0" smtClean="0"/>
                  <a:t> выполняется неравенство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  <m:r>
                          <a:rPr lang="en-US" sz="3600" i="1">
                            <a:latin typeface="Cambria Math"/>
                          </a:rPr>
                          <m:t>)−</m:t>
                        </m:r>
                        <m:r>
                          <a:rPr lang="en-US" sz="36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&lt;</m:t>
                    </m:r>
                    <m:r>
                      <a:rPr lang="en-US" sz="3600" i="1">
                        <a:latin typeface="Cambria Math"/>
                      </a:rPr>
                      <m:t>𝜀</m:t>
                    </m:r>
                  </m:oMath>
                </a14:m>
                <a:r>
                  <a:rPr lang="ru-RU" sz="3600" dirty="0" smtClean="0"/>
                  <a:t>.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696744" cy="4593754"/>
              </a:xfrm>
              <a:blipFill rotWithShape="1">
                <a:blip r:embed="rId2"/>
                <a:stretch>
                  <a:fillRect l="-2823" r="-35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134247"/>
      </p:ext>
    </p:extLst>
  </p:cSld>
  <p:clrMapOvr>
    <a:masterClrMapping/>
  </p:clrMapOvr>
  <p:transition spd="med">
    <p:wipe dir="d"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Записывают</a:t>
                </a:r>
                <a:r>
                  <a:rPr lang="ru-RU" sz="3600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lim>
                        </m:limLow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или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:endParaRPr lang="ru-RU" sz="36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𝐴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600" i="1"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𝑀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034471"/>
      </p:ext>
    </p:extLst>
  </p:cSld>
  <p:clrMapOvr>
    <a:masterClrMapping/>
  </p:clrMapOvr>
  <p:transition spd="med">
    <p:wipe dir="d"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556792"/>
                <a:ext cx="6984776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(или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))</m:t>
                    </m:r>
                  </m:oMath>
                </a14:m>
                <a:endParaRPr lang="ru-RU" sz="3600" b="0" dirty="0" smtClean="0"/>
              </a:p>
              <a:p>
                <a:pPr marL="0" indent="0">
                  <a:buNone/>
                </a:pPr>
                <a:r>
                  <a:rPr lang="ru-RU" sz="3600" dirty="0"/>
                  <a:t>н</a:t>
                </a:r>
                <a:r>
                  <a:rPr lang="ru-RU" sz="3600" dirty="0" smtClean="0"/>
                  <a:t>азывается </a:t>
                </a:r>
                <a:r>
                  <a:rPr lang="ru-RU" sz="3600" b="1" i="1" dirty="0" smtClean="0"/>
                  <a:t>непрерывной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если она: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а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определена в этой точке и некоторой её окрестности;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б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имеет предел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600" i="1">
                                <a:latin typeface="Cambria Math"/>
                              </a:rPr>
                              <m:t>𝑀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ru-RU" sz="3600" b="0" i="0" smtClean="0">
                        <a:latin typeface="Cambria Math"/>
                      </a:rPr>
                      <m:t>;</m:t>
                    </m:r>
                  </m:oMath>
                </a14:m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556792"/>
                <a:ext cx="6984776" cy="4521746"/>
              </a:xfrm>
              <a:blipFill rotWithShape="1">
                <a:blip r:embed="rId2"/>
                <a:stretch>
                  <a:fillRect l="-2707" t="-2156" r="-15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693504"/>
      </p:ext>
    </p:extLst>
  </p:cSld>
  <p:clrMapOvr>
    <a:masterClrMapping/>
  </p:clrMapOvr>
  <p:transition spd="med">
    <p:wipe dir="d"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/>
                  <a:t>в</a:t>
                </a:r>
                <a:r>
                  <a:rPr lang="ru-RU" sz="3600" b="1" i="1" dirty="0" smtClean="0"/>
                  <a:t>) </a:t>
                </a:r>
                <a:r>
                  <a:rPr lang="ru-RU" sz="3600" dirty="0" smtClean="0"/>
                  <a:t>этот предел равен значению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, то есть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600" i="1">
                                <a:latin typeface="Cambria Math"/>
                              </a:rPr>
                              <m:t>𝑀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или </a:t>
                </a:r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→</m:t>
                                    </m:r>
                                    <m:sSub>
                                      <m:sSubPr>
                                        <m:ctrlPr>
                                          <a:rPr lang="ru-RU" sz="3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latin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→</m:t>
                                    </m:r>
                                    <m:sSub>
                                      <m:sSubPr>
                                        <m:ctrlPr>
                                          <a:rPr lang="ru-RU" sz="3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latin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lim>
                          </m:limLow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;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𝑓</m:t>
                      </m:r>
                      <m:r>
                        <a:rPr lang="en-US" sz="36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337137"/>
      </p:ext>
    </p:extLst>
  </p:cSld>
  <p:clrMapOvr>
    <a:masterClrMapping/>
  </p:clrMapOvr>
  <p:transition spd="med">
    <p:wipe dir="d"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Функция, непрерывная в каждой точке некоторой области, называется </a:t>
            </a:r>
            <a:r>
              <a:rPr lang="ru-RU" sz="3600" b="1" i="1" dirty="0" smtClean="0"/>
              <a:t>непрерывной в</a:t>
            </a:r>
            <a:r>
              <a:rPr lang="ru-RU" sz="3600" dirty="0" smtClean="0"/>
              <a:t> этой </a:t>
            </a:r>
            <a:r>
              <a:rPr lang="ru-RU" sz="3600" b="1" i="1" dirty="0" smtClean="0"/>
              <a:t>области</a:t>
            </a:r>
            <a:r>
              <a:rPr lang="ru-RU" sz="3600" dirty="0" smtClean="0"/>
              <a:t>.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074804"/>
      </p:ext>
    </p:extLst>
  </p:cSld>
  <p:clrMapOvr>
    <a:masterClrMapping/>
  </p:clrMapOvr>
  <p:transition spd="med">
    <p:wipe dir="d"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Точки, в которых непрерывность нарушается (не выполняется хотя бы одно из условий </a:t>
            </a:r>
            <a:r>
              <a:rPr lang="ru-RU" sz="3600" dirty="0" smtClean="0"/>
              <a:t>непрерывности функции </a:t>
            </a:r>
            <a:r>
              <a:rPr lang="ru-RU" sz="3600" dirty="0"/>
              <a:t>в точке</a:t>
            </a:r>
            <a:r>
              <a:rPr lang="ru-RU" sz="3600" dirty="0" smtClean="0"/>
              <a:t>), называются </a:t>
            </a:r>
            <a:r>
              <a:rPr lang="ru-RU" sz="3600" b="1" i="1" dirty="0" smtClean="0"/>
              <a:t>точками разрыва</a:t>
            </a:r>
            <a:r>
              <a:rPr lang="ru-RU" sz="3600" dirty="0" smtClean="0"/>
              <a:t> этой функции.</a:t>
            </a:r>
            <a:endParaRPr lang="ru-RU" sz="3600" dirty="0"/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166040"/>
      </p:ext>
    </p:extLst>
  </p:cSld>
  <p:clrMapOvr>
    <a:masterClrMapping/>
  </p:clrMapOvr>
  <p:transition spd="med">
    <p:wipe dir="d"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§1. 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Точки разрыва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могут образовывать целые линии разрыва. Так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ru-RU" sz="3600" dirty="0" smtClean="0"/>
                  <a:t>  имеет линию разрыва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(биссектриса первого и третьего координатных углов).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021242"/>
      </p:ext>
    </p:extLst>
  </p:cSld>
  <p:clrMapOvr>
    <a:masterClrMapping/>
  </p:clrMapOvr>
  <p:transition spd="med">
    <p:wipe dir="d"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Пусть задана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 Так как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 – независимые переменные, то одна из них может изменяться, а другая сохранять своё значение.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865420"/>
      </p:ext>
    </p:extLst>
  </p:cSld>
  <p:clrMapOvr>
    <a:masterClrMapping/>
  </p:clrMapOvr>
  <p:transition spd="med">
    <p:wipe dir="d"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Дадим независимой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приращение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, сохраняя значение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 неизменным. Тогда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получит приращение, которое называется </a:t>
                </a:r>
                <a:r>
                  <a:rPr lang="ru-RU" sz="3600" b="1" i="1" dirty="0" smtClean="0"/>
                  <a:t>частным приращением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sz="3600" b="1" i="1" dirty="0" smtClean="0"/>
                  <a:t> по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𝒙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 обозначается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∆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∆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𝑧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𝑓</m:t>
                      </m:r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+∆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)−</m:t>
                      </m:r>
                      <m:r>
                        <a:rPr lang="en-US" sz="3600" i="1">
                          <a:latin typeface="Cambria Math"/>
                        </a:rPr>
                        <m:t>𝑓</m:t>
                      </m:r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 r="-32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821713"/>
      </p:ext>
    </p:extLst>
  </p:cSld>
  <p:clrMapOvr>
    <a:masterClrMapping/>
  </p:clrMapOvr>
  <p:transition spd="med">
    <p:wipe dir="d"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Аналогично получаем </a:t>
                </a:r>
                <a:r>
                  <a:rPr lang="ru-RU" sz="3600" b="1" i="1" dirty="0" smtClean="0"/>
                  <a:t>частное приращение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sz="3600" b="1" i="1" dirty="0" smtClean="0"/>
                  <a:t> по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</m:oMath>
                </a14:m>
                <a:r>
                  <a:rPr lang="ru-RU" sz="3600" b="1" i="1" dirty="0" smtClean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∆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+∆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)−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Полное приращение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определяется равенством: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+∆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+∆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)−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 r="-1890" b="-5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8051"/>
      </p:ext>
    </p:extLst>
  </p:cSld>
  <p:clrMapOvr>
    <a:masterClrMapping/>
  </p:clrMapOvr>
  <p:transition spd="med">
    <p:wipe dir="d"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Если существует предел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ru-RU" sz="3600" b="0" i="1" smtClean="0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ru-RU" sz="3600" b="0" i="1" smtClean="0">
                              <a:latin typeface="Cambria Math"/>
                            </a:rPr>
                            <m:t>,</m:t>
                          </m:r>
                        </m:e>
                      </m:func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т</a:t>
                </a:r>
                <a:r>
                  <a:rPr lang="ru-RU" sz="3600" dirty="0" smtClean="0"/>
                  <a:t>о он называется </a:t>
                </a:r>
                <a:r>
                  <a:rPr lang="ru-RU" sz="3600" b="1" i="1" dirty="0" smtClean="0"/>
                  <a:t>частной производной функции</a:t>
                </a:r>
                <a:r>
                  <a:rPr lang="ru-RU" sz="3600" dirty="0" smtClean="0"/>
                  <a:t>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  <a:blipFill rotWithShape="1">
                <a:blip r:embed="rId3"/>
                <a:stretch>
                  <a:fillRect l="-2558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316163"/>
      </p:ext>
    </p:extLst>
  </p:cSld>
  <p:clrMapOvr>
    <a:masterClrMapping/>
  </p:clrMapOvr>
  <p:transition spd="med">
    <p:wipe dir="d"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по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и обозначается одним из символов: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, 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3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,</m:t>
                      </m:r>
                      <m:r>
                        <a:rPr lang="ru-RU" sz="36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276129"/>
      </p:ext>
    </p:extLst>
  </p:cSld>
  <p:clrMapOvr>
    <a:masterClrMapping/>
  </p:clrMapOvr>
  <p:transition spd="med">
    <p:wipe dir="d"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Частные производные по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обычно обозначают символами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600" i="1">
                              <a:latin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36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3600" b="0" i="1" smtClean="0">
                              <a:latin typeface="Cambria Math"/>
                            </a:rPr>
                            <m:t>    </m:t>
                          </m:r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 smtClean="0">
                              <a:latin typeface="Cambria Math"/>
                            </a:rPr>
                            <m:t>⃒</m:t>
                          </m:r>
                        </m:e>
                        <m:sub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948664"/>
      </p:ext>
    </p:extLst>
  </p:cSld>
  <p:clrMapOvr>
    <a:masterClrMapping/>
  </p:clrMapOvr>
  <p:transition spd="med">
    <p:wipe dir="d"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Аналогично определяется и обозначается частная производная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  <a:r>
                  <a:rPr lang="ru-RU" sz="3600" dirty="0" smtClean="0"/>
                  <a:t>по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func>
                      <m:r>
                        <a:rPr lang="ru-RU" sz="3600" b="0" i="1" smtClean="0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136615"/>
      </p:ext>
    </p:extLst>
  </p:cSld>
  <p:clrMapOvr>
    <a:masterClrMapping/>
  </p:clrMapOvr>
  <p:transition spd="med">
    <p:wipe dir="d"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Таким образом, частная производная функции нескольких переменных определяется как производная функции одной из этих переменных при условии постоянства значений остальных независимых переменных.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19292"/>
      </p:ext>
    </p:extLst>
  </p:cSld>
  <p:clrMapOvr>
    <a:masterClrMapping/>
  </p:clrMapOvr>
  <p:transition spd="med">
    <p:wipe dir="d"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Поэтому </a:t>
                </a:r>
                <a:r>
                  <a:rPr lang="ru-RU" sz="3600" b="1" i="1" dirty="0" smtClean="0"/>
                  <a:t>частные производные </a:t>
                </a:r>
                <a:r>
                  <a:rPr lang="ru-RU" sz="3600" dirty="0" smtClean="0"/>
                  <a:t>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</a:t>
                </a:r>
                <a:r>
                  <a:rPr lang="ru-RU" sz="3600" b="1" i="1" dirty="0" smtClean="0"/>
                  <a:t>находят по формулам и правилам вычисления производных функции одной переменной </a:t>
                </a:r>
                <a:r>
                  <a:rPr lang="ru-RU" sz="3600" dirty="0" smtClean="0"/>
                  <a:t>(при этом соответственно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 считается постоянной величиной).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 r="-4230" b="-40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61386"/>
      </p:ext>
    </p:extLst>
  </p:cSld>
  <p:clrMapOvr>
    <a:masterClrMapping/>
  </p:clrMapOvr>
  <p:transition spd="med">
    <p:wipe dir="d"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Частные производные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sz="3600" dirty="0" smtClean="0"/>
                  <a:t> можно рассматривать как функции от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)∈</m:t>
                    </m:r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. Эти функции могут иметь частные производные, которые называются </a:t>
                </a:r>
                <a:r>
                  <a:rPr lang="ru-RU" sz="3600" b="1" i="1" dirty="0" smtClean="0"/>
                  <a:t>частными производными второго порядка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 r="-25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229133"/>
      </p:ext>
    </p:extLst>
  </p:cSld>
  <p:clrMapOvr>
    <a:masterClrMapping/>
  </p:clrMapOvr>
  <p:transition spd="med">
    <p:wipe dir="d"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Они определяются и обозначаются следующим образом: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  <m:r>
                            <a:rPr lang="en-US" sz="3600" i="1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𝑥𝑥</m:t>
                          </m:r>
                        </m:sub>
                      </m:sSub>
                      <m:r>
                        <a:rPr lang="ru-RU" sz="3600" b="0" i="1" smtClean="0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𝑥𝑥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043732"/>
      </p:ext>
    </p:extLst>
  </p:cSld>
  <p:clrMapOvr>
    <a:masterClrMapping/>
  </p:clrMapOvr>
  <p:transition spd="med">
    <p:wipe dir="d"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  <m:r>
                            <a:rPr lang="en-US" sz="3600" i="1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𝑥𝑦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𝑥𝑦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  <m:r>
                            <a:rPr lang="en-US" sz="3600" i="1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𝑦𝑥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𝑦𝑥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3"/>
                <a:ext cx="6775450" cy="4593755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398090"/>
      </p:ext>
    </p:extLst>
  </p:cSld>
  <p:clrMapOvr>
    <a:masterClrMapping/>
  </p:clrMapOvr>
  <p:transition spd="med">
    <p:wipe dir="d"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  <m:r>
                            <a:rPr lang="en-US" sz="3600" i="1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𝑦𝑦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𝑦𝑦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    Аналогично определяются частные производные 3-го, 4-го и так далее порядков.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r="-39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76152"/>
      </p:ext>
    </p:extLst>
  </p:cSld>
  <p:clrMapOvr>
    <a:masterClrMapping/>
  </p:clrMapOvr>
  <p:transition spd="med">
    <p:wipe dir="d"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Частная производная второго и более высокого порядков, взятая по различным переменным, называется смешанной частной производной. Например,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𝑦𝑥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′′′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𝑥𝑦𝑦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′′′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𝑥𝑥𝑦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′′′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𝑦𝑥𝑦</m:t>
                        </m:r>
                      </m:sub>
                    </m:sSub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 так далее.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 r="-4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705713"/>
      </p:ext>
    </p:extLst>
  </p:cSld>
  <p:clrMapOvr>
    <a:masterClrMapping/>
  </p:clrMapOvr>
  <p:transition spd="med">
    <p:wipe dir="d"/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  <a:r>
              <a:rPr lang="ru-RU" sz="3600" b="1" i="1" dirty="0" smtClean="0"/>
              <a:t>Теорема</a:t>
            </a:r>
            <a:r>
              <a:rPr lang="ru-RU" sz="3600" dirty="0" smtClean="0"/>
              <a:t>. Если частные производные высшего порядка непрерывны, то смешанные производные одного порядка, отличающиеся лишь порядком дифференцирования, равны между собой.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25581"/>
      </p:ext>
    </p:extLst>
  </p:cSld>
  <p:clrMapOvr>
    <a:masterClrMapping/>
  </p:clrMapOvr>
  <p:transition spd="med">
    <p:wipe dir="d"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В частности, для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имеем: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или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𝑦𝑥</m:t>
                        </m:r>
                      </m:sub>
                    </m:sSub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11624"/>
      </p:ext>
    </p:extLst>
  </p:cSld>
  <p:clrMapOvr>
    <a:masterClrMapping/>
  </p:clrMapOvr>
  <p:transition spd="med">
    <p:wipe dir="d"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Пусть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определена в некоторой окрестности точки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называется </a:t>
                </a:r>
                <a:r>
                  <a:rPr lang="ru-RU" sz="3600" b="1" i="1" dirty="0" smtClean="0"/>
                  <a:t>дифференцируемой в точке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𝑴</m:t>
                    </m:r>
                    <m:r>
                      <a:rPr lang="en-US" sz="3600" b="1" i="1">
                        <a:latin typeface="Cambria Math"/>
                      </a:rPr>
                      <m:t>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;</m:t>
                    </m:r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если её полное приращение в этой точке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 r="-40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108711"/>
      </p:ext>
    </p:extLst>
  </p:cSld>
  <p:clrMapOvr>
    <a:masterClrMapping/>
  </p:clrMapOvr>
  <p:transition spd="med">
    <p:wipe dir="d"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95736" y="1484785"/>
                <a:ext cx="6789514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можно представить в виде: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𝐵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𝛼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𝛽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𝛼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𝛼</m:t>
                    </m:r>
                    <m:r>
                      <a:rPr lang="en-US" sz="3600" i="1">
                        <a:latin typeface="Cambria Math"/>
                      </a:rPr>
                      <m:t>(∆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)→0</m:t>
                    </m:r>
                  </m:oMath>
                </a14:m>
                <a:r>
                  <a:rPr lang="ru-RU" sz="3600" dirty="0" smtClean="0"/>
                  <a:t> и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𝛽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𝛽</m:t>
                    </m:r>
                    <m:r>
                      <a:rPr lang="en-US" sz="3600" i="1">
                        <a:latin typeface="Cambria Math"/>
                      </a:rPr>
                      <m:t>(∆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)→0</m:t>
                    </m:r>
                  </m:oMath>
                </a14:m>
                <a:r>
                  <a:rPr lang="ru-RU" sz="3600" dirty="0" smtClean="0"/>
                  <a:t>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→0, 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→0.</m:t>
                    </m:r>
                    <m:r>
                      <a:rPr lang="ru-RU" sz="36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 smtClean="0"/>
                  <a:t> Сумма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𝐵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/>
                  <a:t>  называется </a:t>
                </a:r>
                <a:r>
                  <a:rPr lang="ru-RU" sz="3600" b="1" i="1" dirty="0"/>
                  <a:t>главной частью приращения функции</a:t>
                </a:r>
                <a:r>
                  <a:rPr lang="ru-RU" sz="3600" dirty="0"/>
                  <a:t>.</a:t>
                </a:r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95736" y="1484785"/>
                <a:ext cx="6789514" cy="4593754"/>
              </a:xfrm>
              <a:blipFill rotWithShape="1">
                <a:blip r:embed="rId3"/>
                <a:stretch>
                  <a:fillRect l="-2693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809415"/>
      </p:ext>
    </p:extLst>
  </p:cSld>
  <p:clrMapOvr>
    <a:masterClrMapping/>
  </p:clrMapOvr>
  <p:transition spd="med">
    <p:wipe dir="d"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Главная часть приращения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ru-RU" sz="36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600" dirty="0" smtClean="0"/>
                  <a:t>линейная относительно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полным дифференциалом </a:t>
                </a:r>
                <a:r>
                  <a:rPr lang="ru-RU" sz="3600" dirty="0" smtClean="0"/>
                  <a:t>этой функции и обозначается символом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𝑑𝑧</m:t>
                    </m:r>
                  </m:oMath>
                </a14:m>
                <a:r>
                  <a:rPr lang="ru-RU" sz="3600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𝑑𝑧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𝐴</m:t>
                      </m:r>
                      <m:r>
                        <a:rPr lang="en-US" sz="3600" i="1">
                          <a:latin typeface="Cambria Math"/>
                        </a:rPr>
                        <m:t>∆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+</m:t>
                      </m:r>
                      <m:r>
                        <a:rPr lang="en-US" sz="3600" i="1">
                          <a:latin typeface="Cambria Math"/>
                        </a:rPr>
                        <m:t>𝐵</m:t>
                      </m:r>
                      <m:r>
                        <a:rPr lang="en-US" sz="3600" i="1">
                          <a:latin typeface="Cambria Math"/>
                        </a:rPr>
                        <m:t>∆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 r="-4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80173"/>
      </p:ext>
    </p:extLst>
  </p:cSld>
  <p:clrMapOvr>
    <a:masterClrMapping/>
  </p:clrMapOvr>
  <p:transition spd="med">
    <p:wipe dir="d"/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Выражения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𝐵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en-US" sz="3600" dirty="0"/>
                  <a:t> </a:t>
                </a:r>
                <a:r>
                  <a:rPr lang="ru-RU" sz="3600" dirty="0" smtClean="0"/>
                  <a:t> называют </a:t>
                </a:r>
                <a:r>
                  <a:rPr lang="ru-RU" sz="3600" b="1" i="1" dirty="0" smtClean="0"/>
                  <a:t>частными дифференциалами.</a:t>
                </a:r>
                <a:r>
                  <a:rPr lang="ru-RU" sz="3600" dirty="0" smtClean="0"/>
                  <a:t> Для независимых переменных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b="1" i="1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𝑑𝑦</m:t>
                    </m:r>
                  </m:oMath>
                </a14:m>
                <a:r>
                  <a:rPr lang="ru-RU" sz="3600" b="1" i="1" dirty="0" smtClean="0"/>
                  <a:t>.</a:t>
                </a:r>
                <a:r>
                  <a:rPr lang="ru-RU" sz="3600" dirty="0" smtClean="0"/>
                  <a:t> Поэтому дифференциал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 smtClean="0"/>
                  <a:t>равен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            </m:t>
                    </m:r>
                    <m:r>
                      <a:rPr lang="en-US" sz="3600" b="1" i="1">
                        <a:latin typeface="Cambria Math"/>
                      </a:rPr>
                      <m:t>𝒅𝒛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𝑨𝒅𝒙</m:t>
                    </m:r>
                    <m:r>
                      <a:rPr lang="en-US" sz="3600" b="1" i="1">
                        <a:latin typeface="Cambria Math"/>
                      </a:rPr>
                      <m:t>+</m:t>
                    </m:r>
                    <m:r>
                      <a:rPr lang="en-US" sz="3600" b="1" i="1">
                        <a:latin typeface="Cambria Math"/>
                      </a:rPr>
                      <m:t>𝑩𝒅𝒚</m:t>
                    </m:r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09594"/>
      </p:ext>
    </p:extLst>
  </p:cSld>
  <p:clrMapOvr>
    <a:masterClrMapping/>
  </p:clrMapOvr>
  <p:transition spd="med">
    <p:wipe dir="d"/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</a:t>
                </a:r>
                <a:r>
                  <a:rPr lang="ru-RU" sz="3600" b="1" i="1" dirty="0" smtClean="0"/>
                  <a:t>Теорема</a:t>
                </a:r>
                <a:r>
                  <a:rPr lang="ru-RU" sz="3600" dirty="0" smtClean="0"/>
                  <a:t> ( необходимое условие дифференцируемости функции).  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дифференцируема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то она непрерывна в этой точке, имеет в ней частные производные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ru-RU" sz="3600" dirty="0" smtClean="0"/>
                  <a:t>  и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den>
                    </m:f>
                  </m:oMath>
                </a14:m>
                <a:r>
                  <a:rPr lang="ru-RU" sz="3600" dirty="0" smtClean="0"/>
                  <a:t>,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 r="-37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387066"/>
      </p:ext>
    </p:extLst>
  </p:cSld>
  <p:clrMapOvr>
    <a:masterClrMapping/>
  </p:clrMapOvr>
  <p:transition spd="med">
    <p:wipe dir="d"/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600" dirty="0" smtClean="0"/>
                  <a:t>причем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,  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𝐵</m:t>
                    </m:r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r>
                  <a:rPr lang="ru-RU" sz="3600" dirty="0" smtClean="0"/>
                  <a:t> Тогда          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𝒅𝒛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𝝏</m:t>
                        </m:r>
                        <m:r>
                          <a:rPr lang="en-US" sz="3600" b="1" i="1">
                            <a:latin typeface="Cambria Math"/>
                          </a:rPr>
                          <m:t>𝒛</m:t>
                        </m:r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𝝏</m:t>
                        </m:r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den>
                    </m:f>
                    <m:r>
                      <a:rPr lang="en-US" sz="3600" b="1" i="1">
                        <a:latin typeface="Cambria Math"/>
                      </a:rPr>
                      <m:t>𝒅𝒙</m:t>
                    </m:r>
                    <m:r>
                      <a:rPr lang="en-US" sz="36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𝝏</m:t>
                        </m:r>
                        <m:r>
                          <a:rPr lang="en-US" sz="3600" b="1" i="1">
                            <a:latin typeface="Cambria Math"/>
                          </a:rPr>
                          <m:t>𝒛</m:t>
                        </m:r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𝝏</m:t>
                        </m:r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den>
                    </m:f>
                    <m:r>
                      <a:rPr lang="en-US" sz="3600" b="1" i="1">
                        <a:latin typeface="Cambria Math"/>
                      </a:rPr>
                      <m:t>𝒅𝒚</m:t>
                    </m:r>
                  </m:oMath>
                </a14:m>
                <a:endParaRPr lang="ru-RU" sz="3600" b="1" dirty="0" smtClean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ли 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𝒅𝒛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𝒅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𝒛</m:t>
                    </m:r>
                    <m:r>
                      <a:rPr lang="en-US" sz="36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𝒅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𝒛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где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𝑑𝑦</m:t>
                    </m:r>
                  </m:oMath>
                </a14:m>
                <a:r>
                  <a:rPr lang="ru-RU" sz="3600" dirty="0" smtClean="0"/>
                  <a:t> – частные дифференциалы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3"/>
                <a:stretch>
                  <a:fillRect l="-2726" r="-149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629028"/>
      </p:ext>
    </p:extLst>
  </p:cSld>
  <p:clrMapOvr>
    <a:masterClrMapping/>
  </p:clrMapOvr>
  <p:transition spd="med">
    <p:wipe dir="d"/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Теорема</a:t>
                </a:r>
                <a:r>
                  <a:rPr lang="ru-RU" sz="3600" dirty="0" smtClean="0"/>
                  <a:t> (достаточное условие дифференцируемости функции). 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имеет непрерывные частные производные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sz="3600" dirty="0" smtClean="0"/>
                  <a:t>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то она дифференцируема в этой точке.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 r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780156"/>
      </p:ext>
    </p:extLst>
  </p:cSld>
  <p:clrMapOvr>
    <a:masterClrMapping/>
  </p:clrMapOvr>
  <p:transition spd="med">
    <p:wipe dir="d"/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§2. Дифференциальное исчисление функции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l="-88" t="-1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Свойства, правила и таблица дифференциалов функции одной переменной сохраняются и для дифференциалов функции двух (и большего числа) переменных.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952815"/>
      </p:ext>
    </p:extLst>
  </p:cSld>
  <p:clrMapOvr>
    <a:masterClrMapping/>
  </p:clrMapOvr>
  <p:transition spd="med">
    <p:wipe dir="d"/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Пусть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определена в некоторой 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,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∈</m:t>
                    </m:r>
                    <m:r>
                      <a:rPr lang="en-US" sz="3600" i="1">
                        <a:latin typeface="Cambria Math"/>
                      </a:rPr>
                      <m:t>𝐷</m:t>
                    </m:r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    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точкой максимума </a:t>
                </a:r>
                <a:r>
                  <a:rPr lang="ru-RU" sz="3600" dirty="0" smtClean="0"/>
                  <a:t>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если существует такая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600" dirty="0" smtClean="0"/>
                  <a:t>-окрестность этой точки,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8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021089"/>
      </p:ext>
    </p:extLst>
  </p:cSld>
  <p:clrMapOvr>
    <a:masterClrMapping/>
  </p:clrMapOvr>
  <p:transition spd="med">
    <p:wipe dir="d"/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что для каждой точки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𝑃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отличной от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, из этой окрестности выполняется неравенство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)&lt;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 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470679"/>
      </p:ext>
    </p:extLst>
  </p:cSld>
  <p:clrMapOvr>
    <a:masterClrMapping/>
  </p:clrMapOvr>
  <p:transition spd="med">
    <p:wipe dir="d"/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Аналогично определяется </a:t>
                </a:r>
                <a:r>
                  <a:rPr lang="ru-RU" sz="3600" b="1" i="1" dirty="0" smtClean="0"/>
                  <a:t>точка минимума </a:t>
                </a:r>
                <a:r>
                  <a:rPr lang="ru-RU" sz="3600" dirty="0" smtClean="0"/>
                  <a:t>функции: для всех точек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𝑃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отличных от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, из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𝛿</m:t>
                    </m:r>
                  </m:oMath>
                </a14:m>
                <a:r>
                  <a:rPr lang="ru-RU" sz="3600" dirty="0"/>
                  <a:t>-</a:t>
                </a:r>
                <a:r>
                  <a:rPr lang="ru-RU" sz="3600" dirty="0" smtClean="0"/>
                  <a:t>окрестности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 выполняется неравенство: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)&gt;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262589"/>
      </p:ext>
    </p:extLst>
  </p:cSld>
  <p:clrMapOvr>
    <a:masterClrMapping/>
  </p:clrMapOvr>
  <p:transition spd="med">
    <p:wipe dir="d"/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 Значение функции в точке максимума (минимума) называется </a:t>
            </a:r>
            <a:r>
              <a:rPr lang="ru-RU" sz="3600" b="1" i="1" dirty="0" smtClean="0"/>
              <a:t>максимумом (минимумом) функции</a:t>
            </a:r>
            <a:r>
              <a:rPr lang="ru-RU" sz="3600" dirty="0" smtClean="0"/>
              <a:t>. Максимум и минимум функции называют её </a:t>
            </a:r>
            <a:r>
              <a:rPr lang="ru-RU" sz="3600" b="1" i="1" dirty="0" smtClean="0"/>
              <a:t>экстремумами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58823"/>
      </p:ext>
    </p:extLst>
  </p:cSld>
  <p:clrMapOvr>
    <a:masterClrMapping/>
  </p:clrMapOvr>
  <p:transition spd="med">
    <p:wipe dir="d"/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Точка экстремума лежит </a:t>
                </a:r>
                <a:r>
                  <a:rPr lang="ru-RU" sz="3600" b="1" i="1" dirty="0" smtClean="0"/>
                  <a:t>внутри области определения </a:t>
                </a:r>
                <a:r>
                  <a:rPr lang="ru-RU" sz="3600" dirty="0" smtClean="0"/>
                  <a:t>функции; максимум и минимум имеют </a:t>
                </a:r>
                <a:r>
                  <a:rPr lang="ru-RU" sz="3600" b="1" i="1" dirty="0" smtClean="0"/>
                  <a:t>локальный (местный) характер</a:t>
                </a:r>
                <a:r>
                  <a:rPr lang="ru-RU" sz="3600" dirty="0" smtClean="0"/>
                  <a:t>: значение функции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 сравнивают с её значением в точках, достаточно близких 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ru-RU" sz="3600" b="0" i="0" smtClean="0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350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393687"/>
      </p:ext>
    </p:extLst>
  </p:cSld>
  <p:clrMapOvr>
    <a:masterClrMapping/>
  </p:clrMapOvr>
  <p:transition spd="med">
    <p:wipe dir="d"/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 В 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 может иметь несколько экстремумов или не иметь ни одного.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81224"/>
      </p:ext>
    </p:extLst>
  </p:cSld>
  <p:clrMapOvr>
    <a:masterClrMapping/>
  </p:clrMapOvr>
  <p:transition spd="med">
    <p:wipe dir="d"/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  </a:t>
                </a:r>
                <a:r>
                  <a:rPr lang="ru-RU" sz="3600" b="1" i="1" dirty="0" smtClean="0"/>
                  <a:t>Теорема</a:t>
                </a:r>
                <a:r>
                  <a:rPr lang="ru-RU" sz="3600" dirty="0" smtClean="0"/>
                  <a:t> (необходимые условия существования экстремума). Если в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60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 smtClean="0"/>
                  <a:t>дифференцируемая функция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 имеет экстремум, то её частные производные в этой точке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426215"/>
      </p:ext>
    </p:extLst>
  </p:cSld>
  <p:clrMapOvr>
    <a:masterClrMapping/>
  </p:clrMapOvr>
  <p:transition spd="med">
    <p:wipe dir="d"/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р</a:t>
                </a:r>
                <a:r>
                  <a:rPr lang="ru-RU" sz="3600" dirty="0" smtClean="0"/>
                  <a:t>авны нулю: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=0,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Точка, в которой частные производные первого порядка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равны нулю, называется </a:t>
                </a:r>
                <a:r>
                  <a:rPr lang="ru-RU" sz="3600" b="1" i="1" dirty="0" smtClean="0"/>
                  <a:t>стационарной</a:t>
                </a:r>
                <a:r>
                  <a:rPr lang="ru-RU" sz="3600" dirty="0" smtClean="0"/>
                  <a:t> точкой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070" b="-15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26884"/>
      </p:ext>
    </p:extLst>
  </p:cSld>
  <p:clrMapOvr>
    <a:masterClrMapping/>
  </p:clrMapOvr>
  <p:transition spd="med">
    <p:wipe dir="d"/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 Стационарные точки и точки, в которых хотя бы одна частная производная не существует, называются </a:t>
            </a:r>
            <a:r>
              <a:rPr lang="ru-RU" sz="3600" b="1" i="1" dirty="0" smtClean="0"/>
              <a:t>критическими точками.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949097"/>
      </p:ext>
    </p:extLst>
  </p:cSld>
  <p:clrMapOvr>
    <a:masterClrMapping/>
  </p:clrMapOvr>
  <p:transition spd="med">
    <p:wipe dir="d"/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Теорема</a:t>
                </a:r>
                <a:r>
                  <a:rPr lang="ru-RU" sz="3600" dirty="0" smtClean="0"/>
                  <a:t> (достаточное условие существования экстремума). Пусть в стационарной точке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  и некоторой её окрестности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имеет непрерывные частные производные до второго порядка включительно.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790" b="-46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775008"/>
      </p:ext>
    </p:extLst>
  </p:cSld>
  <p:clrMapOvr>
    <a:masterClrMapping/>
  </p:clrMapOvr>
  <p:transition spd="med">
    <p:wipe dir="d"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Вычислим в точке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 значения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′′</m:t>
                            </m:r>
                          </m:sup>
                        </m:sSup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𝑥𝑥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, 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𝐵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𝑥𝑦</m:t>
                          </m:r>
                        </m:sub>
                      </m:sSub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600" i="1">
                              <a:latin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3600" i="1">
                          <a:latin typeface="Cambria Math"/>
                        </a:rPr>
                        <m:t>,</m:t>
                      </m:r>
                      <m:r>
                        <a:rPr lang="en-US" sz="3600" i="1">
                          <a:latin typeface="Cambria Math"/>
                        </a:rPr>
                        <m:t>𝐶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𝑦𝑦</m:t>
                          </m:r>
                        </m:sub>
                      </m:sSub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600" i="1">
                              <a:latin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Обозначим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∆=</m:t>
                    </m:r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𝐴</m:t>
                              </m:r>
                            </m: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𝐵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</m:m>
                      </m:e>
                    </m:d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𝐴𝐶</m:t>
                    </m:r>
                    <m:r>
                      <a:rPr lang="en-US" sz="360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939749"/>
      </p:ext>
    </p:extLst>
  </p:cSld>
  <p:clrMapOvr>
    <a:masterClrMapping/>
  </p:clrMapOvr>
  <p:transition spd="med">
    <p:wipe dir="d"/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Тогда: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1) </a:t>
                </a:r>
                <a:r>
                  <a:rPr lang="ru-RU" sz="36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∆&gt;0</m:t>
                    </m:r>
                  </m:oMath>
                </a14:m>
                <a:r>
                  <a:rPr lang="ru-RU" sz="3600" dirty="0" smtClean="0"/>
                  <a:t>, то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в точке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имеет экстремум: максимум,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&lt;0</m:t>
                    </m:r>
                  </m:oMath>
                </a14:m>
                <a:r>
                  <a:rPr lang="ru-RU" sz="3600" dirty="0" smtClean="0"/>
                  <a:t> (или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𝐶</m:t>
                    </m:r>
                    <m:r>
                      <a:rPr lang="en-US" sz="3600" i="1">
                        <a:latin typeface="Cambria Math"/>
                      </a:rPr>
                      <m:t>&lt;0</m:t>
                    </m:r>
                  </m:oMath>
                </a14:m>
                <a:r>
                  <a:rPr lang="ru-RU" sz="3600" dirty="0" smtClean="0"/>
                  <a:t>), минимум,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600" dirty="0" smtClean="0"/>
                  <a:t> (или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𝐶</m:t>
                    </m:r>
                    <m:r>
                      <a:rPr lang="en-US" sz="36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600" dirty="0" smtClean="0"/>
                  <a:t>);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461596"/>
      </p:ext>
    </p:extLst>
  </p:cSld>
  <p:clrMapOvr>
    <a:masterClrMapping/>
  </p:clrMapOvr>
  <p:transition spd="med">
    <p:wipe dir="d"/>
  </p:transition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Экстремум функции двух переменных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2) </a:t>
                </a:r>
                <a:r>
                  <a:rPr lang="ru-RU" sz="3600" dirty="0"/>
                  <a:t>е</a:t>
                </a:r>
                <a:r>
                  <a:rPr lang="ru-RU" sz="3600" dirty="0" smtClean="0"/>
                  <a:t>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∆&lt;0</m:t>
                    </m:r>
                  </m:oMath>
                </a14:m>
                <a:r>
                  <a:rPr lang="ru-RU" sz="3600" dirty="0" smtClean="0"/>
                  <a:t>, то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 точке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 экстремума не имеет.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В случае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∆=0</m:t>
                    </m:r>
                  </m:oMath>
                </a14:m>
                <a:r>
                  <a:rPr lang="ru-RU" sz="3600" dirty="0" smtClean="0"/>
                  <a:t> экстремум в точке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может быть, может не быть. Необходимы дополнительные исследования.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39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986346"/>
      </p:ext>
    </p:extLst>
  </p:cSld>
  <p:clrMapOvr>
    <a:masterClrMapping/>
  </p:clrMapOvr>
  <p:transition spd="med">
    <p:wipe dir="d"/>
  </p:transition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sz="3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§4. Наибольшее и наименьшее значения функции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sz="3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Пусть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определена и непрерывна в ограниченной замкнутой 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. Тогда она достигает в некоторых точках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 своего наибольшего и наименьшего значений (так называемый глобальный экстремум).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t="-2125" r="-3690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722937"/>
      </p:ext>
    </p:extLst>
  </p:cSld>
  <p:clrMapOvr>
    <a:masterClrMapping/>
  </p:clrMapOvr>
  <p:transition spd="med">
    <p:wipe dir="d"/>
  </p:transition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§4. Наибольшее и наименьшее значения функции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Эти значения достигаются функцией в точках, расположенных внутри 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, или в точках, лежащих на границе области.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322408"/>
      </p:ext>
    </p:extLst>
  </p:cSld>
  <p:clrMapOvr>
    <a:masterClrMapping/>
  </p:clrMapOvr>
  <p:transition spd="med">
    <p:wipe dir="d"/>
  </p:transition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§4. Наибольшее и наименьшее значения функции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Наибольшее и наименьшее из всех значений функции нельзя смешивать с максимумом или минимумом функции, которые являются наибольшим или наименьшим значением функции только по сравнению с её значениями в соседних точках.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72758"/>
      </p:ext>
    </p:extLst>
  </p:cSld>
  <p:clrMapOvr>
    <a:masterClrMapping/>
  </p:clrMapOvr>
  <p:transition spd="med">
    <p:wipe dir="d"/>
  </p:transition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§4. Наибольшее и наименьшее значения функции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Если функция разрывна или непрерывна в незамкнутой области, то она может не иметь ни наибольшего, ни наименьшего значения.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394885"/>
      </p:ext>
    </p:extLst>
  </p:cSld>
  <p:clrMapOvr>
    <a:masterClrMapping/>
  </p:clrMapOvr>
  <p:transition spd="med">
    <p:wipe dir="d"/>
  </p:transition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§4. Наибольшее и наименьшее значения функции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 Чтобы найти наибольшее (наименьшее) значение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 ограниченной замкнутой 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, где она непрерывна, можно руководствоваться следующим </a:t>
                </a:r>
                <a:r>
                  <a:rPr lang="ru-RU" sz="3600" b="1" i="1" dirty="0" smtClean="0"/>
                  <a:t>правилом</a:t>
                </a:r>
                <a:r>
                  <a:rPr lang="ru-RU" sz="3600" dirty="0" smtClean="0"/>
                  <a:t>: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3"/>
                <a:stretch>
                  <a:fillRect l="-2790" r="-17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141624"/>
      </p:ext>
    </p:extLst>
  </p:cSld>
  <p:clrMapOvr>
    <a:masterClrMapping/>
  </p:clrMapOvr>
  <p:transition spd="med">
    <p:wipe dir="d"/>
  </p:transition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</p:spPr>
            <p:txBody>
              <a:bodyPr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§4. Наибольшее и наименьшее значения функции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080120"/>
              </a:xfrm>
              <a:blipFill rotWithShape="1">
                <a:blip r:embed="rId2"/>
                <a:stretch>
                  <a:fillRect t="-17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628799"/>
                <a:ext cx="6775450" cy="44497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1) </a:t>
                </a:r>
                <a:r>
                  <a:rPr lang="ru-RU" sz="3600" dirty="0"/>
                  <a:t>н</a:t>
                </a:r>
                <a:r>
                  <a:rPr lang="ru-RU" sz="3600" dirty="0" smtClean="0"/>
                  <a:t>айти критические точки, лежащие внутри 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и вычислить значения функции в этих точках (не вдаваясь в исследование, будет ли в них экстремум функции и какого вида);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628799"/>
                <a:ext cx="6775450" cy="4449739"/>
              </a:xfrm>
              <a:blipFill rotWithShape="1">
                <a:blip r:embed="rId3"/>
                <a:stretch>
                  <a:fillRect l="-2790" t="-21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789268"/>
      </p:ext>
    </p:extLst>
  </p:cSld>
  <p:clrMapOvr>
    <a:masterClrMapping/>
  </p:clrMapOvr>
  <p:transition spd="med">
    <p:wipe dir="d"/>
  </p:transition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</p:spPr>
            <p:txBody>
              <a:bodyPr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§4. Наибольшее и наименьшее значения функции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𝒇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𝒚</m:t>
                    </m:r>
                    <m:r>
                      <a:rPr lang="en-US" sz="3200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17725" y="116632"/>
                <a:ext cx="6867525" cy="115212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340768"/>
                <a:ext cx="7221562" cy="482453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2)</a:t>
                </a:r>
                <a:r>
                  <a:rPr lang="ru-RU" sz="3600" dirty="0" smtClean="0"/>
                  <a:t> найти наибольшее (наименьшее) значение функции на границе 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3) </a:t>
                </a:r>
                <a:r>
                  <a:rPr lang="ru-RU" sz="3600" dirty="0" smtClean="0"/>
                  <a:t>сравнить полученные значения функции: самое большое (меньшее) из них </a:t>
                </a:r>
                <a:r>
                  <a:rPr lang="ru-RU" sz="3600" dirty="0"/>
                  <a:t>и будет наибольшим (наименьшим) значением функции во всей </a:t>
                </a:r>
                <a:r>
                  <a:rPr lang="ru-RU" sz="3600" dirty="0" smtClean="0"/>
                  <a:t>области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</m:oMath>
                </a14:m>
                <a:r>
                  <a:rPr lang="ru-RU" sz="3600" b="1" i="1" dirty="0" smtClean="0"/>
                  <a:t>.</a:t>
                </a:r>
                <a:endParaRPr lang="ru-RU" sz="3600" b="1" i="1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340768"/>
                <a:ext cx="7221562" cy="4824536"/>
              </a:xfrm>
              <a:blipFill rotWithShape="1">
                <a:blip r:embed="rId3"/>
                <a:stretch>
                  <a:fillRect l="-2532" t="-2023" r="-37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927040"/>
      </p:ext>
    </p:extLst>
  </p:cSld>
  <p:clrMapOvr>
    <a:masterClrMapping/>
  </p:clrMapOvr>
  <p:transition spd="med">
    <p:wipe dir="d"/>
  </p:transition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 Для характеристики скорости изменения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в заданном направлении введем понятие производной по направлению.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850771"/>
      </p:ext>
    </p:extLst>
  </p:cSld>
  <p:clrMapOvr>
    <a:masterClrMapping/>
  </p:clrMapOvr>
  <p:transition spd="med">
    <p:wipe dir="d"/>
  </p:transition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Возьмем на плоскости, где задана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некоторую точку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 smtClean="0"/>
                  <a:t> и найдем скорость изменения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при движении точки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 smtClean="0"/>
                  <a:t> в произвольном направлении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.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021289"/>
      </p:ext>
    </p:extLst>
  </p:cSld>
  <p:clrMapOvr>
    <a:masterClrMapping/>
  </p:clrMapOvr>
  <p:transition spd="med">
    <p:wipe dir="d"/>
  </p:transition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44624"/>
            <a:ext cx="6867525" cy="122413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Пусть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 имеет начало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 smtClean="0"/>
                  <a:t> и направляющие косинусы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𝛼</m:t>
                        </m:r>
                        <m:r>
                          <a:rPr lang="en-US" sz="3600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.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sz="3600" dirty="0" smtClean="0"/>
                  <a:t> Приращение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, возникающее при переходе от точки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 smtClean="0"/>
                  <a:t> к точке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600" dirty="0" smtClean="0"/>
                  <a:t> в направлении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 определяется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 t="-2125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973291"/>
      </p:ext>
    </p:extLst>
  </p:cSld>
  <p:clrMapOvr>
    <a:masterClrMapping/>
  </p:clrMapOvr>
  <p:transition spd="med">
    <p:wipe dir="d"/>
  </p:transition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Тогда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254</a:t>
            </a:fld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 bwMode="auto">
          <a:xfrm>
            <a:off x="2339752" y="5157192"/>
            <a:ext cx="5040560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 стрелкой 8"/>
          <p:cNvCxnSpPr/>
          <p:nvPr/>
        </p:nvCxnSpPr>
        <p:spPr bwMode="auto">
          <a:xfrm flipV="1">
            <a:off x="3059832" y="2492896"/>
            <a:ext cx="0" cy="302433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7413592" y="48136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665869" y="234888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665869" y="515719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>
            <a:off x="3851920" y="2492896"/>
            <a:ext cx="0" cy="211465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>
            <a:off x="3851920" y="4725144"/>
            <a:ext cx="2448272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 стрелкой 17"/>
          <p:cNvCxnSpPr/>
          <p:nvPr/>
        </p:nvCxnSpPr>
        <p:spPr bwMode="auto">
          <a:xfrm flipV="1">
            <a:off x="3851920" y="3429000"/>
            <a:ext cx="2592288" cy="1296144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6012160" y="302337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a</a:t>
            </a:r>
            <a:endParaRPr lang="ru-RU" sz="2800" i="1" dirty="0"/>
          </a:p>
        </p:txBody>
      </p:sp>
      <p:cxnSp>
        <p:nvCxnSpPr>
          <p:cNvPr id="23" name="Прямая со стрелкой 22"/>
          <p:cNvCxnSpPr/>
          <p:nvPr/>
        </p:nvCxnSpPr>
        <p:spPr bwMode="auto">
          <a:xfrm>
            <a:off x="6171543" y="3212976"/>
            <a:ext cx="216024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Дуга 23"/>
          <p:cNvSpPr/>
          <p:nvPr/>
        </p:nvSpPr>
        <p:spPr bwMode="auto">
          <a:xfrm>
            <a:off x="4695597" y="4209912"/>
            <a:ext cx="452467" cy="826057"/>
          </a:xfrm>
          <a:prstGeom prst="arc">
            <a:avLst>
              <a:gd name="adj1" fmla="val 16200000"/>
              <a:gd name="adj2" fmla="val 732063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5852" y="421924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α</a:t>
            </a:r>
            <a:endParaRPr lang="ru-RU" sz="2400" dirty="0"/>
          </a:p>
        </p:txBody>
      </p:sp>
      <p:sp>
        <p:nvSpPr>
          <p:cNvPr id="27" name="Дуга 26"/>
          <p:cNvSpPr/>
          <p:nvPr/>
        </p:nvSpPr>
        <p:spPr bwMode="auto">
          <a:xfrm>
            <a:off x="3139345" y="4095513"/>
            <a:ext cx="1368152" cy="576064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11960" y="3861048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β</a:t>
            </a:r>
            <a:endParaRPr lang="ru-RU" sz="2400" dirty="0"/>
          </a:p>
        </p:txBody>
      </p:sp>
      <p:sp>
        <p:nvSpPr>
          <p:cNvPr id="30" name="Блок-схема: узел 29"/>
          <p:cNvSpPr/>
          <p:nvPr/>
        </p:nvSpPr>
        <p:spPr bwMode="auto">
          <a:xfrm>
            <a:off x="3823420" y="4680906"/>
            <a:ext cx="85649" cy="88476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00520" y="4552010"/>
            <a:ext cx="522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М</a:t>
            </a:r>
            <a:endParaRPr lang="ru-RU" sz="2800" i="1" dirty="0"/>
          </a:p>
        </p:txBody>
      </p:sp>
      <p:sp>
        <p:nvSpPr>
          <p:cNvPr id="232448" name="Блок-схема: узел 232447"/>
          <p:cNvSpPr/>
          <p:nvPr/>
        </p:nvSpPr>
        <p:spPr bwMode="auto">
          <a:xfrm flipH="1">
            <a:off x="5336817" y="3937260"/>
            <a:ext cx="72157" cy="80791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2449" name="TextBox 232448"/>
              <p:cNvSpPr txBox="1"/>
              <p:nvPr/>
            </p:nvSpPr>
            <p:spPr>
              <a:xfrm>
                <a:off x="4911622" y="3429000"/>
                <a:ext cx="7750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800" i="1" dirty="0"/>
              </a:p>
            </p:txBody>
          </p:sp>
        </mc:Choice>
        <mc:Fallback xmlns="">
          <p:sp>
            <p:nvSpPr>
              <p:cNvPr id="232449" name="TextBox 2324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22" y="3429000"/>
                <a:ext cx="775019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3699974"/>
      </p:ext>
    </p:extLst>
  </p:cSld>
  <p:clrMapOvr>
    <a:masterClrMapping/>
  </p:clrMapOvr>
  <p:transition spd="med">
    <p:wipe dir="d"/>
  </p:transition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600" dirty="0" smtClean="0"/>
                  <a:t>    </a:t>
                </a:r>
                <a:r>
                  <a:rPr lang="ru-RU" sz="3600" b="1" i="1" dirty="0" smtClean="0"/>
                  <a:t>Производной</a:t>
                </a:r>
                <a:r>
                  <a:rPr lang="ru-RU" sz="3600" dirty="0" smtClean="0"/>
                  <a:t> от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 smtClean="0"/>
                  <a:t> </a:t>
                </a:r>
                <a:r>
                  <a:rPr lang="ru-RU" sz="3600" b="1" i="1" dirty="0" smtClean="0"/>
                  <a:t>по направлению</a:t>
                </a:r>
                <a:r>
                  <a:rPr lang="ru-RU" sz="3600" dirty="0" smtClean="0"/>
                  <a:t>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называется предел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𝑀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</m:e>
                      </m:func>
                      <m:r>
                        <a:rPr lang="ru-RU" sz="3600" b="0" i="1" smtClean="0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600" i="1">
                                  <a:latin typeface="Cambria Math"/>
                                </a:rPr>
                                <m:t>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𝑀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600" i="1">
                                  <a:latin typeface="Cambria Math"/>
                                </a:rPr>
                                <m:t>)−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𝑀</m:t>
                                  </m:r>
                                  <m:sSub>
                                    <m:sSub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  <a:blipFill rotWithShape="1">
                <a:blip r:embed="rId2"/>
                <a:stretch>
                  <a:fillRect l="-2790" t="-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62975"/>
      </p:ext>
    </p:extLst>
  </p:cSld>
  <p:clrMapOvr>
    <a:masterClrMapping/>
  </p:clrMapOvr>
  <p:transition spd="med">
    <p:wipe dir="d"/>
  </p:transition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и вычисляется по формуле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𝑀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𝜕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den>
                      </m:f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𝛼</m:t>
                          </m:r>
                          <m:r>
                            <a:rPr lang="en-US" sz="36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func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    Производная по направлению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и характеризует скорость изменения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 smtClean="0"/>
                  <a:t> по этому направлению.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271151"/>
      </p:ext>
    </p:extLst>
  </p:cSld>
  <p:clrMapOvr>
    <a:masterClrMapping/>
  </p:clrMapOvr>
  <p:transition spd="med">
    <p:wipe dir="d"/>
  </p:transition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Если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600" dirty="0" smtClean="0"/>
                  <a:t>, то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возрастает в направлении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, если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&lt;0</m:t>
                    </m:r>
                  </m:oMath>
                </a14:m>
                <a:r>
                  <a:rPr lang="ru-RU" sz="3600" dirty="0" smtClean="0"/>
                  <a:t>, то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в направлении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 убывает. Если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, то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в направлении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 </a:t>
                </a:r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31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79566"/>
      </p:ext>
    </p:extLst>
  </p:cSld>
  <p:clrMapOvr>
    <a:masterClrMapping/>
  </p:clrMapOvr>
  <p:transition spd="med">
    <p:wipe dir="d"/>
  </p:transition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н</a:t>
                </a:r>
                <a:r>
                  <a:rPr lang="ru-RU" sz="3600" dirty="0" smtClean="0"/>
                  <a:t>е изменяется, то есть остается постоянной (стационарной).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Кроме </a:t>
                </a:r>
                <a:r>
                  <a:rPr lang="ru-RU" sz="3600" dirty="0"/>
                  <a:t>того, величина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600" dirty="0"/>
                  <a:t> представляет собой мгновенную </a:t>
                </a:r>
                <a:r>
                  <a:rPr lang="ru-RU" sz="3600" dirty="0" smtClean="0"/>
                  <a:t>скорость </a:t>
                </a:r>
                <a:r>
                  <a:rPr lang="ru-RU" sz="3600" dirty="0"/>
                  <a:t>изменения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/>
                  <a:t> в направлении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/>
                  <a:t>: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  <a:blipFill rotWithShape="1">
                <a:blip r:embed="rId2"/>
                <a:stretch>
                  <a:fillRect l="-2664" t="-2125" r="-26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671073"/>
      </p:ext>
    </p:extLst>
  </p:cSld>
  <p:clrMapOvr>
    <a:masterClrMapping/>
  </p:clrMapOvr>
  <p:transition spd="med">
    <p:wipe dir="d"/>
  </p:transition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Производная по направлению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чем больше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600" dirty="0" smtClean="0"/>
                  <a:t>, тем быстрее изменяется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. В этом состоит </a:t>
                </a:r>
                <a:r>
                  <a:rPr lang="ru-RU" sz="3600" b="1" i="1" dirty="0" smtClean="0"/>
                  <a:t>физический смысл </a:t>
                </a:r>
                <a:r>
                  <a:rPr lang="ru-RU" sz="3600" dirty="0" smtClean="0"/>
                  <a:t>производной по направлению.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172552"/>
      </p:ext>
    </p:extLst>
  </p:cSld>
  <p:clrMapOvr>
    <a:masterClrMapping/>
  </p:clrMapOvr>
  <p:transition spd="med">
    <p:wipe dir="d"/>
  </p:transition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§6. Градиент функции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Вектор, указывающий направление, в котором производная по направлению имеет наибольшее значение, называется </a:t>
            </a:r>
            <a:r>
              <a:rPr lang="ru-RU" sz="3600" b="1" i="1" dirty="0" smtClean="0"/>
              <a:t>градиентом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68088"/>
      </p:ext>
    </p:extLst>
  </p:cSld>
  <p:clrMapOvr>
    <a:masterClrMapping/>
  </p:clrMapOvr>
  <p:transition spd="med">
    <p:wipe dir="d"/>
  </p:transition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§6. Градиент функции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Вектор, координатами которого являются значения частных производных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  <m:d>
                      <m:dPr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ru-RU" sz="36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600" dirty="0" smtClean="0"/>
                  <a:t>называют градиентом функции и обозначают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1" i="1">
                            <a:latin typeface="Cambria Math"/>
                          </a:rPr>
                          <m:t>𝒈𝒓𝒂𝒅</m:t>
                        </m:r>
                      </m:e>
                    </m:acc>
                    <m:r>
                      <a:rPr lang="en-US" sz="3600" b="1" i="1">
                        <a:latin typeface="Cambria Math"/>
                      </a:rPr>
                      <m:t> </m:t>
                    </m:r>
                    <m:r>
                      <a:rPr lang="en-US" sz="3600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sz="3600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𝑔𝑟𝑎𝑑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</a:t>
                </a:r>
                <a:endParaRPr lang="ru-RU" sz="3600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9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73499"/>
      </p:ext>
    </p:extLst>
  </p:cSld>
  <p:clrMapOvr>
    <a:masterClrMapping/>
  </p:clrMapOvr>
  <p:transition spd="med">
    <p:wipe dir="d"/>
  </p:transition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§6. Градиент функции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4644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или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1" i="1">
                            <a:latin typeface="Cambria Math"/>
                          </a:rPr>
                          <m:t>𝒈𝒓𝒂𝒅</m:t>
                        </m:r>
                      </m:e>
                    </m:acc>
                    <m:r>
                      <a:rPr lang="en-US" sz="3600" b="1" i="1">
                        <a:latin typeface="Cambria Math"/>
                      </a:rPr>
                      <m:t> </m:t>
                    </m:r>
                    <m:r>
                      <a:rPr lang="en-US" sz="3600" b="1" i="1">
                        <a:latin typeface="Cambria Math"/>
                      </a:rPr>
                      <m:t>𝒛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𝒛</m:t>
                            </m:r>
                          </m:e>
                          <m:sup>
                            <m:r>
                              <a:rPr lang="en-US" sz="3600" b="1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·</m:t>
                    </m:r>
                    <m:r>
                      <a:rPr lang="en-US" sz="3600" b="1" i="1">
                        <a:latin typeface="Cambria Math"/>
                      </a:rPr>
                      <m:t>𝒊</m:t>
                    </m:r>
                    <m:r>
                      <a:rPr lang="en-US" sz="36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𝒛</m:t>
                            </m:r>
                          </m:e>
                          <m:sup>
                            <m:r>
                              <a:rPr lang="en-US" sz="3600" b="1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·</m:t>
                    </m:r>
                    <m:r>
                      <a:rPr lang="en-US" sz="3600" b="1" i="1">
                        <a:latin typeface="Cambria Math"/>
                      </a:rPr>
                      <m:t>𝒋</m:t>
                    </m:r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Следует отметить, что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𝑔𝑟𝑎𝑑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есть </a:t>
                </a:r>
                <a:r>
                  <a:rPr lang="ru-RU" sz="3600" b="1" i="1" dirty="0" smtClean="0"/>
                  <a:t>векторная</a:t>
                </a:r>
                <a:r>
                  <a:rPr lang="ru-RU" sz="3600" dirty="0" smtClean="0"/>
                  <a:t> величина.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Равенство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𝝏</m:t>
                        </m:r>
                        <m:r>
                          <a:rPr lang="en-US" sz="3600" b="1" i="1">
                            <a:latin typeface="Cambria Math"/>
                          </a:rPr>
                          <m:t>𝒛</m:t>
                        </m:r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𝝏</m:t>
                        </m:r>
                        <m:r>
                          <a:rPr lang="en-US" sz="3600" b="1" i="1">
                            <a:latin typeface="Cambria Math"/>
                          </a:rPr>
                          <m:t>𝒂</m:t>
                        </m:r>
                      </m:den>
                    </m:f>
                    <m:r>
                      <a:rPr lang="en-US" sz="3600" b="1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6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1" i="1">
                            <a:latin typeface="Cambria Math"/>
                          </a:rPr>
                          <m:t>𝒆</m:t>
                        </m:r>
                        <m:r>
                          <a:rPr lang="en-US" sz="3600" b="1" i="1">
                            <a:latin typeface="Cambria Math"/>
                          </a:rPr>
                          <m:t>·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1" i="1">
                            <a:latin typeface="Cambria Math"/>
                          </a:rPr>
                          <m:t>𝒈𝒓𝒂𝒅</m:t>
                        </m:r>
                      </m:e>
                    </m:acc>
                    <m:r>
                      <a:rPr lang="en-US" sz="3600" b="1" i="1">
                        <a:latin typeface="Cambria Math"/>
                      </a:rPr>
                      <m:t> </m:t>
                    </m:r>
                    <m:r>
                      <a:rPr lang="en-US" sz="3600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𝛼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sz="3600" dirty="0" smtClean="0"/>
                  <a:t>, определяет </a:t>
                </a:r>
                <a:r>
                  <a:rPr lang="ru-RU" sz="3600" b="1" i="1" dirty="0" smtClean="0"/>
                  <a:t>связь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464496"/>
              </a:xfrm>
              <a:blipFill rotWithShape="1">
                <a:blip r:embed="rId2"/>
                <a:stretch>
                  <a:fillRect l="-2790" t="-1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788471"/>
      </p:ext>
    </p:extLst>
  </p:cSld>
  <p:clrMapOvr>
    <a:masterClrMapping/>
  </p:clrMapOvr>
  <p:transition spd="med">
    <p:wipe dir="d"/>
  </p:transition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§6. Градиент функции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между производной по направлению </a:t>
                </a:r>
                <a:r>
                  <a:rPr lang="ru-RU" sz="3600" dirty="0" smtClean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 smtClean="0"/>
                  <a:t>и градиентом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Или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𝜕</m:t>
                        </m:r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𝑔𝑟𝑎𝑑</m:t>
                            </m:r>
                          </m:e>
                        </m:acc>
                        <m:r>
                          <a:rPr lang="en-US" sz="3600" i="1">
                            <a:latin typeface="Cambria Math"/>
                          </a:rPr>
                          <m:t> 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  <m:r>
                          <a:rPr lang="en-US" sz="3600" i="1">
                            <a:latin typeface="Cambria Math"/>
                          </a:rPr>
                          <m:t>·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𝜑</m:t>
                            </m:r>
                          </m:e>
                        </m:func>
                      </m:e>
                    </m:d>
                  </m:oMath>
                </a14:m>
                <a:r>
                  <a:rPr lang="ru-RU" sz="3600" dirty="0" smtClean="0"/>
                  <a:t>, где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𝜑</m:t>
                    </m:r>
                  </m:oMath>
                </a14:m>
                <a:r>
                  <a:rPr lang="ru-RU" sz="3600" dirty="0" smtClean="0"/>
                  <a:t> – угол между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𝑔𝑟𝑎𝑑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  и направлением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.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938647"/>
      </p:ext>
    </p:extLst>
  </p:cSld>
  <p:clrMapOvr>
    <a:masterClrMapping/>
  </p:clrMapOvr>
  <p:transition spd="med">
    <p:wipe dir="d"/>
  </p:transition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94858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§6. Градиент функции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Производная по направлению достигает наибольшего значения, когда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𝜑</m:t>
                        </m:r>
                        <m:r>
                          <a:rPr lang="en-US" sz="3600" i="1">
                            <a:latin typeface="Cambria Math"/>
                          </a:rPr>
                          <m:t>=1</m:t>
                        </m:r>
                      </m:e>
                    </m:func>
                  </m:oMath>
                </a14:m>
                <a:r>
                  <a:rPr lang="ru-RU" sz="3600" dirty="0" smtClean="0"/>
                  <a:t>, то есть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. Таким образом, направление градиента совпадает с направлением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, вдоль которого функция меняется быстрее всего,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4140" b="-40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148480"/>
      </p:ext>
    </p:extLst>
  </p:cSld>
  <p:clrMapOvr>
    <a:masterClrMapping/>
  </p:clrMapOvr>
  <p:transition spd="med">
    <p:wipe dir="d"/>
  </p:transition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94858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§6. Градиент функции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з</a:t>
                </a:r>
                <a:r>
                  <a:rPr lang="ru-RU" sz="3600" dirty="0" smtClean="0"/>
                  <a:t>начит градиент функции указывает </a:t>
                </a:r>
                <a:r>
                  <a:rPr lang="ru-RU" sz="3600" b="1" i="1" dirty="0" smtClean="0"/>
                  <a:t>направление наибыстрейшего возрастания функции. </a:t>
                </a:r>
                <a:r>
                  <a:rPr lang="ru-RU" sz="3600" dirty="0" smtClean="0"/>
                  <a:t>Наибольшая скорость изменения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равна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𝑔𝑟𝑎𝑑</m:t>
                            </m:r>
                          </m:e>
                        </m:acc>
                        <m:r>
                          <a:rPr lang="en-US" sz="3600" i="1">
                            <a:latin typeface="Cambria Math"/>
                          </a:rPr>
                          <m:t> </m:t>
                        </m:r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3600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𝑧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′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536457"/>
      </p:ext>
    </p:extLst>
  </p:cSld>
  <p:clrMapOvr>
    <a:masterClrMapping/>
  </p:clrMapOvr>
  <p:transition spd="med">
    <p:wipe dir="d"/>
  </p:transition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94858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§6. Градиент функции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В этом состоит </a:t>
                </a:r>
                <a:r>
                  <a:rPr lang="ru-RU" sz="3600" b="1" i="1" dirty="0" smtClean="0"/>
                  <a:t>физический смысл градиента</a:t>
                </a:r>
                <a:r>
                  <a:rPr lang="ru-RU" sz="36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 </a:t>
                </a:r>
                <a:r>
                  <a:rPr lang="ru-RU" sz="3600" b="1" i="1" dirty="0" smtClean="0"/>
                  <a:t>    </a:t>
                </a:r>
                <a:r>
                  <a:rPr lang="ru-RU" sz="3600" dirty="0" smtClean="0"/>
                  <a:t>Производная по направлению вектора, перпендикулярного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𝑔𝑟𝑎𝑑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3600" dirty="0" smtClean="0"/>
                  <a:t>, равна нулю.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792560"/>
      </p:ext>
    </p:extLst>
  </p:cSld>
  <p:clrMapOvr>
    <a:masterClrMapping/>
  </p:clrMapOvr>
  <p:transition spd="med">
    <p:wipe dir="d"/>
  </p:transition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12777"/>
            <a:ext cx="6775450" cy="4665762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b="1" i="1" dirty="0" smtClean="0"/>
              <a:t>Интегральное исчисление функции одной переменной</a:t>
            </a:r>
            <a:endParaRPr lang="ru-RU" sz="60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652537"/>
      </p:ext>
    </p:extLst>
  </p:cSld>
  <p:clrMapOvr>
    <a:masterClrMapping/>
  </p:clrMapOvr>
  <p:transition spd="med">
    <p:wipe dir="d"/>
  </p:transition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Содержание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916832"/>
            <a:ext cx="7200800" cy="394568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§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1.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Неопределенный интеграл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§2.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Определенный интеграл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§3. Приложения определенного интеграла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§4. Несобственные интегралы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792839"/>
      </p:ext>
    </p:extLst>
  </p:cSld>
  <p:clrMapOvr>
    <a:masterClrMapping/>
  </p:clrMapOvr>
  <p:transition spd="med">
    <p:wipe dir="d"/>
  </p:transition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В дифференциальном исчислении задача решается так: по данной функции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найти её производную (или дифференциал). Интегральное исчисление решает обратную задачу: найти функцию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зная её производную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′(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(или дифференциал).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  <a:blipFill rotWithShape="1">
                <a:blip r:embed="rId2"/>
                <a:stretch>
                  <a:fillRect l="-2558" t="-2125" r="-2643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8029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первообразной</a:t>
                </a:r>
                <a:r>
                  <a:rPr lang="ru-RU" sz="3600" dirty="0" smtClean="0"/>
                  <a:t> функцией для функции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если для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∀ 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∈(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выполняется равенство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′(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(или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dirty="0" smtClean="0"/>
                  <a:t>).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  <a:blipFill rotWithShape="1">
                <a:blip r:embed="rId2"/>
                <a:stretch>
                  <a:fillRect l="-2698" t="-2125" r="-24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2544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Теорема 1.</a:t>
                </a:r>
                <a:r>
                  <a:rPr lang="ru-RU" sz="3600" dirty="0" smtClean="0"/>
                  <a:t> 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является первообразной для функции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то множество всех первообразных для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задается формулой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𝑭</m:t>
                    </m:r>
                    <m:r>
                      <a:rPr lang="en-US" sz="3600" b="1" i="1">
                        <a:latin typeface="Cambria Math"/>
                      </a:rPr>
                      <m:t>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)+</m:t>
                    </m:r>
                    <m:r>
                      <a:rPr lang="en-US" sz="3600" b="1" i="1">
                        <a:latin typeface="Cambria Math"/>
                      </a:rPr>
                      <m:t>𝑪</m:t>
                    </m:r>
                  </m:oMath>
                </a14:m>
                <a:r>
                  <a:rPr lang="ru-RU" sz="3600" dirty="0" smtClean="0"/>
                  <a:t>,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dirty="0" smtClean="0"/>
                  <a:t> – постоянное число.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5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9032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i="1" dirty="0" smtClean="0"/>
                  <a:t>Теорема 2</a:t>
                </a:r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𝛷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две первообразные для функции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)− </m:t>
                    </m:r>
                    <m:r>
                      <a:rPr lang="en-US" sz="3600" i="1">
                        <a:latin typeface="Cambria Math"/>
                      </a:rPr>
                      <m:t>𝛷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dirty="0" smtClean="0"/>
                  <a:t> на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где 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dirty="0" smtClean="0"/>
                  <a:t> – некоторая константа.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7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95409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Множество всех первообразных функций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dirty="0" smtClean="0"/>
                  <a:t> для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неопределенным интегралом</a:t>
                </a:r>
                <a:r>
                  <a:rPr lang="ru-RU" sz="3600" dirty="0" smtClean="0"/>
                  <a:t> функции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и обозначается символом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.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  <a:blipFill rotWithShape="1">
                <a:blip r:embed="rId2"/>
                <a:stretch>
                  <a:fillRect l="-2664" t="-2125" r="-26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4178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Таким образом, по определению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b="1" i="1">
                            <a:latin typeface="Cambria Math"/>
                          </a:rPr>
                          <m:t>𝒇</m:t>
                        </m:r>
                        <m:d>
                          <m:d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  <m:r>
                          <a:rPr lang="en-US" sz="3600" b="1" i="1">
                            <a:latin typeface="Cambria Math"/>
                          </a:rPr>
                          <m:t>𝒅𝒙</m:t>
                        </m:r>
                      </m:e>
                    </m:nary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𝑭</m:t>
                    </m:r>
                    <m:r>
                      <a:rPr lang="en-US" sz="3600" b="1" i="1">
                        <a:latin typeface="Cambria Math"/>
                      </a:rPr>
                      <m:t>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)+</m:t>
                    </m:r>
                    <m:r>
                      <a:rPr lang="en-US" sz="3600" b="1" i="1">
                        <a:latin typeface="Cambria Math"/>
                      </a:rPr>
                      <m:t>𝑪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Здесь </a:t>
                </a: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ru-RU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подынтегральной функцией</a:t>
                </a:r>
                <a:r>
                  <a:rPr lang="ru-RU" sz="3600" dirty="0" smtClean="0"/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dirty="0" smtClean="0"/>
                  <a:t> – </a:t>
                </a:r>
                <a:r>
                  <a:rPr lang="ru-RU" sz="3600" b="1" i="1" dirty="0" smtClean="0"/>
                  <a:t>подынтегральным выражением</a:t>
                </a:r>
                <a:r>
                  <a:rPr lang="ru-RU" sz="3600" dirty="0" smtClean="0"/>
                  <a:t>,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5376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484785"/>
            <a:ext cx="6861522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b="1" i="1" dirty="0" smtClean="0"/>
              <a:t>х</a:t>
            </a:r>
            <a:r>
              <a:rPr lang="ru-RU" sz="3600" i="1" dirty="0" smtClean="0"/>
              <a:t> – </a:t>
            </a:r>
            <a:r>
              <a:rPr lang="ru-RU" sz="3600" b="1" i="1" dirty="0" smtClean="0"/>
              <a:t>переменной интегрирования,</a:t>
            </a:r>
          </a:p>
          <a:p>
            <a:pPr marL="0" indent="0">
              <a:buNone/>
            </a:pPr>
            <a:r>
              <a:rPr lang="ru-RU" sz="3600" dirty="0" smtClean="0"/>
              <a:t>∫</a:t>
            </a:r>
            <a:r>
              <a:rPr lang="ru-RU" sz="3600" b="1" i="1" dirty="0" smtClean="0"/>
              <a:t> - знаком неопределенного интеграла</a:t>
            </a:r>
            <a:r>
              <a:rPr lang="ru-RU" sz="3600" i="1" dirty="0" smtClean="0"/>
              <a:t>.</a:t>
            </a:r>
          </a:p>
          <a:p>
            <a:pPr marL="0" indent="0">
              <a:buNone/>
            </a:pPr>
            <a:r>
              <a:rPr lang="ru-RU" sz="3600" i="1" dirty="0"/>
              <a:t> </a:t>
            </a:r>
            <a:r>
              <a:rPr lang="ru-RU" sz="3600" i="1" dirty="0" smtClean="0"/>
              <a:t>   </a:t>
            </a:r>
            <a:r>
              <a:rPr lang="ru-RU" sz="3600" dirty="0" smtClean="0"/>
              <a:t>Операция нахождения неопределенного интеграла от функции называется </a:t>
            </a:r>
            <a:r>
              <a:rPr lang="ru-RU" sz="3600" b="1" i="1" dirty="0" smtClean="0"/>
              <a:t>интегрированием</a:t>
            </a:r>
            <a:r>
              <a:rPr lang="ru-RU" sz="3600" dirty="0" smtClean="0"/>
              <a:t> этой функции.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418964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Геометрически неопределенный интеграл представляет собой семейство «параллельных» кривых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dirty="0" smtClean="0"/>
                  <a:t> (каждому числовому значению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dirty="0" smtClean="0"/>
                  <a:t> соответствует определенная кривая семейства).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0091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График каждой первообразной (кривой) называется </a:t>
            </a:r>
            <a:r>
              <a:rPr lang="ru-RU" sz="3600" b="1" i="1" dirty="0" smtClean="0"/>
              <a:t>интегральной кривой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9111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278</a:t>
            </a:fld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>
            <a:off x="3347864" y="3789040"/>
            <a:ext cx="4464496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8022686" y="35274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х</a:t>
            </a:r>
            <a:endParaRPr lang="ru-RU" sz="2800" i="1" dirty="0"/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 flipH="1" flipV="1">
            <a:off x="4211960" y="1484784"/>
            <a:ext cx="72008" cy="396044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3735570" y="1412776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/>
              <a:t>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3732" y="383335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33" name="Дуга 32"/>
          <p:cNvSpPr/>
          <p:nvPr/>
        </p:nvSpPr>
        <p:spPr bwMode="auto">
          <a:xfrm>
            <a:off x="4572000" y="2060848"/>
            <a:ext cx="2736304" cy="432048"/>
          </a:xfrm>
          <a:prstGeom prst="arc">
            <a:avLst>
              <a:gd name="adj1" fmla="val 11114076"/>
              <a:gd name="adj2" fmla="val 0"/>
            </a:avLst>
          </a:prstGeom>
          <a:noFill/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Дуга 33"/>
          <p:cNvSpPr/>
          <p:nvPr/>
        </p:nvSpPr>
        <p:spPr bwMode="auto">
          <a:xfrm>
            <a:off x="4572000" y="2498101"/>
            <a:ext cx="2736304" cy="432048"/>
          </a:xfrm>
          <a:prstGeom prst="arc">
            <a:avLst>
              <a:gd name="adj1" fmla="val 11114076"/>
              <a:gd name="adj2" fmla="val 0"/>
            </a:avLst>
          </a:prstGeom>
          <a:noFill/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Дуга 34"/>
          <p:cNvSpPr/>
          <p:nvPr/>
        </p:nvSpPr>
        <p:spPr bwMode="auto">
          <a:xfrm>
            <a:off x="4572000" y="3098897"/>
            <a:ext cx="2736304" cy="432048"/>
          </a:xfrm>
          <a:prstGeom prst="arc">
            <a:avLst>
              <a:gd name="adj1" fmla="val 11114076"/>
              <a:gd name="adj2" fmla="val 0"/>
            </a:avLst>
          </a:prstGeom>
          <a:noFill/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Дуга 35"/>
          <p:cNvSpPr/>
          <p:nvPr/>
        </p:nvSpPr>
        <p:spPr bwMode="auto">
          <a:xfrm>
            <a:off x="4724400" y="4797152"/>
            <a:ext cx="2736304" cy="432048"/>
          </a:xfrm>
          <a:prstGeom prst="arc">
            <a:avLst>
              <a:gd name="adj1" fmla="val 11114076"/>
              <a:gd name="adj2" fmla="val 0"/>
            </a:avLst>
          </a:prstGeom>
          <a:noFill/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021241" y="1518550"/>
                <a:ext cx="21835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𝒚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𝑭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)+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241" y="1518550"/>
                <a:ext cx="2183546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308304" y="2075316"/>
                <a:ext cx="14777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𝒚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𝑭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2075316"/>
                <a:ext cx="1477712" cy="461665"/>
              </a:xfrm>
              <a:prstGeom prst="rect">
                <a:avLst/>
              </a:prstGeom>
              <a:blipFill rotWithShape="1">
                <a:blip r:embed="rId3"/>
                <a:stretch>
                  <a:fillRect r="-413" b="-184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720587" y="2699316"/>
                <a:ext cx="21835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𝒚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𝑭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)+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587" y="2699316"/>
                <a:ext cx="218354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368931" y="4278287"/>
                <a:ext cx="21835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𝒚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𝑭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)+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931" y="4278287"/>
                <a:ext cx="2183546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021374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Имеет место </a:t>
                </a:r>
                <a:r>
                  <a:rPr lang="ru-RU" sz="3600" b="1" i="1" dirty="0" smtClean="0"/>
                  <a:t>теорема</a:t>
                </a:r>
                <a:r>
                  <a:rPr lang="ru-RU" sz="3600" dirty="0" smtClean="0"/>
                  <a:t>, утверждающая, что «всякая непрерывная на интервале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функция имеет на этом интервале первообразную», а следовательно, и неопределенный интеграл.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259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4000" b="1" i="1" dirty="0" smtClean="0"/>
                  <a:t>Свойства неопределенного интеграла (правила интегрирования)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e>
                    </m:d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b="1" i="1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2.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b="1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3.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𝑑𝐹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b="1" i="1" dirty="0" smtClean="0"/>
                  <a:t>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390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4343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b="1" i="1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4.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𝑎𝑓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  <m:r>
                          <a:rPr lang="en-US" sz="3600" i="1">
                            <a:latin typeface="Cambria Math"/>
                          </a:rPr>
                          <m:t>,</m:t>
                        </m:r>
                      </m:e>
                    </m:nary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i="1" dirty="0" smtClean="0"/>
                  <a:t> – </a:t>
                </a:r>
                <a:r>
                  <a:rPr lang="ru-RU" sz="3600" dirty="0" smtClean="0"/>
                  <a:t>постоянная,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≠0.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endParaRPr lang="ru-RU" sz="3600" b="1" i="1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5.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±</m:t>
                    </m:r>
                    <m:r>
                      <a:rPr lang="en-US" sz="3600" i="1">
                        <a:latin typeface="Cambria Math"/>
                      </a:rPr>
                      <m:t>𝑔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))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±</m:t>
                    </m:r>
                    <m:r>
                      <a:rPr lang="en-US" sz="3600" i="1" smtClean="0">
                        <a:latin typeface="Cambria Math"/>
                        <a:ea typeface="Cambria Math"/>
                      </a:rPr>
                      <m:t>±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endParaRPr lang="ru-RU" sz="3600" b="1" i="1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  <a:blipFill rotWithShape="1">
                <a:blip r:embed="rId2"/>
                <a:stretch>
                  <a:fillRect l="-26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856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6. </a:t>
                </a:r>
                <a:r>
                  <a:rPr lang="ru-RU" sz="3600" dirty="0" smtClean="0"/>
                  <a:t>(Инвариантность формулы интегрирования). Если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то и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произвольная функция, имеющая непрерывную производную.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40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61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4000" b="1" i="1" dirty="0" smtClean="0"/>
                  <a:t>Таблица основных неопределенных интегралов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  <m:r>
                          <a:rPr lang="en-US" sz="3600" i="1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ru-RU" sz="3600" b="1" i="1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2.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+1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+1</m:t>
                            </m:r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𝑛</m:t>
                    </m:r>
                    <m:r>
                      <a:rPr lang="en-US" sz="3600" i="1">
                        <a:latin typeface="Cambria Math"/>
                      </a:rPr>
                      <m:t>≠−1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3.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</m:e>
                    </m:nary>
                    <m:r>
                      <a:rPr lang="en-US" sz="3600" i="1">
                        <a:latin typeface="Cambria Math"/>
                      </a:rPr>
                      <m:t>𝑑𝑢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</m:num>
                      <m:den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&gt;0,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≠1</m:t>
                    </m:r>
                  </m:oMath>
                </a14:m>
                <a:endParaRPr lang="ru-RU" sz="3600" b="1" i="1" dirty="0" smtClean="0"/>
              </a:p>
              <a:p>
                <a:pPr marL="0" indent="0">
                  <a:buNone/>
                </a:pPr>
                <a:endParaRPr lang="ru-RU" sz="3600" b="1" i="1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390" r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12506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4.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</m:nary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5.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𝑢𝑑𝑢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=−</m:t>
                            </m:r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𝐶</m:t>
                                </m:r>
                              </m:e>
                            </m:func>
                          </m:e>
                        </m:func>
                      </m:e>
                    </m:nary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6.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𝑢𝑑𝑢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𝐶</m:t>
                                </m:r>
                              </m:e>
                            </m:func>
                          </m:e>
                        </m:func>
                      </m:e>
                    </m:nary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7.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𝑐𝑜𝑠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den>
                        </m:f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r>
                          <a:rPr lang="en-US" sz="3600" i="1">
                            <a:latin typeface="Cambria Math"/>
                          </a:rPr>
                          <m:t>𝑡𝑔𝑢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</m:nary>
                  </m:oMath>
                </a14:m>
                <a:endParaRPr lang="ru-RU" sz="3600" b="1" i="1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8.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𝑠𝑖𝑛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=−</m:t>
                    </m:r>
                    <m:r>
                      <a:rPr lang="en-US" sz="3600" i="1">
                        <a:latin typeface="Cambria Math"/>
                      </a:rPr>
                      <m:t>𝑐𝑡𝑔𝑢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19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7292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  9.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𝑡𝑔𝑢𝑑𝑢</m:t>
                        </m:r>
                        <m:r>
                          <a:rPr lang="en-US" sz="3600" i="1">
                            <a:latin typeface="Cambria Math"/>
                          </a:rPr>
                          <m:t>=−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360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</m:func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𝐶</m:t>
                            </m:r>
                          </m:e>
                        </m:func>
                      </m:e>
                    </m:nary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10.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𝑐𝑡𝑔𝑢𝑑𝑢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360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</m:func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𝐶</m:t>
                            </m:r>
                          </m:e>
                        </m:func>
                      </m:e>
                    </m:nary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11.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12.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rad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rad>
                              <m:radPr>
                                <m:deg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rad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</m:func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 t="-19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70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13.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𝑎𝑟𝑐𝑠𝑖𝑛𝑢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𝑎𝑟𝑐𝑐𝑜𝑠𝑢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14.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600" i="1">
                                    <a:latin typeface="Cambria Math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</m:e>
                    </m:nary>
                    <m:d>
                      <m:dPr>
                        <m:begChr m:val="{"/>
                        <m:endChr m:val="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𝑎𝑟𝑐𝑠𝑖𝑛</m:t>
                              </m:r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𝑎𝑟𝑐𝑐𝑜𝑠</m:t>
                              </m:r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15.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𝑎𝑟𝑐𝑡𝑔𝑢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𝑎𝑟𝑐𝑐𝑡𝑔𝑢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7827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16.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en-US" sz="3600" i="1">
                                  <a:latin typeface="Cambria Math"/>
                                </a:rPr>
                                <m:t>𝑎𝑟𝑐𝑡𝑔</m:t>
                              </m:r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en-US" sz="3600" i="1">
                                  <a:latin typeface="Cambria Math"/>
                                </a:rPr>
                                <m:t>𝑎𝑟𝑐𝑐𝑡𝑔</m:t>
                              </m:r>
                              <m:f>
                                <m:f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i="1">
                                      <a:latin typeface="Cambria Math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𝐶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17.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1+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1−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18.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den>
                    </m:f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den>
                            </m:f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</m:func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9715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19.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</m:func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20.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den>
                    </m:f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</m:den>
                            </m:f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</m:func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    </a:t>
                </a:r>
                <a:r>
                  <a:rPr lang="ru-RU" sz="3600" dirty="0" smtClean="0"/>
                  <a:t>В приведенной таблице основных интегралов переменная интегрирования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может обозначать как независимую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4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2272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268760"/>
                <a:ext cx="7221562" cy="50405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переменную, так и функцию от независимой переменной.</a:t>
                </a:r>
                <a:r>
                  <a:rPr lang="ru-RU" sz="3600" dirty="0"/>
                  <a:t> </a:t>
                </a:r>
                <a:endParaRPr lang="ru-RU" sz="3600" dirty="0" smtClean="0"/>
              </a:p>
              <a:p>
                <a:pPr marL="0" indent="0" algn="ctr">
                  <a:buNone/>
                </a:pPr>
                <a:r>
                  <a:rPr lang="ru-RU" sz="4000" b="1" i="1" dirty="0" smtClean="0"/>
                  <a:t>Основные соотношения</a:t>
                </a:r>
                <a:r>
                  <a:rPr lang="ru-RU" sz="3600" b="1" i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′(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𝑑𝑢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𝑢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b="1" i="1" dirty="0" smtClean="0"/>
                  <a:t>2.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𝑎𝑢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𝑎𝑢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  <m:r>
                      <a:rPr lang="ru-RU" sz="3600" b="0" i="1" smtClean="0">
                        <a:latin typeface="Cambria Math"/>
                      </a:rPr>
                      <m:t>,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г</a:t>
                </a:r>
                <a:r>
                  <a:rPr lang="ru-RU" sz="3600" dirty="0" smtClean="0"/>
                  <a:t>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– постоянные,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≠0</m:t>
                    </m:r>
                  </m:oMath>
                </a14:m>
                <a:r>
                  <a:rPr lang="ru-RU" sz="3600" dirty="0" smtClean="0"/>
                  <a:t>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268760"/>
                <a:ext cx="7221562" cy="5040560"/>
              </a:xfrm>
              <a:blipFill rotWithShape="1">
                <a:blip r:embed="rId2"/>
                <a:stretch>
                  <a:fillRect l="-2532" t="-1935" b="-59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0723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484784"/>
            <a:ext cx="7200800" cy="459375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 </a:t>
            </a:r>
            <a:r>
              <a:rPr lang="ru-RU" sz="4000" b="1" i="1" dirty="0" smtClean="0"/>
              <a:t>Методы интегрирования</a:t>
            </a:r>
          </a:p>
          <a:p>
            <a:pPr marL="0" indent="0">
              <a:buNone/>
            </a:pPr>
            <a:r>
              <a:rPr lang="ru-RU" sz="3600" dirty="0" smtClean="0"/>
              <a:t>   Метод интегрирования, при котором данный интеграл </a:t>
            </a:r>
            <a:r>
              <a:rPr lang="ru-RU" sz="3600" b="1" i="1" dirty="0" smtClean="0"/>
              <a:t>путём тождественных преобразований </a:t>
            </a:r>
            <a:r>
              <a:rPr lang="ru-RU" sz="3600" dirty="0" smtClean="0"/>
              <a:t>подынтегральной функции (или выражения) и применения свойств неопределенного интеграла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70456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484785"/>
            <a:ext cx="7005538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b="1" i="1" dirty="0"/>
              <a:t>приводится</a:t>
            </a:r>
            <a:r>
              <a:rPr lang="ru-RU" sz="3600" dirty="0"/>
              <a:t> к одному или нескольким табличным </a:t>
            </a:r>
            <a:r>
              <a:rPr lang="ru-RU" sz="3600" dirty="0" smtClean="0"/>
              <a:t>интегралам (если это возможно), называется </a:t>
            </a:r>
            <a:r>
              <a:rPr lang="ru-RU" sz="3600" b="1" i="1" dirty="0" smtClean="0"/>
              <a:t>непосредственным интегрированием</a:t>
            </a:r>
            <a:r>
              <a:rPr lang="ru-RU" sz="3600" dirty="0" smtClean="0"/>
              <a:t>.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Достаточно эффективным методом интегрирования является 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1593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84785"/>
                <a:ext cx="712879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/>
                  <a:t>м</a:t>
                </a:r>
                <a:r>
                  <a:rPr lang="ru-RU" sz="3600" b="1" i="1" dirty="0" smtClean="0"/>
                  <a:t>етод замены переменной (метод подстановки)</a:t>
                </a:r>
                <a:r>
                  <a:rPr lang="ru-RU" sz="3600" dirty="0" smtClean="0"/>
                  <a:t>, в результате чего данный интеграл заменяется другим интегралом. Для нахождения интеграла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  можно заменить переменную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новой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600" b="1" i="1" dirty="0" smtClean="0"/>
                  <a:t>,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84785"/>
                <a:ext cx="7128792" cy="4593754"/>
              </a:xfrm>
              <a:blipFill rotWithShape="1">
                <a:blip r:embed="rId2"/>
                <a:stretch>
                  <a:fillRect l="-2566" t="-2125" r="-25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79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связанной с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подходящей формулой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𝑡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 Определив из этой формулы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𝑑𝑡</m:t>
                    </m:r>
                  </m:oMath>
                </a14:m>
                <a:r>
                  <a:rPr lang="ru-RU" sz="3600" dirty="0" smtClean="0"/>
                  <a:t> и подставляя, получим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 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d>
                          <m:dPr>
                            <m:begChr m:val="["/>
                            <m:endChr m:val="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]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𝜑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)</m:t>
                                </m:r>
                              </m:e>
                            </m:d>
                          </m:e>
                        </m:d>
                      </m:e>
                    </m:nary>
                    <m:sSup>
                      <m:sSupPr>
                        <m:ctrlPr>
                          <a:rPr lang="en-US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𝜑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p>
                    </m:sSup>
                    <m:r>
                      <a:rPr lang="en-US" sz="3600" i="1">
                        <a:latin typeface="Cambria Math"/>
                      </a:rPr>
                      <m:t>𝑑𝑡</m:t>
                    </m:r>
                    <m:r>
                      <a:rPr lang="en-US" sz="3600" i="1">
                        <a:latin typeface="Cambria Math"/>
                      </a:rPr>
                      <m:t>==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𝐹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  <a:blipFill rotWithShape="1">
                <a:blip r:embed="rId2"/>
                <a:stretch>
                  <a:fillRect l="-2664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0628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Если </a:t>
                </a:r>
                <a:r>
                  <a:rPr lang="ru-RU" sz="3600" dirty="0"/>
                  <a:t>полученный интеграл с новой переменной </a:t>
                </a:r>
                <a:r>
                  <a:rPr lang="ru-RU" sz="3600" dirty="0" smtClean="0"/>
                  <a:t>интегрирования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600" dirty="0" smtClean="0"/>
                  <a:t> будет найден, то преобразовав результат к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ru-RU" sz="36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600" dirty="0" smtClean="0"/>
                  <a:t>пользуясь исходной формулой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𝑡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получим искомое выражение заданного интеграла.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6598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Выбор удачной формулы (подстановки) для замены переменной имеет большое значение. Вместе с тем </a:t>
            </a:r>
            <a:r>
              <a:rPr lang="ru-RU" sz="3600" b="1" i="1" dirty="0" smtClean="0"/>
              <a:t>дать</a:t>
            </a:r>
            <a:r>
              <a:rPr lang="ru-RU" sz="3600" dirty="0" smtClean="0"/>
              <a:t> </a:t>
            </a:r>
            <a:r>
              <a:rPr lang="ru-RU" sz="3600" b="1" i="1" dirty="0" smtClean="0"/>
              <a:t>одно</a:t>
            </a:r>
            <a:r>
              <a:rPr lang="ru-RU" sz="3600" dirty="0" smtClean="0"/>
              <a:t> общее </a:t>
            </a:r>
            <a:r>
              <a:rPr lang="ru-RU" sz="3600" b="1" i="1" dirty="0" smtClean="0"/>
              <a:t>правило</a:t>
            </a:r>
            <a:r>
              <a:rPr lang="ru-RU" sz="3600" dirty="0" smtClean="0"/>
              <a:t> для выбора хорошей подстановки </a:t>
            </a:r>
            <a:r>
              <a:rPr lang="ru-RU" sz="3600" b="1" i="1" dirty="0" smtClean="0"/>
              <a:t>невозможно.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6157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772815"/>
            <a:ext cx="6775450" cy="430572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Освоить применение этого метода интегрирования можно только одним способом – </a:t>
            </a:r>
            <a:r>
              <a:rPr lang="ru-RU" sz="4000" b="1" i="1" dirty="0" smtClean="0"/>
              <a:t>решая как можно больше примеров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45723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4000" b="1" i="1" dirty="0" smtClean="0"/>
                  <a:t>Метод интегрирования по частям</a:t>
                </a:r>
              </a:p>
              <a:p>
                <a:pPr marL="0" indent="0">
                  <a:buNone/>
                </a:pPr>
                <a:r>
                  <a:rPr lang="ru-RU" sz="4000" dirty="0" smtClean="0"/>
                  <a:t>    </a:t>
                </a:r>
                <a:r>
                  <a:rPr lang="ru-RU" sz="3600" dirty="0" smtClean="0"/>
                  <a:t>Пусть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функции, имеющие непрерывные производные. Тогда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𝑢𝑑𝑣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r>
                          <a:rPr lang="en-US" sz="3600" i="1">
                            <a:latin typeface="Cambria Math"/>
                          </a:rPr>
                          <m:t>𝑢𝑣</m:t>
                        </m:r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i="1">
                                <a:latin typeface="Cambria Math"/>
                              </a:rPr>
                              <m:t>𝑣𝑑𝑢</m:t>
                            </m:r>
                          </m:e>
                        </m:nary>
                      </m:e>
                    </m:nary>
                  </m:oMath>
                </a14:m>
                <a:r>
                  <a:rPr lang="ru-RU" sz="3600" dirty="0" smtClean="0"/>
                  <a:t>  -  </a:t>
                </a:r>
                <a:r>
                  <a:rPr lang="ru-RU" sz="3600" b="1" i="1" dirty="0" smtClean="0"/>
                  <a:t>формула  интегрирования по частям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  <a:blipFill rotWithShape="1">
                <a:blip r:embed="rId2"/>
                <a:stretch>
                  <a:fillRect l="-2790" t="-2317" r="-4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78194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84785"/>
                <a:ext cx="7236296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Некоторые типы интегралов, которые удобно вычислить методом интегрирования по частям:</a:t>
                </a:r>
              </a:p>
              <a:p>
                <a:pPr marL="0" indent="0">
                  <a:buNone/>
                </a:pPr>
                <a:r>
                  <a:rPr lang="ru-RU" sz="4000" b="1" i="1" dirty="0" smtClean="0"/>
                  <a:t>1.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𝑎𝑥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,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  </m:t>
                    </m:r>
                    <m:r>
                      <a:rPr lang="ru-RU" sz="3600" b="0" i="1" smtClean="0">
                        <a:latin typeface="Cambria Math"/>
                      </a:rPr>
                      <m:t>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𝑎𝑥</m:t>
                                </m:r>
                              </m:e>
                            </m:d>
                          </m:e>
                        </m:func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  <m:r>
                          <a:rPr lang="ru-RU" sz="3600" b="0" i="1" smtClean="0">
                            <a:latin typeface="Cambria Math"/>
                          </a:rPr>
                          <m:t>,</m:t>
                        </m:r>
                      </m:e>
                    </m:nary>
                  </m:oMath>
                </a14:m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𝑎𝑥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многочлен степени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– число,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84785"/>
                <a:ext cx="7236296" cy="4593754"/>
              </a:xfrm>
              <a:blipFill rotWithShape="1">
                <a:blip r:embed="rId2"/>
                <a:stretch>
                  <a:fillRect l="-2949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23401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84785"/>
                <a:ext cx="7236296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≠0</m:t>
                    </m:r>
                  </m:oMath>
                </a14:m>
                <a:r>
                  <a:rPr lang="ru-RU" sz="3600" dirty="0" smtClean="0"/>
                  <a:t>. Удобно положить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а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𝑑𝑣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eqArrPr>
                          <m:e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𝑎𝑥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  <m:e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𝑎𝑥</m:t>
                                    </m:r>
                                  </m:e>
                                </m:d>
                                <m:r>
                                  <a:rPr lang="en-US" sz="3600" i="1">
                                    <a:latin typeface="Cambria Math"/>
                                  </a:rPr>
                                  <m:t>𝑑𝑥</m:t>
                                </m:r>
                              </m:e>
                            </m:func>
                          </m:e>
                          <m:e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𝑎𝑥</m:t>
                                    </m:r>
                                  </m:e>
                                </m:d>
                                <m:r>
                                  <a:rPr lang="en-US" sz="3600" i="1">
                                    <a:latin typeface="Cambria Math"/>
                                  </a:rPr>
                                  <m:t>𝑑𝑥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В данном </a:t>
                </a:r>
                <a:r>
                  <a:rPr lang="ru-RU" sz="3600" dirty="0"/>
                  <a:t>с</a:t>
                </a:r>
                <a:r>
                  <a:rPr lang="ru-RU" sz="3600" dirty="0" smtClean="0"/>
                  <a:t>лучае метод по частям применяется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  раз.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84785"/>
                <a:ext cx="7236296" cy="4593754"/>
              </a:xfrm>
              <a:blipFill rotWithShape="1">
                <a:blip r:embed="rId2"/>
                <a:stretch>
                  <a:fillRect l="-2527" t="-2125" r="-40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299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3994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4000" b="1" i="1" dirty="0" smtClean="0"/>
                  <a:t>2</a:t>
                </a:r>
                <a:r>
                  <a:rPr lang="ru-RU" sz="3600" b="1" i="1" dirty="0" smtClean="0"/>
                  <a:t>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𝑎𝑟𝑐𝑠𝑖𝑛𝑥𝑑𝑥</m:t>
                        </m:r>
                        <m:r>
                          <a:rPr lang="ru-RU" sz="3600" b="0" i="1" smtClean="0">
                            <a:latin typeface="Cambria Math"/>
                          </a:rPr>
                          <m:t>,</m:t>
                        </m:r>
                      </m:e>
                    </m:nary>
                  </m:oMath>
                </a14:m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  <m:r>
                          <a:rPr lang="en-US" sz="3600" i="1">
                            <a:latin typeface="Cambria Math"/>
                          </a:rPr>
                          <m:t>𝑎𝑟𝑐𝑐𝑜𝑠𝑥𝑑𝑥</m:t>
                        </m:r>
                      </m:e>
                    </m:nary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  <m:r>
                          <a:rPr lang="en-US" sz="3600" i="1">
                            <a:latin typeface="Cambria Math"/>
                          </a:rPr>
                          <m:t>𝑎𝑟𝑐𝑡𝑔𝑥𝑑𝑥</m:t>
                        </m:r>
                      </m:e>
                    </m:nary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  <m:r>
                          <a:rPr lang="en-US" sz="3600" i="1">
                            <a:latin typeface="Cambria Math"/>
                          </a:rPr>
                          <m:t>𝑎𝑟𝑐𝑐𝑡𝑔𝑥𝑑𝑥</m:t>
                        </m:r>
                      </m:e>
                    </m:nary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В этих интегралах удобно положить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𝑑𝑣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ru-RU" sz="3600" b="0" i="1" smtClean="0">
                        <a:latin typeface="Cambria Math"/>
                      </a:rPr>
                      <m:t>,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3240" t="-3100" b="-37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26973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а  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𝑎𝑟𝑐𝑠𝑖𝑛𝑥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𝑎𝑟𝑐𝑐𝑜𝑠𝑥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𝑎𝑟𝑐𝑡𝑔𝑥</m:t>
                              </m:r>
                            </m:e>
                          </m:mr>
                          <m:m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𝑎𝑟𝑐𝑐𝑡𝑔𝑥</m:t>
                              </m:r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36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mr>
                        </m:m>
                      </m:e>
                    </m:d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0160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4000" b="1" i="1" dirty="0" smtClean="0"/>
                  <a:t>3</a:t>
                </a:r>
                <a:r>
                  <a:rPr lang="ru-RU" sz="3600" b="1" i="1" dirty="0" smtClean="0"/>
                  <a:t>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𝑎𝑥</m:t>
                            </m:r>
                          </m:sup>
                        </m:sSup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𝑏𝑥</m:t>
                                </m:r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</m:func>
                      </m:e>
                    </m:nary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𝑎𝑥</m:t>
                            </m:r>
                          </m:sup>
                        </m:sSup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𝑑𝑥</m:t>
                                </m:r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</m:func>
                      </m:e>
                    </m:nary>
                  </m:oMath>
                </a14:m>
                <a:r>
                  <a:rPr lang="ru-RU" sz="3600" dirty="0" smtClean="0"/>
                  <a:t>, где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– числа. В этом случае за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</m:oMath>
                </a14:m>
                <a:r>
                  <a:rPr lang="ru-RU" sz="3600" dirty="0" smtClean="0"/>
                  <a:t>  можно принять функцию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𝑎𝑥</m:t>
                        </m:r>
                      </m:sup>
                    </m:sSup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𝑏𝑥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 (</m:t>
                        </m:r>
                        <m:r>
                          <a:rPr lang="en-US" sz="3600" i="1">
                            <a:latin typeface="Cambria Math"/>
                          </a:rPr>
                          <m:t>𝑢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𝑏𝑥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))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sz="3600" dirty="0" smtClean="0"/>
                  <a:t>. Формула интегрирования по частям будет применяться два раза.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  <a:blipFill rotWithShape="1">
                <a:blip r:embed="rId2"/>
                <a:stretch>
                  <a:fillRect l="-2984" t="-3054" r="-29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2183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В повторном интегрировании по частям за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</m:oMath>
                </a14:m>
                <a:r>
                  <a:rPr lang="ru-RU" sz="3600" dirty="0" smtClean="0"/>
                  <a:t> необходимо принять аналогичную в первом применении функцию. В результате получается уравнение относительно данного по условию интеграла, из которого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1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2984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легко найти этот интеграл. При неудачном выборе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</m:oMath>
                </a14:m>
                <a:r>
                  <a:rPr lang="ru-RU" sz="3600" dirty="0" smtClean="0"/>
                  <a:t>  и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𝑑𝑣</m:t>
                    </m:r>
                  </m:oMath>
                </a14:m>
                <a:r>
                  <a:rPr lang="ru-RU" sz="3600" dirty="0" smtClean="0"/>
                  <a:t>  в повторном интегрировании получается бесполезное тождество.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5501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4000" b="1" i="1" dirty="0" smtClean="0"/>
                  <a:t>Интегрирование рациональных  функций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 Дробно-рациональной функцией (или рациональной дробью) называется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многочлен степени </a:t>
                </a:r>
                <a:r>
                  <a:rPr lang="en-US" sz="3600" b="1" i="1" dirty="0" smtClean="0"/>
                  <a:t>n</a:t>
                </a:r>
                <a:r>
                  <a:rPr lang="ru-RU" sz="3600" b="1" i="1" dirty="0" smtClean="0"/>
                  <a:t>,</a:t>
                </a:r>
                <a:endParaRPr lang="ru-RU" sz="3600" b="1" i="1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  <a:blipFill rotWithShape="1">
                <a:blip r:embed="rId2"/>
                <a:stretch>
                  <a:fillRect l="-2790" t="-2426" b="-52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1843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многочлен степени </a:t>
                </a:r>
                <a:r>
                  <a:rPr lang="en-US" sz="3600" b="1" i="1" dirty="0" smtClean="0"/>
                  <a:t>m</a:t>
                </a:r>
                <a:r>
                  <a:rPr lang="ru-RU" sz="3600" b="1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Рациональная дробь называется </a:t>
                </a:r>
                <a:r>
                  <a:rPr lang="ru-RU" sz="3600" b="1" i="1" dirty="0" smtClean="0"/>
                  <a:t>правильной</a:t>
                </a:r>
                <a:r>
                  <a:rPr lang="ru-RU" sz="3600" dirty="0" smtClean="0"/>
                  <a:t> ,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  <m:r>
                      <a:rPr lang="en-US" sz="3600" i="1">
                        <a:latin typeface="Cambria Math"/>
                      </a:rPr>
                      <m:t>&lt;</m:t>
                    </m:r>
                    <m:r>
                      <a:rPr lang="en-US" sz="3600" i="1">
                        <a:latin typeface="Cambria Math"/>
                      </a:rPr>
                      <m:t>𝑚</m:t>
                    </m:r>
                  </m:oMath>
                </a14:m>
                <a:r>
                  <a:rPr lang="ru-RU" sz="3600" dirty="0" smtClean="0"/>
                  <a:t>, и </a:t>
                </a:r>
                <a:r>
                  <a:rPr lang="ru-RU" sz="3600" b="1" i="1" dirty="0" smtClean="0"/>
                  <a:t>неправильной</a:t>
                </a:r>
                <a:r>
                  <a:rPr lang="ru-RU" sz="3600" dirty="0" smtClean="0"/>
                  <a:t>,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  <m:r>
                      <a:rPr lang="en-US" sz="3600" i="1">
                        <a:latin typeface="Cambria Math"/>
                      </a:rPr>
                      <m:t>≥</m:t>
                    </m:r>
                    <m:r>
                      <a:rPr lang="en-US" sz="3600" i="1">
                        <a:latin typeface="Cambria Math"/>
                      </a:rPr>
                      <m:t>𝑚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Всякую неправильную рациональную дробь можно путем деления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7823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700807"/>
            <a:ext cx="6775450" cy="4377731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ч</a:t>
            </a:r>
            <a:r>
              <a:rPr lang="ru-RU" sz="3600" dirty="0" smtClean="0"/>
              <a:t>ислителя на знаменатель, представить в виде суммы многочлена (целой части) и правильной рациональной дроби.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5581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Следующие правильные дроби называются простейшими или элементарными: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2.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b="1" i="1" dirty="0" smtClean="0"/>
                  <a:t>   3.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/>
                          </a:rPr>
                          <m:t>𝑨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𝑝𝑥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𝑞</m:t>
                        </m:r>
                      </m:den>
                    </m:f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≥2, </m:t>
                    </m:r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∈</m:t>
                    </m:r>
                    <m:r>
                      <a:rPr lang="en-US" sz="3600" i="1">
                        <a:latin typeface="Cambria Math"/>
                      </a:rPr>
                      <m:t>𝑁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𝑐𝑜𝑛𝑠𝑡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</m:oMath>
                </a14:m>
                <a:r>
                  <a:rPr lang="ru-RU" sz="3600" b="1" i="1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−4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&lt;0</m:t>
                    </m:r>
                  </m:oMath>
                </a14:m>
                <a:r>
                  <a:rPr lang="ru-RU" sz="3600" b="1" i="1" dirty="0" smtClean="0"/>
                  <a:t>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4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2488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1.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𝐴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</m:func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2.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𝐴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den>
                        </m:f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  <m:r>
                          <a:rPr lang="en-US" sz="3600" i="1">
                            <a:latin typeface="Cambria Math"/>
                          </a:rPr>
                          <m:t>=−</m:t>
                        </m:r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𝑚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−1)</m:t>
                            </m:r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𝑚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ru-RU" sz="3600" b="0" i="1" smtClean="0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𝑝𝑥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𝑝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</m:oMath>
                </a14:m>
                <a:endParaRPr lang="ru-RU" sz="3600" b="1" i="1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309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6715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6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𝑞</m:t>
                        </m:r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600" dirty="0"/>
                  <a:t>. Пусть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𝑞</m:t>
                        </m:r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dirty="0"/>
                  <a:t>.</a:t>
                </a:r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Тогда</a:t>
                </a:r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𝐴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𝑝𝑥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𝑞</m:t>
                            </m:r>
                          </m:den>
                        </m:f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𝐴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𝑘</m:t>
                                </m:r>
                              </m:e>
                            </m:rad>
                          </m:den>
                        </m:f>
                      </m:e>
                    </m:nary>
                    <m:r>
                      <a:rPr lang="en-US" sz="3600" i="1">
                        <a:latin typeface="Cambria Math"/>
                      </a:rPr>
                      <m:t>𝑎𝑟𝑐𝑡𝑔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rad>
                          <m:radPr>
                            <m:degHide m:val="on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600" i="1">
                                <a:latin typeface="Cambria Math"/>
                              </a:rPr>
                              <m:t>𝑘</m:t>
                            </m:r>
                          </m:e>
                        </m:rad>
                      </m:den>
                    </m:f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7173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Теорема. </a:t>
                </a:r>
                <a:r>
                  <a:rPr lang="ru-RU" sz="3600" dirty="0" smtClean="0"/>
                  <a:t>Всякую правильную рациональную дробь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sz="3600" dirty="0" smtClean="0"/>
                  <a:t>, знаменатель которой разложен на множители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𝑄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r>
                        <a:rPr lang="en-US" sz="3600" i="1">
                          <a:latin typeface="Cambria Math"/>
                        </a:rPr>
                        <m:t>∙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  <m:r>
                        <a:rPr lang="en-US" sz="3600" i="1">
                          <a:latin typeface="Cambria Math"/>
                        </a:rPr>
                        <m:t>∙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600" i="1" smtClean="0"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𝑝𝑥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где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−4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&lt;0</m:t>
                    </m:r>
                  </m:oMath>
                </a14:m>
                <a:r>
                  <a:rPr lang="ru-RU" sz="3600" dirty="0" smtClean="0"/>
                  <a:t>,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2039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м</a:t>
                </a:r>
                <a:r>
                  <a:rPr lang="ru-RU" sz="3600" dirty="0" smtClean="0"/>
                  <a:t>ожно представить (и притом единственным образом) в виде следующей суммы простейших дробей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𝑃</m:t>
                          </m:r>
                          <m:r>
                            <a:rPr lang="en-US" sz="3200" i="1">
                              <a:latin typeface="Cambria Math"/>
                            </a:rPr>
                            <m:t>(</m:t>
                          </m:r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𝑄</m:t>
                          </m:r>
                          <m:r>
                            <a:rPr lang="en-US" sz="3200" i="1">
                              <a:latin typeface="Cambria Math"/>
                            </a:rPr>
                            <m:t>(</m:t>
                          </m:r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200" i="1">
                          <a:latin typeface="Cambria Math"/>
                        </a:rPr>
                        <m:t>+⋯+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den>
                      </m:f>
                      <m:r>
                        <a:rPr lang="en-US" sz="3200" i="1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8579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200" i="1">
                          <a:latin typeface="Cambria Math"/>
                        </a:rPr>
                        <m:t>+⋯+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3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sup>
                          </m:sSup>
                        </m:den>
                      </m:f>
                      <m:r>
                        <a:rPr lang="en-US" sz="3200" i="1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ru-RU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𝐶𝑥</m:t>
                          </m:r>
                          <m:r>
                            <a:rPr lang="en-US" sz="3200" i="1">
                              <a:latin typeface="Cambria Math"/>
                            </a:rPr>
                            <m:t>+</m:t>
                          </m:r>
                          <m:r>
                            <a:rPr lang="en-US" sz="3200" i="1">
                              <a:latin typeface="Cambria Math"/>
                            </a:rPr>
                            <m:t>𝐷</m:t>
                          </m:r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i="1">
                              <a:latin typeface="Cambria Math"/>
                            </a:rPr>
                            <m:t>+</m:t>
                          </m:r>
                          <m:r>
                            <a:rPr lang="en-US" sz="3200" i="1">
                              <a:latin typeface="Cambria Math"/>
                            </a:rPr>
                            <m:t>𝑝𝑥</m:t>
                          </m:r>
                          <m:r>
                            <a:rPr lang="en-US" sz="3200" i="1">
                              <a:latin typeface="Cambria Math"/>
                            </a:rPr>
                            <m:t>+</m:t>
                          </m:r>
                          <m:r>
                            <a:rPr lang="en-US" sz="3200" i="1">
                              <a:latin typeface="Cambria Math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600" dirty="0"/>
                  <a:t>г</a:t>
                </a:r>
                <a:r>
                  <a:rPr lang="ru-RU" sz="3600" dirty="0" smtClean="0"/>
                  <a:t>де</a:t>
                </a: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,⋯,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32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,⋯,</m:t>
                    </m:r>
                    <m:sSub>
                      <m:sSubPr>
                        <m:ctrlPr>
                          <a:rPr lang="ru-RU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3200" i="1">
                        <a:latin typeface="Cambria Math"/>
                      </a:rPr>
                      <m:t>,</m:t>
                    </m:r>
                    <m:r>
                      <a:rPr lang="en-US" sz="3200" i="1">
                        <a:latin typeface="Cambria Math"/>
                      </a:rPr>
                      <m:t>𝐶</m:t>
                    </m:r>
                    <m:r>
                      <a:rPr lang="en-US" sz="3200" i="1">
                        <a:latin typeface="Cambria Math"/>
                      </a:rPr>
                      <m:t>,</m:t>
                    </m:r>
                    <m:r>
                      <a:rPr lang="en-US" sz="3200" i="1">
                        <a:latin typeface="Cambria Math"/>
                      </a:rPr>
                      <m:t>𝐷</m:t>
                    </m:r>
                    <m:r>
                      <a:rPr lang="en-US" sz="3200" i="1">
                        <a:latin typeface="Cambria Math"/>
                      </a:rPr>
                      <m:t>−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600" dirty="0"/>
                  <a:t>н</a:t>
                </a:r>
                <a:r>
                  <a:rPr lang="ru-RU" sz="3600" dirty="0" smtClean="0"/>
                  <a:t>екоторые действительные коэффициенты.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  <a:blipFill rotWithShape="1">
                <a:blip r:embed="rId2"/>
                <a:stretch>
                  <a:fillRect l="-25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724281"/>
      </p:ext>
    </p:extLst>
  </p:cSld>
  <p:clrMapOvr>
    <a:masterClrMapping/>
  </p:clrMapOvr>
  <p:transition spd="med">
    <p:wipe dir="d"/>
  </p:transition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4000" b="1" i="1" dirty="0" smtClean="0"/>
                  <a:t>Интегрирование некоторых иррациональных функций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Интегралы типа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ru-RU" sz="32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𝑑𝑥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3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𝑏𝑥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sz="3200" i="1">
                          <a:latin typeface="Cambria Math"/>
                        </a:rPr>
                        <m:t>,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ru-RU" sz="32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𝐴𝑥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𝐵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3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𝑏𝑥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sz="3200" i="1">
                          <a:latin typeface="Cambria Math"/>
                        </a:rPr>
                        <m:t>𝑑𝑥</m:t>
                      </m:r>
                      <m:r>
                        <a:rPr lang="en-US" sz="3200" i="1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ru-RU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ru-RU" sz="32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𝐴𝑑𝑥</m:t>
                              </m:r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)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ru-RU" sz="3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3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𝑏𝑥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</m:rad>
                            </m:den>
                          </m:f>
                        </m:e>
                      </m:nary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430" t="-2390" r="-38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839297"/>
      </p:ext>
    </p:extLst>
  </p:cSld>
  <p:clrMapOvr>
    <a:masterClrMapping/>
  </p:clrMapOvr>
  <p:transition spd="med">
    <p:wipe dir="d"/>
  </p:transition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н</a:t>
            </a:r>
            <a:r>
              <a:rPr lang="ru-RU" sz="3600" dirty="0" smtClean="0"/>
              <a:t>азываются неопределенными интегралами от квадратичных иррациональностей. Первые два интеграла находятся следующим образом: под радикалом выделяется полный квадрат, затем основание полного квадрата обозначается новой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587410"/>
      </p:ext>
    </p:extLst>
  </p:cSld>
  <p:clrMapOvr>
    <a:masterClrMapping/>
  </p:clrMapOvr>
  <p:transition spd="med">
    <p:wipe dir="d"/>
  </p:transition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п</a:t>
                </a:r>
                <a:r>
                  <a:rPr lang="ru-RU" sz="3600" dirty="0" smtClean="0"/>
                  <a:t>еременной. После необходимых преобразований, выполненных над подынтегральным выражением, получаем табличные интегралы. Интеграл третьего вида подстановкой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den>
                    </m:f>
                  </m:oMath>
                </a14:m>
                <a:r>
                  <a:rPr lang="ru-RU" sz="3600" dirty="0" smtClean="0"/>
                  <a:t>  приводится к виду первых двух.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484785"/>
                <a:ext cx="7149554" cy="4593754"/>
              </a:xfrm>
              <a:blipFill rotWithShape="1">
                <a:blip r:embed="rId2"/>
                <a:stretch>
                  <a:fillRect l="-2558" t="-2125" r="-2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786393"/>
      </p:ext>
    </p:extLst>
  </p:cSld>
  <p:clrMapOvr>
    <a:masterClrMapping/>
  </p:clrMapOvr>
  <p:transition spd="med">
    <p:wipe dir="d"/>
  </p:transition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4000" b="1" i="1" dirty="0" smtClean="0"/>
                  <a:t>Интегрирование тригонометрических функций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Вычисление неопределенных интегралов типа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𝑅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;</m:t>
                            </m:r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)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𝑑𝑥</m:t>
                                </m:r>
                              </m:e>
                            </m:func>
                          </m:e>
                        </m:func>
                      </m:e>
                    </m:nary>
                  </m:oMath>
                </a14:m>
                <a:r>
                  <a:rPr lang="ru-RU" sz="3600" dirty="0" smtClean="0"/>
                  <a:t> сводится к вычислению интегралов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3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435201"/>
      </p:ext>
    </p:extLst>
  </p:cSld>
  <p:clrMapOvr>
    <a:masterClrMapping/>
  </p:clrMapOvr>
  <p:transition spd="med">
    <p:wipe dir="d"/>
  </p:transition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о</a:t>
                </a:r>
                <a:r>
                  <a:rPr lang="ru-RU" sz="3600" dirty="0" smtClean="0"/>
                  <a:t>т рациональной функции подстановкой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𝑡𝑔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600" dirty="0" smtClean="0"/>
                  <a:t>, которая называется </a:t>
                </a:r>
                <a:r>
                  <a:rPr lang="ru-RU" sz="3600" b="1" i="1" dirty="0" smtClean="0"/>
                  <a:t>универсальной</a:t>
                </a:r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В частности, удобны следующие правила: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1) </a:t>
                </a:r>
                <a:r>
                  <a:rPr lang="ru-RU" sz="3600" dirty="0"/>
                  <a:t>е</a:t>
                </a:r>
                <a:r>
                  <a:rPr lang="ru-RU" sz="3600" dirty="0" smtClean="0"/>
                  <a:t>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𝑅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sz="3600" dirty="0" smtClean="0"/>
                  <a:t> нечетна относительно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600" dirty="0" smtClean="0"/>
                  <a:t>,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722142"/>
      </p:ext>
    </p:extLst>
  </p:cSld>
  <p:clrMapOvr>
    <a:masterClrMapping/>
  </p:clrMapOvr>
  <p:transition spd="med">
    <p:wipe dir="d"/>
  </p:transition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84785"/>
                <a:ext cx="7077546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то есть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𝑅</m:t>
                    </m:r>
                    <m:r>
                      <a:rPr lang="en-US" sz="3600" i="1">
                        <a:latin typeface="Cambria Math"/>
                      </a:rPr>
                      <m:t>(−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)=−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𝑅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;</m:t>
                                </m:r>
                                <m:func>
                                  <m:func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360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),</m:t>
                                    </m:r>
                                  </m:e>
                                </m:func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т</a:t>
                </a:r>
                <a:r>
                  <a:rPr lang="ru-RU" sz="3600" dirty="0" smtClean="0"/>
                  <a:t>о удобнее использовать подстановку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2)</a:t>
                </a:r>
                <a:r>
                  <a:rPr lang="ru-RU" sz="3600" dirty="0" smtClean="0"/>
                  <a:t>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𝑅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;−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)=−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𝑅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;</m:t>
                                </m:r>
                                <m:func>
                                  <m:func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360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func>
                              </m:e>
                            </m:func>
                          </m:e>
                        </m:func>
                      </m:e>
                    </m:func>
                  </m:oMath>
                </a14:m>
                <a:r>
                  <a:rPr lang="ru-RU" sz="3600" dirty="0" smtClean="0"/>
                  <a:t>- функция нечетная относительно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84785"/>
                <a:ext cx="7077546" cy="4593754"/>
              </a:xfrm>
              <a:blipFill rotWithShape="1">
                <a:blip r:embed="rId2"/>
                <a:stretch>
                  <a:fillRect l="-2584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566441"/>
      </p:ext>
    </p:extLst>
  </p:cSld>
  <p:clrMapOvr>
    <a:masterClrMapping/>
  </p:clrMapOvr>
  <p:transition spd="med">
    <p:wipe dir="d"/>
  </p:transition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600" dirty="0" smtClean="0"/>
                  <a:t>, то делается подстановка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3) </a:t>
                </a:r>
                <a:r>
                  <a:rPr lang="ru-RU" sz="3600" dirty="0"/>
                  <a:t>е</a:t>
                </a:r>
                <a:r>
                  <a:rPr lang="ru-RU" sz="3600" dirty="0" smtClean="0"/>
                  <a:t>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𝑅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;−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)=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𝑅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;</m:t>
                                </m:r>
                                <m:func>
                                  <m:func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360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func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- </a:t>
                </a:r>
                <a:r>
                  <a:rPr lang="ru-RU" sz="3600" dirty="0"/>
                  <a:t>ч</a:t>
                </a:r>
                <a:r>
                  <a:rPr lang="ru-RU" sz="3600" dirty="0" smtClean="0"/>
                  <a:t>етная относительно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600" dirty="0" smtClean="0"/>
                  <a:t> и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600" dirty="0" smtClean="0"/>
                  <a:t>, то используется подстановка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𝑡𝑔𝑥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225292"/>
      </p:ext>
    </p:extLst>
  </p:cSld>
  <p:clrMapOvr>
    <a:masterClrMapping/>
  </p:clrMapOvr>
  <p:transition spd="med">
    <p:wipe dir="d"/>
  </p:transition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Для нахождения интегралов типа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𝑠𝑖𝑛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𝑐𝑜𝑠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∙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dirty="0" smtClean="0"/>
                  <a:t> используются следующие приемы: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1) </a:t>
                </a:r>
                <a:r>
                  <a:rPr lang="ru-RU" sz="3600" dirty="0"/>
                  <a:t>п</a:t>
                </a:r>
                <a:r>
                  <a:rPr lang="ru-RU" sz="3600" dirty="0" smtClean="0"/>
                  <a:t>одстановка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b="1" i="1" dirty="0" smtClean="0"/>
                  <a:t> –</a:t>
                </a:r>
              </a:p>
              <a:p>
                <a:pPr marL="0" indent="0">
                  <a:buNone/>
                </a:pPr>
                <a:r>
                  <a:rPr lang="ru-RU" sz="3600" dirty="0"/>
                  <a:t>ц</a:t>
                </a:r>
                <a:r>
                  <a:rPr lang="ru-RU" sz="3600" dirty="0" smtClean="0"/>
                  <a:t>елое положительное нечетное число;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9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244332"/>
      </p:ext>
    </p:extLst>
  </p:cSld>
  <p:clrMapOvr>
    <a:masterClrMapping/>
  </p:clrMapOvr>
  <p:transition spd="med">
    <p:wipe dir="d"/>
  </p:transition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 smtClean="0"/>
                  <a:t>2) </a:t>
                </a:r>
                <a:r>
                  <a:rPr lang="ru-RU" sz="3600" dirty="0"/>
                  <a:t>п</a:t>
                </a:r>
                <a:r>
                  <a:rPr lang="ru-RU" sz="3600" dirty="0" smtClean="0"/>
                  <a:t>одстановка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</m:t>
                    </m:r>
                  </m:oMath>
                </a14:m>
                <a:r>
                  <a:rPr lang="ru-RU" sz="3600" b="1" i="1" dirty="0" smtClean="0"/>
                  <a:t>-</a:t>
                </a:r>
              </a:p>
              <a:p>
                <a:pPr marL="0" indent="0">
                  <a:buNone/>
                </a:pPr>
                <a:r>
                  <a:rPr lang="ru-RU" sz="3600" dirty="0"/>
                  <a:t>ц</a:t>
                </a:r>
                <a:r>
                  <a:rPr lang="ru-RU" sz="3600" dirty="0" smtClean="0"/>
                  <a:t>елое</a:t>
                </a:r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положительное нечетное</a:t>
                </a:r>
              </a:p>
              <a:p>
                <a:pPr marL="0" indent="0">
                  <a:buNone/>
                </a:pPr>
                <a:r>
                  <a:rPr lang="ru-RU" sz="3600" dirty="0"/>
                  <a:t>ч</a:t>
                </a:r>
                <a:r>
                  <a:rPr lang="ru-RU" sz="3600" dirty="0" smtClean="0"/>
                  <a:t>исло;</a:t>
                </a:r>
                <a:r>
                  <a:rPr lang="ru-RU" sz="3600" b="1" i="1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3) </a:t>
                </a:r>
                <a:r>
                  <a:rPr lang="ru-RU" sz="3600" dirty="0"/>
                  <a:t>ф</a:t>
                </a:r>
                <a:r>
                  <a:rPr lang="ru-RU" sz="3600" dirty="0" smtClean="0"/>
                  <a:t>ормулы понижения порядка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(1+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),</m:t>
                        </m:r>
                      </m:e>
                    </m:func>
                  </m:oMath>
                </a14:m>
                <a:r>
                  <a:rPr lang="ru-RU" sz="360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(1−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ru-RU" sz="3600" dirty="0" smtClean="0"/>
                  <a:t>,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890" b="-5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513944"/>
      </p:ext>
    </p:extLst>
  </p:cSld>
  <p:clrMapOvr>
    <a:masterClrMapping/>
  </p:clrMapOvr>
  <p:transition spd="med">
    <p:wipe dir="d"/>
  </p:transition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6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36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e>
                    </m:func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600" dirty="0" smtClean="0"/>
                  <a:t>,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  и </m:t>
                    </m:r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-</a:t>
                </a:r>
              </a:p>
              <a:p>
                <a:pPr marL="0" indent="0">
                  <a:buNone/>
                </a:pPr>
                <a:r>
                  <a:rPr lang="ru-RU" sz="3600" dirty="0"/>
                  <a:t>ц</a:t>
                </a:r>
                <a:r>
                  <a:rPr lang="ru-RU" sz="3600" dirty="0" smtClean="0"/>
                  <a:t>елые неотрицательные четные числа;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4) </a:t>
                </a:r>
                <a:r>
                  <a:rPr lang="ru-RU" sz="3600" dirty="0"/>
                  <a:t>п</a:t>
                </a:r>
                <a:r>
                  <a:rPr lang="ru-RU" sz="3600" dirty="0" smtClean="0"/>
                  <a:t>одстановка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𝑡𝑔𝑥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600" dirty="0" smtClean="0"/>
                  <a:t>, если </a:t>
                </a:r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b="1" i="1" dirty="0" smtClean="0"/>
                  <a:t> – </a:t>
                </a:r>
                <a:r>
                  <a:rPr lang="ru-RU" sz="3600" dirty="0" smtClean="0"/>
                  <a:t>есть четное отрицательное целое число.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r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149613"/>
      </p:ext>
    </p:extLst>
  </p:cSld>
  <p:clrMapOvr>
    <a:masterClrMapping/>
  </p:clrMapOvr>
  <p:transition spd="med">
    <p:wipe dir="d"/>
  </p:transition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Интегралы типа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2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𝑎𝑥</m:t>
                            </m:r>
                            <m:func>
                              <m:func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𝑏𝑥𝑑𝑥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, </m:t>
                                </m:r>
                              </m:e>
                            </m:func>
                          </m:e>
                        </m:func>
                      </m:e>
                    </m:nary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2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𝑎𝑥</m:t>
                            </m:r>
                            <m:func>
                              <m:func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𝑏𝑥𝑑𝑥</m:t>
                                </m:r>
                                <m:r>
                                  <a:rPr lang="en-US" sz="3200" i="1">
                                    <a:latin typeface="Cambria Math"/>
                                  </a:rPr>
                                  <m:t>,</m:t>
                                </m:r>
                              </m:e>
                            </m:func>
                          </m:e>
                        </m:func>
                      </m:e>
                    </m:nary>
                  </m:oMath>
                </a14:m>
                <a:endParaRPr lang="ru-RU" sz="32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2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𝑎𝑥</m:t>
                            </m:r>
                            <m:func>
                              <m:funcPr>
                                <m:ctrlPr>
                                  <a:rPr lang="ru-RU" sz="32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𝑏𝑥𝑑𝑥</m:t>
                                </m:r>
                              </m:e>
                            </m:func>
                          </m:e>
                        </m:func>
                      </m:e>
                    </m:nary>
                  </m:oMath>
                </a14:m>
                <a:r>
                  <a:rPr lang="ru-RU" sz="3200" dirty="0" smtClean="0"/>
                  <a:t>  вычисляются с </a:t>
                </a:r>
                <a:r>
                  <a:rPr lang="ru-RU" sz="3600" dirty="0" smtClean="0"/>
                  <a:t>помощью известных формул тригонометрии</a:t>
                </a:r>
                <a:r>
                  <a:rPr lang="ru-RU" sz="3200" dirty="0" smtClean="0"/>
                  <a:t>:</a:t>
                </a:r>
                <a:endParaRPr lang="ru-RU" sz="3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𝛼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𝛽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=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(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𝛼</m:t>
                          </m:r>
                          <m:r>
                            <a:rPr lang="en-US" sz="3600" i="1">
                              <a:latin typeface="Cambria Math"/>
                            </a:rPr>
                            <m:t>−</m:t>
                          </m:r>
                          <m:r>
                            <a:rPr lang="en-US" sz="3600" i="1">
                              <a:latin typeface="Cambria Math"/>
                            </a:rPr>
                            <m:t>𝛽</m:t>
                          </m:r>
                          <m:r>
                            <a:rPr lang="en-US" sz="3600" i="1">
                              <a:latin typeface="Cambria Math"/>
                            </a:rPr>
                            <m:t>)+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𝛽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862987"/>
      </p:ext>
    </p:extLst>
  </p:cSld>
  <p:clrMapOvr>
    <a:masterClrMapping/>
  </p:clrMapOvr>
  <p:transition spd="med">
    <p:wipe dir="d"/>
  </p:transition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Неопределенный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𝛼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𝛽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=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(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𝛼</m:t>
                          </m:r>
                          <m:r>
                            <a:rPr lang="en-US" sz="3600" i="1">
                              <a:latin typeface="Cambria Math"/>
                            </a:rPr>
                            <m:t>−</m:t>
                          </m:r>
                          <m:r>
                            <a:rPr lang="en-US" sz="3600" i="1">
                              <a:latin typeface="Cambria Math"/>
                            </a:rPr>
                            <m:t>𝛽</m:t>
                          </m:r>
                          <m:r>
                            <a:rPr lang="en-US" sz="3600" i="1">
                              <a:latin typeface="Cambria Math"/>
                            </a:rPr>
                            <m:t>)+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𝛽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𝛼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𝛽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=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(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𝛼</m:t>
                          </m:r>
                          <m:r>
                            <a:rPr lang="en-US" sz="3600" i="1">
                              <a:latin typeface="Cambria Math"/>
                            </a:rPr>
                            <m:t>−</m:t>
                          </m:r>
                          <m:r>
                            <a:rPr lang="en-US" sz="3600" i="1">
                              <a:latin typeface="Cambria Math"/>
                            </a:rPr>
                            <m:t>𝛽</m:t>
                          </m:r>
                          <m:r>
                            <a:rPr lang="en-US" sz="3600" i="1">
                              <a:latin typeface="Cambria Math"/>
                            </a:rPr>
                            <m:t>)−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𝛽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25370"/>
      </p:ext>
    </p:extLst>
  </p:cSld>
  <p:clrMapOvr>
    <a:masterClrMapping/>
  </p:clrMapOvr>
  <p:transition spd="med">
    <p:wipe dir="d"/>
  </p:transition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пределенный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Пусть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ru-RU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ru-RU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ru-RU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определена и непрерывна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Выполним следующие действия: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1) </a:t>
                </a:r>
                <a:r>
                  <a:rPr lang="ru-RU" sz="3600" dirty="0"/>
                  <a:t>р</a:t>
                </a:r>
                <a:r>
                  <a:rPr lang="ru-RU" sz="3600" dirty="0" smtClean="0"/>
                  <a:t>азобьём отрезок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 на </a:t>
                </a:r>
                <a:r>
                  <a:rPr lang="en-US" sz="3600" b="1" i="1" dirty="0" smtClean="0"/>
                  <a:t>n</a:t>
                </a:r>
                <a:r>
                  <a:rPr lang="ru-RU" sz="3600" b="1" i="1" dirty="0" smtClean="0"/>
                  <a:t> частичных отрезков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39933"/>
      </p:ext>
    </p:extLst>
  </p:cSld>
  <p:clrMapOvr>
    <a:masterClrMapping/>
  </p:clrMapOvr>
  <p:transition spd="med">
    <p:wipe dir="d"/>
  </p:transition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6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, ⋯, [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  <m:r>
                          <a:rPr lang="en-US" sz="3600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2) в каждом частичном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  <m:r>
                          <a:rPr lang="en-US" sz="3600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𝑖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1,</m:t>
                        </m:r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sz="3600" dirty="0" smtClean="0"/>
                  <a:t> выберем произвольную точку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 вычислим</a:t>
                </a:r>
                <a:r>
                  <a:rPr lang="en-US" sz="3600" dirty="0" smtClean="0"/>
                  <a:t> </a:t>
                </a:r>
                <a:r>
                  <a:rPr lang="ru-RU" sz="3600" dirty="0" smtClean="0"/>
                  <a:t>значение функции в ней, то есть величину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;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510853"/>
      </p:ext>
    </p:extLst>
  </p:cSld>
  <p:clrMapOvr>
    <a:masterClrMapping/>
  </p:clrMapOvr>
  <p:transition spd="med">
    <p:wipe dir="d"/>
  </p:transition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268760"/>
                <a:ext cx="6775450" cy="480977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3) умножим найденное значение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 длину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  <m:r>
                          <a:rPr lang="en-US" sz="3600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ru-RU" sz="3600" dirty="0" smtClean="0"/>
                  <a:t> соответствующего частичного отрезка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)∙ ∆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4) составим сумму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ru-RU" sz="3600" dirty="0" smtClean="0"/>
                  <a:t> всех таких произведений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ru-RU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  <m:r>
                            <a:rPr lang="en-US" sz="2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800" i="1">
                              <a:latin typeface="Cambria Math"/>
                            </a:rPr>
                            <m:t>𝑓</m:t>
                          </m:r>
                          <m:r>
                            <a:rPr lang="en-US" sz="28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ru-RU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)∆</m:t>
                          </m:r>
                          <m:sSub>
                            <m:sSubPr>
                              <m:ctrlPr>
                                <a:rPr lang="ru-RU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ru-RU" sz="28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268760"/>
                <a:ext cx="6775450" cy="4809779"/>
              </a:xfrm>
              <a:blipFill rotWithShape="1">
                <a:blip r:embed="rId2"/>
                <a:stretch>
                  <a:fillRect l="-2790" t="-2028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40431"/>
      </p:ext>
    </p:extLst>
  </p:cSld>
  <p:clrMapOvr>
    <a:masterClrMapping/>
  </p:clrMapOvr>
  <p:transition spd="med">
    <p:wipe dir="d"/>
  </p:transition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Сумма полученного вида называется </a:t>
                </a:r>
                <a:r>
                  <a:rPr lang="ru-RU" sz="3600" b="1" i="1" dirty="0" smtClean="0"/>
                  <a:t>интегральной суммой </a:t>
                </a:r>
                <a:r>
                  <a:rPr lang="ru-RU" sz="3600" dirty="0" smtClean="0"/>
                  <a:t>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. Обозначим через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𝜆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𝑚𝑎𝑥</m:t>
                    </m:r>
                    <m:r>
                      <a:rPr lang="en-US" sz="3600" i="1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𝑖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1,</m:t>
                        </m:r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ru-RU" sz="3600" b="0" i="0" smtClean="0">
                        <a:latin typeface="Cambria Math"/>
                      </a:rPr>
                      <m:t>;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5) найдем предел интегральной суммы, когда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  <m:r>
                      <a:rPr lang="en-US" sz="3600" i="1">
                        <a:latin typeface="Cambria Math"/>
                      </a:rPr>
                      <m:t>→∞ </m:t>
                    </m:r>
                  </m:oMath>
                </a14:m>
                <a:r>
                  <a:rPr lang="ru-RU" sz="3600" dirty="0" smtClean="0"/>
                  <a:t> так, что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𝜆</m:t>
                    </m:r>
                    <m:r>
                      <a:rPr lang="en-US" sz="3600" i="1">
                        <a:latin typeface="Cambria Math"/>
                      </a:rPr>
                      <m:t>→0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 b="-33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9497"/>
      </p:ext>
    </p:extLst>
  </p:cSld>
  <p:clrMapOvr>
    <a:masterClrMapping/>
  </p:clrMapOvr>
  <p:transition spd="med">
    <p:wipe dir="d"/>
  </p:transition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412776"/>
                <a:ext cx="7149554" cy="4665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4000" dirty="0" smtClean="0"/>
                  <a:t>Если при этом интегральная сумма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4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4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ru-RU" sz="4000" dirty="0" smtClean="0"/>
                  <a:t> имеет предел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</a:rPr>
                      <m:t>𝐼</m:t>
                    </m:r>
                  </m:oMath>
                </a14:m>
                <a:r>
                  <a:rPr lang="ru-RU" sz="4000" dirty="0" smtClean="0"/>
                  <a:t>, который не зависит ни от способа разбиения отрезка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</a:rPr>
                      <m:t>[</m:t>
                    </m:r>
                    <m:r>
                      <a:rPr lang="en-US" sz="4000" i="1">
                        <a:latin typeface="Cambria Math"/>
                      </a:rPr>
                      <m:t>𝑎</m:t>
                    </m:r>
                    <m:r>
                      <a:rPr lang="en-US" sz="4000" i="1">
                        <a:latin typeface="Cambria Math"/>
                      </a:rPr>
                      <m:t>;</m:t>
                    </m:r>
                    <m:r>
                      <a:rPr lang="en-US" sz="4000" i="1">
                        <a:latin typeface="Cambria Math"/>
                      </a:rPr>
                      <m:t>𝑏</m:t>
                    </m:r>
                    <m:r>
                      <a:rPr lang="en-US" sz="40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4000" dirty="0" smtClean="0"/>
                  <a:t> на частичные отрезки, </a:t>
                </a:r>
                <a:endParaRPr lang="ru-RU" sz="40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412776"/>
                <a:ext cx="7149554" cy="4665763"/>
              </a:xfrm>
              <a:blipFill rotWithShape="1">
                <a:blip r:embed="rId2"/>
                <a:stretch>
                  <a:fillRect l="-2984" t="-23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567742"/>
      </p:ext>
    </p:extLst>
  </p:cSld>
  <p:clrMapOvr>
    <a:masterClrMapping/>
  </p:clrMapOvr>
  <p:transition spd="med">
    <p:wipe dir="d"/>
  </p:transition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4000" dirty="0"/>
                  <a:t>ни от выбора точек на них, то </a:t>
                </a:r>
                <a:r>
                  <a:rPr lang="ru-RU" sz="4000" b="1" i="1" dirty="0"/>
                  <a:t>число </a:t>
                </a:r>
                <a14:m>
                  <m:oMath xmlns:m="http://schemas.openxmlformats.org/officeDocument/2006/math">
                    <m:r>
                      <a:rPr lang="en-US" sz="4000" b="1" i="1">
                        <a:latin typeface="Cambria Math"/>
                      </a:rPr>
                      <m:t>𝑰</m:t>
                    </m:r>
                  </m:oMath>
                </a14:m>
                <a:r>
                  <a:rPr lang="ru-RU" sz="4000" b="1" i="1" dirty="0"/>
                  <a:t> </a:t>
                </a:r>
                <a:r>
                  <a:rPr lang="ru-RU" sz="4000" dirty="0"/>
                  <a:t>называется </a:t>
                </a:r>
                <a:r>
                  <a:rPr lang="ru-RU" sz="4000" b="1" i="1" dirty="0"/>
                  <a:t>определенным интегралом</a:t>
                </a:r>
                <a:r>
                  <a:rPr lang="ru-RU" sz="4000" dirty="0"/>
                  <a:t>  от функции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</a:rPr>
                      <m:t>𝑦</m:t>
                    </m:r>
                    <m:r>
                      <a:rPr lang="en-US" sz="4000" i="1">
                        <a:latin typeface="Cambria Math"/>
                      </a:rPr>
                      <m:t>=</m:t>
                    </m:r>
                    <m:r>
                      <a:rPr lang="en-US" sz="4000" i="1">
                        <a:latin typeface="Cambria Math"/>
                      </a:rPr>
                      <m:t>𝑓</m:t>
                    </m:r>
                    <m:r>
                      <a:rPr lang="en-US" sz="4000" i="1">
                        <a:latin typeface="Cambria Math"/>
                      </a:rPr>
                      <m:t>(</m:t>
                    </m:r>
                    <m:r>
                      <a:rPr lang="en-US" sz="4000" i="1">
                        <a:latin typeface="Cambria Math"/>
                      </a:rPr>
                      <m:t>𝑥</m:t>
                    </m:r>
                    <m:r>
                      <a:rPr lang="en-US" sz="40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4000" b="1" i="1" dirty="0"/>
                  <a:t> </a:t>
                </a:r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3240" t="-2426" r="-30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407505"/>
      </p:ext>
    </p:extLst>
  </p:cSld>
  <p:clrMapOvr>
    <a:masterClrMapping/>
  </p:clrMapOvr>
  <p:transition spd="med">
    <p:wipe dir="d"/>
  </p:transition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94858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268760"/>
                <a:ext cx="6775450" cy="4809779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и обозначается</a:t>
                </a:r>
                <a:endParaRPr lang="en-US" sz="3600" dirty="0" smtClean="0"/>
              </a:p>
              <a:p>
                <a:pPr marL="0" indent="0">
                  <a:buNone/>
                </a:pPr>
                <a:endParaRPr lang="en-US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Таким образом      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ru-RU" sz="3600" b="0" i="1" smtClean="0">
                              <a:latin typeface="Cambria Math"/>
                            </a:rPr>
                            <m:t>=</m:t>
                          </m:r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eqArr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→∞</m:t>
                                  </m:r>
                                </m:e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𝜆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→0)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3600" i="1">
                                  <a:latin typeface="Cambria Math"/>
                                </a:rPr>
                                <m:t>)∆</m:t>
                              </m:r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 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268760"/>
                <a:ext cx="6775450" cy="4809779"/>
              </a:xfrm>
              <a:blipFill rotWithShape="1">
                <a:blip r:embed="rId3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332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156876"/>
              </p:ext>
            </p:extLst>
          </p:nvPr>
        </p:nvGraphicFramePr>
        <p:xfrm>
          <a:off x="5364088" y="1700808"/>
          <a:ext cx="1871662" cy="156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92" name="Формула" r:id="rId4" imgW="583947" imgH="482391" progId="Equation.3">
                  <p:embed/>
                </p:oleObj>
              </mc:Choice>
              <mc:Fallback>
                <p:oleObj name="Формула" r:id="rId4" imgW="583947" imgH="4823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1700808"/>
                        <a:ext cx="1871662" cy="156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888842"/>
              </p:ext>
            </p:extLst>
          </p:nvPr>
        </p:nvGraphicFramePr>
        <p:xfrm>
          <a:off x="5868144" y="2924944"/>
          <a:ext cx="1872208" cy="156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93" name="Формула" r:id="rId6" imgW="583947" imgH="482391" progId="Equation.3">
                  <p:embed/>
                </p:oleObj>
              </mc:Choice>
              <mc:Fallback>
                <p:oleObj name="Формула" r:id="rId6" imgW="583947" imgH="482391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924944"/>
                        <a:ext cx="1872208" cy="156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57550" y="337185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=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82900961"/>
      </p:ext>
    </p:extLst>
  </p:cSld>
  <p:clrMapOvr>
    <a:masterClrMapping/>
  </p:clrMapOvr>
  <p:transition spd="med">
    <p:wipe dir="d"/>
  </p:transition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95736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Числа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называются соответственно </a:t>
                </a:r>
                <a:r>
                  <a:rPr lang="ru-RU" sz="3600" b="1" i="1" dirty="0" smtClean="0"/>
                  <a:t>нижним и верхним пределами интегрирования</a:t>
                </a:r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  <a:r>
                  <a:rPr lang="ru-RU" sz="3600" dirty="0" smtClean="0"/>
                  <a:t>– </a:t>
                </a:r>
                <a:r>
                  <a:rPr lang="ru-RU" sz="3600" b="1" i="1" dirty="0" smtClean="0"/>
                  <a:t>подынтегральной функцией</a:t>
                </a:r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dirty="0" smtClean="0"/>
                  <a:t> – </a:t>
                </a:r>
                <a:r>
                  <a:rPr lang="ru-RU" sz="3600" b="1" i="1" dirty="0" smtClean="0"/>
                  <a:t>подынтегральным выражением</a:t>
                </a:r>
                <a:r>
                  <a:rPr lang="ru-RU" sz="3600" dirty="0" smtClean="0"/>
                  <a:t>,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95736" y="1484784"/>
                <a:ext cx="6775450" cy="4151313"/>
              </a:xfrm>
              <a:blipFill rotWithShape="1">
                <a:blip r:embed="rId2"/>
                <a:stretch>
                  <a:fillRect l="-2698" t="-2349" b="-1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900213"/>
      </p:ext>
    </p:extLst>
  </p:cSld>
  <p:clrMapOvr>
    <a:masterClrMapping/>
  </p:clrMapOvr>
  <p:transition spd="med">
    <p:wipe dir="d"/>
  </p:transition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7005538" cy="4809779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sz="36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– </a:t>
                </a:r>
                <a:r>
                  <a:rPr lang="ru-RU" sz="3600" b="1" i="1" dirty="0" smtClean="0"/>
                  <a:t>переменной интегрирования</a:t>
                </a:r>
                <a:r>
                  <a:rPr lang="ru-RU" sz="3600" dirty="0" smtClean="0"/>
                  <a:t>, отрезок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 – </a:t>
                </a:r>
                <a:r>
                  <a:rPr lang="ru-RU" sz="3600" b="1" i="1" dirty="0" smtClean="0"/>
                  <a:t>областью</a:t>
                </a:r>
                <a:r>
                  <a:rPr lang="ru-RU" sz="3600" dirty="0" smtClean="0"/>
                  <a:t> (отрезком) </a:t>
                </a:r>
                <a:r>
                  <a:rPr lang="ru-RU" sz="3600" b="1" i="1" dirty="0" smtClean="0"/>
                  <a:t>интегрирования</a:t>
                </a:r>
                <a:r>
                  <a:rPr lang="ru-RU" sz="36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для которой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существует определенный интеграл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7005538" cy="4809779"/>
              </a:xfrm>
              <a:blipFill rotWithShape="1">
                <a:blip r:embed="rId2"/>
                <a:stretch>
                  <a:fillRect l="-2698" r="-2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61678"/>
      </p:ext>
    </p:extLst>
  </p:cSld>
  <p:clrMapOvr>
    <a:masterClrMapping/>
  </p:clrMapOvr>
  <p:transition spd="med">
    <p:wipe dir="d"/>
  </p:transition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36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3600" b="0" i="1" smtClean="0">
                              <a:latin typeface="Cambria Math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называется </a:t>
                </a:r>
                <a:r>
                  <a:rPr lang="ru-RU" sz="3600" dirty="0"/>
                  <a:t>интегрируемой на этом отрезке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07455"/>
      </p:ext>
    </p:extLst>
  </p:cSld>
  <p:clrMapOvr>
    <a:masterClrMapping/>
  </p:clrMapOvr>
  <p:transition spd="med">
    <p:wipe dir="d"/>
  </p:transition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Теорема</a:t>
                </a:r>
                <a:r>
                  <a:rPr lang="ru-RU" sz="3600" dirty="0" smtClean="0"/>
                  <a:t>. 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непрерывна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то определенный интеграл  </a:t>
                </a:r>
                <a:r>
                  <a:rPr lang="en-US" sz="3600" dirty="0" smtClean="0"/>
                  <a:t>  </a:t>
                </a:r>
                <a:r>
                  <a:rPr lang="ru-RU" sz="3600" dirty="0" smtClean="0"/>
                  <a:t> </a:t>
                </a:r>
                <a:endParaRPr lang="en-US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36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существует.</a:t>
                </a:r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7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083399"/>
      </p:ext>
    </p:extLst>
  </p:cSld>
  <p:clrMapOvr>
    <a:masterClrMapping/>
  </p:clrMapOvr>
  <p:transition spd="med">
    <p:wipe dir="d"/>
  </p:transition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772815"/>
            <a:ext cx="6775450" cy="430572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  <a:r>
              <a:rPr lang="ru-RU" sz="3600" b="1" i="1" dirty="0" smtClean="0"/>
              <a:t>Геометрический смысл </a:t>
            </a:r>
            <a:r>
              <a:rPr lang="ru-RU" sz="3600" dirty="0" smtClean="0"/>
              <a:t>определенного интеграла состоит в том, что определенный интеграл от неотрицательной функции численно равен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646886"/>
      </p:ext>
    </p:extLst>
  </p:cSld>
  <p:clrMapOvr>
    <a:masterClrMapping/>
  </p:clrMapOvr>
  <p:transition spd="med">
    <p:wipe dir="d"/>
  </p:transition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/>
                  <a:t>площади криволинейной трапеции</a:t>
                </a:r>
                <a:r>
                  <a:rPr lang="ru-RU" sz="3600" dirty="0"/>
                  <a:t>, ограниченной</a:t>
                </a: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сверху графиком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)≥0</m:t>
                    </m:r>
                  </m:oMath>
                </a14:m>
                <a:r>
                  <a:rPr lang="ru-RU" sz="3600" dirty="0" smtClean="0"/>
                  <a:t>, снизу – осью </a:t>
                </a:r>
                <a:r>
                  <a:rPr lang="ru-RU" sz="3600" i="1" dirty="0" smtClean="0"/>
                  <a:t>Ох, </a:t>
                </a:r>
                <a:r>
                  <a:rPr lang="ru-RU" sz="3600" dirty="0" smtClean="0"/>
                  <a:t>сбоку –</a:t>
                </a:r>
                <a:r>
                  <a:rPr lang="ru-RU" sz="3600" i="1" dirty="0" smtClean="0"/>
                  <a:t> </a:t>
                </a:r>
                <a:r>
                  <a:rPr lang="ru-RU" sz="3600" dirty="0" smtClean="0"/>
                  <a:t>прямыми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  и 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790" t="-22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36419"/>
      </p:ext>
    </p:extLst>
  </p:cSld>
  <p:clrMapOvr>
    <a:masterClrMapping/>
  </p:clrMapOvr>
  <p:transition spd="med">
    <p:wipe dir="d"/>
  </p:transition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Пусть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интегрируема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Теорема. </a:t>
                </a:r>
                <a:r>
                  <a:rPr lang="ru-RU" sz="3600" dirty="0" smtClean="0"/>
                  <a:t>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непрерывна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какая-либо её первообразная на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b="1" i="1" dirty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𝐹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то имеет место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09199"/>
      </p:ext>
    </p:extLst>
  </p:cSld>
  <p:clrMapOvr>
    <a:masterClrMapping/>
  </p:clrMapOvr>
  <p:transition spd="med">
    <p:wipe dir="d"/>
  </p:transition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ф</a:t>
                </a:r>
                <a:r>
                  <a:rPr lang="ru-RU" sz="3600" dirty="0" smtClean="0"/>
                  <a:t>ормула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−</m:t>
                      </m:r>
                      <m:r>
                        <a:rPr lang="en-US" sz="36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к</a:t>
                </a:r>
                <a:r>
                  <a:rPr lang="ru-RU" sz="3600" dirty="0" smtClean="0"/>
                  <a:t>оторая называется </a:t>
                </a:r>
                <a:r>
                  <a:rPr lang="ru-RU" sz="3600" b="1" i="1" dirty="0" smtClean="0"/>
                  <a:t>формулой Ньютона-Лейбница.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06243"/>
      </p:ext>
    </p:extLst>
  </p:cSld>
  <p:clrMapOvr>
    <a:masterClrMapping/>
  </p:clrMapOvr>
  <p:transition spd="med">
    <p:wipe dir="d"/>
  </p:transition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94858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Если ввести обозначение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d>
                          <m:dPr>
                            <m:begChr m:val="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𝐹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sup>
                    </m:sSubSup>
                  </m:oMath>
                </a14:m>
                <a:r>
                  <a:rPr lang="ru-RU" sz="3600" dirty="0" smtClean="0"/>
                  <a:t>, то формулу Ньютона-Лейбница можно переписать так: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</m:e>
                      </m:nary>
                      <m:sSubSup>
                        <m:sSub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𝐹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</m:sSubSup>
                      <m:r>
                        <a:rPr lang="en-US" sz="3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−</m:t>
                      </m:r>
                      <m:r>
                        <a:rPr lang="en-US" sz="36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746986"/>
      </p:ext>
    </p:extLst>
  </p:cSld>
  <p:clrMapOvr>
    <a:masterClrMapping/>
  </p:clrMapOvr>
  <p:transition spd="med">
    <p:wipe dir="d"/>
  </p:transition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Чтобы вычислить определенный интеграл от непрерывной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на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ru-RU" sz="36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600" dirty="0" smtClean="0"/>
                  <a:t>надо найти её первообразную функцию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(в этом состоит связь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l="-2790" t="-2266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70559"/>
      </p:ext>
    </p:extLst>
  </p:cSld>
  <p:clrMapOvr>
    <a:masterClrMapping/>
  </p:clrMapOvr>
  <p:transition spd="med">
    <p:wipe dir="d"/>
  </p:transition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определенного интеграла с неопределенным) и найти</a:t>
                </a: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разность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ru-RU" sz="3600" dirty="0" smtClean="0"/>
                  <a:t> значений этой первообразной на концах отрезка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ru-RU" sz="3600" b="0" i="0" smtClean="0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790" t="-22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161874"/>
      </p:ext>
    </p:extLst>
  </p:cSld>
  <p:clrMapOvr>
    <a:masterClrMapping/>
  </p:clrMapOvr>
  <p:transition spd="med">
    <p:wipe dir="d"/>
  </p:transition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6"/>
                <a:ext cx="6775450" cy="46657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600" b="1" i="1" dirty="0" smtClean="0"/>
                  <a:t>Основные свойства определенного интеграла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</a:t>
                </a:r>
                <a:r>
                  <a:rPr lang="ru-RU" sz="3600" b="1" dirty="0" smtClean="0"/>
                  <a:t>1</a:t>
                </a:r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𝑐𝑜𝑛𝑠𝑡</m:t>
                    </m:r>
                  </m:oMath>
                </a14:m>
                <a:r>
                  <a:rPr lang="ru-RU" sz="3600" dirty="0" smtClean="0"/>
                  <a:t> 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интегрируема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то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𝑐𝑓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𝑐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6"/>
                <a:ext cx="6775450" cy="4665763"/>
              </a:xfrm>
              <a:blipFill rotWithShape="1">
                <a:blip r:embed="rId2"/>
                <a:stretch>
                  <a:fillRect t="-2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295406"/>
      </p:ext>
    </p:extLst>
  </p:cSld>
  <p:clrMapOvr>
    <a:masterClrMapping/>
  </p:clrMapOvr>
  <p:transition spd="med">
    <p:wipe dir="d"/>
  </p:transition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2</a:t>
                </a:r>
                <a:r>
                  <a:rPr lang="ru-RU" sz="3600" dirty="0" smtClean="0"/>
                  <a:t>. Если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ru-RU" sz="3600" b="0" i="1" smtClean="0">
                        <a:latin typeface="Cambria Math"/>
                      </a:rPr>
                      <m:t>и</m:t>
                    </m:r>
                    <m:r>
                      <a:rPr lang="en-US" sz="36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нтегрируемы на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ru-RU" sz="36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тогда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2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2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d>
                            <m:d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200" i="1">
                                  <a:latin typeface="Cambria Math"/>
                                </a:rPr>
                                <m:t>±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3200" i="1">
                              <a:latin typeface="Cambria Math"/>
                            </a:rPr>
                            <m:t>𝑑𝑥</m:t>
                          </m:r>
                          <m:r>
                            <a:rPr lang="en-US" sz="3200" i="1">
                              <a:latin typeface="Cambria Math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ru-RU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2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2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200" i="1">
                              <a:latin typeface="Cambria Math"/>
                            </a:rPr>
                            <m:t>𝑑𝑥</m:t>
                          </m:r>
                          <m:r>
                            <a:rPr lang="en-US" sz="3200" i="1">
                              <a:latin typeface="Cambria Math"/>
                            </a:rPr>
                            <m:t>±</m:t>
                          </m:r>
                          <m:nary>
                            <m:naryPr>
                              <m:limLoc m:val="undOvr"/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ru-RU" sz="3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2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.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endParaRPr lang="ru-RU" sz="28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989475"/>
      </p:ext>
    </p:extLst>
  </p:cSld>
  <p:clrMapOvr>
    <a:masterClrMapping/>
  </p:clrMapOvr>
  <p:transition spd="med">
    <p:wipe dir="d"/>
  </p:transition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3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.</m:t>
                    </m:r>
                  </m:oMath>
                </a14:m>
                <a:r>
                  <a:rPr lang="ru-RU" sz="3200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2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2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200" i="1">
                              <a:latin typeface="Cambria Math"/>
                            </a:rPr>
                            <m:t>𝑓</m:t>
                          </m:r>
                          <m:r>
                            <a:rPr lang="en-US" sz="3200" i="1">
                              <a:latin typeface="Cambria Math"/>
                            </a:rPr>
                            <m:t>(</m:t>
                          </m:r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200" i="1">
                          <a:latin typeface="Cambria Math"/>
                        </a:rPr>
                        <m:t>𝑑𝑥</m:t>
                      </m:r>
                      <m:r>
                        <a:rPr lang="en-US" sz="3200" i="1">
                          <a:latin typeface="Cambria Math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ru-RU" sz="32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/>
                            </a:rPr>
                            <m:t>𝑏</m:t>
                          </m:r>
                        </m:sub>
                        <m:sup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sup>
                        <m:e>
                          <m:r>
                            <a:rPr lang="en-US" sz="32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3200" i="1">
                          <a:latin typeface="Cambria Math"/>
                        </a:rPr>
                        <m:t>𝑑𝑥</m:t>
                      </m:r>
                      <m:r>
                        <a:rPr lang="en-US" sz="32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  <a:r>
                  <a:rPr lang="ru-RU" sz="3600" b="1" dirty="0" smtClean="0"/>
                  <a:t>4.</a:t>
                </a:r>
                <a:endParaRPr lang="ru-RU" sz="36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1"/>
                <a:ext cx="6775450" cy="4521747"/>
              </a:xfrm>
              <a:blipFill rotWithShape="1">
                <a:blip r:embed="rId2"/>
                <a:stretch>
                  <a:fillRect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36680"/>
      </p:ext>
    </p:extLst>
  </p:cSld>
  <p:clrMapOvr>
    <a:masterClrMapping/>
  </p:clrMapOvr>
  <p:transition spd="med">
    <p:wipe dir="d"/>
  </p:transition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5</a:t>
                </a:r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&lt;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&lt;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, то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𝑐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𝑐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41220"/>
      </p:ext>
    </p:extLst>
  </p:cSld>
  <p:clrMapOvr>
    <a:masterClrMapping/>
  </p:clrMapOvr>
  <p:transition spd="med">
    <p:wipe dir="d"/>
  </p:transition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6</a:t>
                </a:r>
                <a:r>
                  <a:rPr lang="ru-RU" sz="3600" dirty="0" smtClean="0"/>
                  <a:t>. «Теорема о среднем». 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непрерывна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то существует точка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∈[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 такая, что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·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  <m:r>
                            <a:rPr lang="en-US" sz="3600" i="1">
                              <a:latin typeface="Cambria Math"/>
                            </a:rPr>
                            <m:t>−</m:t>
                          </m:r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266266"/>
      </p:ext>
    </p:extLst>
  </p:cSld>
  <p:clrMapOvr>
    <a:masterClrMapping/>
  </p:clrMapOvr>
  <p:transition spd="med">
    <p:wipe dir="d"/>
  </p:transition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7</a:t>
                </a:r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≥0 (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≤0)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д</a:t>
                </a:r>
                <a:r>
                  <a:rPr lang="ru-RU" sz="3600" dirty="0" smtClean="0"/>
                  <a:t>ля всех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∈[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то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≥0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≤0</m:t>
                          </m:r>
                        </m:e>
                      </m:d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  <a:blipFill rotWithShape="1">
                <a:blip r:embed="rId2"/>
                <a:stretch>
                  <a:fillRect l="-2790" t="-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69443"/>
      </p:ext>
    </p:extLst>
  </p:cSld>
  <p:clrMapOvr>
    <a:masterClrMapping/>
  </p:clrMapOvr>
  <p:transition spd="med">
    <p:wipe dir="d"/>
  </p:transition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8</a:t>
                </a:r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для всех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∈[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то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≤</m:t>
                          </m:r>
                          <m:nary>
                            <m:naryPr>
                              <m:limLoc m:val="undOvr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.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t="-2266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574068"/>
      </p:ext>
    </p:extLst>
  </p:cSld>
  <p:clrMapOvr>
    <a:masterClrMapping/>
  </p:clrMapOvr>
  <p:transition spd="med">
    <p:wipe dir="d"/>
  </p:transition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9</a:t>
                </a:r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  и  </m:t>
                    </m:r>
                    <m:r>
                      <a:rPr lang="en-US" sz="3600" i="1">
                        <a:latin typeface="Cambria Math"/>
                      </a:rPr>
                      <m:t>𝑀</m:t>
                    </m:r>
                  </m:oMath>
                </a14:m>
                <a:r>
                  <a:rPr lang="ru-RU" sz="3600" dirty="0" smtClean="0"/>
                  <a:t> – соответственно наименьшее и наибольшее значения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 отрезке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то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𝑚</m:t>
                      </m:r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𝑏</m:t>
                      </m:r>
                      <m:r>
                        <a:rPr lang="en-US" sz="3600" i="1">
                          <a:latin typeface="Cambria Math"/>
                        </a:rPr>
                        <m:t>−</m:t>
                      </m:r>
                      <m:r>
                        <a:rPr lang="en-US" sz="3600" i="1">
                          <a:latin typeface="Cambria Math"/>
                        </a:rPr>
                        <m:t>𝑎</m:t>
                      </m:r>
                      <m:r>
                        <a:rPr lang="en-US" sz="3600" i="1">
                          <a:latin typeface="Cambria Math"/>
                        </a:rPr>
                        <m:t>)≤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≤</m:t>
                      </m:r>
                      <m:r>
                        <a:rPr lang="en-US" sz="3600" i="1">
                          <a:latin typeface="Cambria Math"/>
                        </a:rPr>
                        <m:t>𝑀</m:t>
                      </m:r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𝑏</m:t>
                      </m:r>
                      <m:r>
                        <a:rPr lang="en-US" sz="3600" i="1">
                          <a:latin typeface="Cambria Math"/>
                        </a:rPr>
                        <m:t>−</m:t>
                      </m:r>
                      <m:r>
                        <a:rPr lang="en-US" sz="3600" i="1">
                          <a:latin typeface="Cambria Math"/>
                        </a:rPr>
                        <m:t>𝑎</m:t>
                      </m:r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5713"/>
      </p:ext>
    </p:extLst>
  </p:cSld>
  <p:clrMapOvr>
    <a:masterClrMapping/>
  </p:clrMapOvr>
  <p:transition spd="med">
    <p:wipe dir="d"/>
  </p:transition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340768"/>
                <a:ext cx="6775450" cy="50405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10</a:t>
                </a:r>
                <a:r>
                  <a:rPr lang="ru-RU" sz="3600" dirty="0" smtClean="0"/>
                  <a:t>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≤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𝑎</m:t>
                      </m:r>
                      <m:r>
                        <a:rPr lang="en-US" sz="3600" i="1">
                          <a:latin typeface="Cambria Math"/>
                        </a:rPr>
                        <m:t>&lt;</m:t>
                      </m:r>
                      <m:r>
                        <a:rPr lang="en-US" sz="3600" i="1">
                          <a:latin typeface="Cambria Math"/>
                        </a:rPr>
                        <m:t>𝑏</m:t>
                      </m:r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11</a:t>
                </a:r>
                <a:r>
                  <a:rPr lang="ru-RU" sz="3600" dirty="0" smtClean="0"/>
                  <a:t>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limLoc m:val="undOvr"/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sz="3600" i="1">
                                  <a:latin typeface="Cambria Math"/>
                                </a:rPr>
                                <m:t>𝑑𝑥</m:t>
                              </m:r>
                            </m:e>
                          </m:d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340768"/>
                <a:ext cx="6775450" cy="5040560"/>
              </a:xfrm>
              <a:blipFill rotWithShape="1">
                <a:blip r:embed="rId2"/>
                <a:stretch>
                  <a:fillRect t="-19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498847"/>
      </p:ext>
    </p:extLst>
  </p:cSld>
  <p:clrMapOvr>
    <a:masterClrMapping/>
  </p:clrMapOvr>
  <p:transition spd="med">
    <p:wipe dir="d"/>
  </p:transition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dirty="0" smtClean="0"/>
              <a:t>Основные методы интегрирования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Учитывая связь между неопределенным и определенным интегралами, таблица неопределенных интегралов справедлива и для определенных интегралов.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958528"/>
      </p:ext>
    </p:extLst>
  </p:cSld>
  <p:clrMapOvr>
    <a:masterClrMapping/>
  </p:clrMapOvr>
  <p:transition spd="med">
    <p:wipe dir="d"/>
  </p:transition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</a:t>
            </a:r>
            <a:r>
              <a:rPr lang="ru-RU" sz="3600" b="1" i="1" dirty="0" smtClean="0"/>
              <a:t>1</a:t>
            </a:r>
            <a:r>
              <a:rPr lang="ru-RU" sz="3600" dirty="0" smtClean="0"/>
              <a:t>. </a:t>
            </a:r>
            <a:r>
              <a:rPr lang="ru-RU" sz="3600" b="1" i="1" dirty="0" smtClean="0"/>
              <a:t>Метод непосредственного интегрирования </a:t>
            </a:r>
            <a:r>
              <a:rPr lang="ru-RU" sz="3600" dirty="0" smtClean="0"/>
              <a:t>в определенном интеграле основывается на тождественных преобразованиях подынтегральной функции.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</a:t>
            </a:r>
            <a:r>
              <a:rPr lang="ru-RU" sz="3600" b="1" i="1" dirty="0" smtClean="0"/>
              <a:t>2</a:t>
            </a:r>
            <a:r>
              <a:rPr lang="ru-RU" sz="3600" dirty="0" smtClean="0"/>
              <a:t>. </a:t>
            </a:r>
            <a:r>
              <a:rPr lang="ru-RU" sz="3600" b="1" i="1" dirty="0" smtClean="0"/>
              <a:t>Метод замены переменной</a:t>
            </a:r>
            <a:r>
              <a:rPr lang="ru-RU" sz="3600" dirty="0" smtClean="0"/>
              <a:t>.</a:t>
            </a:r>
          </a:p>
          <a:p>
            <a:pPr marL="0" indent="0">
              <a:buNone/>
            </a:pPr>
            <a:r>
              <a:rPr lang="ru-RU" sz="3600" dirty="0" smtClean="0"/>
              <a:t>Отметим, что:</a:t>
            </a:r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336591"/>
      </p:ext>
    </p:extLst>
  </p:cSld>
  <p:clrMapOvr>
    <a:masterClrMapping/>
  </p:clrMapOvr>
  <p:transition spd="med">
    <p:wipe dir="d"/>
  </p:transition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1) при вычислении определенного интеграла методом замены переменной возвращаться к старой переменной не требуется;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2) часто вместо подстановки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𝑡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применяют подстановку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𝑡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;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b="-49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810604"/>
      </p:ext>
    </p:extLst>
  </p:cSld>
  <p:clrMapOvr>
    <a:masterClrMapping/>
  </p:clrMapOvr>
  <p:transition spd="med">
    <p:wipe dir="d"/>
  </p:transition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3) не следует забывать пересчитывать пределы интегрирования при замене переменных.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</a:t>
                </a:r>
                <a:r>
                  <a:rPr lang="ru-RU" sz="3600" b="1" i="1" dirty="0" smtClean="0"/>
                  <a:t>3</a:t>
                </a:r>
                <a:r>
                  <a:rPr lang="ru-RU" sz="3600" dirty="0" smtClean="0"/>
                  <a:t>. Если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ru-RU" sz="3600" b="0" i="1" smtClean="0">
                        <a:latin typeface="Cambria Math"/>
                      </a:rPr>
                      <m:t>и</m:t>
                    </m:r>
                    <m:r>
                      <a:rPr lang="en-US" sz="3600" i="1">
                        <a:latin typeface="Cambria Math"/>
                      </a:rPr>
                      <m:t> </m:t>
                    </m:r>
                  </m:oMath>
                </a14:m>
                <a:endParaRPr lang="ru-RU" sz="36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имеют непрерывные производные на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ru-RU" sz="3600" b="0" i="0" smtClean="0">
                        <a:latin typeface="Cambria Math"/>
                      </a:rPr>
                      <m:t>,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810677"/>
      </p:ext>
    </p:extLst>
  </p:cSld>
  <p:clrMapOvr>
    <a:masterClrMapping/>
  </p:clrMapOvr>
  <p:transition spd="med">
    <p:wipe dir="d"/>
  </p:transition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т</a:t>
                </a:r>
                <a:r>
                  <a:rPr lang="ru-RU" sz="3600" dirty="0" smtClean="0"/>
                  <a:t>о имеет место формула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𝑢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𝑑𝑣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𝑢𝑣</m:t>
                              </m:r>
                            </m:e>
                          </m:d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</m:sSubSup>
                      <m:r>
                        <a:rPr lang="en-US" sz="3600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𝑣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𝑑𝑢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к</a:t>
                </a:r>
                <a:r>
                  <a:rPr lang="ru-RU" sz="3600" dirty="0" smtClean="0"/>
                  <a:t>оторая называется формулой интегрирования по частям для определенного интеграла.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873729"/>
      </p:ext>
    </p:extLst>
  </p:cSld>
  <p:clrMapOvr>
    <a:masterClrMapping/>
  </p:clrMapOvr>
  <p:transition spd="med">
    <p:wipe dir="d"/>
  </p:transition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8765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772815"/>
            <a:ext cx="6717506" cy="430572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Формула интегрирования по частям в определенном интеграле имеет тот же вид, что и в неопределенном интеграле, поэтому все рекомендации для интегралов,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54792"/>
      </p:ext>
    </p:extLst>
  </p:cSld>
  <p:clrMapOvr>
    <a:masterClrMapping/>
  </p:clrMapOvr>
  <p:transition spd="med">
    <p:wipe dir="d"/>
  </p:transition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60648"/>
            <a:ext cx="6867525" cy="80456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Определенный интеграл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916831"/>
            <a:ext cx="6775450" cy="4161707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берущихся по частям, </a:t>
            </a:r>
            <a:r>
              <a:rPr lang="ru-RU" sz="3600" dirty="0" smtClean="0"/>
              <a:t>  данные </a:t>
            </a:r>
            <a:r>
              <a:rPr lang="ru-RU" sz="3600" dirty="0"/>
              <a:t>для неопределенных </a:t>
            </a:r>
            <a:r>
              <a:rPr lang="ru-RU" sz="3600" dirty="0" smtClean="0"/>
              <a:t>интегралов, справедливы и для определенных интегралов.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532727"/>
      </p:ext>
    </p:extLst>
  </p:cSld>
  <p:clrMapOvr>
    <a:masterClrMapping/>
  </p:clrMapOvr>
  <p:transition spd="med">
    <p:wipe dir="d"/>
  </p:transition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i="1" dirty="0" smtClean="0"/>
                  <a:t>1. Вычисление площадей плоских фигур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1). Площадь криволинейной трапеции, ограниченной кривой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(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)≥0,</m:t>
                    </m:r>
                  </m:oMath>
                </a14:m>
                <a:r>
                  <a:rPr lang="ru-RU" sz="3600" dirty="0" smtClean="0"/>
                  <a:t> непрерывна), прямыми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ru-RU" sz="36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 smtClean="0"/>
                  <a:t>и осью </a:t>
                </a:r>
                <a:r>
                  <a:rPr lang="ru-RU" sz="3600" i="1" dirty="0" smtClean="0"/>
                  <a:t>Ох, </a:t>
                </a:r>
                <a:r>
                  <a:rPr lang="ru-RU" sz="3600" dirty="0" smtClean="0"/>
                  <a:t>вычисляется по формуле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 r="-4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629335"/>
      </p:ext>
    </p:extLst>
  </p:cSld>
  <p:clrMapOvr>
    <a:masterClrMapping/>
  </p:clrMapOvr>
  <p:transition spd="med">
    <p:wipe dir="d"/>
  </p:transition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𝑆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361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347864" y="5517232"/>
            <a:ext cx="4392488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931115" y="52863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x</a:t>
            </a:r>
            <a:endParaRPr lang="ru-RU" sz="2400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4788024" y="3212976"/>
            <a:ext cx="0" cy="2736304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271136" y="3104388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y</a:t>
            </a:r>
            <a:endParaRPr lang="ru-RU" sz="2400" i="1" dirty="0"/>
          </a:p>
        </p:txBody>
      </p:sp>
      <p:sp>
        <p:nvSpPr>
          <p:cNvPr id="11" name="Полилиния 10"/>
          <p:cNvSpPr/>
          <p:nvPr/>
        </p:nvSpPr>
        <p:spPr>
          <a:xfrm>
            <a:off x="4071257" y="4136571"/>
            <a:ext cx="2973261" cy="729343"/>
          </a:xfrm>
          <a:custGeom>
            <a:avLst/>
            <a:gdLst>
              <a:gd name="connsiteX0" fmla="*/ 0 w 2973261"/>
              <a:gd name="connsiteY0" fmla="*/ 729343 h 729343"/>
              <a:gd name="connsiteX1" fmla="*/ 2884714 w 2973261"/>
              <a:gd name="connsiteY1" fmla="*/ 97972 h 729343"/>
              <a:gd name="connsiteX2" fmla="*/ 2144486 w 2973261"/>
              <a:gd name="connsiteY2" fmla="*/ 0 h 72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3261" h="729343">
                <a:moveTo>
                  <a:pt x="0" y="729343"/>
                </a:moveTo>
                <a:cubicBezTo>
                  <a:pt x="1263650" y="474436"/>
                  <a:pt x="2527300" y="219529"/>
                  <a:pt x="2884714" y="97972"/>
                </a:cubicBezTo>
                <a:cubicBezTo>
                  <a:pt x="3242128" y="-23585"/>
                  <a:pt x="2420257" y="791029"/>
                  <a:pt x="2144486" y="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3668486" y="4001404"/>
            <a:ext cx="3494741" cy="461739"/>
          </a:xfrm>
          <a:custGeom>
            <a:avLst/>
            <a:gdLst>
              <a:gd name="connsiteX0" fmla="*/ 0 w 3494741"/>
              <a:gd name="connsiteY0" fmla="*/ 461739 h 461739"/>
              <a:gd name="connsiteX1" fmla="*/ 2819400 w 3494741"/>
              <a:gd name="connsiteY1" fmla="*/ 4539 h 461739"/>
              <a:gd name="connsiteX2" fmla="*/ 3407228 w 3494741"/>
              <a:gd name="connsiteY2" fmla="*/ 222253 h 461739"/>
              <a:gd name="connsiteX3" fmla="*/ 1404257 w 3494741"/>
              <a:gd name="connsiteY3" fmla="*/ 135167 h 461739"/>
              <a:gd name="connsiteX4" fmla="*/ 1404257 w 3494741"/>
              <a:gd name="connsiteY4" fmla="*/ 135167 h 461739"/>
              <a:gd name="connsiteX5" fmla="*/ 1404257 w 3494741"/>
              <a:gd name="connsiteY5" fmla="*/ 135167 h 461739"/>
              <a:gd name="connsiteX6" fmla="*/ 195943 w 3494741"/>
              <a:gd name="connsiteY6" fmla="*/ 276682 h 46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94741" h="461739">
                <a:moveTo>
                  <a:pt x="0" y="461739"/>
                </a:moveTo>
                <a:cubicBezTo>
                  <a:pt x="1125764" y="253096"/>
                  <a:pt x="2251529" y="44453"/>
                  <a:pt x="2819400" y="4539"/>
                </a:cubicBezTo>
                <a:cubicBezTo>
                  <a:pt x="3387271" y="-35375"/>
                  <a:pt x="3643085" y="200482"/>
                  <a:pt x="3407228" y="222253"/>
                </a:cubicBezTo>
                <a:cubicBezTo>
                  <a:pt x="3171371" y="244024"/>
                  <a:pt x="1404257" y="135167"/>
                  <a:pt x="1404257" y="135167"/>
                </a:cubicBezTo>
                <a:lnTo>
                  <a:pt x="1404257" y="135167"/>
                </a:lnTo>
                <a:lnTo>
                  <a:pt x="1404257" y="135167"/>
                </a:lnTo>
                <a:lnTo>
                  <a:pt x="195943" y="276682"/>
                </a:ln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984171" y="3842657"/>
            <a:ext cx="3407229" cy="610296"/>
          </a:xfrm>
          <a:custGeom>
            <a:avLst/>
            <a:gdLst>
              <a:gd name="connsiteX0" fmla="*/ 0 w 3407229"/>
              <a:gd name="connsiteY0" fmla="*/ 489857 h 610296"/>
              <a:gd name="connsiteX1" fmla="*/ 3407229 w 3407229"/>
              <a:gd name="connsiteY1" fmla="*/ 0 h 61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07229" h="610296">
                <a:moveTo>
                  <a:pt x="0" y="489857"/>
                </a:moveTo>
                <a:cubicBezTo>
                  <a:pt x="1572986" y="640443"/>
                  <a:pt x="3145972" y="791029"/>
                  <a:pt x="3407229" y="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7" name="Скругленная соединительная линия 16"/>
          <p:cNvCxnSpPr/>
          <p:nvPr/>
        </p:nvCxnSpPr>
        <p:spPr bwMode="auto">
          <a:xfrm flipV="1">
            <a:off x="4003464" y="4147805"/>
            <a:ext cx="2660983" cy="316382"/>
          </a:xfrm>
          <a:prstGeom prst="curvedConnector3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4475118" y="554917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0</a:t>
            </a:r>
            <a:endParaRPr lang="ru-RU" sz="20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55182" y="3566053"/>
            <a:ext cx="1088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y</a:t>
            </a:r>
            <a:r>
              <a:rPr lang="en-US" sz="2800" i="1" dirty="0" smtClean="0"/>
              <a:t>=f(x)</a:t>
            </a:r>
            <a:endParaRPr lang="ru-RU" sz="28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4071257" y="5110416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.</a:t>
            </a:r>
            <a:endParaRPr lang="ru-RU" sz="3200" dirty="0"/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4214886" y="4452953"/>
            <a:ext cx="0" cy="1096217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914804" y="549513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a</a:t>
            </a:r>
            <a:endParaRPr lang="ru-RU" sz="20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6333101" y="5110415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.</a:t>
            </a:r>
            <a:endParaRPr lang="ru-RU" sz="32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 bwMode="auto">
          <a:xfrm flipV="1">
            <a:off x="6476730" y="4136571"/>
            <a:ext cx="0" cy="1380661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6263640" y="554800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b</a:t>
            </a:r>
            <a:endParaRPr lang="ru-RU" sz="2000" i="1" dirty="0"/>
          </a:p>
        </p:txBody>
      </p:sp>
      <p:cxnSp>
        <p:nvCxnSpPr>
          <p:cNvPr id="30" name="Прямая соединительная линия 29"/>
          <p:cNvCxnSpPr/>
          <p:nvPr/>
        </p:nvCxnSpPr>
        <p:spPr bwMode="auto">
          <a:xfrm flipH="1">
            <a:off x="4227710" y="4463143"/>
            <a:ext cx="364348" cy="36375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H="1">
            <a:off x="4214886" y="4452953"/>
            <a:ext cx="789162" cy="83344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H="1">
            <a:off x="4475119" y="4232273"/>
            <a:ext cx="1212665" cy="128495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Прямая соединительная линия 39"/>
          <p:cNvCxnSpPr/>
          <p:nvPr/>
        </p:nvCxnSpPr>
        <p:spPr bwMode="auto">
          <a:xfrm flipH="1">
            <a:off x="4860032" y="4147805"/>
            <a:ext cx="1241488" cy="136942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единительная линия 41"/>
          <p:cNvCxnSpPr/>
          <p:nvPr/>
        </p:nvCxnSpPr>
        <p:spPr bwMode="auto">
          <a:xfrm flipH="1">
            <a:off x="5274049" y="4147805"/>
            <a:ext cx="1146044" cy="136942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Прямая соединительная линия 43"/>
          <p:cNvCxnSpPr/>
          <p:nvPr/>
        </p:nvCxnSpPr>
        <p:spPr bwMode="auto">
          <a:xfrm flipH="1">
            <a:off x="5687785" y="4645022"/>
            <a:ext cx="788945" cy="90298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Прямая соединительная линия 45"/>
          <p:cNvCxnSpPr>
            <a:stCxn id="25" idx="0"/>
          </p:cNvCxnSpPr>
          <p:nvPr/>
        </p:nvCxnSpPr>
        <p:spPr bwMode="auto">
          <a:xfrm flipH="1">
            <a:off x="6101520" y="5110415"/>
            <a:ext cx="375210" cy="40681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2418212"/>
      </p:ext>
    </p:extLst>
  </p:cSld>
  <p:clrMapOvr>
    <a:masterClrMapping/>
  </p:clrMapOvr>
  <p:transition spd="med">
    <p:wipe dir="d"/>
  </p:transition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2). Площадь фигуры, ограниченной кривой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)≤0,</m:t>
                    </m:r>
                  </m:oMath>
                </a14:m>
                <a:r>
                  <a:rPr lang="ru-RU" sz="3600" dirty="0" smtClean="0"/>
                  <a:t> непрерывна), прямыми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ru-RU" sz="3600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/>
                  <a:t>и </a:t>
                </a:r>
                <a:r>
                  <a:rPr lang="ru-RU" sz="3600" dirty="0" smtClean="0"/>
                  <a:t>осью </a:t>
                </a:r>
                <a:r>
                  <a:rPr lang="ru-RU" sz="3600" i="1" dirty="0"/>
                  <a:t>Ох, </a:t>
                </a:r>
                <a:r>
                  <a:rPr lang="ru-RU" sz="3600" dirty="0"/>
                  <a:t>вычисляется по </a:t>
                </a:r>
                <a:r>
                  <a:rPr lang="ru-RU" sz="3600" dirty="0" smtClean="0"/>
                  <a:t>формуле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𝑆</m:t>
                      </m:r>
                      <m:r>
                        <a:rPr lang="en-US" sz="3600" i="1">
                          <a:latin typeface="Cambria Math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4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203595"/>
      </p:ext>
    </p:extLst>
  </p:cSld>
  <p:clrMapOvr>
    <a:masterClrMapping/>
  </p:clrMapOvr>
  <p:transition spd="med">
    <p:wipe dir="d"/>
  </p:transition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363</a:t>
            </a:fld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>
            <a:off x="3563888" y="2708920"/>
            <a:ext cx="4104456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7668344" y="244731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/>
              <a:t>х</a:t>
            </a:r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 flipV="1">
            <a:off x="4355976" y="1556792"/>
            <a:ext cx="0" cy="374441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3868365" y="1464228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у</a:t>
            </a:r>
            <a:endParaRPr lang="ru-RU" sz="24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868365" y="27089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0</a:t>
            </a:r>
            <a:endParaRPr lang="ru-RU" sz="24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644008" y="218570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а</a:t>
            </a:r>
            <a:endParaRPr lang="ru-RU" sz="28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847789" y="2153110"/>
            <a:ext cx="344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в</a:t>
            </a:r>
            <a:endParaRPr lang="ru-RU" sz="2800" i="1" dirty="0"/>
          </a:p>
        </p:txBody>
      </p:sp>
      <p:sp>
        <p:nvSpPr>
          <p:cNvPr id="20" name="Полилиния 19"/>
          <p:cNvSpPr/>
          <p:nvPr/>
        </p:nvSpPr>
        <p:spPr>
          <a:xfrm>
            <a:off x="4495800" y="4223657"/>
            <a:ext cx="2579914" cy="464866"/>
          </a:xfrm>
          <a:custGeom>
            <a:avLst/>
            <a:gdLst>
              <a:gd name="connsiteX0" fmla="*/ 0 w 2579914"/>
              <a:gd name="connsiteY0" fmla="*/ 43543 h 464866"/>
              <a:gd name="connsiteX1" fmla="*/ 2579914 w 2579914"/>
              <a:gd name="connsiteY1" fmla="*/ 0 h 46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9914" h="464866">
                <a:moveTo>
                  <a:pt x="0" y="43543"/>
                </a:moveTo>
                <a:cubicBezTo>
                  <a:pt x="1152978" y="415471"/>
                  <a:pt x="2305957" y="787400"/>
                  <a:pt x="2579914" y="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2" name="Скругленная соединительная линия 21"/>
          <p:cNvCxnSpPr/>
          <p:nvPr/>
        </p:nvCxnSpPr>
        <p:spPr bwMode="auto">
          <a:xfrm flipV="1">
            <a:off x="4689176" y="3429000"/>
            <a:ext cx="2524472" cy="464866"/>
          </a:xfrm>
          <a:prstGeom prst="curvedConnector3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5008210" y="2708920"/>
            <a:ext cx="0" cy="118494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6847789" y="2708920"/>
            <a:ext cx="0" cy="720080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H="1">
            <a:off x="5008210" y="2708920"/>
            <a:ext cx="211862" cy="36004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H="1">
            <a:off x="5008210" y="2708920"/>
            <a:ext cx="715918" cy="108012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H="1">
            <a:off x="5472100" y="2708920"/>
            <a:ext cx="684076" cy="108012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H="1">
            <a:off x="6156176" y="2708920"/>
            <a:ext cx="504056" cy="86409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 flipH="1">
            <a:off x="6660232" y="3068960"/>
            <a:ext cx="187557" cy="36004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5720714" y="3661433"/>
            <a:ext cx="1088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y=f(x)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329992012"/>
      </p:ext>
    </p:extLst>
  </p:cSld>
  <p:clrMapOvr>
    <a:masterClrMapping/>
  </p:clrMapOvr>
  <p:transition spd="med">
    <p:wipe dir="d"/>
  </p:transition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600" dirty="0" smtClean="0"/>
                  <a:t>  </a:t>
                </a: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</a:t>
                </a:r>
                <a:r>
                  <a:rPr lang="en-US" sz="3600" dirty="0" smtClean="0"/>
                  <a:t> 3)</a:t>
                </a:r>
                <a:r>
                  <a:rPr lang="ru-RU" sz="3600" dirty="0" smtClean="0"/>
                  <a:t>. Площадь фигуры, ограниченной двумя непрерывными кривыми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ru-RU" sz="3600" b="0" i="1" smtClean="0">
                        <a:latin typeface="Cambria Math"/>
                      </a:rPr>
                      <m:t>и</m:t>
                    </m:r>
                    <m:r>
                      <a:rPr lang="en-US" sz="3600" i="1">
                        <a:latin typeface="Cambria Math"/>
                      </a:rPr>
                      <m:t>  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 двумя прямыми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5"/>
                <a:ext cx="6933530" cy="4593754"/>
              </a:xfrm>
              <a:blipFill rotWithShape="1">
                <a:blip r:embed="rId2"/>
                <a:stretch>
                  <a:fillRect l="-2726" r="-20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538762"/>
      </p:ext>
    </p:extLst>
  </p:cSld>
  <p:clrMapOvr>
    <a:masterClrMapping/>
  </p:clrMapOvr>
  <p:transition spd="med">
    <p:wipe dir="d"/>
  </p:transition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ru-RU" sz="3600" i="1">
                        <a:latin typeface="Cambria Math"/>
                      </a:rPr>
                      <m:t> и 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ru-RU" sz="3600">
                        <a:latin typeface="Cambria Math"/>
                      </a:rPr>
                      <m:t> </m:t>
                    </m:r>
                  </m:oMath>
                </a14:m>
                <a:r>
                  <a:rPr lang="ru-RU" sz="3600" dirty="0"/>
                  <a:t>находится по </a:t>
                </a:r>
                <a:r>
                  <a:rPr lang="ru-RU" sz="3600" dirty="0" smtClean="0"/>
                  <a:t>формуле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𝑆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))</m:t>
                      </m:r>
                      <m:r>
                        <a:rPr lang="en-US" sz="36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252623"/>
      </p:ext>
    </p:extLst>
  </p:cSld>
  <p:clrMapOvr>
    <a:masterClrMapping/>
  </p:clrMapOvr>
  <p:transition spd="med">
    <p:wipe dir="d"/>
  </p:transition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366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203848" y="3789040"/>
            <a:ext cx="4464496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736190" y="353074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х</a:t>
            </a:r>
            <a:endParaRPr lang="ru-RU" sz="2800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4644008" y="1772816"/>
            <a:ext cx="0" cy="352839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195284" y="1565349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у</a:t>
            </a:r>
            <a:endParaRPr lang="ru-RU" sz="28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59829" y="381405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0</a:t>
            </a:r>
            <a:endParaRPr lang="ru-RU" sz="2800" i="1" dirty="0"/>
          </a:p>
        </p:txBody>
      </p:sp>
      <p:sp>
        <p:nvSpPr>
          <p:cNvPr id="12" name="Полилиния 11"/>
          <p:cNvSpPr/>
          <p:nvPr/>
        </p:nvSpPr>
        <p:spPr>
          <a:xfrm>
            <a:off x="4365171" y="1578429"/>
            <a:ext cx="5560780" cy="1338942"/>
          </a:xfrm>
          <a:custGeom>
            <a:avLst/>
            <a:gdLst>
              <a:gd name="connsiteX0" fmla="*/ 0 w 5560780"/>
              <a:gd name="connsiteY0" fmla="*/ 1338942 h 1338942"/>
              <a:gd name="connsiteX1" fmla="*/ 2318658 w 5560780"/>
              <a:gd name="connsiteY1" fmla="*/ 881742 h 1338942"/>
              <a:gd name="connsiteX2" fmla="*/ 5551715 w 5560780"/>
              <a:gd name="connsiteY2" fmla="*/ 0 h 1338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0780" h="1338942">
                <a:moveTo>
                  <a:pt x="0" y="1338942"/>
                </a:moveTo>
                <a:cubicBezTo>
                  <a:pt x="696686" y="1221920"/>
                  <a:pt x="1393372" y="1104899"/>
                  <a:pt x="2318658" y="881742"/>
                </a:cubicBezTo>
                <a:cubicBezTo>
                  <a:pt x="3243944" y="658585"/>
                  <a:pt x="5729515" y="489857"/>
                  <a:pt x="5551715" y="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029200" y="2449286"/>
            <a:ext cx="435429" cy="379069"/>
          </a:xfrm>
          <a:custGeom>
            <a:avLst/>
            <a:gdLst>
              <a:gd name="connsiteX0" fmla="*/ 0 w 435429"/>
              <a:gd name="connsiteY0" fmla="*/ 261257 h 379069"/>
              <a:gd name="connsiteX1" fmla="*/ 435429 w 435429"/>
              <a:gd name="connsiteY1" fmla="*/ 0 h 37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5429" h="379069">
                <a:moveTo>
                  <a:pt x="0" y="261257"/>
                </a:moveTo>
                <a:cubicBezTo>
                  <a:pt x="179614" y="392793"/>
                  <a:pt x="359229" y="524329"/>
                  <a:pt x="435429" y="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5" name="Скругленная соединительная линия 14"/>
          <p:cNvCxnSpPr/>
          <p:nvPr/>
        </p:nvCxnSpPr>
        <p:spPr bwMode="auto">
          <a:xfrm>
            <a:off x="3059832" y="3645024"/>
            <a:ext cx="3816424" cy="936104"/>
          </a:xfrm>
          <a:prstGeom prst="curvedConnector3">
            <a:avLst>
              <a:gd name="adj1" fmla="val 27467"/>
            </a:avLst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Скругленная соединительная линия 96"/>
          <p:cNvCxnSpPr/>
          <p:nvPr/>
        </p:nvCxnSpPr>
        <p:spPr bwMode="auto">
          <a:xfrm rot="10800000">
            <a:off x="3803910" y="3033241"/>
            <a:ext cx="2040805" cy="1631032"/>
          </a:xfrm>
          <a:prstGeom prst="curvedConnector3">
            <a:avLst>
              <a:gd name="adj1" fmla="val -23610"/>
            </a:avLst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4" name="TextBox 113"/>
          <p:cNvSpPr txBox="1"/>
          <p:nvPr/>
        </p:nvSpPr>
        <p:spPr>
          <a:xfrm>
            <a:off x="3621808" y="32658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а</a:t>
            </a:r>
            <a:endParaRPr lang="ru-RU" sz="2800" i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5916625" y="3789040"/>
            <a:ext cx="344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в</a:t>
            </a:r>
            <a:endParaRPr lang="ru-RU" sz="2800" i="1" dirty="0"/>
          </a:p>
        </p:txBody>
      </p:sp>
      <p:cxnSp>
        <p:nvCxnSpPr>
          <p:cNvPr id="118" name="Прямая соединительная линия 117"/>
          <p:cNvCxnSpPr/>
          <p:nvPr/>
        </p:nvCxnSpPr>
        <p:spPr bwMode="auto">
          <a:xfrm>
            <a:off x="4067944" y="3033241"/>
            <a:ext cx="0" cy="1017409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0" name="Прямая соединительная линия 119"/>
          <p:cNvCxnSpPr/>
          <p:nvPr/>
        </p:nvCxnSpPr>
        <p:spPr bwMode="auto">
          <a:xfrm>
            <a:off x="5916625" y="3429000"/>
            <a:ext cx="0" cy="1152128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4518473" y="2531793"/>
                <a:ext cx="18352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/>
                        </a:rPr>
                        <m:t>𝒚</m:t>
                      </m:r>
                      <m:r>
                        <a:rPr lang="en-US" sz="28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ru-RU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473" y="2531793"/>
                <a:ext cx="1835246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4573596" y="4593262"/>
                <a:ext cx="18353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/>
                        </a:rPr>
                        <m:t>𝒚</m:t>
                      </m:r>
                      <m:r>
                        <a:rPr lang="en-US" sz="28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2800" b="1" i="1">
                          <a:latin typeface="Cambria Math"/>
                        </a:rPr>
                        <m:t>(</m:t>
                      </m:r>
                      <m:r>
                        <a:rPr lang="en-US" sz="2800" b="1" i="1">
                          <a:latin typeface="Cambria Math"/>
                        </a:rPr>
                        <m:t>𝒙</m:t>
                      </m:r>
                      <m:r>
                        <a:rPr lang="en-US" sz="28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596" y="4593262"/>
                <a:ext cx="1835374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0" name="Прямая соединительная линия 129"/>
          <p:cNvCxnSpPr/>
          <p:nvPr/>
        </p:nvCxnSpPr>
        <p:spPr bwMode="auto">
          <a:xfrm flipH="1">
            <a:off x="4067944" y="3055013"/>
            <a:ext cx="297227" cy="37398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Прямая соединительная линия 131"/>
          <p:cNvCxnSpPr/>
          <p:nvPr/>
        </p:nvCxnSpPr>
        <p:spPr bwMode="auto">
          <a:xfrm flipH="1">
            <a:off x="4067944" y="3140968"/>
            <a:ext cx="756368" cy="912995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4" name="Прямая соединительная линия 133"/>
          <p:cNvCxnSpPr>
            <a:endCxn id="11" idx="2"/>
          </p:cNvCxnSpPr>
          <p:nvPr/>
        </p:nvCxnSpPr>
        <p:spPr bwMode="auto">
          <a:xfrm flipH="1">
            <a:off x="4441930" y="3242006"/>
            <a:ext cx="804984" cy="10952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6" name="Прямая соединительная линия 135"/>
          <p:cNvCxnSpPr/>
          <p:nvPr/>
        </p:nvCxnSpPr>
        <p:spPr bwMode="auto">
          <a:xfrm flipH="1">
            <a:off x="4909457" y="3265820"/>
            <a:ext cx="814671" cy="115378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9" name="Прямая соединительная линия 138"/>
          <p:cNvCxnSpPr/>
          <p:nvPr/>
        </p:nvCxnSpPr>
        <p:spPr bwMode="auto">
          <a:xfrm flipH="1">
            <a:off x="5464629" y="3789040"/>
            <a:ext cx="451996" cy="72008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24039948"/>
      </p:ext>
    </p:extLst>
  </p:cSld>
  <p:clrMapOvr>
    <a:masterClrMapping/>
  </p:clrMapOvr>
  <p:transition spd="med">
    <p:wipe dir="d"/>
  </p:transition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4)</a:t>
            </a:r>
            <a:r>
              <a:rPr lang="ru-RU" sz="3600" dirty="0" smtClean="0"/>
              <a:t>. Если плоская фигура имеет «сложную» форму, то прямыми, параллельными оси </a:t>
            </a:r>
            <a:r>
              <a:rPr lang="ru-RU" sz="3600" i="1" dirty="0" err="1" smtClean="0"/>
              <a:t>Оу</a:t>
            </a:r>
            <a:r>
              <a:rPr lang="ru-RU" sz="3600" i="1" dirty="0" smtClean="0"/>
              <a:t>, </a:t>
            </a:r>
            <a:r>
              <a:rPr lang="ru-RU" sz="3600" dirty="0" smtClean="0"/>
              <a:t>её следует разбить на части так, чтобы можно было бы применить уже известные формулы.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271807"/>
      </p:ext>
    </p:extLst>
  </p:cSld>
  <p:clrMapOvr>
    <a:masterClrMapping/>
  </p:clrMapOvr>
  <p:transition spd="med">
    <p:wipe dir="d"/>
  </p:transition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368</a:t>
            </a:fld>
            <a:endParaRPr lang="ru-RU"/>
          </a:p>
        </p:txBody>
      </p:sp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11089232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977040"/>
      </p:ext>
    </p:extLst>
  </p:cSld>
  <p:clrMapOvr>
    <a:masterClrMapping/>
  </p:clrMapOvr>
  <p:transition spd="med">
    <p:wipe dir="d"/>
  </p:transition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6"/>
                <a:ext cx="6775450" cy="4665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Здесь непрерывные и неотрицательные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𝑔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пересекаются в точке с абсциссой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𝑆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𝑐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limLoc m:val="undOvr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.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6"/>
                <a:ext cx="6775450" cy="4665763"/>
              </a:xfrm>
              <a:blipFill rotWithShape="1">
                <a:blip r:embed="rId2"/>
                <a:stretch>
                  <a:fillRect l="-2790" t="-2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73078"/>
      </p:ext>
    </p:extLst>
  </p:cSld>
  <p:clrMapOvr>
    <a:masterClrMapping/>
  </p:clrMapOvr>
  <p:transition spd="med">
    <p:wipe dir="d"/>
  </p:transition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</a:t>
                </a:r>
                <a:r>
                  <a:rPr lang="ru-RU" sz="3600" b="1" i="1" dirty="0" smtClean="0"/>
                  <a:t>2.</a:t>
                </a:r>
                <a:r>
                  <a:rPr lang="ru-RU" sz="3600" dirty="0" smtClean="0"/>
                  <a:t> </a:t>
                </a:r>
                <a:r>
                  <a:rPr lang="ru-RU" sz="3600" b="1" i="1" dirty="0" smtClean="0"/>
                  <a:t>Вычисление длины дуги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 </a:t>
                </a:r>
                <a:r>
                  <a:rPr lang="ru-RU" sz="3600" b="1" i="1" dirty="0" smtClean="0"/>
                  <a:t>  </a:t>
                </a:r>
                <a:r>
                  <a:rPr lang="ru-RU" sz="3600" dirty="0" smtClean="0"/>
                  <a:t>Если плоская кривая отнесена к прямоугольной системе координат и задана уравнением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то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𝑙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36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𝑑𝑥</m:t>
                      </m:r>
                      <m:r>
                        <a:rPr lang="en-US" sz="36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 r="-4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367960"/>
      </p:ext>
    </p:extLst>
  </p:cSld>
  <p:clrMapOvr>
    <a:masterClrMapping/>
  </p:clrMapOvr>
  <p:transition spd="med">
    <p:wipe dir="d"/>
  </p:transition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484784"/>
                <a:ext cx="7149554" cy="482453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г</a:t>
                </a:r>
                <a:r>
                  <a:rPr lang="ru-RU" sz="3600" dirty="0" smtClean="0"/>
                  <a:t>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 – абсциссы начала и конца дуги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&lt;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Если кривая задана уравнением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то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𝑙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𝑐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𝑑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p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sz="36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𝑑𝑦</m:t>
                      </m:r>
                      <m:r>
                        <a:rPr lang="en-US" sz="36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484784"/>
                <a:ext cx="7149554" cy="4824535"/>
              </a:xfrm>
              <a:blipFill rotWithShape="1">
                <a:blip r:embed="rId2"/>
                <a:stretch>
                  <a:fillRect l="-2558" t="-2023" r="-11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887682"/>
      </p:ext>
    </p:extLst>
  </p:cSld>
  <p:clrMapOvr>
    <a:masterClrMapping/>
  </p:clrMapOvr>
  <p:transition spd="med">
    <p:wipe dir="d"/>
  </p:transition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  <m:r>
                      <a:rPr lang="en-US" sz="3600" i="1">
                        <a:latin typeface="Cambria Math"/>
                      </a:rPr>
                      <m:t>𝑑</m:t>
                    </m:r>
                  </m:oMath>
                </a14:m>
                <a:r>
                  <a:rPr lang="ru-RU" sz="3600" dirty="0"/>
                  <a:t> – ординаты </a:t>
                </a:r>
                <a:r>
                  <a:rPr lang="ru-RU" sz="3600" dirty="0" smtClean="0"/>
                  <a:t>начала и конца дуги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  <m:r>
                          <a:rPr lang="en-US" sz="3600" i="1">
                            <a:latin typeface="Cambria Math"/>
                          </a:rPr>
                          <m:t>&lt;</m:t>
                        </m:r>
                        <m:r>
                          <a:rPr lang="en-US" sz="3600" i="1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Если кривая задана параметрическими уравнениями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то длина дуги выражается формулой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5"/>
                <a:ext cx="6861522" cy="4593754"/>
              </a:xfrm>
              <a:blipFill rotWithShape="1">
                <a:blip r:embed="rId2"/>
                <a:stretch>
                  <a:fillRect l="-2664" t="-2125" r="-1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502469"/>
      </p:ext>
    </p:extLst>
  </p:cSld>
  <p:clrMapOvr>
    <a:masterClrMapping/>
  </p:clrMapOvr>
  <p:transition spd="med">
    <p:wipe dir="d"/>
  </p:transition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𝑙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ad>
                            <m:radPr>
                              <m:degHide m:val="on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sSup>
                                        <m:sSupPr>
                                          <m:ctrlPr>
                                            <a:rPr lang="ru-RU" sz="36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36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3600" i="1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sz="36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sSup>
                                        <m:sSupPr>
                                          <m:ctrlPr>
                                            <a:rPr lang="ru-RU" sz="36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360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3600" i="1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sz="36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3600" i="1">
                          <a:latin typeface="Cambria Math"/>
                        </a:rPr>
                        <m:t>𝑑𝑡</m:t>
                      </m:r>
                      <m:r>
                        <a:rPr lang="en-US" sz="36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г</a:t>
                </a:r>
                <a:r>
                  <a:rPr lang="ru-RU" sz="3600" dirty="0" smtClean="0"/>
                  <a:t>де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600" dirty="0" smtClean="0"/>
                  <a:t> - значения параметра, соответствующие концам дуги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&lt;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695108"/>
      </p:ext>
    </p:extLst>
  </p:cSld>
  <p:clrMapOvr>
    <a:masterClrMapping/>
  </p:clrMapOvr>
  <p:transition spd="med">
    <p:wipe dir="d"/>
  </p:transition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547664" y="1340768"/>
                <a:ext cx="7437586" cy="47377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 </a:t>
                </a:r>
                <a:r>
                  <a:rPr lang="ru-RU" sz="3600" b="1" i="1" dirty="0" smtClean="0"/>
                  <a:t>3). Объём тела вращения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Если тело образуется при вращении вокруг оси </a:t>
                </a:r>
                <a:r>
                  <a:rPr lang="ru-RU" sz="3600" b="1" i="1" dirty="0" smtClean="0"/>
                  <a:t>Ох </a:t>
                </a:r>
                <a:r>
                  <a:rPr lang="ru-RU" sz="3600" dirty="0" smtClean="0"/>
                  <a:t>криволинейной трапеции, объём тела определяется формулой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𝑜𝑥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𝜋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, (</m:t>
                          </m:r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/>
                            </a:rPr>
                            <m:t>&lt;</m:t>
                          </m:r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7664" y="1340768"/>
                <a:ext cx="7437586" cy="4737771"/>
              </a:xfrm>
              <a:blipFill rotWithShape="1">
                <a:blip r:embed="rId2"/>
                <a:stretch>
                  <a:fillRect l="-2541" t="-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019417"/>
      </p:ext>
    </p:extLst>
  </p:cSld>
  <p:clrMapOvr>
    <a:masterClrMapping/>
  </p:clrMapOvr>
  <p:transition spd="med">
    <p:wipe dir="d"/>
  </p:transition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Приложения определенного интеграла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Если тело образуется при вращении криволинейной трапеции вокруг оси </a:t>
                </a:r>
                <a:r>
                  <a:rPr lang="ru-RU" sz="3600" b="1" i="1" dirty="0" err="1" smtClean="0"/>
                  <a:t>Оу</a:t>
                </a:r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объём тела определяется формулой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𝑜𝑦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𝜋</m:t>
                      </m:r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𝑑𝑦</m:t>
                          </m:r>
                          <m:r>
                            <a:rPr lang="en-US" sz="3600" i="1">
                              <a:latin typeface="Cambria Math"/>
                            </a:rPr>
                            <m:t>,</m:t>
                          </m:r>
                        </m:e>
                      </m:nary>
                      <m:r>
                        <a:rPr lang="en-US" sz="3600" i="1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/>
                            </a:rPr>
                            <m:t>&lt;</m:t>
                          </m:r>
                          <m:sSub>
                            <m:sSub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982865"/>
      </p:ext>
    </p:extLst>
  </p:cSld>
  <p:clrMapOvr>
    <a:masterClrMapping/>
  </p:clrMapOvr>
  <p:transition spd="med">
    <p:wipe dir="d"/>
  </p:transition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Несобственные интегралы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Интегралы с бесконечными пределами интегрирования или от разрывных функций называются </a:t>
            </a:r>
            <a:r>
              <a:rPr lang="ru-RU" sz="3600" b="1" i="1" dirty="0" smtClean="0"/>
              <a:t>несобственными</a:t>
            </a:r>
            <a:r>
              <a:rPr lang="ru-RU" sz="3600" dirty="0" smtClean="0"/>
              <a:t>.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Несобственные интегралы с бесконечными пределами интегрирования (</a:t>
            </a:r>
            <a:r>
              <a:rPr lang="ru-RU" sz="3600" b="1" i="1" dirty="0" smtClean="0"/>
              <a:t>несобственные интегралы </a:t>
            </a:r>
            <a:r>
              <a:rPr lang="en-US" sz="3600" b="1" i="1" dirty="0" smtClean="0"/>
              <a:t>I</a:t>
            </a:r>
            <a:r>
              <a:rPr lang="ru-RU" sz="3600" b="1" i="1" dirty="0" smtClean="0"/>
              <a:t> рода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30159"/>
      </p:ext>
    </p:extLst>
  </p:cSld>
  <p:clrMapOvr>
    <a:masterClrMapping/>
  </p:clrMapOvr>
  <p:transition spd="med">
    <p:wipe dir="d"/>
  </p:transition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Несобственные интегралы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о</a:t>
                </a:r>
                <a:r>
                  <a:rPr lang="ru-RU" sz="3600" dirty="0" smtClean="0"/>
                  <a:t>т непрерывной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определяются посредством предельного перехода: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+∞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6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600" i="1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→+∞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limLoc m:val="undOvr"/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3600" i="1">
                                      <a:latin typeface="Cambria Math"/>
                                    </a:rPr>
                                    <m:t>𝑑𝑥</m:t>
                                  </m:r>
                                </m:e>
                              </m:nary>
                            </m:e>
                          </m:func>
                        </m:e>
                      </m:nary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973760"/>
      </p:ext>
    </p:extLst>
  </p:cSld>
  <p:clrMapOvr>
    <a:masterClrMapping/>
  </p:clrMapOvr>
  <p:transition spd="med">
    <p:wipe dir="d"/>
  </p:transition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Несобственные интегралы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2"/>
                <a:ext cx="6775450" cy="452174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6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→−∞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limLoc m:val="undOvr"/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3600" i="1">
                                      <a:latin typeface="Cambria Math"/>
                                    </a:rPr>
                                    <m:t>𝑑𝑥</m:t>
                                  </m:r>
                                </m:e>
                              </m:nary>
                            </m:e>
                          </m:func>
                        </m:e>
                      </m:nary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2"/>
                <a:ext cx="6775450" cy="4521747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456684"/>
      </p:ext>
    </p:extLst>
  </p:cSld>
  <p:clrMapOvr>
    <a:masterClrMapping/>
  </p:clrMapOvr>
  <p:transition spd="med">
    <p:wipe dir="d"/>
  </p:transition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Несобственные интегралы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268760"/>
                <a:ext cx="6775450" cy="4809779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+∞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6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→−∞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limLoc m:val="undOvr"/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𝑐</m:t>
                                  </m:r>
                                </m:sup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3600" i="1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+</m:t>
                                  </m:r>
                                </m:e>
                              </m:nary>
                            </m:e>
                          </m:func>
                        </m:e>
                      </m:nary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600" i="1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,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г</a:t>
                </a:r>
                <a:r>
                  <a:rPr lang="ru-RU" sz="3600" dirty="0" smtClean="0"/>
                  <a:t>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</m:oMath>
                </a14:m>
                <a:r>
                  <a:rPr lang="ru-RU" sz="3600" dirty="0" smtClean="0"/>
                  <a:t> – произвольное число.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268760"/>
                <a:ext cx="6775450" cy="4809779"/>
              </a:xfrm>
              <a:blipFill rotWithShape="1">
                <a:blip r:embed="rId2"/>
                <a:stretch>
                  <a:fillRect l="-2790" b="-6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92011"/>
      </p:ext>
    </p:extLst>
  </p:cSld>
  <p:clrMapOvr>
    <a:masterClrMapping/>
  </p:clrMapOvr>
  <p:transition spd="med">
    <p:wipe dir="d"/>
  </p:transition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Несобственные интегралы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1"/>
            <a:ext cx="6775450" cy="4521747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Несобственные интегралы от функций с бесконечными разрывами (</a:t>
            </a:r>
            <a:r>
              <a:rPr lang="ru-RU" sz="3600" b="1" i="1" dirty="0" smtClean="0"/>
              <a:t>несобственные интегралы </a:t>
            </a:r>
            <a:r>
              <a:rPr lang="en-US" sz="3600" b="1" i="1" dirty="0" smtClean="0"/>
              <a:t>II</a:t>
            </a:r>
            <a:r>
              <a:rPr lang="ru-RU" sz="3600" b="1" i="1" dirty="0" smtClean="0"/>
              <a:t> рода</a:t>
            </a:r>
            <a:r>
              <a:rPr lang="ru-RU" sz="3600" dirty="0" smtClean="0"/>
              <a:t>) также определяются посредством предельного перехода.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927548"/>
      </p:ext>
    </p:extLst>
  </p:cSld>
  <p:clrMapOvr>
    <a:masterClrMapping/>
  </p:clrMapOvr>
  <p:transition spd="med">
    <p:wipe dir="d"/>
  </p:transition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Несобственные интегралы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844823"/>
                <a:ext cx="6775450" cy="423371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имеет бесконечный разрыв в точке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</m:oMath>
                </a14:m>
                <a:r>
                  <a:rPr lang="ru-RU" sz="3600" dirty="0" smtClean="0"/>
                  <a:t>, принадлежащей отрезку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[</m:t>
                    </m:r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  <m:r>
                      <a:rPr lang="en-US" sz="3600" i="1">
                        <a:latin typeface="Cambria Math"/>
                      </a:rPr>
                      <m:t>]</m:t>
                    </m:r>
                  </m:oMath>
                </a14:m>
                <a:r>
                  <a:rPr lang="ru-RU" sz="3600" dirty="0" smtClean="0"/>
                  <a:t>, и непрерывна во всех других точках этого отрезка, то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844823"/>
                <a:ext cx="6775450" cy="4233715"/>
              </a:xfrm>
              <a:blipFill rotWithShape="1">
                <a:blip r:embed="rId2"/>
                <a:stretch>
                  <a:fillRect l="-2790" t="-23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95906"/>
      </p:ext>
    </p:extLst>
  </p:cSld>
  <p:clrMapOvr>
    <a:masterClrMapping/>
  </p:clrMapOvr>
  <p:transition spd="med">
    <p:wipe dir="d"/>
  </p:transition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Несобственные интегралы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691680" y="1196752"/>
                <a:ext cx="7293570" cy="4881787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6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sSub>
                                    <m:sSub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1→+0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nary>
                                <m:naryPr>
                                  <m:limLoc m:val="undOvr"/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US" sz="3600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ru-RU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3600" i="1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+</m:t>
                                  </m:r>
                                </m:e>
                              </m:nary>
                            </m:e>
                          </m:func>
                        </m:e>
                      </m:nary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2→+0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i="1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  <m:r>
                        <a:rPr lang="en-US" sz="36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/>
                  <a:t>г</a:t>
                </a:r>
                <a:r>
                  <a:rPr lang="ru-RU" sz="3600" dirty="0" smtClean="0"/>
                  <a:t>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  <m:r>
                          <a:rPr lang="ru-RU" sz="36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600" i="1">
                            <a:latin typeface="Cambria Math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600" b="0" i="1" smtClean="0">
                            <a:latin typeface="Cambria Math"/>
                          </a:rPr>
                          <m:t>и </m:t>
                        </m:r>
                        <m:r>
                          <a:rPr lang="en-US" sz="3600" i="1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600" dirty="0" smtClean="0"/>
                  <a:t> изменяются независимо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91680" y="1196752"/>
                <a:ext cx="7293570" cy="4881787"/>
              </a:xfrm>
              <a:blipFill rotWithShape="1">
                <a:blip r:embed="rId2"/>
                <a:stretch>
                  <a:fillRect l="-2592" b="-12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7825"/>
      </p:ext>
    </p:extLst>
  </p:cSld>
  <p:clrMapOvr>
    <a:masterClrMapping/>
  </p:clrMapOvr>
  <p:transition spd="med">
    <p:wipe dir="d"/>
  </p:transition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Несобственные интегралы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12777"/>
            <a:ext cx="6775450" cy="466576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Несобственные интегралы называются </a:t>
            </a:r>
            <a:r>
              <a:rPr lang="ru-RU" sz="3600" b="1" i="1" dirty="0" smtClean="0"/>
              <a:t>сходящимися</a:t>
            </a:r>
            <a:r>
              <a:rPr lang="ru-RU" sz="3600" dirty="0" smtClean="0"/>
              <a:t>, если существуют и конечны определяющие их пределы. В противном случае несобственные интегралы называются </a:t>
            </a:r>
            <a:r>
              <a:rPr lang="ru-RU" sz="3600" b="1" i="1" dirty="0" smtClean="0"/>
              <a:t>расходящимися</a:t>
            </a:r>
            <a:r>
              <a:rPr lang="ru-RU" sz="3600" dirty="0" smtClean="0"/>
              <a:t>.</a:t>
            </a:r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390352"/>
      </p:ext>
    </p:extLst>
  </p:cSld>
  <p:clrMapOvr>
    <a:masterClrMapping/>
  </p:clrMapOvr>
  <p:transition spd="med">
    <p:wipe dir="d"/>
  </p:transition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916831"/>
            <a:ext cx="7077546" cy="4161707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b="1" i="1" dirty="0" smtClean="0"/>
              <a:t>Дифференциальные уравнения</a:t>
            </a:r>
            <a:endParaRPr lang="ru-RU" sz="60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6721"/>
      </p:ext>
    </p:extLst>
  </p:cSld>
  <p:clrMapOvr>
    <a:masterClrMapping/>
  </p:clrMapOvr>
  <p:transition spd="med">
    <p:wipe dir="d"/>
  </p:transition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948581"/>
          </a:xfrm>
        </p:spPr>
        <p:txBody>
          <a:bodyPr/>
          <a:lstStyle/>
          <a:p>
            <a:pPr algn="ctr"/>
            <a:r>
              <a:rPr lang="ru-RU" sz="4800" dirty="0">
                <a:solidFill>
                  <a:schemeClr val="tx1"/>
                </a:solidFill>
              </a:rPr>
              <a:t>Содержание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340768"/>
            <a:ext cx="6775450" cy="4737771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dirty="0" smtClean="0"/>
              <a:t>    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§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1.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Основные понятия и определения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§2.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Дифференциальные уравнения первого порядка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§3. Дифференциальные уравнения 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второго 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порядка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sz="3600" b="1" dirty="0"/>
          </a:p>
          <a:p>
            <a:pPr marL="0" indent="0">
              <a:buNone/>
            </a:pPr>
            <a:r>
              <a:rPr lang="ru-RU" sz="3600" dirty="0" smtClean="0"/>
              <a:t>    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625024"/>
      </p:ext>
    </p:extLst>
  </p:cSld>
  <p:clrMapOvr>
    <a:masterClrMapping/>
  </p:clrMapOvr>
  <p:transition spd="med">
    <p:wipe dir="d"/>
  </p:transition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Содержание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927225"/>
            <a:ext cx="7005538" cy="415131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Линейные дифференциальные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уравнения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второго порядка с постоянными коэффициентами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55335"/>
      </p:ext>
    </p:extLst>
  </p:cSld>
  <p:clrMapOvr>
    <a:masterClrMapping/>
  </p:clrMapOvr>
  <p:transition spd="med">
    <p:wipe dir="d"/>
  </p:transition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Основные понятия и 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  <a:r>
              <a:rPr lang="ru-RU" sz="3600" b="1" i="1" dirty="0" smtClean="0"/>
              <a:t>Дифференциальным уравнением </a:t>
            </a:r>
            <a:r>
              <a:rPr lang="ru-RU" sz="3600" dirty="0" smtClean="0"/>
              <a:t>(ДУ) называется равенство, связывающее независимые переменные, их функцию и производные (или дифференциалы) этой функции.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564857"/>
      </p:ext>
    </p:extLst>
  </p:cSld>
  <p:clrMapOvr>
    <a:masterClrMapping/>
  </p:clrMapOvr>
  <p:transition spd="med">
    <p:wipe dir="d"/>
  </p:transition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Основные понятия и определения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Если независимая переменная одна, то уравнение называется </a:t>
            </a:r>
            <a:r>
              <a:rPr lang="ru-RU" sz="3600" b="1" i="1" dirty="0" smtClean="0"/>
              <a:t>обыкновенным </a:t>
            </a:r>
            <a:r>
              <a:rPr lang="ru-RU" sz="3600" dirty="0" smtClean="0"/>
              <a:t>, если независимых переменных две или больше, то уравнение называется </a:t>
            </a:r>
            <a:r>
              <a:rPr lang="ru-RU" sz="3600" b="1" i="1" dirty="0" smtClean="0"/>
              <a:t>дифференциальным уравнением в частных производных.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934"/>
      </p:ext>
    </p:extLst>
  </p:cSld>
  <p:clrMapOvr>
    <a:masterClrMapping/>
  </p:clrMapOvr>
  <p:transition spd="med">
    <p:wipe dir="d"/>
  </p:transition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Основные понятия и определения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  <a:r>
              <a:rPr lang="ru-RU" sz="3600" b="1" i="1" dirty="0" smtClean="0"/>
              <a:t>Порядком</a:t>
            </a:r>
            <a:r>
              <a:rPr lang="ru-RU" sz="3600" dirty="0" smtClean="0"/>
              <a:t> дифференциального уравнения </a:t>
            </a:r>
            <a:r>
              <a:rPr lang="ru-RU" sz="3600" b="1" i="1" dirty="0" smtClean="0"/>
              <a:t>называется наивысший порядок производной </a:t>
            </a:r>
            <a:r>
              <a:rPr lang="ru-RU" sz="3600" dirty="0" smtClean="0"/>
              <a:t>, входящей в это уравнение.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62823"/>
      </p:ext>
    </p:extLst>
  </p:cSld>
  <p:clrMapOvr>
    <a:masterClrMapping/>
  </p:clrMapOvr>
  <p:transition spd="med">
    <p:wipe dir="d"/>
  </p:transition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§1. Основные понятия и определения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Решением</a:t>
                </a:r>
                <a:r>
                  <a:rPr lang="ru-RU" sz="3600" dirty="0" smtClean="0"/>
                  <a:t> (или интегралом) ДУ называется такая </a:t>
                </a:r>
                <a:r>
                  <a:rPr lang="ru-RU" sz="3600" b="1" i="1" dirty="0" smtClean="0"/>
                  <a:t>дифференцируемая функция </a:t>
                </a:r>
                <a14:m>
                  <m:oMath xmlns:m="http://schemas.openxmlformats.org/officeDocument/2006/math">
                    <m:r>
                      <a:rPr lang="ru-RU" sz="3600" b="1" i="1">
                        <a:latin typeface="Cambria Math"/>
                      </a:rPr>
                      <m:t>𝒚</m:t>
                    </m:r>
                    <m:r>
                      <a:rPr lang="ru-RU" sz="3600" b="1" i="1">
                        <a:latin typeface="Cambria Math"/>
                      </a:rPr>
                      <m:t>=</m:t>
                    </m:r>
                    <m:r>
                      <a:rPr lang="ru-RU" sz="3600" b="1" i="1">
                        <a:latin typeface="Cambria Math"/>
                      </a:rPr>
                      <m:t>𝝋</m:t>
                    </m:r>
                    <m:r>
                      <a:rPr lang="ru-RU" sz="3600" b="1" i="1">
                        <a:latin typeface="Cambria Math"/>
                      </a:rPr>
                      <m:t>(</m:t>
                    </m:r>
                    <m:r>
                      <a:rPr lang="ru-RU" sz="3600" b="1" i="1">
                        <a:latin typeface="Cambria Math"/>
                      </a:rPr>
                      <m:t>𝒙</m:t>
                    </m:r>
                    <m:r>
                      <a:rPr lang="ru-RU" sz="36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которая при подстановке в уравнение вместо неизвестной функции обращает его в тождество.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7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474189"/>
      </p:ext>
    </p:extLst>
  </p:cSld>
  <p:clrMapOvr>
    <a:masterClrMapping/>
  </p:clrMapOvr>
  <p:transition spd="med">
    <p:wipe dir="d"/>
  </p:transition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ДУ первого порядка в общем случае можно записать в виде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′)=0.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Если уравнение можно разрешить относительно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dirty="0" smtClean="0"/>
                  <a:t>, то его можно записать в виде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ДУ, </a:t>
                </a:r>
                <a:r>
                  <a:rPr lang="ru-RU" sz="3600" b="1" i="1" dirty="0" smtClean="0"/>
                  <a:t>разрешенное относительно производной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b="-49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737684"/>
      </p:ext>
    </p:extLst>
  </p:cSld>
  <p:clrMapOvr>
    <a:masterClrMapping/>
  </p:clrMapOvr>
  <p:transition spd="med">
    <p:wipe dir="d"/>
  </p:transition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844824"/>
                <a:ext cx="6861522" cy="423371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Последнее уравнение можно записать в дифференциальной форме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𝑑𝑦</m:t>
                    </m:r>
                    <m:r>
                      <a:rPr lang="en-US" sz="3600" i="1">
                        <a:latin typeface="Cambria Math"/>
                      </a:rPr>
                      <m:t>=0,</m:t>
                    </m:r>
                  </m:oMath>
                </a14:m>
                <a:r>
                  <a:rPr lang="ru-RU" sz="3600" dirty="0" smtClean="0"/>
                  <a:t>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ru-RU" sz="3600" dirty="0" smtClean="0"/>
                  <a:t> - неизвестные функции.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844824"/>
                <a:ext cx="6861522" cy="4233714"/>
              </a:xfrm>
              <a:blipFill rotWithShape="1">
                <a:blip r:embed="rId2"/>
                <a:stretch>
                  <a:fillRect l="-2664" t="-23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343286"/>
      </p:ext>
    </p:extLst>
  </p:cSld>
  <p:clrMapOvr>
    <a:masterClrMapping/>
  </p:clrMapOvr>
  <p:transition spd="med">
    <p:wipe dir="d"/>
  </p:transition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988840"/>
                <a:ext cx="6775450" cy="408969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Условие, что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600" b="0" i="1" smtClean="0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ru-RU" sz="3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начальным условием </a:t>
                </a:r>
                <a:r>
                  <a:rPr lang="ru-RU" sz="3600" dirty="0" smtClean="0"/>
                  <a:t>и записывается в виде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|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988840"/>
                <a:ext cx="6775450" cy="4089698"/>
              </a:xfrm>
              <a:blipFill rotWithShape="1">
                <a:blip r:embed="rId2"/>
                <a:stretch>
                  <a:fillRect l="-2790" t="-2385" r="-34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235922"/>
      </p:ext>
    </p:extLst>
  </p:cSld>
  <p:clrMapOvr>
    <a:masterClrMapping/>
  </p:clrMapOvr>
  <p:transition spd="med">
    <p:wipe dir="d"/>
  </p:transition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Общим решением (общим интегралом) </a:t>
                </a:r>
                <a:r>
                  <a:rPr lang="ru-RU" sz="3600" dirty="0" smtClean="0"/>
                  <a:t>ДУ первого порядка называется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содержащая одну произвольную постоянную и удовлетворяющая условиям: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201104"/>
      </p:ext>
    </p:extLst>
  </p:cSld>
  <p:clrMapOvr>
    <a:masterClrMapping/>
  </p:clrMapOvr>
  <p:transition spd="med">
    <p:wipe dir="d"/>
  </p:transition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i="1" dirty="0" smtClean="0"/>
                  <a:t>1)</a:t>
                </a:r>
                <a:r>
                  <a:rPr lang="ru-RU" sz="3600" dirty="0" smtClean="0"/>
                  <a:t>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является решением ДУ при каждом фиксированном значении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i="1" dirty="0" smtClean="0"/>
                  <a:t>2)</a:t>
                </a:r>
                <a:r>
                  <a:rPr lang="ru-RU" sz="3600" dirty="0" smtClean="0"/>
                  <a:t> каково бы ни было начальное условие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(или 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|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),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790" t="-22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303406"/>
      </p:ext>
    </p:extLst>
  </p:cSld>
  <p:clrMapOvr>
    <a:masterClrMapping/>
  </p:clrMapOvr>
  <p:transition spd="med">
    <p:wipe dir="d"/>
  </p:transition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2060848"/>
                <a:ext cx="6775450" cy="401769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м</a:t>
                </a:r>
                <a:r>
                  <a:rPr lang="ru-RU" sz="3600" dirty="0" smtClean="0"/>
                  <a:t>ожно найти такое значение постоянной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, что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удовлетворяет данному начальному условию.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2060848"/>
                <a:ext cx="6775450" cy="4017690"/>
              </a:xfrm>
              <a:blipFill rotWithShape="1">
                <a:blip r:embed="rId2"/>
                <a:stretch>
                  <a:fillRect l="-2790" t="-2428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19518"/>
      </p:ext>
    </p:extLst>
  </p:cSld>
  <p:clrMapOvr>
    <a:masterClrMapping/>
  </p:clrMapOvr>
  <p:transition spd="med">
    <p:wipe dir="d"/>
  </p:transition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Частным решением (частным интегралом) </a:t>
                </a:r>
                <a:r>
                  <a:rPr lang="ru-RU" sz="3600" dirty="0" smtClean="0"/>
                  <a:t>ДУ первого порядка называется любая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полученная из общего решения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при конкретном значении постоянной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𝑐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94975"/>
      </p:ext>
    </p:extLst>
  </p:cSld>
  <p:clrMapOvr>
    <a:masterClrMapping/>
  </p:clrMapOvr>
  <p:transition spd="med">
    <p:wipe dir="d"/>
  </p:transition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4"/>
                <a:ext cx="6775450" cy="459375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С геометрической точки зрения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𝝋</m:t>
                    </m:r>
                    <m:r>
                      <a:rPr lang="en-US" sz="3600" b="1" i="1">
                        <a:latin typeface="Cambria Math"/>
                      </a:rPr>
                      <m:t>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;</m:t>
                    </m:r>
                    <m:r>
                      <a:rPr lang="en-US" sz="3600" b="1" i="1">
                        <a:latin typeface="Cambria Math"/>
                      </a:rPr>
                      <m:t>𝒄</m:t>
                    </m:r>
                    <m:r>
                      <a:rPr lang="en-US" sz="36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/>
                  <a:t> </a:t>
                </a:r>
                <a:r>
                  <a:rPr lang="ru-RU" sz="3600" dirty="0" smtClean="0"/>
                  <a:t>есть </a:t>
                </a:r>
                <a:r>
                  <a:rPr lang="ru-RU" sz="3600" b="1" i="1" dirty="0" smtClean="0"/>
                  <a:t>семейство интегральных кривых </a:t>
                </a:r>
                <a:r>
                  <a:rPr lang="ru-RU" sz="3600" dirty="0" smtClean="0"/>
                  <a:t>на плоскости </a:t>
                </a:r>
                <a:r>
                  <a:rPr lang="ru-RU" sz="3600" i="1" dirty="0" smtClean="0"/>
                  <a:t>Оху</a:t>
                </a:r>
                <a:r>
                  <a:rPr lang="ru-RU" sz="3600" dirty="0" smtClean="0"/>
                  <a:t>; частное решение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𝝋</m:t>
                    </m:r>
                    <m:r>
                      <a:rPr lang="en-US" sz="3600" b="1" i="1">
                        <a:latin typeface="Cambria Math"/>
                      </a:rPr>
                      <m:t>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</a:t>
                </a:r>
                <a:r>
                  <a:rPr lang="ru-RU" sz="3600" b="1" i="1" dirty="0" smtClean="0"/>
                  <a:t>одна кривая из этого семейства</a:t>
                </a:r>
                <a:r>
                  <a:rPr lang="ru-RU" sz="3600" dirty="0" smtClean="0"/>
                  <a:t>, проходящая через точку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4"/>
                <a:ext cx="6775450" cy="4593755"/>
              </a:xfrm>
              <a:blipFill rotWithShape="1">
                <a:blip r:embed="rId2"/>
                <a:stretch>
                  <a:fillRect l="-2790" t="-2125" b="-25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657414"/>
      </p:ext>
    </p:extLst>
  </p:cSld>
  <p:clrMapOvr>
    <a:masterClrMapping/>
  </p:clrMapOvr>
  <p:transition spd="med">
    <p:wipe dir="d"/>
  </p:transition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Задача отыскания решения ДУ первого порядка </a:t>
                </a:r>
                <a:endParaRPr lang="ru-RU" sz="36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𝑑𝑦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, удовлетворяющего заданному начальному условию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/>
                  <a:t> или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|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600" dirty="0" smtClean="0"/>
                  <a:t>, называется </a:t>
                </a:r>
                <a:r>
                  <a:rPr lang="ru-RU" sz="3600" b="1" i="1" dirty="0" smtClean="0"/>
                  <a:t>задачей Коши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28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399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178282"/>
      </p:ext>
    </p:extLst>
  </p:cSld>
  <p:clrMapOvr>
    <a:masterClrMapping/>
  </p:clrMapOvr>
  <p:transition spd="med">
    <p:wipe dir="d"/>
  </p:transition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4000" b="1" i="1" dirty="0" smtClean="0"/>
                  <a:t>Уравнения с разделяющимися переменными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 Наиболее простым ДУ первого порядка является уравнение вида: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3600" b="1" i="1">
                          <a:latin typeface="Cambria Math"/>
                        </a:rPr>
                        <m:t>𝒅𝒙</m:t>
                      </m:r>
                      <m:r>
                        <a:rPr lang="en-US" sz="3600" b="1" i="1">
                          <a:latin typeface="Cambria Math"/>
                        </a:rPr>
                        <m:t>+</m:t>
                      </m:r>
                      <m:r>
                        <a:rPr lang="en-US" sz="3600" b="1" i="1">
                          <a:latin typeface="Cambria Math"/>
                        </a:rPr>
                        <m:t>𝑸</m:t>
                      </m:r>
                      <m:d>
                        <m:d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1" i="1">
                              <a:latin typeface="Cambria Math"/>
                            </a:rPr>
                            <m:t>𝒚</m:t>
                          </m:r>
                        </m:e>
                      </m:d>
                      <m:r>
                        <a:rPr lang="en-US" sz="3600" b="1" i="1">
                          <a:latin typeface="Cambria Math"/>
                        </a:rPr>
                        <m:t>𝒅𝒚</m:t>
                      </m:r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r>
                        <a:rPr lang="en-US" sz="3600" b="1" i="1">
                          <a:latin typeface="Cambria Math"/>
                        </a:rPr>
                        <m:t>𝟎</m:t>
                      </m:r>
                      <m:r>
                        <a:rPr lang="en-US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В нем одно слагаемое зависит только от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, другое – от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  <a:blipFill rotWithShape="1">
                <a:blip r:embed="rId2"/>
                <a:stretch>
                  <a:fillRect l="-2532" t="-2390" r="-31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08886"/>
      </p:ext>
    </p:extLst>
  </p:cSld>
  <p:clrMapOvr>
    <a:masterClrMapping/>
  </p:clrMapOvr>
  <p:transition spd="med">
    <p:wipe dir="d"/>
  </p:transition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Такие ДУ называют уравнениями </a:t>
                </a:r>
                <a:r>
                  <a:rPr lang="ru-RU" sz="3600" b="1" i="1" dirty="0" smtClean="0"/>
                  <a:t>с разделенными переменными</a:t>
                </a:r>
                <a:r>
                  <a:rPr lang="ru-RU" sz="3600" dirty="0" smtClean="0"/>
                  <a:t>. Проинтегрировав почленно это уравнение, получаем: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b="1" i="1">
                            <a:latin typeface="Cambria Math"/>
                          </a:rPr>
                          <m:t>𝑷</m:t>
                        </m:r>
                        <m:d>
                          <m:d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  <m:r>
                          <a:rPr lang="en-US" sz="3600" b="1" i="1">
                            <a:latin typeface="Cambria Math"/>
                          </a:rPr>
                          <m:t>𝒅𝒙</m:t>
                        </m:r>
                        <m:r>
                          <a:rPr lang="en-US" sz="3600" b="1" i="1">
                            <a:latin typeface="Cambria Math"/>
                          </a:rPr>
                          <m:t>+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𝑸</m:t>
                            </m:r>
                            <m:d>
                              <m:d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𝒚</m:t>
                                </m:r>
                              </m:e>
                            </m:d>
                            <m:r>
                              <a:rPr lang="en-US" sz="3600" b="1" i="1">
                                <a:latin typeface="Cambria Math"/>
                              </a:rPr>
                              <m:t>𝒅𝒚</m:t>
                            </m:r>
                            <m:r>
                              <a:rPr lang="en-US" sz="3600" b="1" i="1">
                                <a:latin typeface="Cambria Math"/>
                              </a:rPr>
                              <m:t>=</m:t>
                            </m:r>
                            <m:r>
                              <a:rPr lang="en-US" sz="3600" b="1" i="1">
                                <a:latin typeface="Cambria Math"/>
                              </a:rPr>
                              <m:t>𝑪</m:t>
                            </m:r>
                          </m:e>
                        </m:nary>
                      </m:e>
                    </m:nary>
                  </m:oMath>
                </a14:m>
                <a:r>
                  <a:rPr lang="ru-RU" sz="3600" b="1" i="1" dirty="0" smtClean="0"/>
                  <a:t> -  </a:t>
                </a:r>
                <a:r>
                  <a:rPr lang="ru-RU" sz="3600" dirty="0" smtClean="0"/>
                  <a:t>его  </a:t>
                </a:r>
                <a:r>
                  <a:rPr lang="ru-RU" sz="3600" b="1" i="1" dirty="0" smtClean="0"/>
                  <a:t>общий интеграл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790" t="-2228" r="-4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776272"/>
      </p:ext>
    </p:extLst>
  </p:cSld>
  <p:clrMapOvr>
    <a:masterClrMapping/>
  </p:clrMapOvr>
  <p:transition spd="med">
    <p:wipe dir="d"/>
  </p:transition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 algn="ctr">
              <a:buNone/>
            </a:pPr>
            <a:endParaRPr lang="ru-RU" sz="4000" b="1" i="1" dirty="0" smtClean="0"/>
          </a:p>
          <a:p>
            <a:pPr marL="0" indent="0" algn="ctr">
              <a:buNone/>
            </a:pPr>
            <a:r>
              <a:rPr lang="ru-RU" sz="4000" b="1" i="1" dirty="0" smtClean="0"/>
              <a:t>Однородные дифференциальные уравнения </a:t>
            </a:r>
            <a:r>
              <a:rPr lang="en-US" sz="4000" b="1" i="1" dirty="0" smtClean="0"/>
              <a:t>I</a:t>
            </a:r>
            <a:r>
              <a:rPr lang="ru-RU" sz="4000" b="1" i="1" dirty="0" smtClean="0"/>
              <a:t> порядка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08190"/>
      </p:ext>
    </p:extLst>
  </p:cSld>
  <p:clrMapOvr>
    <a:masterClrMapping/>
  </p:clrMapOvr>
  <p:transition spd="med">
    <p:wipe dir="d"/>
  </p:transition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однородной функцией </a:t>
                </a:r>
                <a:r>
                  <a:rPr lang="en-US" sz="3600" b="1" i="1" dirty="0" smtClean="0"/>
                  <a:t>n</a:t>
                </a:r>
                <a:r>
                  <a:rPr lang="ru-RU" sz="3600" b="1" i="1" dirty="0" smtClean="0"/>
                  <a:t>-го порядка </a:t>
                </a:r>
                <a:r>
                  <a:rPr lang="ru-RU" sz="3600" dirty="0" smtClean="0"/>
                  <a:t>(измерения), если при умножении каждого её аргумента на произвольный множитель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𝜆</m:t>
                    </m:r>
                  </m:oMath>
                </a14:m>
                <a:r>
                  <a:rPr lang="ru-RU" sz="3600" dirty="0" smtClean="0">
                    <a:latin typeface="Cambria Math"/>
                    <a:ea typeface="Cambria Math"/>
                  </a:rPr>
                  <a:t> вся функция умножится на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𝜆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то есть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𝜆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𝜆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𝜆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720" b="-49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811376"/>
      </p:ext>
    </p:extLst>
  </p:cSld>
  <p:clrMapOvr>
    <a:masterClrMapping/>
  </p:clrMapOvr>
  <p:transition spd="med">
    <p:wipe dir="d"/>
  </p:transition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ДУ первого порядка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называется </a:t>
                </a:r>
                <a:r>
                  <a:rPr lang="ru-RU" sz="3600" b="1" i="1" dirty="0" smtClean="0"/>
                  <a:t>однородным</a:t>
                </a:r>
                <a:r>
                  <a:rPr lang="ru-RU" sz="3600" dirty="0" smtClean="0"/>
                  <a:t>, если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есть однородная функция нулевого порядка или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можно представить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790" t="-2228" r="-28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058776"/>
      </p:ext>
    </p:extLst>
  </p:cSld>
  <p:clrMapOvr>
    <a:masterClrMapping/>
  </p:clrMapOvr>
  <p:transition spd="med">
    <p:wipe dir="d"/>
  </p:transition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как функцию только одного отношения </a:t>
                </a:r>
                <a:r>
                  <a:rPr lang="ru-RU" sz="3600" dirty="0" smtClean="0"/>
                  <a:t>переменных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600" dirty="0" smtClean="0"/>
                  <a:t>, то есть уравнение вида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3600" dirty="0" smtClean="0"/>
                  <a:t>. 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790" t="-22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38799"/>
      </p:ext>
    </p:extLst>
  </p:cSld>
  <p:clrMapOvr>
    <a:masterClrMapping/>
  </p:clrMapOvr>
  <p:transition spd="med">
    <p:wipe dir="d"/>
  </p:transition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6"/>
                <a:ext cx="6775450" cy="430572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Однородное ДУ часто задается в дифференциальной форме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𝑷</m:t>
                    </m:r>
                    <m:d>
                      <m:dPr>
                        <m:ctrlPr>
                          <a:rPr lang="ru-RU" sz="3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  <m:r>
                          <a:rPr lang="en-US" sz="3600" b="1" i="1">
                            <a:latin typeface="Cambria Math"/>
                          </a:rPr>
                          <m:t>;</m:t>
                        </m:r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</m:d>
                    <m:r>
                      <a:rPr lang="en-US" sz="3600" b="1" i="1">
                        <a:latin typeface="Cambria Math"/>
                      </a:rPr>
                      <m:t>𝒅𝒙</m:t>
                    </m:r>
                    <m:r>
                      <a:rPr lang="en-US" sz="3600" b="1" i="1">
                        <a:latin typeface="Cambria Math"/>
                      </a:rPr>
                      <m:t>+</m:t>
                    </m:r>
                    <m:r>
                      <a:rPr lang="en-US" sz="3600" b="1" i="1">
                        <a:latin typeface="Cambria Math"/>
                      </a:rPr>
                      <m:t>𝑸</m:t>
                    </m:r>
                    <m:d>
                      <m:dPr>
                        <m:ctrlPr>
                          <a:rPr lang="ru-RU" sz="3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  <m:r>
                          <a:rPr lang="en-US" sz="3600" b="1" i="1">
                            <a:latin typeface="Cambria Math"/>
                          </a:rPr>
                          <m:t>;</m:t>
                        </m:r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</m:d>
                    <m:r>
                      <a:rPr lang="en-US" sz="3600" b="1" i="1">
                        <a:latin typeface="Cambria Math"/>
                      </a:rPr>
                      <m:t>𝒅𝒚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𝟎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ru-RU" sz="3600" dirty="0" smtClean="0"/>
                  <a:t> - однородные функции одинакового порядка.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6"/>
                <a:ext cx="6775450" cy="4305722"/>
              </a:xfrm>
              <a:blipFill rotWithShape="1">
                <a:blip r:embed="rId2"/>
                <a:stretch>
                  <a:fillRect l="-2790" t="-2266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85610"/>
      </p:ext>
    </p:extLst>
  </p:cSld>
  <p:clrMapOvr>
    <a:masterClrMapping/>
  </p:clrMapOvr>
  <p:transition spd="med">
    <p:wipe dir="d"/>
  </p:transition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Однородное уравнение преобразуется в уравнение с разделяющимися переменными при помощи замены переменной (подстановки)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</m:oMath>
                </a14:m>
                <a:r>
                  <a:rPr lang="ru-RU" sz="3600" dirty="0" smtClean="0"/>
                  <a:t>  или, что то же самое,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𝑢𝑥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00807"/>
                <a:ext cx="6775450" cy="4377731"/>
              </a:xfrm>
              <a:blipFill rotWithShape="1">
                <a:blip r:embed="rId2"/>
                <a:stretch>
                  <a:fillRect l="-2790" t="-2228" r="-36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43859"/>
      </p:ext>
    </p:extLst>
  </p:cSld>
  <p:clrMapOvr>
    <a:masterClrMapping/>
  </p:clrMapOvr>
  <p:transition spd="med">
    <p:wipe dir="d"/>
  </p:transition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 algn="ctr">
              <a:buNone/>
            </a:pPr>
            <a:endParaRPr lang="ru-RU" sz="4000" b="1" i="1" dirty="0" smtClean="0"/>
          </a:p>
          <a:p>
            <a:pPr marL="0" indent="0" algn="ctr">
              <a:buNone/>
            </a:pPr>
            <a:r>
              <a:rPr lang="ru-RU" sz="4000" b="1" i="1" dirty="0" smtClean="0"/>
              <a:t>Линейные уравнения первого порядка и уравнения Бернулли</a:t>
            </a:r>
            <a:endParaRPr lang="ru-RU" sz="40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1938"/>
      </p:ext>
    </p:extLst>
  </p:cSld>
  <p:clrMapOvr>
    <a:masterClrMapping/>
  </p:clrMapOvr>
  <p:transition spd="med">
    <p:wipe dir="d"/>
  </p:transition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ДУ первого порядка называется </a:t>
                </a:r>
                <a:r>
                  <a:rPr lang="ru-RU" sz="3600" b="1" i="1" dirty="0" smtClean="0"/>
                  <a:t>линейным</a:t>
                </a:r>
                <a:r>
                  <a:rPr lang="ru-RU" sz="3600" dirty="0" smtClean="0"/>
                  <a:t>, если его можно записать в виде: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′+</m:t>
                    </m:r>
                    <m:r>
                      <a:rPr lang="en-US" sz="3600" b="1" i="1">
                        <a:latin typeface="Cambria Math"/>
                      </a:rPr>
                      <m:t>𝒑</m:t>
                    </m:r>
                    <m:d>
                      <m:dPr>
                        <m:ctrlPr>
                          <a:rPr lang="ru-RU" sz="3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𝒒</m:t>
                    </m:r>
                    <m:r>
                      <a:rPr lang="en-US" sz="3600" b="1" i="1">
                        <a:latin typeface="Cambria Math"/>
                      </a:rPr>
                      <m:t>(</m:t>
                    </m:r>
                    <m:r>
                      <a:rPr lang="en-US" sz="3600" b="1" i="1">
                        <a:latin typeface="Cambria Math"/>
                      </a:rPr>
                      <m:t>𝒙</m:t>
                    </m:r>
                    <m:r>
                      <a:rPr lang="en-US" sz="36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непрерывные заданные функции, в частности – постоянные.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461022"/>
      </p:ext>
    </p:extLst>
  </p:cSld>
  <p:clrMapOvr>
    <a:masterClrMapping/>
  </p:clrMapOvr>
  <p:transition spd="med">
    <p:wipe dir="d"/>
  </p:transition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Особенность линейного ДУ: искомая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 и её производная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dirty="0" smtClean="0"/>
                  <a:t>  входят в уравнение в первой степени, не перемножаясь между собой.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l="-2790" t="-22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204871"/>
      </p:ext>
    </p:extLst>
  </p:cSld>
  <p:clrMapOvr>
    <a:masterClrMapping/>
  </p:clrMapOvr>
  <p:transition spd="med">
    <p:wipe dir="d"/>
  </p:transition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Решение линейного ДУ ищется посредством замены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  произведением двух вспомогательных дифференцируемых функций, зависящих от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, то есть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∙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</m:oMath>
                </a14:m>
                <a:r>
                  <a:rPr lang="ru-RU" sz="3600" dirty="0" smtClean="0"/>
                  <a:t>, где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27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638105"/>
      </p:ext>
    </p:extLst>
  </p:cSld>
  <p:clrMapOvr>
    <a:masterClrMapping/>
  </p:clrMapOvr>
  <p:transition spd="med">
    <p:wipe dir="d"/>
  </p:transition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С помощью такой подстановки линейное ДУ сводится к двум уравнениям с разделяющимися переменными относительно каждой из вспомогательных функций.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515026"/>
      </p:ext>
    </p:extLst>
  </p:cSld>
  <p:clrMapOvr>
    <a:masterClrMapping/>
  </p:clrMapOvr>
  <p:transition spd="med">
    <p:wipe dir="d"/>
  </p:transition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556793"/>
                <a:ext cx="7005538" cy="452174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∙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𝑢𝑣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dirty="0" smtClean="0"/>
                  <a:t>. Полученные правые части подставим в уравнение и получим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𝑢</m:t>
                      </m:r>
                      <m:r>
                        <a:rPr lang="en-US" sz="3600" i="1">
                          <a:latin typeface="Cambria Math"/>
                        </a:rPr>
                        <m:t>′</m:t>
                      </m:r>
                      <m:r>
                        <a:rPr lang="en-US" sz="3600" i="1">
                          <a:latin typeface="Cambria Math"/>
                        </a:rPr>
                        <m:t>𝑣</m:t>
                      </m:r>
                      <m:r>
                        <a:rPr lang="en-US" sz="3600" i="1">
                          <a:latin typeface="Cambria Math"/>
                        </a:rPr>
                        <m:t>+</m:t>
                      </m:r>
                      <m:r>
                        <a:rPr lang="en-US" sz="3600" i="1">
                          <a:latin typeface="Cambria Math"/>
                        </a:rPr>
                        <m:t>𝑢𝑣</m:t>
                      </m:r>
                      <m:r>
                        <a:rPr lang="en-US" sz="3600" i="1">
                          <a:latin typeface="Cambria Math"/>
                        </a:rPr>
                        <m:t>′+</m:t>
                      </m:r>
                      <m:r>
                        <a:rPr lang="en-US" sz="36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𝑢𝑣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𝑞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  <m:r>
                          <a:rPr lang="en-US" sz="3600" i="1">
                            <a:latin typeface="Cambria Math"/>
                          </a:rPr>
                          <m:t>′+</m:t>
                        </m:r>
                        <m:r>
                          <a:rPr lang="en-US" sz="3600" i="1">
                            <a:latin typeface="Cambria Math"/>
                          </a:rPr>
                          <m:t>𝑝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>
                    <a:latin typeface="Cambria Math"/>
                    <a:ea typeface="Cambria Math"/>
                  </a:rPr>
                  <a:t>⇒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1)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′+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2)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= 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556793"/>
                <a:ext cx="7005538" cy="4521746"/>
              </a:xfrm>
              <a:blipFill rotWithShape="1">
                <a:blip r:embed="rId2"/>
                <a:stretch>
                  <a:fillRect l="-2698" t="-2156" r="-6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747203"/>
      </p:ext>
    </p:extLst>
  </p:cSld>
  <p:clrMapOvr>
    <a:masterClrMapping/>
  </p:clrMapOvr>
  <p:transition spd="med">
    <p:wipe dir="d"/>
  </p:transition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1)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ru-RU" sz="3600" dirty="0" smtClean="0"/>
                  <a:t> , тогда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𝑣</m:t>
                    </m:r>
                    <m:r>
                      <a:rPr lang="en-US" sz="3600" i="1">
                        <a:latin typeface="Cambria Math"/>
                      </a:rPr>
                      <m:t>=0|∙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r>
                  <a:rPr lang="ru-RU" sz="3600" dirty="0" smtClean="0"/>
                  <a:t>, получим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𝑣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=−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dirty="0" smtClean="0"/>
                  <a:t>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/>
                              </a:rPr>
                              <m:t>𝑑𝑣</m:t>
                            </m:r>
                          </m:num>
                          <m:den>
                            <m:r>
                              <a:rPr lang="en-US" sz="3600" i="1">
                                <a:latin typeface="Cambria Math"/>
                              </a:rPr>
                              <m:t>𝑣</m:t>
                            </m:r>
                          </m:den>
                        </m:f>
                        <m:r>
                          <a:rPr lang="en-US" sz="3600" i="1">
                            <a:latin typeface="Cambria Math"/>
                          </a:rPr>
                          <m:t>=−</m:t>
                        </m:r>
                      </m:e>
                    </m:nary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𝑝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,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𝑣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</m:e>
                    </m:func>
                    <m:r>
                      <a:rPr lang="en-US" sz="3600" i="1">
                        <a:latin typeface="Cambria Math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𝑝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  или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𝒗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sz="3600" b="1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sz="3600" b="1" i="1">
                                <a:latin typeface="Cambria Math"/>
                              </a:rPr>
                              <m:t>𝒅𝒙</m:t>
                            </m:r>
                          </m:e>
                        </m:nary>
                      </m:sup>
                    </m:sSup>
                  </m:oMath>
                </a14:m>
                <a:r>
                  <a:rPr lang="ru-RU" sz="3600" b="1" dirty="0" smtClean="0"/>
                  <a:t>.</a:t>
                </a:r>
                <a:endParaRPr lang="ru-RU" sz="3600" b="1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  <a:blipFill rotWithShape="1">
                <a:blip r:embed="rId2"/>
                <a:stretch>
                  <a:fillRect l="-25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004132"/>
      </p:ext>
    </p:extLst>
  </p:cSld>
  <p:clrMapOvr>
    <a:masterClrMapping/>
  </p:clrMapOvr>
  <p:transition spd="med">
    <p:wipe dir="d"/>
  </p:transition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2)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i="1">
                                <a:latin typeface="Cambria Math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sup>
                    </m:sSup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т.к.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𝑢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п</a:t>
                </a:r>
                <a:r>
                  <a:rPr lang="ru-RU" sz="3600" dirty="0" smtClean="0"/>
                  <a:t>олучим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i="1">
                                <a:latin typeface="Cambria Math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sup>
                    </m:sSup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)|∙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nary>
                              <m:naryPr>
                                <m:limLoc m:val="undOvr"/>
                                <m:subHide m:val="on"/>
                                <m:sup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i="1">
                                    <a:latin typeface="Cambria Math"/>
                                  </a:rPr>
                                  <m:t>𝑑𝑥</m:t>
                                </m:r>
                              </m:e>
                            </m:nary>
                          </m:sup>
                        </m:sSup>
                      </m:den>
                    </m:f>
                  </m:oMath>
                </a14:m>
                <a:r>
                  <a:rPr lang="ru-RU" sz="3600" dirty="0" smtClean="0"/>
                  <a:t> ,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𝑞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−</m:t>
                            </m:r>
                            <m:nary>
                              <m:naryPr>
                                <m:limLoc m:val="undOvr"/>
                                <m:subHide m:val="on"/>
                                <m:sup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i="1">
                                    <a:latin typeface="Cambria Math"/>
                                  </a:rPr>
                                  <m:t>𝑑𝑥</m:t>
                                </m:r>
                              </m:e>
                            </m:nary>
                          </m:sup>
                        </m:sSup>
                      </m:den>
                    </m:f>
                  </m:oMath>
                </a14:m>
                <a:r>
                  <a:rPr lang="ru-RU" sz="3600" dirty="0" smtClean="0"/>
                  <a:t>   или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𝑑𝑢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i="1">
                                <a:latin typeface="Cambria Math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3600" i="1"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sup>
                    </m:sSup>
                    <m:r>
                      <a:rPr lang="en-US" sz="3600" i="1">
                        <a:latin typeface="Cambria Math"/>
                      </a:rPr>
                      <m:t>𝑞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ru-RU" sz="3600" dirty="0" smtClean="0"/>
                  <a:t>. Тогда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  <a:blipFill rotWithShape="1">
                <a:blip r:embed="rId2"/>
                <a:stretch>
                  <a:fillRect l="-2532" b="-5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759518"/>
      </p:ext>
    </p:extLst>
  </p:cSld>
  <p:clrMapOvr>
    <a:masterClrMapping/>
  </p:clrMapOvr>
  <p:transition spd="med">
    <p:wipe dir="d"/>
  </p:transition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1484785"/>
                <a:ext cx="8028384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600" b="0" i="1" smtClean="0">
                        <a:latin typeface="Cambria Math"/>
                      </a:rPr>
                      <m:t>    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𝑑𝑢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nary>
                              <m:naryPr>
                                <m:limLoc m:val="undOvr"/>
                                <m:subHide m:val="on"/>
                                <m:supHide m:val="on"/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i="1">
                                    <a:latin typeface="Cambria Math"/>
                                  </a:rPr>
                                  <m:t>𝑑𝑥</m:t>
                                </m:r>
                              </m:e>
                            </m:nary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𝑞</m:t>
                        </m:r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ru-RU" sz="3600" dirty="0" smtClean="0"/>
                  <a:t>   или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600" b="1" i="1" smtClean="0">
                        <a:latin typeface="Cambria Math"/>
                      </a:rPr>
                      <m:t>     </m:t>
                    </m:r>
                    <m:r>
                      <a:rPr lang="en-US" sz="3600" b="1" i="1">
                        <a:latin typeface="Cambria Math"/>
                      </a:rPr>
                      <m:t>𝒖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ru-RU" sz="36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nary>
                              <m:naryPr>
                                <m:limLoc m:val="undOvr"/>
                                <m:subHide m:val="on"/>
                                <m:supHide m:val="on"/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𝒑</m:t>
                                </m:r>
                                <m:d>
                                  <m:dPr>
                                    <m:ctrlPr>
                                      <a:rPr lang="ru-RU" sz="3600" b="1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US" sz="3600" b="1" i="1">
                                    <a:latin typeface="Cambria Math"/>
                                  </a:rPr>
                                  <m:t>𝒅𝒙</m:t>
                                </m:r>
                              </m:e>
                            </m:nary>
                          </m:sup>
                        </m:sSup>
                        <m:r>
                          <a:rPr lang="en-US" sz="3600" b="1" i="1">
                            <a:latin typeface="Cambria Math"/>
                          </a:rPr>
                          <m:t>𝒒</m:t>
                        </m:r>
                        <m:d>
                          <m:d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  <m:r>
                          <a:rPr lang="en-US" sz="3600" b="1" i="1">
                            <a:latin typeface="Cambria Math"/>
                          </a:rPr>
                          <m:t>𝒅𝒙</m:t>
                        </m:r>
                      </m:e>
                    </m:nary>
                    <m:r>
                      <a:rPr lang="en-US" sz="3600" b="1" i="1">
                        <a:latin typeface="Cambria Math"/>
                      </a:rPr>
                      <m:t>+</m:t>
                    </m:r>
                    <m:r>
                      <a:rPr lang="en-US" sz="3600" b="1" i="1">
                        <a:latin typeface="Cambria Math"/>
                      </a:rPr>
                      <m:t>𝑪</m:t>
                    </m:r>
                  </m:oMath>
                </a14:m>
                <a:r>
                  <a:rPr lang="ru-RU" sz="3600" b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 Возвращаясь к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,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получим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sz="3600" b="1" i="1">
                            <a:latin typeface="Cambria Math"/>
                          </a:rPr>
                        </m:ctrlPr>
                      </m:dPr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𝒆</m:t>
                                </m:r>
                              </m:e>
                              <m:sup>
                                <m:nary>
                                  <m:naryPr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ru-RU" sz="3600" b="1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3600" b="1" i="1">
                                        <a:latin typeface="Cambria Math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ru-RU" sz="3600" b="1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3600" b="1" i="1">
                                            <a:latin typeface="Cambria Math"/>
                                          </a:rPr>
                                          <m:t>𝒙</m:t>
                                        </m:r>
                                      </m:e>
                                    </m:d>
                                    <m:r>
                                      <a:rPr lang="en-US" sz="3600" b="1" i="1">
                                        <a:latin typeface="Cambria Math"/>
                                      </a:rPr>
                                      <m:t>𝒅𝒙</m:t>
                                    </m:r>
                                  </m:e>
                                </m:nary>
                              </m:sup>
                            </m:sSup>
                            <m:r>
                              <a:rPr lang="en-US" sz="3600" b="1" i="1">
                                <a:latin typeface="Cambria Math"/>
                              </a:rPr>
                              <m:t>𝒒</m:t>
                            </m:r>
                            <m:d>
                              <m:d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sz="3600" b="1" i="1">
                                <a:latin typeface="Cambria Math"/>
                              </a:rPr>
                              <m:t>𝒅𝒙</m:t>
                            </m:r>
                          </m:e>
                        </m:nary>
                        <m:r>
                          <a:rPr lang="en-US" sz="3600" b="1" i="1">
                            <a:latin typeface="Cambria Math"/>
                          </a:rPr>
                          <m:t>+</m:t>
                        </m:r>
                        <m:r>
                          <a:rPr lang="en-US" sz="3600" b="1" i="1">
                            <a:latin typeface="Cambria Math"/>
                          </a:rPr>
                          <m:t>𝑪</m:t>
                        </m:r>
                      </m:e>
                    </m:d>
                    <m:r>
                      <a:rPr lang="en-US" sz="3600" b="1" i="1"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sz="3600" b="1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ru-RU" sz="36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sz="3600" b="1" i="1">
                                <a:latin typeface="Cambria Math"/>
                              </a:rPr>
                              <m:t>𝒅𝒙</m:t>
                            </m:r>
                          </m:e>
                        </m:nary>
                      </m:sup>
                    </m:sSup>
                  </m:oMath>
                </a14:m>
                <a:r>
                  <a:rPr lang="ru-RU" sz="3600" dirty="0" smtClean="0"/>
                  <a:t> </a:t>
                </a:r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    общее решение данного ДУ.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1484785"/>
                <a:ext cx="8028384" cy="4593754"/>
              </a:xfrm>
              <a:blipFill rotWithShape="1">
                <a:blip r:embed="rId2"/>
                <a:stretch>
                  <a:fillRect b="-34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279778"/>
      </p:ext>
    </p:extLst>
  </p:cSld>
  <p:clrMapOvr>
    <a:masterClrMapping/>
  </p:clrMapOvr>
  <p:transition spd="med">
    <p:wipe dir="d"/>
  </p:transition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Уравнение вида </a:t>
                </a:r>
                <a:endParaRPr lang="ru-RU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+</m:t>
                      </m:r>
                      <m:r>
                        <a:rPr lang="en-US" sz="36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𝑞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3600" i="1">
                          <a:latin typeface="Cambria Math"/>
                        </a:rPr>
                        <m:t>∙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ru-RU" sz="36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𝑛</m:t>
                      </m:r>
                      <m:r>
                        <a:rPr lang="en-US" sz="3600" i="1">
                          <a:latin typeface="Cambria Math"/>
                        </a:rPr>
                        <m:t>∈</m:t>
                      </m:r>
                      <m:r>
                        <a:rPr lang="en-US" sz="3600" i="1">
                          <a:latin typeface="Cambria Math"/>
                        </a:rPr>
                        <m:t>𝑍</m:t>
                      </m:r>
                      <m:r>
                        <a:rPr lang="en-US" sz="3600" i="1">
                          <a:latin typeface="Cambria Math"/>
                        </a:rPr>
                        <m:t>, </m:t>
                      </m:r>
                      <m:r>
                        <a:rPr lang="en-US" sz="3600" i="1">
                          <a:latin typeface="Cambria Math"/>
                        </a:rPr>
                        <m:t>𝑛</m:t>
                      </m:r>
                      <m:r>
                        <a:rPr lang="en-US" sz="3600" i="1">
                          <a:latin typeface="Cambria Math"/>
                        </a:rPr>
                        <m:t>≠0, </m:t>
                      </m:r>
                      <m:r>
                        <a:rPr lang="en-US" sz="3600" i="1">
                          <a:latin typeface="Cambria Math"/>
                        </a:rPr>
                        <m:t>𝑛</m:t>
                      </m:r>
                      <m:r>
                        <a:rPr lang="en-US" sz="3600" i="1">
                          <a:latin typeface="Cambria Math"/>
                        </a:rPr>
                        <m:t>≠1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н</a:t>
                </a:r>
                <a:r>
                  <a:rPr lang="ru-RU" sz="3600" dirty="0" smtClean="0"/>
                  <a:t>азывается уравнением </a:t>
                </a:r>
                <a:r>
                  <a:rPr lang="ru-RU" sz="3600" b="1" i="1" dirty="0" smtClean="0"/>
                  <a:t>Бернулли.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, то ДУ является линейным, а при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  <m:r>
                      <a:rPr lang="en-US" sz="3600" i="1">
                        <a:latin typeface="Cambria Math"/>
                      </a:rPr>
                      <m:t>=1</m:t>
                    </m:r>
                  </m:oMath>
                </a14:m>
                <a:r>
                  <a:rPr lang="ru-RU" sz="3600" dirty="0" smtClean="0"/>
                  <a:t> – с разделяющимися переменными.</a:t>
                </a:r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  <a:blipFill rotWithShape="1">
                <a:blip r:embed="rId2"/>
                <a:stretch>
                  <a:fillRect l="-2698" t="-2125" r="-12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024093"/>
      </p:ext>
    </p:extLst>
  </p:cSld>
  <p:clrMapOvr>
    <a:masterClrMapping/>
  </p:clrMapOvr>
  <p:transition spd="med">
    <p:wipe dir="d"/>
  </p:transition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§2. Дифференциальные уравнения первого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Уравнение Бернулли, отличающееся от линейного уравнения тем, что в правую часть входит множителем некоторая степень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, решается так же, как линейное.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701408"/>
      </p:ext>
    </p:extLst>
  </p:cSld>
  <p:clrMapOvr>
    <a:masterClrMapping/>
  </p:clrMapOvr>
  <p:transition spd="med">
    <p:wipe dir="d"/>
  </p:transition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уравнения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i="1" dirty="0" smtClean="0"/>
              <a:t>Дифференциальные уравнения высших порядков</a:t>
            </a:r>
          </a:p>
          <a:p>
            <a:pPr marL="0" indent="0">
              <a:buNone/>
            </a:pPr>
            <a:r>
              <a:rPr lang="ru-RU" sz="3600" dirty="0" smtClean="0"/>
              <a:t>    Дифференциальные уравнения порядка выше первого называются ДУ </a:t>
            </a:r>
            <a:r>
              <a:rPr lang="ru-RU" sz="3600" b="1" i="1" dirty="0" smtClean="0"/>
              <a:t>высших порядков.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906929"/>
      </p:ext>
    </p:extLst>
  </p:cSld>
  <p:clrMapOvr>
    <a:masterClrMapping/>
  </p:clrMapOvr>
  <p:transition spd="med">
    <p:wipe dir="d"/>
  </p:transition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ДУ второго порядка в общем случае записывается в виде: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𝐹</m:t>
                      </m:r>
                      <m:r>
                        <a:rPr lang="ru-RU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ru-RU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ru-RU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ru-RU" sz="3600" i="1">
                          <a:latin typeface="Cambria Math"/>
                        </a:rPr>
                        <m:t>′;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ru-RU" sz="3600" i="1">
                          <a:latin typeface="Cambria Math"/>
                        </a:rPr>
                        <m:t>′′)=0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ли, если это возможно, в виде, разрешенном относительно старшей производной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ru-RU" sz="36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ru-RU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ru-RU" sz="3600" i="1">
                              <a:latin typeface="Cambria Math"/>
                            </a:rPr>
                            <m:t>;</m:t>
                          </m:r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  <m:r>
                            <a:rPr lang="en-US" sz="3600" i="1">
                              <a:latin typeface="Cambria Math"/>
                            </a:rPr>
                            <m:t>;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ru-RU" sz="3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48075"/>
      </p:ext>
    </p:extLst>
  </p:cSld>
  <p:clrMapOvr>
    <a:masterClrMapping/>
  </p:clrMapOvr>
  <p:transition spd="med">
    <p:wipe dir="d"/>
  </p:transition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Общим решением </a:t>
                </a:r>
                <a:r>
                  <a:rPr lang="ru-RU" sz="3600" dirty="0" smtClean="0"/>
                  <a:t>ДУ второго порядка называется функция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𝝋</m:t>
                    </m:r>
                    <m:d>
                      <m:dPr>
                        <m:ctrlPr>
                          <a:rPr lang="ru-RU" sz="3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  <m:r>
                          <a:rPr lang="en-US" sz="3600" b="1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  <m:sSub>
                          <m:sSubPr>
                            <m:ctrlPr>
                              <a:rPr lang="ru-RU" sz="36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1  </m:t>
                        </m:r>
                      </m:sub>
                    </m:sSub>
                  </m:oMath>
                </a14:m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600" dirty="0" smtClean="0"/>
                  <a:t>  -  не    зависящие от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произвольные постоянные, удовлетворяющие условиям:</a:t>
                </a:r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l="-2790" t="-2266" r="-81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42876"/>
      </p:ext>
    </p:extLst>
  </p:cSld>
  <p:clrMapOvr>
    <a:masterClrMapping/>
  </p:clrMapOvr>
  <p:transition spd="med">
    <p:wipe dir="d"/>
  </p:transition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84785"/>
                <a:ext cx="7077546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1)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3600" b="0" i="1" smtClean="0">
                                <a:latin typeface="Cambria Math"/>
                              </a:rPr>
                              <m:t>;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600" dirty="0" smtClean="0"/>
                  <a:t> является решением ДУ для каждого фиксированного значения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2) каковы бы ни были начальные условия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|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,  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|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существуют единственные значения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ru-RU" sz="3600" dirty="0" smtClean="0"/>
                  <a:t> такие,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84785"/>
                <a:ext cx="7077546" cy="4593754"/>
              </a:xfrm>
              <a:blipFill rotWithShape="1">
                <a:blip r:embed="rId2"/>
                <a:stretch>
                  <a:fillRect l="-2584" t="-1328" r="-3962" b="-7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417588"/>
      </p:ext>
    </p:extLst>
  </p:cSld>
  <p:clrMapOvr>
    <a:masterClrMapping/>
  </p:clrMapOvr>
  <p:transition spd="med">
    <p:wipe dir="d"/>
  </p:transition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что функция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3600" i="1">
                        <a:latin typeface="Cambria Math"/>
                      </a:rPr>
                      <m:t>;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я</a:t>
                </a:r>
                <a:r>
                  <a:rPr lang="ru-RU" sz="3600" dirty="0" smtClean="0"/>
                  <a:t>вляется решением данного уравнения и удовлетворяет начальным условиям.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157889"/>
      </p:ext>
    </p:extLst>
  </p:cSld>
  <p:clrMapOvr>
    <a:masterClrMapping/>
  </p:clrMapOvr>
  <p:transition spd="med">
    <p:wipe dir="d"/>
  </p:transition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556793"/>
                <a:ext cx="7005538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Всякое решение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3600" i="1">
                        <a:latin typeface="Cambria Math"/>
                      </a:rPr>
                      <m:t>;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ДУ второго порядка, полученное из общего решения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п</a:t>
                </a:r>
                <a:r>
                  <a:rPr lang="ru-RU" sz="3600" dirty="0" smtClean="0"/>
                  <a:t>ри конкретных значениях постоянных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36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ru-RU" sz="3600" dirty="0" smtClean="0"/>
                  <a:t>, называется </a:t>
                </a:r>
                <a:r>
                  <a:rPr lang="ru-RU" sz="3600" b="1" i="1" dirty="0" smtClean="0"/>
                  <a:t>частным решением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556793"/>
                <a:ext cx="7005538" cy="4521746"/>
              </a:xfrm>
              <a:blipFill rotWithShape="1">
                <a:blip r:embed="rId2"/>
                <a:stretch>
                  <a:fillRect l="-2698" t="-9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06100"/>
      </p:ext>
    </p:extLst>
  </p:cSld>
  <p:clrMapOvr>
    <a:masterClrMapping/>
  </p:clrMapOvr>
  <p:transition spd="med">
    <p:wipe dir="d"/>
  </p:transition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844823"/>
            <a:ext cx="6775450" cy="4233715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    </a:t>
            </a:r>
            <a:r>
              <a:rPr lang="ru-RU" sz="3600" b="1" i="1" dirty="0" smtClean="0"/>
              <a:t>График</a:t>
            </a:r>
            <a:r>
              <a:rPr lang="ru-RU" sz="3600" dirty="0" smtClean="0"/>
              <a:t> всякого решения ДУ второго порядка называется </a:t>
            </a:r>
            <a:r>
              <a:rPr lang="ru-RU" sz="3600" b="1" i="1" dirty="0" smtClean="0"/>
              <a:t>интегральной кривой</a:t>
            </a:r>
            <a:r>
              <a:rPr lang="ru-RU" sz="3600" dirty="0" smtClean="0"/>
              <a:t>. </a:t>
            </a:r>
            <a:r>
              <a:rPr lang="ru-RU" sz="3600" b="1" i="1" dirty="0" smtClean="0"/>
              <a:t>Общее решение </a:t>
            </a:r>
            <a:r>
              <a:rPr lang="ru-RU" sz="3600" dirty="0" smtClean="0"/>
              <a:t>ДУ представляет собой </a:t>
            </a:r>
            <a:r>
              <a:rPr lang="ru-RU" sz="3600" b="1" i="1" dirty="0" smtClean="0"/>
              <a:t>множество интегральных кривых</a:t>
            </a:r>
            <a:r>
              <a:rPr lang="ru-RU" sz="3600" dirty="0" smtClean="0"/>
              <a:t>;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555789"/>
      </p:ext>
    </p:extLst>
  </p:cSld>
  <p:clrMapOvr>
    <a:masterClrMapping/>
  </p:clrMapOvr>
  <p:transition spd="med">
    <p:wipe dir="d"/>
  </p:transition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/>
                  <a:t>частное решение – одна интегральная кривая</a:t>
                </a:r>
                <a:r>
                  <a:rPr lang="ru-RU" sz="3600" dirty="0"/>
                  <a:t> этого множества, проходящая через точку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и имеющая в ней касательную </a:t>
                </a:r>
                <a:r>
                  <a:rPr lang="ru-RU" sz="3600" dirty="0" smtClean="0"/>
                  <a:t>с заданным угловым коэффициентом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)=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507722"/>
      </p:ext>
    </p:extLst>
  </p:cSld>
  <p:clrMapOvr>
    <a:masterClrMapping/>
  </p:clrMapOvr>
  <p:transition spd="med">
    <p:wipe dir="d"/>
  </p:transition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Дифференциальные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уравнения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Аналогичные понятия и определения имеют место и для ДУ </a:t>
                </a:r>
                <a:r>
                  <a:rPr lang="en-US" sz="3600" i="1" dirty="0" smtClean="0"/>
                  <a:t>n</a:t>
                </a:r>
                <a:r>
                  <a:rPr lang="ru-RU" sz="3600" dirty="0" smtClean="0"/>
                  <a:t>-го порядка, которое в общем виде записывается как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𝐹</m:t>
                      </m:r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′;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′′;⋯;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𝑛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и</a:t>
                </a:r>
                <a:r>
                  <a:rPr lang="ru-RU" sz="3600" dirty="0" smtClean="0"/>
                  <a:t>ли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(</m:t>
                          </m:r>
                          <m:r>
                            <a:rPr lang="en-US" sz="3600" i="1">
                              <a:latin typeface="Cambria Math"/>
                            </a:rPr>
                            <m:t>𝑛</m:t>
                          </m:r>
                          <m:r>
                            <a:rPr lang="en-US" sz="3600" i="1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𝑓</m:t>
                      </m:r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′;</m:t>
                      </m:r>
                      <m:r>
                        <a:rPr lang="en-US" sz="3600" i="1">
                          <a:latin typeface="Cambria Math"/>
                        </a:rPr>
                        <m:t>𝑦</m:t>
                      </m:r>
                      <m:r>
                        <a:rPr lang="en-US" sz="3600" i="1">
                          <a:latin typeface="Cambria Math"/>
                        </a:rPr>
                        <m:t>′′;⋯;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5"/>
                <a:ext cx="7005538" cy="4593754"/>
              </a:xfrm>
              <a:blipFill rotWithShape="1">
                <a:blip r:embed="rId2"/>
                <a:stretch>
                  <a:fillRect l="-2698" t="-2125" r="-3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135181"/>
      </p:ext>
    </p:extLst>
  </p:cSld>
  <p:clrMapOvr>
    <a:masterClrMapping/>
  </p:clrMapOvr>
  <p:transition spd="med">
    <p:wipe dir="d"/>
  </p:transition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556793"/>
            <a:ext cx="6775450" cy="452174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i="1" dirty="0" smtClean="0"/>
              <a:t>Уравнения, допускающие понижение порядка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Одним из методов интегрирования ДУ высших порядков является </a:t>
            </a:r>
            <a:r>
              <a:rPr lang="ru-RU" sz="3600" b="1" i="1" dirty="0" smtClean="0"/>
              <a:t>метод понижения порядка.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132499"/>
      </p:ext>
    </p:extLst>
  </p:cSld>
  <p:clrMapOvr>
    <a:masterClrMapping/>
  </p:clrMapOvr>
  <p:transition spd="med">
    <p:wipe dir="d"/>
  </p:transition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Типы ДУ, допускающих понижение порядка: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b="1" i="1" dirty="0" smtClean="0"/>
                  <a:t>1) </a:t>
                </a:r>
                <a:r>
                  <a:rPr lang="ru-RU" sz="3600" dirty="0" smtClean="0"/>
                  <a:t>уравнение </a:t>
                </a:r>
                <a:r>
                  <a:rPr lang="en-US" sz="3600" i="1" dirty="0" smtClean="0"/>
                  <a:t>n</a:t>
                </a:r>
                <a:r>
                  <a:rPr lang="ru-RU" sz="3600" dirty="0" smtClean="0"/>
                  <a:t>-го порядка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 решается последовательным интегрированием </a:t>
                </a:r>
                <a:r>
                  <a:rPr lang="en-US" sz="3600" i="1" dirty="0" smtClean="0"/>
                  <a:t>n</a:t>
                </a:r>
                <a:r>
                  <a:rPr lang="ru-RU" sz="3600" dirty="0" smtClean="0"/>
                  <a:t> раз. После </a:t>
                </a:r>
              </a:p>
              <a:p>
                <a:pPr marL="0" indent="0">
                  <a:buNone/>
                </a:pPr>
                <a:r>
                  <a:rPr lang="en-US" sz="3600" i="1" dirty="0" smtClean="0"/>
                  <a:t>n</a:t>
                </a:r>
                <a:r>
                  <a:rPr lang="ru-RU" sz="3600" dirty="0" smtClean="0"/>
                  <a:t>-кратного интегрирования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223895"/>
      </p:ext>
    </p:extLst>
  </p:cSld>
  <p:clrMapOvr>
    <a:masterClrMapping/>
  </p:clrMapOvr>
  <p:transition spd="med">
    <p:wipe dir="d"/>
  </p:transition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475656" y="1556793"/>
                <a:ext cx="7668344" cy="4521746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600" dirty="0" smtClean="0"/>
                  <a:t>Получаем общий интеграл этого            уравнения в виде явной функции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от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 произвольных постоянных </a:t>
                </a:r>
                <a:endParaRPr lang="ru-RU" sz="3600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  <m:r>
                          <a:rPr lang="en-US" sz="36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  <m:r>
                          <a:rPr lang="en-US" sz="3600" i="1"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ru-RU" sz="3600" b="1" i="1" dirty="0" smtClean="0"/>
                  <a:t>+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+⋯+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ru-RU" sz="3600" b="0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75656" y="1556793"/>
                <a:ext cx="7668344" cy="4521746"/>
              </a:xfrm>
              <a:blipFill rotWithShape="1">
                <a:blip r:embed="rId2"/>
                <a:stretch>
                  <a:fillRect t="-2156" r="-130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140036"/>
      </p:ext>
    </p:extLst>
  </p:cSld>
  <p:clrMapOvr>
    <a:masterClrMapping/>
  </p:clrMapOvr>
  <p:transition spd="med">
    <p:wipe dir="d"/>
  </p:transition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:r>
                  <a:rPr lang="ru-RU" sz="3600" b="1" i="1" dirty="0" smtClean="0"/>
                  <a:t>2) </a:t>
                </a:r>
                <a:r>
                  <a:rPr lang="ru-RU" sz="3600" dirty="0" smtClean="0"/>
                  <a:t>ДУ вида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𝑘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𝑘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+1)</m:t>
                            </m:r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;⋯;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b="1" i="1" dirty="0" smtClean="0"/>
                  <a:t>, </a:t>
                </a:r>
                <a:r>
                  <a:rPr lang="ru-RU" sz="3600" dirty="0" smtClean="0"/>
                  <a:t>не</a:t>
                </a:r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содержащее явно искомой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b="1" i="1" dirty="0" smtClean="0"/>
                  <a:t>. </a:t>
                </a:r>
                <a:r>
                  <a:rPr lang="ru-RU" sz="3600" dirty="0" smtClean="0"/>
                  <a:t>Порядок такого уравнения можно понизить, взяв за новую неизвестную функцию низшую из производных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16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050654"/>
      </p:ext>
    </p:extLst>
  </p:cSld>
  <p:clrMapOvr>
    <a:masterClrMapping/>
  </p:clrMapOvr>
  <p:transition spd="med">
    <p:wipe dir="d"/>
  </p:transition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д</a:t>
                </a:r>
                <a:r>
                  <a:rPr lang="ru-RU" sz="3600" dirty="0" smtClean="0"/>
                  <a:t>анного уравнения, то есть, полагая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Тогда получаем уравнение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ru-RU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;</m:t>
                          </m:r>
                          <m:r>
                            <a:rPr lang="en-US" sz="3600" i="1">
                              <a:latin typeface="Cambria Math"/>
                            </a:rPr>
                            <m:t>𝑝</m:t>
                          </m:r>
                          <m:r>
                            <a:rPr lang="en-US" sz="3600" i="1">
                              <a:latin typeface="Cambria Math"/>
                            </a:rPr>
                            <m:t>;</m:t>
                          </m:r>
                          <m:r>
                            <a:rPr lang="en-US" sz="3600" i="1">
                              <a:latin typeface="Cambria Math"/>
                            </a:rPr>
                            <m:t>𝑝</m:t>
                          </m:r>
                          <m:r>
                            <a:rPr lang="en-US" sz="3600" i="1">
                              <a:latin typeface="Cambria Math"/>
                            </a:rPr>
                            <m:t>′;</m:t>
                          </m:r>
                          <m:r>
                            <a:rPr lang="en-US" sz="3600" i="1">
                              <a:latin typeface="Cambria Math"/>
                            </a:rPr>
                            <m:t>𝑝</m:t>
                          </m:r>
                          <m:r>
                            <a:rPr lang="en-US" sz="3600" i="1">
                              <a:latin typeface="Cambria Math"/>
                            </a:rPr>
                            <m:t>′′;⋯;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en-US" sz="36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ru-RU" sz="3600" dirty="0"/>
              </a:p>
              <a:p>
                <a:pPr marL="0" indent="0">
                  <a:buNone/>
                </a:pPr>
                <a:r>
                  <a:rPr lang="ru-RU" sz="3600" dirty="0" smtClean="0"/>
                  <a:t>    Таким образом, порядок уравнения понижается на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dirty="0" smtClean="0"/>
                  <a:t> единиц;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80363"/>
      </p:ext>
    </p:extLst>
  </p:cSld>
  <p:clrMapOvr>
    <a:masterClrMapping/>
  </p:clrMapOvr>
  <p:transition spd="med">
    <p:wipe dir="d"/>
  </p:transition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</a:t>
                </a:r>
                <a:r>
                  <a:rPr lang="ru-RU" sz="3600" b="1" i="1" dirty="0" smtClean="0"/>
                  <a:t>3) </a:t>
                </a:r>
                <a:r>
                  <a:rPr lang="ru-RU" sz="3600" dirty="0" smtClean="0"/>
                  <a:t>ДУ вида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  <m:r>
                          <a:rPr lang="en-US" sz="3600" i="1">
                            <a:latin typeface="Cambria Math"/>
                          </a:rPr>
                          <m:t>′;</m:t>
                        </m:r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  <m:r>
                          <a:rPr lang="en-US" sz="3600" i="1">
                            <a:latin typeface="Cambria Math"/>
                          </a:rPr>
                          <m:t>′′;⋯;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sz="3600" i="1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sup>
                        </m:sSup>
                        <m:r>
                          <a:rPr lang="en-US" sz="3600" i="1">
                            <a:latin typeface="Cambria Math"/>
                          </a:rPr>
                          <m:t>;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, не содержащее явно независимой переменной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. Такое уравнение называется неполным ДУ. Его порядок можно понизить на единицу, положив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40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485416"/>
      </p:ext>
    </p:extLst>
  </p:cSld>
  <p:clrMapOvr>
    <a:masterClrMapping/>
  </p:clrMapOvr>
  <p:transition spd="med">
    <p:wipe dir="d"/>
  </p:transition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§4. Дифференциальные уравнения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412776"/>
                <a:ext cx="7221562" cy="4665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.</m:t>
                    </m:r>
                  </m:oMath>
                </a14:m>
                <a:r>
                  <a:rPr lang="ru-RU" sz="3600" dirty="0" smtClean="0"/>
                  <a:t> По правилу      дифференцирования сложной  функции находим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′∙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′∙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𝑑𝑝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𝑑𝑦</m:t>
                        </m:r>
                      </m:den>
                    </m:f>
                  </m:oMath>
                </a14:m>
                <a:r>
                  <a:rPr lang="ru-RU" sz="3600" dirty="0" smtClean="0"/>
                  <a:t>. Затем найдем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′′′=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′′∙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′∙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′∙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∙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𝑝</m:t>
                      </m:r>
                      <m:r>
                        <a:rPr lang="en-US" sz="3600" i="1">
                          <a:latin typeface="Cambria Math"/>
                        </a:rPr>
                        <m:t>′′∙</m:t>
                      </m:r>
                      <m:r>
                        <a:rPr lang="en-US" sz="3600" i="1">
                          <a:latin typeface="Cambria Math"/>
                        </a:rPr>
                        <m:t>𝑝</m:t>
                      </m:r>
                      <m:r>
                        <a:rPr lang="en-US" sz="3600" i="1">
                          <a:latin typeface="Cambria Math"/>
                        </a:rPr>
                        <m:t>∙</m:t>
                      </m:r>
                      <m:r>
                        <a:rPr lang="en-US" sz="3600" i="1">
                          <a:latin typeface="Cambria Math"/>
                        </a:rPr>
                        <m:t>𝑝</m:t>
                      </m:r>
                      <m:r>
                        <a:rPr lang="en-US" sz="36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′</m:t>
                              </m:r>
                            </m:e>
                          </m:d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∙</m:t>
                      </m:r>
                      <m:r>
                        <a:rPr lang="en-US" sz="3600" i="1">
                          <a:latin typeface="Cambria Math"/>
                        </a:rPr>
                        <m:t>𝑝</m:t>
                      </m:r>
                      <m:r>
                        <a:rPr lang="en-US" sz="3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′′∙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𝑝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′</m:t>
                            </m:r>
                          </m:e>
                        </m:d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∙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</m:oMath>
                </a14:m>
                <a:r>
                  <a:rPr lang="ru-RU" sz="3600" dirty="0" smtClean="0"/>
                  <a:t>   и так далее.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412776"/>
                <a:ext cx="7221562" cy="4665763"/>
              </a:xfrm>
              <a:blipFill rotWithShape="1">
                <a:blip r:embed="rId2"/>
                <a:stretch>
                  <a:fillRect l="-2532" t="-2092" b="-27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490045"/>
      </p:ext>
    </p:extLst>
  </p:cSld>
  <p:clrMapOvr>
    <a:masterClrMapping/>
  </p:clrMapOvr>
  <p:transition spd="med">
    <p:wipe dir="d"/>
  </p:transition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700807"/>
            <a:ext cx="6775450" cy="4377731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i="1" dirty="0" smtClean="0"/>
              <a:t>Линейные дифференциальные уравнения второго порядка с постоянными коэффициентами</a:t>
            </a:r>
          </a:p>
          <a:p>
            <a:pPr marL="0" indent="0" algn="ctr">
              <a:buNone/>
            </a:pPr>
            <a:endParaRPr lang="ru-RU" sz="40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49490"/>
      </p:ext>
    </p:extLst>
  </p:cSld>
  <p:clrMapOvr>
    <a:masterClrMapping/>
  </p:clrMapOvr>
  <p:transition spd="med">
    <p:wipe dir="d"/>
  </p:transition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Линейным дифференциальным уравнением второго порядка с постоянными коэффициентами называется уравнение вида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′′+</m:t>
                    </m:r>
                    <m:r>
                      <a:rPr lang="en-US" sz="3600" i="1">
                        <a:latin typeface="Cambria Math"/>
                      </a:rPr>
                      <m:t>𝑝𝑦</m:t>
                    </m:r>
                    <m:r>
                      <a:rPr lang="en-US" sz="3600" i="1">
                        <a:latin typeface="Cambria Math"/>
                      </a:rPr>
                      <m:t>′+</m:t>
                    </m:r>
                    <m:r>
                      <a:rPr lang="en-US" sz="3600" i="1">
                        <a:latin typeface="Cambria Math"/>
                      </a:rPr>
                      <m:t>𝑞𝑦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где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 smtClean="0"/>
                  <a:t> – искомая функция,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𝑝</m:t>
                    </m:r>
                  </m:oMath>
                </a14:m>
                <a:r>
                  <a:rPr lang="ru-RU" sz="3600" dirty="0" smtClean="0"/>
                  <a:t>  и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𝑞</m:t>
                    </m:r>
                  </m:oMath>
                </a14:m>
                <a:r>
                  <a:rPr lang="ru-RU" sz="3600" dirty="0" smtClean="0"/>
                  <a:t> – </a:t>
                </a:r>
              </a:p>
              <a:p>
                <a:pPr marL="0" indent="0">
                  <a:buNone/>
                </a:pPr>
                <a:r>
                  <a:rPr lang="ru-RU" sz="3600" dirty="0"/>
                  <a:t>н</a:t>
                </a:r>
                <a:r>
                  <a:rPr lang="ru-RU" sz="3600" dirty="0" smtClean="0"/>
                  <a:t>екоторые постоянные.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4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817774"/>
      </p:ext>
    </p:extLst>
  </p:cSld>
  <p:clrMapOvr>
    <a:masterClrMapping/>
  </p:clrMapOvr>
  <p:transition spd="med">
    <p:wipe dir="d"/>
  </p:transition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556793"/>
                <a:ext cx="693353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=0,</m:t>
                    </m:r>
                  </m:oMath>
                </a14:m>
                <a:r>
                  <a:rPr lang="ru-RU" sz="3600" dirty="0" smtClean="0"/>
                  <a:t> то уравнение называется </a:t>
                </a:r>
                <a:r>
                  <a:rPr lang="ru-RU" sz="3600" b="1" i="1" dirty="0" smtClean="0"/>
                  <a:t>линейным однородным дифференциальным уравнением </a:t>
                </a:r>
                <a:r>
                  <a:rPr lang="ru-RU" sz="3600" dirty="0" smtClean="0"/>
                  <a:t>(ЛОДУ), в противном случае оно называется </a:t>
                </a:r>
                <a:r>
                  <a:rPr lang="ru-RU" sz="3600" b="1" i="1" dirty="0" smtClean="0"/>
                  <a:t>линейным неоднородным дифференциальным уравнением </a:t>
                </a:r>
                <a:r>
                  <a:rPr lang="ru-RU" sz="3600" dirty="0" smtClean="0"/>
                  <a:t>(ЛНДУ).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556793"/>
                <a:ext cx="6933530" cy="4521746"/>
              </a:xfrm>
              <a:blipFill rotWithShape="1">
                <a:blip r:embed="rId2"/>
                <a:stretch>
                  <a:fillRect l="-2726" t="-2156" r="-3958" b="-40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27188"/>
      </p:ext>
    </p:extLst>
  </p:cSld>
  <p:clrMapOvr>
    <a:masterClrMapping/>
  </p:clrMapOvr>
  <p:transition spd="med">
    <p:wipe dir="d"/>
  </p:transition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Рассмотрим уравнение вида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𝑞𝑦</m:t>
                    </m:r>
                    <m:r>
                      <a:rPr lang="en-US" sz="3600" i="1">
                        <a:latin typeface="Cambria Math"/>
                      </a:rPr>
                      <m:t>=0, где 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r>
                      <a:rPr lang="en-US" sz="3600" i="1">
                        <a:latin typeface="Cambria Math"/>
                      </a:rPr>
                      <m:t> и 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</m:oMath>
                </a14:m>
                <a:r>
                  <a:rPr lang="ru-RU" sz="3600" dirty="0" smtClean="0"/>
                  <a:t> – вещественные числа.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Решение этого уравнения будем искать в виде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𝑘𝑥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, </m:t>
                    </m:r>
                  </m:oMath>
                </a14:m>
                <a:endParaRPr lang="ru-RU" sz="3600" i="1" dirty="0" smtClean="0"/>
              </a:p>
              <a:p>
                <a:pPr marL="0" indent="0">
                  <a:buNone/>
                </a:pPr>
                <a:r>
                  <a:rPr lang="ru-RU" sz="3600" b="0" dirty="0" smtClean="0"/>
                  <a:t>где</a:t>
                </a:r>
                <a14:m>
                  <m:oMath xmlns:m="http://schemas.openxmlformats.org/officeDocument/2006/math">
                    <m:r>
                      <a:rPr lang="ru-RU" sz="3600" b="0" i="1" smtClean="0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i="1" dirty="0"/>
                  <a:t> </a:t>
                </a:r>
                <a:r>
                  <a:rPr lang="ru-RU" sz="3600" i="1" dirty="0" smtClean="0"/>
                  <a:t>– </a:t>
                </a:r>
                <a:r>
                  <a:rPr lang="ru-RU" sz="3600" dirty="0" smtClean="0"/>
                  <a:t>некоторое число. 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3"/>
                <a:stretch>
                  <a:fillRect l="-2790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233957"/>
      </p:ext>
    </p:extLst>
  </p:cSld>
  <p:clrMapOvr>
    <a:masterClrMapping/>
  </p:clrMapOvr>
  <p:transition spd="med">
    <p:wipe dir="d"/>
  </p:transition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08112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556793"/>
                <a:ext cx="7005538" cy="452174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′=</m:t>
                    </m:r>
                    <m:r>
                      <a:rPr lang="en-US" sz="3600" i="1">
                        <a:latin typeface="Cambria Math"/>
                      </a:rPr>
                      <m:t>𝑘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𝑘𝑥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𝑘𝑥</m:t>
                        </m:r>
                      </m:sup>
                    </m:sSup>
                  </m:oMath>
                </a14:m>
                <a:r>
                  <a:rPr lang="ru-RU" sz="3600" dirty="0" smtClean="0"/>
                  <a:t>, тогда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𝑘𝑥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 </m:t>
                    </m:r>
                    <m:r>
                      <a:rPr lang="en-US" sz="3600" i="1">
                        <a:latin typeface="Cambria Math"/>
                      </a:rPr>
                      <m:t>𝑝𝑘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𝑘𝑥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𝑘𝑥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 или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latin typeface="Cambria Math"/>
                          </a:rPr>
                          <m:t>𝒌</m:t>
                        </m:r>
                      </m:e>
                      <m:sup>
                        <m:r>
                          <a:rPr lang="en-US" sz="36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latin typeface="Cambria Math"/>
                      </a:rPr>
                      <m:t>+</m:t>
                    </m:r>
                    <m:r>
                      <a:rPr lang="en-US" sz="3600" b="1" i="1">
                        <a:latin typeface="Cambria Math"/>
                      </a:rPr>
                      <m:t>𝒑𝒌</m:t>
                    </m:r>
                    <m:r>
                      <a:rPr lang="en-US" sz="3600" b="1" i="1">
                        <a:latin typeface="Cambria Math"/>
                      </a:rPr>
                      <m:t>+</m:t>
                    </m:r>
                    <m:r>
                      <a:rPr lang="en-US" sz="3600" b="1" i="1">
                        <a:latin typeface="Cambria Math"/>
                      </a:rPr>
                      <m:t>𝒒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 Полученное уравнение называется </a:t>
                </a:r>
                <a:r>
                  <a:rPr lang="ru-RU" sz="3600" b="1" i="1" dirty="0" smtClean="0"/>
                  <a:t>характеристическим уравнением </a:t>
                </a:r>
                <a:r>
                  <a:rPr lang="ru-RU" sz="3600" dirty="0" smtClean="0"/>
                  <a:t>ЛОДУ.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556793"/>
                <a:ext cx="7005538" cy="4521746"/>
              </a:xfrm>
              <a:blipFill rotWithShape="1">
                <a:blip r:embed="rId2"/>
                <a:stretch>
                  <a:fillRect l="-2698" t="-674" r="-2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449126"/>
      </p:ext>
    </p:extLst>
  </p:cSld>
  <p:clrMapOvr>
    <a:masterClrMapping/>
  </p:clrMapOvr>
  <p:transition spd="med">
    <p:wipe dir="d"/>
  </p:transition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08112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При решении характеристического уравнения возможны три случая, зависящие от того, какой знак имеет дискриминант квадратного уравнения: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𝐷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−4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30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015070"/>
      </p:ext>
    </p:extLst>
  </p:cSld>
  <p:clrMapOvr>
    <a:masterClrMapping/>
  </p:clrMapOvr>
  <p:transition spd="med">
    <p:wipe dir="d"/>
  </p:transition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441</a:t>
            </a:fld>
            <a:endParaRPr lang="ru-RU"/>
          </a:p>
        </p:txBody>
      </p:sp>
      <p:pic>
        <p:nvPicPr>
          <p:cNvPr id="2334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420" y="1613178"/>
            <a:ext cx="6737759" cy="4409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312617"/>
      </p:ext>
    </p:extLst>
  </p:cSld>
  <p:clrMapOvr>
    <a:masterClrMapping/>
  </p:clrMapOvr>
  <p:transition spd="med">
    <p:wipe dir="d"/>
  </p:transition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§3. Дифференциальные уравнения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340768"/>
                <a:ext cx="7221562" cy="47377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Рассмотрим ЛНДУ </a:t>
                </a:r>
                <a:endParaRPr lang="ru-RU" sz="36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′′+</m:t>
                    </m:r>
                    <m:r>
                      <a:rPr lang="en-US" sz="3600" i="1">
                        <a:latin typeface="Cambria Math"/>
                      </a:rPr>
                      <m:t>𝑝𝑦</m:t>
                    </m:r>
                    <m:r>
                      <a:rPr lang="en-US" sz="3600" i="1">
                        <a:latin typeface="Cambria Math"/>
                      </a:rPr>
                      <m:t>′+</m:t>
                    </m:r>
                    <m:r>
                      <a:rPr lang="en-US" sz="3600" i="1">
                        <a:latin typeface="Cambria Math"/>
                      </a:rPr>
                      <m:t>𝑞𝑦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3600" dirty="0" smtClean="0"/>
                  <a:t>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≠0.</m:t>
                    </m:r>
                  </m:oMath>
                </a14:m>
                <a:r>
                  <a:rPr lang="en-US" sz="3600" dirty="0"/>
                  <a:t> </a:t>
                </a:r>
                <a:r>
                  <a:rPr lang="ru-RU" sz="3600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 Уравнение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𝑝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𝑞𝑦</m:t>
                    </m:r>
                    <m:r>
                      <a:rPr lang="en-US" sz="3600" i="1">
                        <a:latin typeface="Cambria Math"/>
                      </a:rPr>
                      <m:t>=0,</m:t>
                    </m:r>
                  </m:oMath>
                </a14:m>
                <a:r>
                  <a:rPr lang="ru-RU" sz="3600" dirty="0" smtClean="0"/>
                  <a:t> левая часть которого совпадает с левой частью ЛНДУ, называется </a:t>
                </a:r>
                <a:r>
                  <a:rPr lang="ru-RU" sz="3600" b="1" i="1" dirty="0" smtClean="0"/>
                  <a:t>соответствующим</a:t>
                </a:r>
                <a:r>
                  <a:rPr lang="ru-RU" sz="3600" dirty="0" smtClean="0"/>
                  <a:t> ему </a:t>
                </a:r>
                <a:r>
                  <a:rPr lang="ru-RU" sz="3600" b="1" i="1" dirty="0" smtClean="0"/>
                  <a:t>однородным уравнением.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340768"/>
                <a:ext cx="7221562" cy="4737771"/>
              </a:xfrm>
              <a:blipFill rotWithShape="1">
                <a:blip r:embed="rId2"/>
                <a:stretch>
                  <a:fillRect l="-2532" t="-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433542"/>
      </p:ext>
    </p:extLst>
  </p:cSld>
  <p:clrMapOvr>
    <a:masterClrMapping/>
  </p:clrMapOvr>
  <p:transition spd="med">
    <p:wipe dir="d"/>
  </p:transition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</a:t>
                </a:r>
                <a:r>
                  <a:rPr lang="ru-RU" sz="3600" b="1" i="1" dirty="0" smtClean="0"/>
                  <a:t>Теорема</a:t>
                </a:r>
                <a:r>
                  <a:rPr lang="ru-RU" sz="3600" dirty="0" smtClean="0"/>
                  <a:t> (о структуре общего решения ЛНДУ). Общим решением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b="1" i="1">
                            <a:latin typeface="Cambria Math"/>
                          </a:rPr>
                          <m:t>он</m:t>
                        </m:r>
                      </m:sub>
                    </m:sSub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ЛНДУ является сумма его некоторого частного решения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b="1" i="1">
                            <a:latin typeface="Cambria Math"/>
                          </a:rPr>
                          <m:t>чн</m:t>
                        </m:r>
                      </m:sub>
                    </m:sSub>
                  </m:oMath>
                </a14:m>
                <a:r>
                  <a:rPr lang="ru-RU" sz="3600" b="1" i="1" dirty="0" smtClean="0"/>
                  <a:t> </a:t>
                </a:r>
                <a:r>
                  <a:rPr lang="ru-RU" sz="3600" dirty="0" smtClean="0"/>
                  <a:t>и общего решения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3600" b="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b="0" i="1">
                            <a:latin typeface="Cambria Math"/>
                          </a:rPr>
                          <m:t>𝑜𝑜</m:t>
                        </m:r>
                      </m:sub>
                    </m:sSub>
                  </m:oMath>
                </a14:m>
                <a:r>
                  <a:rPr lang="ru-RU" sz="3600" i="1" dirty="0" smtClean="0"/>
                  <a:t> </a:t>
                </a:r>
                <a:r>
                  <a:rPr lang="ru-RU" sz="3600" dirty="0" smtClean="0"/>
                  <a:t>соответствующего однородного уравнения, то есть</a:t>
                </a:r>
                <a:endParaRPr lang="ru-RU" sz="36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ru-RU" sz="3600" b="1" i="1">
                            <a:latin typeface="Cambria Math"/>
                          </a:rPr>
                          <m:t>он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ru-RU" sz="3600" b="1" i="1">
                            <a:latin typeface="Cambria Math"/>
                          </a:rPr>
                          <m:t>чн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sz="3600" b="0" i="1">
                            <a:latin typeface="Cambria Math"/>
                          </a:rPr>
                          <m:t>𝑜𝑜</m:t>
                        </m:r>
                      </m:sub>
                    </m:sSub>
                  </m:oMath>
                </a14:m>
                <a:r>
                  <a:rPr lang="ru-RU" sz="3600" b="1" dirty="0" smtClean="0"/>
                  <a:t>.</a:t>
                </a:r>
                <a:endParaRPr lang="ru-RU" sz="3600" b="1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340768"/>
                <a:ext cx="6775450" cy="4737771"/>
              </a:xfrm>
              <a:blipFill rotWithShape="1">
                <a:blip r:embed="rId2"/>
                <a:stretch>
                  <a:fillRect l="-2790" t="-2059" b="-16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952662"/>
      </p:ext>
    </p:extLst>
  </p:cSld>
  <p:clrMapOvr>
    <a:masterClrMapping/>
  </p:clrMapOvr>
  <p:transition spd="med">
    <p:wipe dir="d"/>
  </p:transition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Некоторые случаи нахождения частного некоторого решения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b="1" i="1">
                            <a:latin typeface="Cambria Math"/>
                          </a:rPr>
                          <m:t>чн</m:t>
                        </m:r>
                      </m:sub>
                    </m:sSub>
                  </m:oMath>
                </a14:m>
                <a:r>
                  <a:rPr lang="ru-RU" sz="3600" dirty="0" smtClean="0"/>
                  <a:t>) неоднородного уравнения методом неопределенных коэффициентов, не требующим интегрирования: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1.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)·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∈</m:t>
                    </m:r>
                    <m:r>
                      <a:rPr lang="en-US" sz="3600" i="1">
                        <a:latin typeface="Cambria Math"/>
                      </a:rPr>
                      <m:t>𝑅</m:t>
                    </m:r>
                    <m:r>
                      <a:rPr lang="en-US" sz="3600" i="1">
                        <a:latin typeface="Cambria Math"/>
                      </a:rPr>
                      <m:t>, 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12777"/>
                <a:ext cx="6775450" cy="4665762"/>
              </a:xfrm>
              <a:blipFill rotWithShape="1">
                <a:blip r:embed="rId2"/>
                <a:stretch>
                  <a:fillRect l="-2790" t="-2092" r="-35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198344"/>
      </p:ext>
    </p:extLst>
  </p:cSld>
  <p:clrMapOvr>
    <a:masterClrMapping/>
  </p:clrMapOvr>
  <p:transition spd="med">
    <p:wipe dir="d"/>
  </p:transition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ru-RU" sz="3600" b="0" i="1" smtClean="0">
                        <a:latin typeface="Cambria Math"/>
                      </a:rPr>
                      <m:t>многочлен степени</m:t>
                    </m:r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ru-RU" sz="3600" b="0" i="1" smtClean="0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. Тогда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ru-RU" sz="3600" b="1" i="1">
                            <a:latin typeface="Cambria Math"/>
                          </a:rPr>
                          <m:t>чн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𝑸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𝒏</m:t>
                        </m:r>
                      </m:sub>
                    </m:sSub>
                    <m:d>
                      <m:dPr>
                        <m:ctrlPr>
                          <a:rPr lang="ru-RU" sz="3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3600" b="1" i="1">
                        <a:latin typeface="Cambria Math"/>
                      </a:rPr>
                      <m:t>·</m:t>
                    </m:r>
                    <m:sSup>
                      <m:sSupPr>
                        <m:ctrlPr>
                          <a:rPr lang="ru-RU" sz="3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sz="3600" b="1" i="1">
                            <a:latin typeface="Cambria Math"/>
                          </a:rPr>
                          <m:t>𝒂𝒙</m:t>
                        </m:r>
                      </m:sup>
                    </m:sSup>
                    <m:r>
                      <a:rPr lang="en-US" sz="3600" b="1" i="1">
                        <a:latin typeface="Cambria Math"/>
                      </a:rPr>
                      <m:t>·</m:t>
                    </m:r>
                    <m:sSup>
                      <m:sSupPr>
                        <m:ctrlPr>
                          <a:rPr lang="ru-RU" sz="3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3600" b="1" i="1">
                            <a:latin typeface="Cambria Math"/>
                          </a:rPr>
                          <m:t>𝒓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,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/>
                  <a:t>г</a:t>
                </a:r>
                <a:r>
                  <a:rPr lang="ru-RU" sz="3600" dirty="0" smtClean="0"/>
                  <a:t>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- многочлен степени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 с неопределенными коэффициентами,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</m:oMath>
                </a14:m>
                <a:r>
                  <a:rPr lang="ru-RU" sz="3600" dirty="0" smtClean="0"/>
                  <a:t> – количество корней характеристического уравнения соответствующего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6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753317"/>
      </p:ext>
    </p:extLst>
  </p:cSld>
  <p:clrMapOvr>
    <a:masterClrMapping/>
  </p:clrMapOvr>
  <p:transition spd="med">
    <p:wipe dir="d"/>
  </p:transition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8640"/>
            <a:ext cx="6867525" cy="1008112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о</a:t>
                </a:r>
                <a:r>
                  <a:rPr lang="ru-RU" sz="3600" dirty="0" smtClean="0"/>
                  <a:t>днородного уравнения, совпадающих с </a:t>
                </a:r>
                <a:r>
                  <a:rPr lang="ru-RU" sz="3600" i="1" dirty="0" smtClean="0"/>
                  <a:t>а </a:t>
                </a:r>
                <a:r>
                  <a:rPr lang="ru-RU" sz="3600" dirty="0" smtClean="0"/>
                  <a:t>( то есть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</m:oMath>
                </a14:m>
                <a:r>
                  <a:rPr lang="ru-RU" sz="3600" dirty="0" smtClean="0"/>
                  <a:t> – число, показывающее, сколько раз </a:t>
                </a:r>
                <a:r>
                  <a:rPr lang="ru-RU" sz="3600" i="1" dirty="0" smtClean="0"/>
                  <a:t>а </a:t>
                </a:r>
                <a:r>
                  <a:rPr lang="ru-RU" sz="3600" dirty="0" smtClean="0"/>
                  <a:t>является корнем уравнения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𝑝𝑘</m:t>
                    </m:r>
                    <m:r>
                      <a:rPr lang="en-US" sz="3600" i="1">
                        <a:latin typeface="Cambria Math"/>
                      </a:rPr>
                      <m:t>+</m:t>
                    </m:r>
                    <m:r>
                      <a:rPr lang="en-US" sz="3600" i="1">
                        <a:latin typeface="Cambria Math"/>
                      </a:rPr>
                      <m:t>𝑞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). Это означает, что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</m:oMath>
                </a14:m>
                <a:r>
                  <a:rPr lang="ru-RU" sz="3600" dirty="0" smtClean="0"/>
                  <a:t> может принимать одно из следующих значений: 0; 1; 2.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707120"/>
      </p:ext>
    </p:extLst>
  </p:cSld>
  <p:clrMapOvr>
    <a:masterClrMapping/>
  </p:clrMapOvr>
  <p:transition spd="med">
    <p:wipe dir="d"/>
  </p:transition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1521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b="1" i="1" dirty="0"/>
                  <a:t>а</a:t>
                </a:r>
                <a:r>
                  <a:rPr lang="ru-RU" sz="3600" b="1" i="1" dirty="0" smtClean="0"/>
                  <a:t>). </a:t>
                </a:r>
                <a:r>
                  <a:rPr lang="ru-RU" sz="3600" dirty="0" smtClean="0"/>
                  <a:t>Пусть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i="1" dirty="0" smtClean="0"/>
                  <a:t> </a:t>
                </a:r>
                <a:r>
                  <a:rPr lang="ru-RU" sz="3600" dirty="0" smtClean="0"/>
                  <a:t>не является</a:t>
                </a:r>
                <a:r>
                  <a:rPr lang="ru-RU" sz="3600" i="1" dirty="0" smtClean="0"/>
                  <a:t> </a:t>
                </a:r>
                <a:r>
                  <a:rPr lang="ru-RU" sz="3600" dirty="0" smtClean="0"/>
                  <a:t>корнем характеристического уравнения, тогда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</m:oMath>
                </a14:m>
                <a:r>
                  <a:rPr lang="ru-RU" sz="3600" dirty="0" smtClean="0"/>
                  <a:t>=0, а значит 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чн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·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𝑎𝑥</m:t>
                        </m:r>
                      </m:sup>
                    </m:sSup>
                  </m:oMath>
                </a14:m>
                <a:r>
                  <a:rPr lang="ru-RU" sz="3600" b="1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b="1" i="1" dirty="0"/>
                  <a:t>б</a:t>
                </a:r>
                <a:r>
                  <a:rPr lang="ru-RU" sz="3600" b="1" i="1" dirty="0" smtClean="0"/>
                  <a:t>). </a:t>
                </a:r>
                <a:r>
                  <a:rPr lang="ru-RU" sz="3600" dirty="0" smtClean="0"/>
                  <a:t>Пусть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600" dirty="0" smtClean="0"/>
                  <a:t>  ( или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600" dirty="0" smtClean="0"/>
                  <a:t>), то есть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совпадает только с одним из корней 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3420" b="-6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73540"/>
      </p:ext>
    </p:extLst>
  </p:cSld>
  <p:clrMapOvr>
    <a:masterClrMapping/>
  </p:clrMapOvr>
  <p:transition spd="med">
    <p:wipe dir="d"/>
  </p:transition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/>
                  <a:t>х</a:t>
                </a:r>
                <a:r>
                  <a:rPr lang="ru-RU" sz="3600" dirty="0" smtClean="0"/>
                  <a:t>арактеристического уравнения, тогда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  <m:r>
                      <a:rPr lang="en-US" sz="3600" i="1">
                        <a:latin typeface="Cambria Math"/>
                      </a:rPr>
                      <m:t>=1</m:t>
                    </m:r>
                  </m:oMath>
                </a14:m>
                <a:r>
                  <a:rPr lang="ru-RU" sz="3600" dirty="0" smtClean="0"/>
                  <a:t>, следовательно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чн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·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𝑎𝑥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·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b="1" i="1" dirty="0" smtClean="0"/>
                  <a:t>в)</a:t>
                </a:r>
                <a:r>
                  <a:rPr lang="ru-RU" sz="3600" dirty="0" smtClean="0"/>
                  <a:t>.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600" dirty="0" smtClean="0"/>
                  <a:t>, тогда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  <m:r>
                      <a:rPr lang="en-US" sz="3600" i="1">
                        <a:latin typeface="Cambria Math"/>
                      </a:rPr>
                      <m:t>=2</m:t>
                    </m:r>
                  </m:oMath>
                </a14:m>
                <a:r>
                  <a:rPr lang="ru-RU" sz="3600" dirty="0" smtClean="0"/>
                  <a:t> и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чн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·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𝑎𝑥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·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772815"/>
                <a:ext cx="6775450" cy="4305723"/>
              </a:xfrm>
              <a:blipFill rotWithShape="1">
                <a:blip r:embed="rId2"/>
                <a:stretch>
                  <a:fillRect l="-2790" t="-2266" r="-1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867836"/>
      </p:ext>
    </p:extLst>
  </p:cSld>
  <p:clrMapOvr>
    <a:masterClrMapping/>
  </p:clrMapOvr>
  <p:transition spd="med">
    <p:wipe dir="d"/>
  </p:transition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Если в данной правой части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отсутствует множитель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𝑎𝑥</m:t>
                        </m:r>
                      </m:sup>
                    </m:sSup>
                  </m:oMath>
                </a14:m>
                <a:r>
                  <a:rPr lang="ru-RU" sz="3600" dirty="0" smtClean="0"/>
                  <a:t>, это означает, что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, так как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𝑎𝑥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=1</m:t>
                    </m:r>
                    <m:r>
                      <a:rPr lang="ru-RU" sz="3600" b="0" i="0" smtClean="0">
                        <a:latin typeface="Cambria Math"/>
                      </a:rPr>
                      <m:t>.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endParaRPr lang="ru-RU" sz="3600" b="1" i="1" dirty="0" smtClean="0"/>
              </a:p>
              <a:p>
                <a:pPr marL="0" indent="0">
                  <a:buNone/>
                </a:pPr>
                <a:r>
                  <a:rPr lang="ru-RU" sz="3600" b="1" i="1" dirty="0" smtClean="0"/>
                  <a:t>2.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ru-RU" sz="3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>
                            <a:latin typeface="Cambria Math"/>
                          </a:rPr>
                          <m:t>𝑎𝑥</m:t>
                        </m:r>
                      </m:sup>
                    </m:sSup>
                    <m:r>
                      <a:rPr lang="en-US" sz="3600" i="1">
                        <a:latin typeface="Cambria Math"/>
                      </a:rPr>
                      <m:t>·(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𝛽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</m:e>
                    </m:func>
                  </m:oMath>
                </a14:m>
                <a:endParaRPr lang="ru-RU" sz="3600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𝛽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b="1" i="1" dirty="0" smtClean="0"/>
                  <a:t>,</a:t>
                </a:r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556793"/>
                <a:ext cx="6775450" cy="4521746"/>
              </a:xfrm>
              <a:blipFill rotWithShape="1">
                <a:blip r:embed="rId2"/>
                <a:stretch>
                  <a:fillRect l="-2790" t="-2156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091266"/>
      </p:ext>
    </p:extLst>
  </p:cSld>
  <p:clrMapOvr>
    <a:masterClrMapping/>
  </p:clrMapOvr>
  <p:transition spd="med">
    <p:wipe dir="d"/>
  </p:transition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3600" dirty="0" smtClean="0"/>
                  <a:t> - многочлены степени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  и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</m:t>
                    </m:r>
                  </m:oMath>
                </a14:m>
                <a:r>
                  <a:rPr lang="ru-RU" sz="3600" dirty="0" smtClean="0"/>
                  <a:t>  соответственно,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3600" dirty="0" smtClean="0"/>
                  <a:t>  и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𝛽</m:t>
                    </m:r>
                  </m:oMath>
                </a14:m>
                <a:r>
                  <a:rPr lang="ru-RU" sz="3600" dirty="0" smtClean="0"/>
                  <a:t> – действительные числа. Тогда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чн</m:t>
                        </m:r>
                      </m:sub>
                    </m:sSub>
                  </m:oMath>
                </a14:m>
                <a:r>
                  <a:rPr lang="ru-RU" sz="3600" dirty="0" smtClean="0"/>
                  <a:t> ищется в виде</a:t>
                </a:r>
              </a:p>
              <a:p>
                <a:pPr marL="0" indent="0" algn="ctr">
                  <a:buNone/>
                </a:pPr>
                <a:endParaRPr lang="ru-RU" sz="3600" i="1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ru-RU" sz="3600" i="1">
                              <a:latin typeface="Cambria Math"/>
                            </a:rPr>
                            <m:t>чн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𝑟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ru-RU" sz="3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3600" i="1">
                              <a:latin typeface="Cambria Math"/>
                            </a:rPr>
                            <m:t>𝑎𝑥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·[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𝑙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(</m:t>
                      </m:r>
                      <m:r>
                        <a:rPr lang="en-US" sz="3600" i="1">
                          <a:latin typeface="Cambria Math"/>
                        </a:rPr>
                        <m:t>𝑥</m:t>
                      </m:r>
                      <m:r>
                        <a:rPr lang="en-US" sz="3600" i="1">
                          <a:latin typeface="Cambria Math"/>
                        </a:rPr>
                        <m:t>)</m:t>
                      </m:r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𝛽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</m:e>
                      </m:func>
                    </m:oMath>
                  </m:oMathPara>
                </a14:m>
                <a:endParaRPr lang="ru-RU" sz="3600" i="1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3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sz="3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e>
                      </m:d>
                      <m:func>
                        <m:funcPr>
                          <m:ctrlPr>
                            <a:rPr lang="ru-RU" sz="3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3600" i="1">
                              <a:latin typeface="Cambria Math"/>
                            </a:rPr>
                            <m:t>𝛽</m:t>
                          </m:r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  <m:r>
                            <a:rPr lang="en-US" sz="3600" i="1">
                              <a:latin typeface="Cambria Math"/>
                            </a:rPr>
                            <m:t>]</m:t>
                          </m:r>
                        </m:e>
                      </m:func>
                      <m:r>
                        <a:rPr lang="ru-RU" sz="36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dirty="0" smtClean="0"/>
              </a:p>
              <a:p>
                <a:pPr marL="0" indent="0" algn="ctr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27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33124"/>
      </p:ext>
    </p:extLst>
  </p:cSld>
  <p:clrMapOvr>
    <a:masterClrMapping/>
  </p:clrMapOvr>
  <p:transition spd="med">
    <p:wipe dir="d"/>
  </p:transition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Здесь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</m:oMath>
                </a14:m>
                <a:r>
                  <a:rPr lang="ru-RU" sz="3600" dirty="0" smtClean="0"/>
                  <a:t> равно показателю кратности корней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𝛼</m:t>
                    </m:r>
                    <m:r>
                      <a:rPr lang="en-US" sz="3600" i="1">
                        <a:latin typeface="Cambria Math"/>
                      </a:rPr>
                      <m:t>±</m:t>
                    </m:r>
                    <m:r>
                      <a:rPr lang="en-US" sz="3600" i="1">
                        <a:latin typeface="Cambria Math"/>
                      </a:rPr>
                      <m:t>𝛽</m:t>
                    </m:r>
                    <m:r>
                      <a:rPr lang="en-US" sz="3600" i="1">
                        <a:latin typeface="Cambria Math"/>
                      </a:rPr>
                      <m:t>𝑖</m:t>
                    </m:r>
                  </m:oMath>
                </a14:m>
                <a:r>
                  <a:rPr lang="ru-RU" sz="3600" dirty="0" smtClean="0"/>
                  <a:t>  в характеристическом уравнении соответствующего однородного уравнения: если характеристическое уравнение таких корней не имеет, то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  <m:r>
                      <a:rPr lang="en-US" sz="36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600" dirty="0" smtClean="0"/>
                  <a:t>,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415544"/>
      </p:ext>
    </p:extLst>
  </p:cSld>
  <p:clrMapOvr>
    <a:masterClrMapping/>
  </p:clrMapOvr>
  <p:transition spd="med">
    <p:wipe dir="d"/>
  </p:transition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а если имеет такие корни, то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  <m:r>
                      <a:rPr lang="en-US" sz="3600" i="1">
                        <a:latin typeface="Cambria Math"/>
                      </a:rPr>
                      <m:t>=1</m:t>
                    </m:r>
                    <m:r>
                      <a:rPr lang="ru-RU" sz="3600" b="0" i="0" smtClean="0">
                        <a:latin typeface="Cambria Math"/>
                      </a:rPr>
                      <m:t> </m:t>
                    </m:r>
                  </m:oMath>
                </a14:m>
                <a:endParaRPr lang="ru-RU" sz="3600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( то есть в данном случае для уравнений 2-го порядка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𝑟</m:t>
                    </m:r>
                    <m:r>
                      <a:rPr lang="en-US" sz="3600" i="1">
                        <a:latin typeface="Cambria Math"/>
                      </a:rPr>
                      <m:t>=0;1</m:t>
                    </m:r>
                  </m:oMath>
                </a14:m>
                <a:r>
                  <a:rPr lang="ru-RU" sz="3600" dirty="0" smtClean="0"/>
                  <a:t>);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b="0" i="1" smtClean="0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полные многочлены от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dirty="0" smtClean="0"/>
                  <a:t> степени </a:t>
                </a:r>
                <a:r>
                  <a:rPr lang="en-US" sz="3600" i="1" dirty="0" smtClean="0"/>
                  <a:t>l</a:t>
                </a:r>
                <a:r>
                  <a:rPr lang="ru-RU" sz="3600" i="1" dirty="0" smtClean="0"/>
                  <a:t> </a:t>
                </a:r>
                <a:r>
                  <a:rPr lang="ru-RU" sz="3600" dirty="0" smtClean="0"/>
                  <a:t>с</a:t>
                </a:r>
                <a:r>
                  <a:rPr lang="ru-RU" sz="3600" i="1" dirty="0" smtClean="0"/>
                  <a:t> </a:t>
                </a:r>
                <a:r>
                  <a:rPr lang="ru-RU" sz="3600" dirty="0" smtClean="0"/>
                  <a:t>различными неопределенными коэффициентами при одних и тех же степенях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ru-RU" sz="3600" i="1" dirty="0" smtClean="0"/>
                  <a:t> </a:t>
                </a:r>
                <a:r>
                  <a:rPr lang="ru-RU" sz="3600" dirty="0" smtClean="0"/>
                  <a:t>в обоих многочленах,</a:t>
                </a:r>
                <a:endParaRPr lang="ru-RU" sz="36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484785"/>
                <a:ext cx="7221562" cy="4593754"/>
              </a:xfrm>
              <a:blipFill rotWithShape="1">
                <a:blip r:embed="rId2"/>
                <a:stretch>
                  <a:fillRect l="-2532" t="-2125" r="-3966" b="-59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521859"/>
      </p:ext>
    </p:extLst>
  </p:cSld>
  <p:clrMapOvr>
    <a:masterClrMapping/>
  </p:clrMapOvr>
  <p:transition spd="med">
    <p:wipe dir="d"/>
  </p:transition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причем</a:t>
                </a:r>
                <a:r>
                  <a:rPr lang="en-US" sz="3600" i="1" dirty="0"/>
                  <a:t> </a:t>
                </a:r>
                <a:r>
                  <a:rPr lang="en-US" sz="3600" i="1" dirty="0" smtClean="0"/>
                  <a:t>l</a:t>
                </a:r>
                <a:r>
                  <a:rPr lang="ru-RU" sz="3600" i="1" dirty="0" smtClean="0"/>
                  <a:t> </a:t>
                </a:r>
                <a:r>
                  <a:rPr lang="ru-RU" sz="3600" dirty="0" smtClean="0"/>
                  <a:t>равно наибольшему из чисел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/>
                  <a:t>  и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𝑚</m:t>
                    </m:r>
                  </m:oMath>
                </a14:m>
                <a:r>
                  <a:rPr lang="ru-RU" sz="3600" dirty="0" smtClean="0"/>
                  <a:t> (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𝑙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𝑛</m:t>
                    </m:r>
                    <m:r>
                      <a:rPr lang="en-US" sz="3600" i="1">
                        <a:latin typeface="Cambria Math"/>
                      </a:rPr>
                      <m:t>≥</m:t>
                    </m:r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  или  </m:t>
                    </m:r>
                    <m:r>
                      <a:rPr lang="en-US" sz="3600" i="1">
                        <a:latin typeface="Cambria Math"/>
                      </a:rPr>
                      <m:t>𝑙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𝑚</m:t>
                    </m:r>
                    <m:r>
                      <a:rPr lang="en-US" sz="3600" i="1">
                        <a:latin typeface="Cambria Math"/>
                      </a:rPr>
                      <m:t>≥</m:t>
                    </m:r>
                    <m:r>
                      <a:rPr lang="en-US" sz="3600" i="1">
                        <a:latin typeface="Cambria Math"/>
                      </a:rPr>
                      <m:t>𝑛</m:t>
                    </m:r>
                  </m:oMath>
                </a14:m>
                <a:r>
                  <a:rPr lang="ru-RU" sz="3600" dirty="0" smtClean="0"/>
                  <a:t> ).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Если в выражении функции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входит хотя бы одна из функций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𝛽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6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𝛽</m:t>
                        </m:r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ru-RU" sz="3600" dirty="0" smtClean="0"/>
                  <a:t>, то 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чн</m:t>
                        </m:r>
                      </m:sub>
                    </m:sSub>
                  </m:oMath>
                </a14:m>
                <a:r>
                  <a:rPr lang="ru-RU" sz="3600" dirty="0" smtClean="0"/>
                  <a:t> надо </a:t>
                </a:r>
                <a:r>
                  <a:rPr lang="ru-RU" sz="4000" b="1" i="1" dirty="0" smtClean="0"/>
                  <a:t>всегда вводить обе функции.</a:t>
                </a:r>
                <a:endParaRPr lang="ru-RU" sz="40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3240" t="-2125" b="-83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316435"/>
      </p:ext>
    </p:extLst>
  </p:cSld>
  <p:clrMapOvr>
    <a:masterClrMapping/>
  </p:clrMapOvr>
  <p:transition spd="med">
    <p:wipe dir="d"/>
  </p:transition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600" dirty="0" smtClean="0"/>
                  <a:t>    Форма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600" i="1">
                            <a:latin typeface="Cambria Math"/>
                          </a:rPr>
                          <m:t>чн</m:t>
                        </m:r>
                      </m:sub>
                    </m:sSub>
                  </m:oMath>
                </a14:m>
                <a:r>
                  <a:rPr lang="ru-RU" sz="3600" dirty="0" smtClean="0"/>
                  <a:t> сохраняется и в тех случаях, когда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)≡0</m:t>
                    </m:r>
                  </m:oMath>
                </a14:m>
                <a:r>
                  <a:rPr lang="ru-RU" sz="3600" dirty="0" smtClean="0"/>
                  <a:t> или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/>
                      </a:rPr>
                      <m:t>≡0</m:t>
                    </m:r>
                  </m:oMath>
                </a14:m>
                <a:r>
                  <a:rPr lang="ru-RU" sz="36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 Если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)+</m:t>
                    </m:r>
                    <m:sSub>
                      <m:sSubPr>
                        <m:ctrlPr>
                          <a:rPr lang="ru-RU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, то есть сумма двух функций вида </a:t>
                </a:r>
                <a:r>
                  <a:rPr lang="ru-RU" sz="3600" b="1" i="1" dirty="0" smtClean="0"/>
                  <a:t>1) </a:t>
                </a:r>
                <a:r>
                  <a:rPr lang="ru-RU" sz="3600" dirty="0" smtClean="0"/>
                  <a:t>и</a:t>
                </a:r>
                <a:r>
                  <a:rPr lang="ru-RU" sz="3600" b="1" i="1" dirty="0" smtClean="0"/>
                  <a:t> 2), </a:t>
                </a:r>
                <a:r>
                  <a:rPr lang="ru-RU" sz="3600" dirty="0" smtClean="0"/>
                  <a:t>то для нахождения частного некоторого решения следует</a:t>
                </a:r>
                <a:endParaRPr lang="ru-RU" sz="36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1484785"/>
                <a:ext cx="6775450" cy="4593754"/>
              </a:xfrm>
              <a:blipFill rotWithShape="1">
                <a:blip r:embed="rId2"/>
                <a:stretch>
                  <a:fillRect l="-2790" t="-2125" r="-31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137788"/>
      </p:ext>
    </p:extLst>
  </p:cSld>
  <p:clrMapOvr>
    <a:masterClrMapping/>
  </p:clrMapOvr>
  <p:transition spd="med">
    <p:wipe dir="d"/>
  </p:transition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и</a:t>
            </a:r>
            <a:r>
              <a:rPr lang="ru-RU" sz="3600" dirty="0" smtClean="0"/>
              <a:t>спользовать </a:t>
            </a:r>
            <a:r>
              <a:rPr lang="ru-RU" sz="3600" b="1" i="1" dirty="0" smtClean="0"/>
              <a:t>теорему </a:t>
            </a:r>
            <a:r>
              <a:rPr lang="ru-RU" sz="3600" dirty="0" smtClean="0"/>
              <a:t>о наложении решений:</a:t>
            </a:r>
          </a:p>
          <a:p>
            <a:pPr marL="0" indent="0">
              <a:buNone/>
            </a:pPr>
            <a:r>
              <a:rPr lang="ru-RU" sz="3600" b="1" i="1" dirty="0"/>
              <a:t>н</a:t>
            </a:r>
            <a:r>
              <a:rPr lang="ru-RU" sz="3600" b="1" i="1" dirty="0" smtClean="0"/>
              <a:t>еобходимо найти частные решения, соответствующие отдельным слагаемым правой части, и взять их сумму, которая и является частным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232360"/>
      </p:ext>
    </p:extLst>
  </p:cSld>
  <p:clrMapOvr>
    <a:masterClrMapping/>
  </p:clrMapOvr>
  <p:transition spd="med">
    <p:wipe dir="d"/>
  </p:transition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16632"/>
            <a:ext cx="6867525" cy="108012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§5. ЛДУ второго порядка с постоянными коэффициентами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484785"/>
            <a:ext cx="6775450" cy="4593754"/>
          </a:xfrm>
        </p:spPr>
        <p:txBody>
          <a:bodyPr/>
          <a:lstStyle/>
          <a:p>
            <a:pPr marL="0" indent="0">
              <a:buNone/>
            </a:pPr>
            <a:r>
              <a:rPr lang="ru-RU" sz="3600" b="1" i="1" dirty="0"/>
              <a:t>некоторым решением исходного </a:t>
            </a:r>
            <a:r>
              <a:rPr lang="ru-RU" sz="3600" b="1" i="1" dirty="0" smtClean="0"/>
              <a:t>уравнения </a:t>
            </a:r>
            <a:r>
              <a:rPr lang="ru-RU" sz="3600" dirty="0" smtClean="0"/>
              <a:t>( то есть уравнения с суммой соответствующих функций в правой части ).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6A81A-DEF1-42EF-AA9D-A05D005D5F0C}" type="slidenum">
              <a:rPr lang="ru-RU" smtClean="0"/>
              <a:pPr>
                <a:defRPr/>
              </a:pPr>
              <a:t>456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972757"/>
      </p:ext>
    </p:extLst>
  </p:cSld>
  <p:clrMapOvr>
    <a:masterClrMapping/>
  </p:clrMapOvr>
  <p:transition spd="med">
    <p:wipe dir="d"/>
  </p:transition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8F8888-3188-47AF-B8A2-96AA3790166C}" type="slidenum">
              <a:rPr lang="ru-RU"/>
              <a:pPr>
                <a:defRPr/>
              </a:pPr>
              <a:t>457</a:t>
            </a:fld>
            <a:endParaRPr lang="ru-RU"/>
          </a:p>
        </p:txBody>
      </p:sp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44450"/>
            <a:ext cx="7508875" cy="12239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Составители</a:t>
            </a:r>
            <a:r>
              <a:rPr lang="ru-RU" dirty="0" smtClean="0"/>
              <a:t> </a:t>
            </a:r>
          </a:p>
        </p:txBody>
      </p:sp>
      <p:sp>
        <p:nvSpPr>
          <p:cNvPr id="242692" name="Rectangle 3"/>
          <p:cNvSpPr>
            <a:spLocks noChangeArrowheads="1"/>
          </p:cNvSpPr>
          <p:nvPr/>
        </p:nvSpPr>
        <p:spPr bwMode="blackWhite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693" name="Rectangle 4"/>
          <p:cNvSpPr>
            <a:spLocks noChangeArrowheads="1"/>
          </p:cNvSpPr>
          <p:nvPr/>
        </p:nvSpPr>
        <p:spPr bwMode="auto">
          <a:xfrm>
            <a:off x="1403350" y="1341438"/>
            <a:ext cx="752475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endParaRPr kumimoji="0" lang="ru-RU" sz="2400" b="0"/>
          </a:p>
        </p:txBody>
      </p:sp>
      <p:sp>
        <p:nvSpPr>
          <p:cNvPr id="242694" name="Rectangle 5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695" name="Rectangle 6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696" name="Rectangle 7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697" name="Rectangle 8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698" name="Rectangle 9"/>
          <p:cNvSpPr>
            <a:spLocks noChangeArrowheads="1"/>
          </p:cNvSpPr>
          <p:nvPr/>
        </p:nvSpPr>
        <p:spPr bwMode="blackWhite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699" name="Rectangle 10"/>
          <p:cNvSpPr>
            <a:spLocks noChangeArrowheads="1"/>
          </p:cNvSpPr>
          <p:nvPr/>
        </p:nvSpPr>
        <p:spPr bwMode="auto">
          <a:xfrm>
            <a:off x="1366838" y="1341438"/>
            <a:ext cx="7597775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endParaRPr kumimoji="0" lang="ru-RU" sz="2400"/>
          </a:p>
        </p:txBody>
      </p:sp>
      <p:sp>
        <p:nvSpPr>
          <p:cNvPr id="242700" name="Rectangle 11"/>
          <p:cNvSpPr>
            <a:spLocks noChangeArrowheads="1"/>
          </p:cNvSpPr>
          <p:nvPr/>
        </p:nvSpPr>
        <p:spPr bwMode="blackWhite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701" name="Rectangle 12"/>
          <p:cNvSpPr>
            <a:spLocks noChangeArrowheads="1"/>
          </p:cNvSpPr>
          <p:nvPr/>
        </p:nvSpPr>
        <p:spPr bwMode="blackWhite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702" name="Rectangle 13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703" name="Rectangle 14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704" name="Rectangle 15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2705" name="Rectangle 16"/>
          <p:cNvSpPr>
            <a:spLocks noChangeArrowheads="1"/>
          </p:cNvSpPr>
          <p:nvPr/>
        </p:nvSpPr>
        <p:spPr bwMode="blackWhite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9569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1835696" y="1556792"/>
            <a:ext cx="7128917" cy="4248696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kumimoji="1" lang="ru-RU" sz="4000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</a:t>
            </a:r>
            <a:r>
              <a:rPr kumimoji="1" lang="ru-RU" sz="40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и моделирования ВГУЭС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kumimoji="1" lang="ru-RU" sz="40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kumimoji="1" lang="ru-RU" sz="40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ployee Orientation">
  <a:themeElements>
    <a:clrScheme name="Employee Orientation 1">
      <a:dk1>
        <a:srgbClr val="000000"/>
      </a:dk1>
      <a:lt1>
        <a:srgbClr val="0099CC"/>
      </a:lt1>
      <a:dk2>
        <a:srgbClr val="FFFFFF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Employee Ori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mployee Orientation 1">
        <a:dk1>
          <a:srgbClr val="000000"/>
        </a:dk1>
        <a:lt1>
          <a:srgbClr val="0099CC"/>
        </a:lt1>
        <a:dk2>
          <a:srgbClr val="FFFFFF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3">
        <a:dk1>
          <a:srgbClr val="5F5F5F"/>
        </a:dk1>
        <a:lt1>
          <a:srgbClr val="FFFFFF"/>
        </a:lt1>
        <a:dk2>
          <a:srgbClr val="5F5F5F"/>
        </a:dk2>
        <a:lt2>
          <a:srgbClr val="80808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Дифференциальное и интегральное исчисление функции одной пер_n</Template>
  <TotalTime>7163</TotalTime>
  <Words>24294</Words>
  <Application>Microsoft Office PowerPoint</Application>
  <PresentationFormat>Экран (4:3)</PresentationFormat>
  <Paragraphs>2053</Paragraphs>
  <Slides>457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457</vt:i4>
      </vt:variant>
    </vt:vector>
  </HeadingPairs>
  <TitlesOfParts>
    <vt:vector size="459" baseType="lpstr">
      <vt:lpstr>Employee Orientation</vt:lpstr>
      <vt:lpstr>Формула</vt:lpstr>
      <vt:lpstr>Презентация PowerPoint</vt:lpstr>
      <vt:lpstr>Презентация PowerPoint</vt:lpstr>
      <vt:lpstr>Оглавление</vt:lpstr>
      <vt:lpstr>Оглавление</vt:lpstr>
      <vt:lpstr>Предел функции</vt:lpstr>
      <vt:lpstr>Содержание</vt:lpstr>
      <vt:lpstr>Содержание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2. Предел функции</vt:lpstr>
      <vt:lpstr>§ 2. Предел функции</vt:lpstr>
      <vt:lpstr>§ 2. Предел функции</vt:lpstr>
      <vt:lpstr>§ 2. Предел функции</vt:lpstr>
      <vt:lpstr>§ 2. Предел функции</vt:lpstr>
      <vt:lpstr>§ 2. Предел функции</vt:lpstr>
      <vt:lpstr>§ 3. Свойства пределов</vt:lpstr>
      <vt:lpstr>§ 3. Свойства пределов</vt:lpstr>
      <vt:lpstr>§ 3. Свойства пределов</vt:lpstr>
      <vt:lpstr>§ 3. Свойства пределов</vt:lpstr>
      <vt:lpstr>§ 4. Бесконечно малые</vt:lpstr>
      <vt:lpstr>§ 4. Бесконечно малые</vt:lpstr>
      <vt:lpstr>§ 4. Бесконечно малые</vt:lpstr>
      <vt:lpstr>§ 4. Бесконечно малые</vt:lpstr>
      <vt:lpstr>§ 4. Бесконечно малые</vt:lpstr>
      <vt:lpstr>§ 4. Бесконечно малые</vt:lpstr>
      <vt:lpstr>§ 5. Техника нахождения предела</vt:lpstr>
      <vt:lpstr>§ 5. Техника нахождения предела</vt:lpstr>
      <vt:lpstr>§ 5. Техника нахождения предела</vt:lpstr>
      <vt:lpstr>§ 5. Техника нахождения предела</vt:lpstr>
      <vt:lpstr>§ 5. Техника нахождения предела</vt:lpstr>
      <vt:lpstr>§ 5. Техника нахождения предела</vt:lpstr>
      <vt:lpstr>§ 5. Техника нахождения предела</vt:lpstr>
      <vt:lpstr>§ 6. Первый замечательный предел</vt:lpstr>
      <vt:lpstr>§ 6. Первый замечательный предел</vt:lpstr>
      <vt:lpstr>§ 7. Второй замечательный предел</vt:lpstr>
      <vt:lpstr>§ 7. Второй замечательный предел</vt:lpstr>
      <vt:lpstr>§ 7. Второй замечательный предел</vt:lpstr>
      <vt:lpstr>§ 8. Сравнение бесконечно малых</vt:lpstr>
      <vt:lpstr>§ 8. Сравнение бесконечно малых</vt:lpstr>
      <vt:lpstr>§ 8. Сравнение бесконечно малых</vt:lpstr>
      <vt:lpstr>§ 8. Сравнение бесконечно малых</vt:lpstr>
      <vt:lpstr>§ 8. Сравнение бесконечно малых</vt:lpstr>
      <vt:lpstr>§ 8. Сравнение бесконечно малых</vt:lpstr>
      <vt:lpstr>Презентация PowerPoint</vt:lpstr>
      <vt:lpstr>Содержание</vt:lpstr>
      <vt:lpstr>§ 1. Определение непрерывности функции</vt:lpstr>
      <vt:lpstr>§ 1. Определение непрерывности функции</vt:lpstr>
      <vt:lpstr>§ 1. Определение непрерывности функции</vt:lpstr>
      <vt:lpstr>§ 2. Классификация точек разрыва</vt:lpstr>
      <vt:lpstr>§ 2. Классификация точек разрыва</vt:lpstr>
      <vt:lpstr>§ 2. Классификация точек разрыва</vt:lpstr>
      <vt:lpstr>§ 2. Классификация точек разрыва</vt:lpstr>
      <vt:lpstr>§ 2. Классификация точек разрыва</vt:lpstr>
      <vt:lpstr>§ 2. Классификация точек разрыва</vt:lpstr>
      <vt:lpstr>§ 2. Классификация точек разрыва</vt:lpstr>
      <vt:lpstr>§ 3. Свойства непрерывных функций</vt:lpstr>
      <vt:lpstr>§ 3. Свойства непрерывных функций</vt:lpstr>
      <vt:lpstr>§ 3. Свойства непрерывных функций</vt:lpstr>
      <vt:lpstr>§ 3. Свойства непрерывных функций</vt:lpstr>
      <vt:lpstr>§ 3. Свойства непрерывных функций</vt:lpstr>
      <vt:lpstr>§ 3. Свойства непрерывных функций</vt:lpstr>
      <vt:lpstr>§ 4. Второе определение непрерывности функции</vt:lpstr>
      <vt:lpstr>§ 4. Второе определение непрерывности функции</vt:lpstr>
      <vt:lpstr>§ 4. Второе определение непрерывности функции</vt:lpstr>
      <vt:lpstr>Презентация PowerPoint</vt:lpstr>
      <vt:lpstr>Содержание</vt:lpstr>
      <vt:lpstr>Содержание</vt:lpstr>
      <vt:lpstr>Содержание</vt:lpstr>
      <vt:lpstr>§ 1. Определение производной</vt:lpstr>
      <vt:lpstr>§ 1. Определение производной</vt:lpstr>
      <vt:lpstr>§ 1. Определение производной</vt:lpstr>
      <vt:lpstr>§ 1. Определение производной</vt:lpstr>
      <vt:lpstr>§ 1. Определение производной</vt:lpstr>
      <vt:lpstr>§ 1. Определение производной</vt:lpstr>
      <vt:lpstr>§ 1. Определение производной</vt:lpstr>
      <vt:lpstr>§ 1. Определение производной</vt:lpstr>
      <vt:lpstr>§ 2. Правила нахождения производной</vt:lpstr>
      <vt:lpstr>§ 2. Правила нахождения производной</vt:lpstr>
      <vt:lpstr>§ 2. Правила нахождения производной</vt:lpstr>
      <vt:lpstr>§ 2. Правила нахождения производной</vt:lpstr>
      <vt:lpstr>§ 2. Правила нахождения производной</vt:lpstr>
      <vt:lpstr>§ 2. Правила нахождения производной</vt:lpstr>
      <vt:lpstr>§ 3. Таблица производных</vt:lpstr>
      <vt:lpstr>§ 3. Таблица производных</vt:lpstr>
      <vt:lpstr>§ 3. Таблица производных</vt:lpstr>
      <vt:lpstr> § 4. Дифференцирование неявных  функций</vt:lpstr>
      <vt:lpstr>§ 4. Дифференцирование неявных  функций</vt:lpstr>
      <vt:lpstr>§ 4. Дифференцирование параметрических  функций</vt:lpstr>
      <vt:lpstr>§ 5. Логарифмическое дифференцирование</vt:lpstr>
      <vt:lpstr>§ 5. Логарифмическое дифференцирование</vt:lpstr>
      <vt:lpstr>§ 5. Логарифмическое дифференцирование</vt:lpstr>
      <vt:lpstr>§ 5. Логарифмическое дифференцирование</vt:lpstr>
      <vt:lpstr>§ 6. Производные высших порядков</vt:lpstr>
      <vt:lpstr>§ 6. Производные высших порядков</vt:lpstr>
      <vt:lpstr>§ 6. Производные высших порядков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7. Применение производной функции к вычислению предела </vt:lpstr>
      <vt:lpstr>§ 8. Дифференциал функции</vt:lpstr>
      <vt:lpstr>§ 8. Дифференциал функции</vt:lpstr>
      <vt:lpstr>§ 8. Дифференциал функции</vt:lpstr>
      <vt:lpstr>§ 8. Дифференциал функции</vt:lpstr>
      <vt:lpstr>§ 8. Дифференциал функции</vt:lpstr>
      <vt:lpstr>§ 8. Дифференциал функции</vt:lpstr>
      <vt:lpstr>§ 8. Дифференциал функции</vt:lpstr>
      <vt:lpstr>§ 8. Дифференциал функции</vt:lpstr>
      <vt:lpstr>§ 8. Дифференциал функции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§ 9. Исследование функций при помощи производных</vt:lpstr>
      <vt:lpstr>Презентация PowerPoint</vt:lpstr>
      <vt:lpstr>Содержание</vt:lpstr>
      <vt:lpstr>Содержание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§2. Дифференциальное исчисление функции f(x;y)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§3. Экстремум функции двух переменных</vt:lpstr>
      <vt:lpstr>§4. Наибольшее и наименьшее значения функции f(x;y)</vt:lpstr>
      <vt:lpstr>§4. Наибольшее и наименьшее значения функции f(x;y)</vt:lpstr>
      <vt:lpstr>§4. Наибольшее и наименьшее значения функции f(x;y)</vt:lpstr>
      <vt:lpstr>§4. Наибольшее и наименьшее значения функции f(x;y)</vt:lpstr>
      <vt:lpstr>§4. Наибольшее и наименьшее значения функции f(x;y)</vt:lpstr>
      <vt:lpstr>§4. Наибольшее и наименьшее значения функции f(x;y)</vt:lpstr>
      <vt:lpstr>§4. Наибольшее и наименьшее значения функции f(x;y)</vt:lpstr>
      <vt:lpstr>§5. Производная по направлению</vt:lpstr>
      <vt:lpstr>§5. Производная по направлению</vt:lpstr>
      <vt:lpstr>§5. Производная по направлению</vt:lpstr>
      <vt:lpstr>§5. Производная по направлению</vt:lpstr>
      <vt:lpstr>§5. Производная по направлению</vt:lpstr>
      <vt:lpstr>§5. Производная по направлению</vt:lpstr>
      <vt:lpstr>§5. Производная по направлению</vt:lpstr>
      <vt:lpstr>§5. Производная по направлению</vt:lpstr>
      <vt:lpstr>§5. Производная по направлению</vt:lpstr>
      <vt:lpstr>§6. Градиент функции</vt:lpstr>
      <vt:lpstr>§6. Градиент функции</vt:lpstr>
      <vt:lpstr>§6. Градиент функции</vt:lpstr>
      <vt:lpstr>§6. Градиент функции</vt:lpstr>
      <vt:lpstr>§6. Градиент функции</vt:lpstr>
      <vt:lpstr>§6. Градиент функции</vt:lpstr>
      <vt:lpstr>§6. Градиент функции</vt:lpstr>
      <vt:lpstr>Презентация PowerPoint</vt:lpstr>
      <vt:lpstr>Содержание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§1. Неопределенный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§2. Определенный интеграл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§3. Приложения определенного интеграла</vt:lpstr>
      <vt:lpstr>§4. Несобственные интегралы</vt:lpstr>
      <vt:lpstr>§4. Несобственные интегралы</vt:lpstr>
      <vt:lpstr>§4. Несобственные интегралы</vt:lpstr>
      <vt:lpstr>§4. Несобственные интегралы</vt:lpstr>
      <vt:lpstr>§4. Несобственные интегралы</vt:lpstr>
      <vt:lpstr>§4. Несобственные интегралы</vt:lpstr>
      <vt:lpstr>§4. Несобственные интегралы</vt:lpstr>
      <vt:lpstr>§4. Несобственные интегралы</vt:lpstr>
      <vt:lpstr>Презентация PowerPoint</vt:lpstr>
      <vt:lpstr>Содержание</vt:lpstr>
      <vt:lpstr>Содержание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§1. Основные понятия и определения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§2. Дифференциальные уравнения первого порядка</vt:lpstr>
      <vt:lpstr>§3. Дифференциальные уравнения второго порядка</vt:lpstr>
      <vt:lpstr>§3. Дифференциальные уравнения второго порядка</vt:lpstr>
      <vt:lpstr>§3. Дифференциальные уравнения второго порядка</vt:lpstr>
      <vt:lpstr>§3. Дифференциальные уравнения второго порядка</vt:lpstr>
      <vt:lpstr>§3. Дифференциальные уравнения второго порядка</vt:lpstr>
      <vt:lpstr>§3. Дифференциальные уравнения второго порядка</vt:lpstr>
      <vt:lpstr>§3. Дифференциальные уравнения второго порядка</vt:lpstr>
      <vt:lpstr>§3. Дифференциальные уравнения второго порядка</vt:lpstr>
      <vt:lpstr>§4. Дифференциальные уравнения n-го порядка</vt:lpstr>
      <vt:lpstr>§4. Дифференциальные уравнения n-го порядка</vt:lpstr>
      <vt:lpstr>§4. Дифференциальные уравнения n-го порядка</vt:lpstr>
      <vt:lpstr>§4. Дифференциальные уравнения n-го порядка</vt:lpstr>
      <vt:lpstr>§4. Дифференциальные уравнения n-го порядка</vt:lpstr>
      <vt:lpstr>§4. Дифференциальные уравнения n-го порядка</vt:lpstr>
      <vt:lpstr>§4. Дифференциальные уравнения n-го порядка</vt:lpstr>
      <vt:lpstr>§4. Дифференциальные уравнения n-го порядка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§3. Дифференциальные уравнения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§5. ЛДУ второго порядка с постоянными коэффициентами</vt:lpstr>
      <vt:lpstr>Составители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математика</dc:title>
  <dc:creator>User</dc:creator>
  <cp:lastModifiedBy>Галина</cp:lastModifiedBy>
  <cp:revision>449</cp:revision>
  <dcterms:created xsi:type="dcterms:W3CDTF">2005-07-12T11:11:23Z</dcterms:created>
  <dcterms:modified xsi:type="dcterms:W3CDTF">2014-03-16T07:26:40Z</dcterms:modified>
</cp:coreProperties>
</file>