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5"/>
  </p:notesMasterIdLst>
  <p:handoutMasterIdLst>
    <p:handoutMasterId r:id="rId46"/>
  </p:handoutMasterIdLst>
  <p:sldIdLst>
    <p:sldId id="258" r:id="rId2"/>
    <p:sldId id="260" r:id="rId3"/>
    <p:sldId id="424" r:id="rId4"/>
    <p:sldId id="401" r:id="rId5"/>
    <p:sldId id="402" r:id="rId6"/>
    <p:sldId id="403" r:id="rId7"/>
    <p:sldId id="419" r:id="rId8"/>
    <p:sldId id="420" r:id="rId9"/>
    <p:sldId id="408" r:id="rId10"/>
    <p:sldId id="421" r:id="rId11"/>
    <p:sldId id="422" r:id="rId12"/>
    <p:sldId id="423" r:id="rId13"/>
    <p:sldId id="387" r:id="rId14"/>
    <p:sldId id="272" r:id="rId15"/>
    <p:sldId id="388" r:id="rId16"/>
    <p:sldId id="389" r:id="rId17"/>
    <p:sldId id="391" r:id="rId18"/>
    <p:sldId id="426" r:id="rId19"/>
    <p:sldId id="428" r:id="rId20"/>
    <p:sldId id="427" r:id="rId21"/>
    <p:sldId id="413" r:id="rId22"/>
    <p:sldId id="414" r:id="rId23"/>
    <p:sldId id="398" r:id="rId24"/>
    <p:sldId id="393" r:id="rId25"/>
    <p:sldId id="394" r:id="rId26"/>
    <p:sldId id="395" r:id="rId27"/>
    <p:sldId id="396" r:id="rId28"/>
    <p:sldId id="429" r:id="rId29"/>
    <p:sldId id="415" r:id="rId30"/>
    <p:sldId id="416" r:id="rId31"/>
    <p:sldId id="397" r:id="rId32"/>
    <p:sldId id="417" r:id="rId33"/>
    <p:sldId id="425" r:id="rId34"/>
    <p:sldId id="409" r:id="rId35"/>
    <p:sldId id="430" r:id="rId36"/>
    <p:sldId id="410" r:id="rId37"/>
    <p:sldId id="431" r:id="rId38"/>
    <p:sldId id="412" r:id="rId39"/>
    <p:sldId id="432" r:id="rId40"/>
    <p:sldId id="399" r:id="rId41"/>
    <p:sldId id="433" r:id="rId42"/>
    <p:sldId id="434" r:id="rId43"/>
    <p:sldId id="302" r:id="rId44"/>
  </p:sldIdLst>
  <p:sldSz cx="9144000" cy="6858000" type="screen4x3"/>
  <p:notesSz cx="6858000" cy="9144000"/>
  <p:custDataLst>
    <p:tags r:id="rId47"/>
  </p:custDataLst>
  <p:defaultTextStyle>
    <a:defPPr>
      <a:defRPr lang="ru-RU"/>
    </a:defPPr>
    <a:lvl1pPr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432">
          <p15:clr>
            <a:srgbClr val="A4A3A4"/>
          </p15:clr>
        </p15:guide>
        <p15:guide id="2" orient="horz" pos="3974">
          <p15:clr>
            <a:srgbClr val="A4A3A4"/>
          </p15:clr>
        </p15:guide>
        <p15:guide id="3" orient="horz" pos="890">
          <p15:clr>
            <a:srgbClr val="A4A3A4"/>
          </p15:clr>
        </p15:guide>
        <p15:guide id="4" orient="horz" pos="709">
          <p15:clr>
            <a:srgbClr val="A4A3A4"/>
          </p15:clr>
        </p15:guide>
        <p15:guide id="5" orient="horz" pos="527">
          <p15:clr>
            <a:srgbClr val="A4A3A4"/>
          </p15:clr>
        </p15:guide>
        <p15:guide id="6" orient="horz" pos="346">
          <p15:clr>
            <a:srgbClr val="A4A3A4"/>
          </p15:clr>
        </p15:guide>
        <p15:guide id="7" pos="204">
          <p15:clr>
            <a:srgbClr val="A4A3A4"/>
          </p15:clr>
        </p15:guide>
        <p15:guide id="8" pos="5556">
          <p15:clr>
            <a:srgbClr val="A4A3A4"/>
          </p15:clr>
        </p15:guide>
        <p15:guide id="9" pos="2880">
          <p15:clr>
            <a:srgbClr val="A4A3A4"/>
          </p15:clr>
        </p15:guide>
        <p15:guide id="10" pos="2744">
          <p15:clr>
            <a:srgbClr val="A4A3A4"/>
          </p15:clr>
        </p15:guide>
        <p15:guide id="11" pos="301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F2BEC"/>
    <a:srgbClr val="1120AA"/>
    <a:srgbClr val="000000"/>
    <a:srgbClr val="FFF05F"/>
    <a:srgbClr val="00A8EC"/>
    <a:srgbClr val="BBE0E3"/>
    <a:srgbClr val="FF0000"/>
    <a:srgbClr val="606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C6D6C5-FA86-435D-B669-0C6547F2EB72}" v="10" dt="2019-12-30T22:15:47.471"/>
  </p1510:revLst>
</p1510:revInfo>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97" autoAdjust="0"/>
    <p:restoredTop sz="77456" autoAdjust="0"/>
  </p:normalViewPr>
  <p:slideViewPr>
    <p:cSldViewPr snapToObjects="1">
      <p:cViewPr varScale="1">
        <p:scale>
          <a:sx n="66" d="100"/>
          <a:sy n="66" d="100"/>
        </p:scale>
        <p:origin x="1824" y="53"/>
      </p:cViewPr>
      <p:guideLst>
        <p:guide orient="horz" pos="2432"/>
        <p:guide orient="horz" pos="3974"/>
        <p:guide orient="horz" pos="890"/>
        <p:guide orient="horz" pos="709"/>
        <p:guide orient="horz" pos="527"/>
        <p:guide orient="horz" pos="346"/>
        <p:guide pos="204"/>
        <p:guide pos="5556"/>
        <p:guide pos="2880"/>
        <p:guide pos="2744"/>
        <p:guide pos="3016"/>
      </p:guideLst>
    </p:cSldViewPr>
  </p:slideViewPr>
  <p:notesTextViewPr>
    <p:cViewPr>
      <p:scale>
        <a:sx n="100" d="100"/>
        <a:sy n="100" d="100"/>
      </p:scale>
      <p:origin x="0" y="0"/>
    </p:cViewPr>
  </p:notesText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gs" Target="tags/tag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3"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Недолужко Ольга" userId="834c8478f9dd2a38" providerId="LiveId" clId="{D4C6D6C5-FA86-435D-B669-0C6547F2EB72}"/>
    <pc:docChg chg="undo custSel addSld modSld">
      <pc:chgData name="Недолужко Ольга" userId="834c8478f9dd2a38" providerId="LiveId" clId="{D4C6D6C5-FA86-435D-B669-0C6547F2EB72}" dt="2019-12-30T22:16:17.926" v="5189" actId="20577"/>
      <pc:docMkLst>
        <pc:docMk/>
      </pc:docMkLst>
      <pc:sldChg chg="modNotesTx">
        <pc:chgData name="Недолужко Ольга" userId="834c8478f9dd2a38" providerId="LiveId" clId="{D4C6D6C5-FA86-435D-B669-0C6547F2EB72}" dt="2019-12-30T22:10:03.851" v="4990" actId="20577"/>
        <pc:sldMkLst>
          <pc:docMk/>
          <pc:sldMk cId="0" sldId="399"/>
        </pc:sldMkLst>
      </pc:sldChg>
      <pc:sldChg chg="modSp">
        <pc:chgData name="Недолужко Ольга" userId="834c8478f9dd2a38" providerId="LiveId" clId="{D4C6D6C5-FA86-435D-B669-0C6547F2EB72}" dt="2019-12-30T21:21:21.401" v="0" actId="255"/>
        <pc:sldMkLst>
          <pc:docMk/>
          <pc:sldMk cId="0" sldId="402"/>
        </pc:sldMkLst>
        <pc:spChg chg="mod">
          <ac:chgData name="Недолужко Ольга" userId="834c8478f9dd2a38" providerId="LiveId" clId="{D4C6D6C5-FA86-435D-B669-0C6547F2EB72}" dt="2019-12-30T21:21:21.401" v="0" actId="255"/>
          <ac:spMkLst>
            <pc:docMk/>
            <pc:sldMk cId="0" sldId="402"/>
            <ac:spMk id="10245" creationId="{00000000-0000-0000-0000-000000000000}"/>
          </ac:spMkLst>
        </pc:spChg>
      </pc:sldChg>
      <pc:sldChg chg="modNotesTx">
        <pc:chgData name="Недолужко Ольга" userId="834c8478f9dd2a38" providerId="LiveId" clId="{D4C6D6C5-FA86-435D-B669-0C6547F2EB72}" dt="2019-12-30T21:35:33.503" v="1320" actId="20577"/>
        <pc:sldMkLst>
          <pc:docMk/>
          <pc:sldMk cId="0" sldId="410"/>
        </pc:sldMkLst>
      </pc:sldChg>
      <pc:sldChg chg="modNotesTx">
        <pc:chgData name="Недолужко Ольга" userId="834c8478f9dd2a38" providerId="LiveId" clId="{D4C6D6C5-FA86-435D-B669-0C6547F2EB72}" dt="2019-12-30T21:51:16.332" v="3235" actId="20577"/>
        <pc:sldMkLst>
          <pc:docMk/>
          <pc:sldMk cId="0" sldId="412"/>
        </pc:sldMkLst>
      </pc:sldChg>
      <pc:sldChg chg="modNotes modNotesTx">
        <pc:chgData name="Недолужко Ольга" userId="834c8478f9dd2a38" providerId="LiveId" clId="{D4C6D6C5-FA86-435D-B669-0C6547F2EB72}" dt="2019-12-30T21:29:16.240" v="605" actId="20577"/>
        <pc:sldMkLst>
          <pc:docMk/>
          <pc:sldMk cId="4157427135" sldId="430"/>
        </pc:sldMkLst>
      </pc:sldChg>
      <pc:sldChg chg="modSp modNotes modNotesTx">
        <pc:chgData name="Недолужко Ольга" userId="834c8478f9dd2a38" providerId="LiveId" clId="{D4C6D6C5-FA86-435D-B669-0C6547F2EB72}" dt="2019-12-30T21:45:36.346" v="2483" actId="20577"/>
        <pc:sldMkLst>
          <pc:docMk/>
          <pc:sldMk cId="528378943" sldId="431"/>
        </pc:sldMkLst>
        <pc:spChg chg="mod">
          <ac:chgData name="Недолужко Ольга" userId="834c8478f9dd2a38" providerId="LiveId" clId="{D4C6D6C5-FA86-435D-B669-0C6547F2EB72}" dt="2019-12-30T21:37:51.952" v="1530" actId="20577"/>
          <ac:spMkLst>
            <pc:docMk/>
            <pc:sldMk cId="528378943" sldId="431"/>
            <ac:spMk id="71685" creationId="{00000000-0000-0000-0000-000000000000}"/>
          </ac:spMkLst>
        </pc:spChg>
      </pc:sldChg>
      <pc:sldChg chg="modSp modNotesTx">
        <pc:chgData name="Недолужко Ольга" userId="834c8478f9dd2a38" providerId="LiveId" clId="{D4C6D6C5-FA86-435D-B669-0C6547F2EB72}" dt="2019-12-30T22:05:06.445" v="4224" actId="20577"/>
        <pc:sldMkLst>
          <pc:docMk/>
          <pc:sldMk cId="732891570" sldId="432"/>
        </pc:sldMkLst>
        <pc:spChg chg="mod">
          <ac:chgData name="Недолужко Ольга" userId="834c8478f9dd2a38" providerId="LiveId" clId="{D4C6D6C5-FA86-435D-B669-0C6547F2EB72}" dt="2019-12-30T22:01:31.102" v="3616" actId="20577"/>
          <ac:spMkLst>
            <pc:docMk/>
            <pc:sldMk cId="732891570" sldId="432"/>
            <ac:spMk id="71685" creationId="{00000000-0000-0000-0000-000000000000}"/>
          </ac:spMkLst>
        </pc:spChg>
      </pc:sldChg>
      <pc:sldChg chg="addSp delSp modSp add">
        <pc:chgData name="Недолужко Ольга" userId="834c8478f9dd2a38" providerId="LiveId" clId="{D4C6D6C5-FA86-435D-B669-0C6547F2EB72}" dt="2019-12-30T22:16:17.926" v="5189" actId="20577"/>
        <pc:sldMkLst>
          <pc:docMk/>
          <pc:sldMk cId="2052799628" sldId="433"/>
        </pc:sldMkLst>
        <pc:spChg chg="mod">
          <ac:chgData name="Недолужко Ольга" userId="834c8478f9dd2a38" providerId="LiveId" clId="{D4C6D6C5-FA86-435D-B669-0C6547F2EB72}" dt="2019-12-30T22:16:17.926" v="5189" actId="20577"/>
          <ac:spMkLst>
            <pc:docMk/>
            <pc:sldMk cId="2052799628" sldId="433"/>
            <ac:spMk id="73733" creationId="{00000000-0000-0000-0000-000000000000}"/>
          </ac:spMkLst>
        </pc:spChg>
        <pc:picChg chg="del">
          <ac:chgData name="Недолужко Ольга" userId="834c8478f9dd2a38" providerId="LiveId" clId="{D4C6D6C5-FA86-435D-B669-0C6547F2EB72}" dt="2019-12-30T22:11:45.951" v="5133" actId="478"/>
          <ac:picMkLst>
            <pc:docMk/>
            <pc:sldMk cId="2052799628" sldId="433"/>
            <ac:picMk id="2" creationId="{50834CC9-2DBB-4451-B522-3600B5CC747B}"/>
          </ac:picMkLst>
        </pc:picChg>
        <pc:picChg chg="del">
          <ac:chgData name="Недолужко Ольга" userId="834c8478f9dd2a38" providerId="LiveId" clId="{D4C6D6C5-FA86-435D-B669-0C6547F2EB72}" dt="2019-12-30T22:11:46.883" v="5134" actId="478"/>
          <ac:picMkLst>
            <pc:docMk/>
            <pc:sldMk cId="2052799628" sldId="433"/>
            <ac:picMk id="3" creationId="{9C7402DA-82BC-410D-8006-2C50F4FAFF6C}"/>
          </ac:picMkLst>
        </pc:picChg>
        <pc:picChg chg="add mod modCrop">
          <ac:chgData name="Недолужко Ольга" userId="834c8478f9dd2a38" providerId="LiveId" clId="{D4C6D6C5-FA86-435D-B669-0C6547F2EB72}" dt="2019-12-30T22:15:57.731" v="5173" actId="732"/>
          <ac:picMkLst>
            <pc:docMk/>
            <pc:sldMk cId="2052799628" sldId="433"/>
            <ac:picMk id="4" creationId="{4713DC53-3219-401E-B8CC-7A7C950D42EE}"/>
          </ac:picMkLst>
        </pc:picChg>
      </pc:sldChg>
      <pc:sldChg chg="addSp delSp modSp add">
        <pc:chgData name="Недолужко Ольга" userId="834c8478f9dd2a38" providerId="LiveId" clId="{D4C6D6C5-FA86-435D-B669-0C6547F2EB72}" dt="2019-12-30T22:15:50.743" v="5172" actId="1038"/>
        <pc:sldMkLst>
          <pc:docMk/>
          <pc:sldMk cId="1808468077" sldId="434"/>
        </pc:sldMkLst>
        <pc:picChg chg="add del">
          <ac:chgData name="Недолужко Ольга" userId="834c8478f9dd2a38" providerId="LiveId" clId="{D4C6D6C5-FA86-435D-B669-0C6547F2EB72}" dt="2019-12-30T22:15:44.893" v="5166" actId="478"/>
          <ac:picMkLst>
            <pc:docMk/>
            <pc:sldMk cId="1808468077" sldId="434"/>
            <ac:picMk id="2" creationId="{ED3D7491-D016-4938-AC0E-9F39AEC1DE4A}"/>
          </ac:picMkLst>
        </pc:picChg>
        <pc:picChg chg="add mod">
          <ac:chgData name="Недолужко Ольга" userId="834c8478f9dd2a38" providerId="LiveId" clId="{D4C6D6C5-FA86-435D-B669-0C6547F2EB72}" dt="2019-12-30T22:15:50.743" v="5172" actId="1038"/>
          <ac:picMkLst>
            <pc:docMk/>
            <pc:sldMk cId="1808468077" sldId="434"/>
            <ac:picMk id="3" creationId="{524475BE-83B6-4837-8B32-D45349855C11}"/>
          </ac:picMkLst>
        </pc:picChg>
        <pc:picChg chg="del">
          <ac:chgData name="Недолужко Ольга" userId="834c8478f9dd2a38" providerId="LiveId" clId="{D4C6D6C5-FA86-435D-B669-0C6547F2EB72}" dt="2019-12-30T22:12:47.204" v="5164" actId="478"/>
          <ac:picMkLst>
            <pc:docMk/>
            <pc:sldMk cId="1808468077" sldId="434"/>
            <ac:picMk id="4" creationId="{4713DC53-3219-401E-B8CC-7A7C950D42EE}"/>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hangingPunct="1">
              <a:spcBef>
                <a:spcPct val="0"/>
              </a:spcBef>
              <a:defRPr sz="1200">
                <a:latin typeface="Arial" panose="020B0604020202020204" pitchFamily="34" charset="0"/>
              </a:defRPr>
            </a:lvl1pPr>
          </a:lstStyle>
          <a:p>
            <a:pPr>
              <a:defRPr/>
            </a:pPr>
            <a:endParaRPr lang="ru-RU" altLang="ru-RU"/>
          </a:p>
        </p:txBody>
      </p:sp>
      <p:sp>
        <p:nvSpPr>
          <p:cNvPr id="7171"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spcBef>
                <a:spcPct val="0"/>
              </a:spcBef>
              <a:defRPr sz="1200">
                <a:latin typeface="Arial" panose="020B0604020202020204" pitchFamily="34" charset="0"/>
              </a:defRPr>
            </a:lvl1pPr>
          </a:lstStyle>
          <a:p>
            <a:pPr>
              <a:defRPr/>
            </a:pPr>
            <a:endParaRPr lang="ru-RU" altLang="ru-RU"/>
          </a:p>
        </p:txBody>
      </p:sp>
      <p:sp>
        <p:nvSpPr>
          <p:cNvPr id="7172"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1" hangingPunct="1">
              <a:spcBef>
                <a:spcPct val="0"/>
              </a:spcBef>
              <a:defRPr sz="1200">
                <a:latin typeface="Arial" panose="020B0604020202020204" pitchFamily="34" charset="0"/>
              </a:defRPr>
            </a:lvl1pPr>
          </a:lstStyle>
          <a:p>
            <a:pPr>
              <a:defRPr/>
            </a:pPr>
            <a:endParaRPr lang="ru-RU" altLang="ru-RU"/>
          </a:p>
        </p:txBody>
      </p:sp>
      <p:sp>
        <p:nvSpPr>
          <p:cNvPr id="7173"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783D074B-803C-4A46-A8CE-F5A6C2D9E4E7}" type="slidenum">
              <a:rPr lang="ru-RU" altLang="ru-RU"/>
              <a:pPr>
                <a:defRPr/>
              </a:pPr>
              <a:t>‹#›</a:t>
            </a:fld>
            <a:endParaRPr lang="ru-RU" altLang="ru-RU"/>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hangingPunct="1">
              <a:spcBef>
                <a:spcPct val="0"/>
              </a:spcBef>
              <a:defRPr sz="1200">
                <a:latin typeface="Arial" panose="020B0604020202020204" pitchFamily="34" charset="0"/>
              </a:defRPr>
            </a:lvl1pPr>
          </a:lstStyle>
          <a:p>
            <a:pPr>
              <a:defRPr/>
            </a:pPr>
            <a:endParaRPr lang="ru-RU" altLang="ru-RU"/>
          </a:p>
        </p:txBody>
      </p:sp>
      <p:sp>
        <p:nvSpPr>
          <p:cNvPr id="614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spcBef>
                <a:spcPct val="0"/>
              </a:spcBef>
              <a:defRPr sz="1200">
                <a:latin typeface="Arial" panose="020B0604020202020204" pitchFamily="34" charset="0"/>
              </a:defRPr>
            </a:lvl1pPr>
          </a:lstStyle>
          <a:p>
            <a:pPr>
              <a:defRPr/>
            </a:pPr>
            <a:endParaRPr lang="ru-RU" altLang="ru-RU"/>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noProof="0"/>
              <a:t>Образец текста</a:t>
            </a:r>
          </a:p>
          <a:p>
            <a:pPr lvl="1"/>
            <a:r>
              <a:rPr lang="ru-RU" altLang="ru-RU" noProof="0"/>
              <a:t>Второй уровень</a:t>
            </a:r>
          </a:p>
          <a:p>
            <a:pPr lvl="2"/>
            <a:r>
              <a:rPr lang="ru-RU" altLang="ru-RU" noProof="0"/>
              <a:t>Третий уровень</a:t>
            </a:r>
          </a:p>
          <a:p>
            <a:pPr lvl="3"/>
            <a:r>
              <a:rPr lang="ru-RU" altLang="ru-RU" noProof="0"/>
              <a:t>Четвертый уровень</a:t>
            </a:r>
          </a:p>
          <a:p>
            <a:pPr lvl="4"/>
            <a:r>
              <a:rPr lang="ru-RU" altLang="ru-RU" noProof="0"/>
              <a:t>Пятый уровень</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1" hangingPunct="1">
              <a:spcBef>
                <a:spcPct val="0"/>
              </a:spcBef>
              <a:defRPr sz="1200">
                <a:latin typeface="Arial" panose="020B0604020202020204" pitchFamily="34" charset="0"/>
              </a:defRPr>
            </a:lvl1pPr>
          </a:lstStyle>
          <a:p>
            <a:pPr>
              <a:defRPr/>
            </a:pPr>
            <a:endParaRPr lang="ru-RU" altLang="ru-RU"/>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0BF32E4-3DB4-4A5A-8F5B-632C199A609D}" type="slidenum">
              <a:rPr lang="ru-RU" altLang="ru-RU"/>
              <a:pPr>
                <a:defRPr/>
              </a:pPr>
              <a:t>‹#›</a:t>
            </a:fld>
            <a:endParaRPr lang="ru-RU" alt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Образ слайда 1"/>
          <p:cNvSpPr>
            <a:spLocks noGrp="1" noRot="1" noChangeAspect="1" noTextEdit="1"/>
          </p:cNvSpPr>
          <p:nvPr>
            <p:ph type="sldImg"/>
          </p:nvPr>
        </p:nvSpPr>
        <p:spPr>
          <a:ln/>
        </p:spPr>
      </p:sp>
      <p:sp>
        <p:nvSpPr>
          <p:cNvPr id="7171" name="Заметки 2"/>
          <p:cNvSpPr>
            <a:spLocks noGrp="1"/>
          </p:cNvSpPr>
          <p:nvPr>
            <p:ph type="body" idx="1"/>
          </p:nvPr>
        </p:nvSpPr>
        <p:spPr>
          <a:noFill/>
        </p:spPr>
        <p:txBody>
          <a:bodyPr/>
          <a:lstStyle/>
          <a:p>
            <a:pPr marL="0" marR="0" lvl="0" indent="0" algn="just" defTabSz="914400" rtl="0" eaLnBrk="1" fontAlgn="base" latinLnBrk="0" hangingPunct="1">
              <a:lnSpc>
                <a:spcPct val="100000"/>
              </a:lnSpc>
              <a:spcBef>
                <a:spcPct val="10000"/>
              </a:spcBef>
              <a:spcAft>
                <a:spcPct val="0"/>
              </a:spcAft>
              <a:buClrTx/>
              <a:buSzTx/>
              <a:buFontTx/>
              <a:buNone/>
              <a:tabLst/>
              <a:defRPr/>
            </a:pPr>
            <a:r>
              <a:rPr lang="ru-RU" altLang="ru-RU" sz="1200" dirty="0"/>
              <a:t>Производственная программа определяет необходимый объем производства продукции в плановом периоде, соответствующий по номенклатуре, качеству и ассортименту требованиям плана продаж.</a:t>
            </a:r>
          </a:p>
          <a:p>
            <a:pPr algn="just" eaLnBrk="1" hangingPunct="1">
              <a:spcBef>
                <a:spcPct val="10000"/>
              </a:spcBef>
            </a:pPr>
            <a:r>
              <a:rPr lang="ru-RU" altLang="ru-RU" dirty="0"/>
              <a:t>Основным критерием планирования производственной программы является получение максимально возможной прибыли, что достигается путем оптимизации производственных заданий. </a:t>
            </a:r>
          </a:p>
        </p:txBody>
      </p:sp>
      <p:sp>
        <p:nvSpPr>
          <p:cNvPr id="7172"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66A1AC2B-AC7B-4FC0-BFE3-0641CCBBF678}" type="slidenum">
              <a:rPr lang="ru-RU" altLang="ru-RU" sz="1200" smtClean="0"/>
              <a:pPr/>
              <a:t>3</a:t>
            </a:fld>
            <a:endParaRPr lang="ru-RU" altLang="ru-RU" sz="1200"/>
          </a:p>
        </p:txBody>
      </p:sp>
    </p:spTree>
    <p:extLst>
      <p:ext uri="{BB962C8B-B14F-4D97-AF65-F5344CB8AC3E}">
        <p14:creationId xmlns:p14="http://schemas.microsoft.com/office/powerpoint/2010/main" val="2305994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Образ слайда 1"/>
          <p:cNvSpPr>
            <a:spLocks noGrp="1" noRot="1" noChangeAspect="1" noTextEdit="1"/>
          </p:cNvSpPr>
          <p:nvPr>
            <p:ph type="sldImg"/>
          </p:nvPr>
        </p:nvSpPr>
        <p:spPr>
          <a:ln/>
        </p:spPr>
      </p:sp>
      <p:sp>
        <p:nvSpPr>
          <p:cNvPr id="9219" name="Заметки 2"/>
          <p:cNvSpPr>
            <a:spLocks noGrp="1"/>
          </p:cNvSpPr>
          <p:nvPr>
            <p:ph type="body" idx="1"/>
          </p:nvPr>
        </p:nvSpPr>
        <p:spPr>
          <a:noFill/>
        </p:spPr>
        <p:txBody>
          <a:bodyPr/>
          <a:lstStyle/>
          <a:p>
            <a:pPr algn="just" eaLnBrk="1" hangingPunct="1">
              <a:spcBef>
                <a:spcPct val="10000"/>
              </a:spcBef>
            </a:pPr>
            <a:r>
              <a:rPr lang="ru-RU" altLang="ru-RU" dirty="0"/>
              <a:t>1) производственный план составляется на нижнем уровне управления, в подразделениях, цехах  предприятия;</a:t>
            </a:r>
          </a:p>
          <a:p>
            <a:pPr algn="just" eaLnBrk="1" hangingPunct="1">
              <a:spcBef>
                <a:spcPct val="10000"/>
              </a:spcBef>
            </a:pPr>
            <a:r>
              <a:rPr lang="ru-RU" altLang="ru-RU" dirty="0"/>
              <a:t>2) планы разрабатываются на уровне корпорации в целом и служат для хозяйственных подразделений оперативного планирования;</a:t>
            </a:r>
          </a:p>
          <a:p>
            <a:pPr algn="just" eaLnBrk="1" hangingPunct="1">
              <a:spcBef>
                <a:spcPct val="10000"/>
              </a:spcBef>
            </a:pPr>
            <a:r>
              <a:rPr lang="ru-RU" altLang="ru-RU" dirty="0"/>
              <a:t>3) предусматривает тесное взаимодействие между высшим руководством фирмы, плановым отделом и всеми оперативными подразделениями и функциональными службами.</a:t>
            </a:r>
          </a:p>
        </p:txBody>
      </p:sp>
      <p:sp>
        <p:nvSpPr>
          <p:cNvPr id="9220"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5E41D195-BC07-424D-84C0-CE80D746E244}" type="slidenum">
              <a:rPr lang="ru-RU" altLang="ru-RU" sz="1200" smtClean="0"/>
              <a:pPr/>
              <a:t>4</a:t>
            </a:fld>
            <a:endParaRPr lang="ru-RU" altLang="ru-RU"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Образ слайда 1"/>
          <p:cNvSpPr>
            <a:spLocks noGrp="1" noRot="1" noChangeAspect="1" noTextEdit="1"/>
          </p:cNvSpPr>
          <p:nvPr>
            <p:ph type="sldImg"/>
          </p:nvPr>
        </p:nvSpPr>
        <p:spPr>
          <a:ln/>
        </p:spPr>
      </p:sp>
      <p:sp>
        <p:nvSpPr>
          <p:cNvPr id="11267" name="Заметки 2"/>
          <p:cNvSpPr>
            <a:spLocks noGrp="1"/>
          </p:cNvSpPr>
          <p:nvPr>
            <p:ph type="body" idx="1"/>
          </p:nvPr>
        </p:nvSpPr>
        <p:spPr>
          <a:noFill/>
        </p:spPr>
        <p:txBody>
          <a:bodyPr/>
          <a:lstStyle/>
          <a:p>
            <a:pPr algn="just" eaLnBrk="1" hangingPunct="1">
              <a:spcBef>
                <a:spcPct val="10000"/>
              </a:spcBef>
            </a:pPr>
            <a:r>
              <a:rPr lang="ru-RU" altLang="ru-RU" dirty="0"/>
              <a:t>1 используются для определения потребности в ресурсах, но применимы только для однородной продукции;</a:t>
            </a:r>
          </a:p>
          <a:p>
            <a:pPr algn="just" eaLnBrk="1" hangingPunct="1">
              <a:spcBef>
                <a:spcPct val="10000"/>
              </a:spcBef>
            </a:pPr>
            <a:r>
              <a:rPr lang="ru-RU" altLang="ru-RU" dirty="0"/>
              <a:t>2 для этого чаще всего используют переводные коэффициенты, рассчитанные исходя из соотношения трудоемкости базовых и приводимых к базовым видам продукции. Например: производство консервов планируется в условных банках;</a:t>
            </a:r>
          </a:p>
          <a:p>
            <a:pPr algn="just" eaLnBrk="1" hangingPunct="1">
              <a:spcBef>
                <a:spcPct val="10000"/>
              </a:spcBef>
            </a:pPr>
            <a:r>
              <a:rPr lang="ru-RU" altLang="ru-RU" dirty="0"/>
              <a:t>3 объем производства продукции (работ, услуг), объем отгруженной продукции (работ, услуг), запасы готовой продукции, стоимость незавершенного производства, внутризаводской оборот (внутренний оборот);</a:t>
            </a:r>
          </a:p>
          <a:p>
            <a:pPr algn="just" eaLnBrk="1" hangingPunct="1">
              <a:spcBef>
                <a:spcPct val="10000"/>
              </a:spcBef>
            </a:pPr>
            <a:r>
              <a:rPr lang="ru-RU" altLang="ru-RU" dirty="0"/>
              <a:t>4 наиболее распространен такой показатель, как трудоемкость или нормированные затраты рабочего времени на изготовление единицы продукта, рассчитываемые в нормо-часах.</a:t>
            </a:r>
          </a:p>
        </p:txBody>
      </p:sp>
      <p:sp>
        <p:nvSpPr>
          <p:cNvPr id="11268"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8EBA578C-B7AD-45CF-999C-AF01CF5A308C}" type="slidenum">
              <a:rPr lang="ru-RU" altLang="ru-RU" sz="1200" smtClean="0"/>
              <a:pPr/>
              <a:t>5</a:t>
            </a:fld>
            <a:endParaRPr lang="ru-RU" altLang="ru-RU"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Образ слайда 1"/>
          <p:cNvSpPr>
            <a:spLocks noGrp="1" noRot="1" noChangeAspect="1" noTextEdit="1"/>
          </p:cNvSpPr>
          <p:nvPr>
            <p:ph type="sldImg"/>
          </p:nvPr>
        </p:nvSpPr>
        <p:spPr>
          <a:ln/>
        </p:spPr>
      </p:sp>
      <p:sp>
        <p:nvSpPr>
          <p:cNvPr id="13315" name="Заметки 2"/>
          <p:cNvSpPr>
            <a:spLocks noGrp="1"/>
          </p:cNvSpPr>
          <p:nvPr>
            <p:ph type="body" idx="1"/>
          </p:nvPr>
        </p:nvSpPr>
        <p:spPr>
          <a:noFill/>
        </p:spPr>
        <p:txBody>
          <a:bodyPr/>
          <a:lstStyle/>
          <a:p>
            <a:pPr algn="just" eaLnBrk="1" hangingPunct="1">
              <a:spcBef>
                <a:spcPct val="0"/>
              </a:spcBef>
            </a:pPr>
            <a:r>
              <a:rPr lang="ru-RU" altLang="ru-RU" dirty="0"/>
              <a:t>1 В этот показатель продукция включается независимо от того, предназначена ли она для отпуска за пределы предприятия или для дальнейшей переработки на этом же предприятии. Таким образом, этот показатель допускает повторный счет продукции в пределах предприятия.</a:t>
            </a:r>
          </a:p>
          <a:p>
            <a:pPr algn="just" eaLnBrk="1" hangingPunct="1">
              <a:spcBef>
                <a:spcPct val="0"/>
              </a:spcBef>
            </a:pPr>
            <a:r>
              <a:rPr lang="ru-RU" altLang="ru-RU" dirty="0"/>
              <a:t>2 Сюда относится переработка полуфабрикатов своей выработки для производства готовой продукции: потребление электроэнергии, сжатого воздуха, пара своей выработки; использование деталей, изделий своей выработки на текущий ремонт.</a:t>
            </a:r>
          </a:p>
          <a:p>
            <a:pPr algn="just" eaLnBrk="1" hangingPunct="1">
              <a:spcBef>
                <a:spcPct val="0"/>
              </a:spcBef>
            </a:pPr>
            <a:r>
              <a:rPr lang="ru-RU" altLang="ru-RU" dirty="0"/>
              <a:t>3 В строительстве этот показатель обозначен как объем подрядных работ, на транспорте - грузооборот, в торговле - товарооборот и т.д.</a:t>
            </a:r>
          </a:p>
        </p:txBody>
      </p:sp>
      <p:sp>
        <p:nvSpPr>
          <p:cNvPr id="13316"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9D74D1BB-105C-4DF3-B127-3AC0FAAB46E2}" type="slidenum">
              <a:rPr lang="ru-RU" altLang="ru-RU" sz="1200" smtClean="0"/>
              <a:pPr/>
              <a:t>6</a:t>
            </a:fld>
            <a:endParaRPr lang="ru-RU" altLang="ru-RU"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Образ слайда 1"/>
          <p:cNvSpPr>
            <a:spLocks noGrp="1" noRot="1" noChangeAspect="1" noTextEdit="1"/>
          </p:cNvSpPr>
          <p:nvPr>
            <p:ph type="sldImg"/>
          </p:nvPr>
        </p:nvSpPr>
        <p:spPr>
          <a:ln/>
        </p:spPr>
      </p:sp>
      <p:sp>
        <p:nvSpPr>
          <p:cNvPr id="15363" name="Заметки 2"/>
          <p:cNvSpPr>
            <a:spLocks noGrp="1"/>
          </p:cNvSpPr>
          <p:nvPr>
            <p:ph type="body" idx="1"/>
          </p:nvPr>
        </p:nvSpPr>
        <p:spPr>
          <a:noFill/>
        </p:spPr>
        <p:txBody>
          <a:bodyPr/>
          <a:lstStyle/>
          <a:p>
            <a:pPr algn="just" eaLnBrk="1" hangingPunct="1">
              <a:spcBef>
                <a:spcPct val="0"/>
              </a:spcBef>
            </a:pPr>
            <a:r>
              <a:rPr lang="ru-RU" altLang="ru-RU" dirty="0"/>
              <a:t>1 предназначенные для реализации на сторону, а также на нужды своего капитального строительства и непромышленных подразделений своего предприятия;</a:t>
            </a:r>
          </a:p>
          <a:p>
            <a:pPr algn="just" eaLnBrk="1" hangingPunct="1">
              <a:spcBef>
                <a:spcPct val="0"/>
              </a:spcBef>
            </a:pPr>
            <a:r>
              <a:rPr lang="ru-RU" altLang="ru-RU" dirty="0"/>
              <a:t>2 предназначены для реализации на сторону, а также на нужды своего капитального строительства и непромышленных подразделений </a:t>
            </a:r>
            <a:r>
              <a:rPr lang="ru-RU" altLang="ru-RU"/>
              <a:t>своего предприятия.</a:t>
            </a:r>
            <a:endParaRPr lang="ru-RU" altLang="ru-RU" dirty="0"/>
          </a:p>
        </p:txBody>
      </p:sp>
      <p:sp>
        <p:nvSpPr>
          <p:cNvPr id="1536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2767F88E-6363-4A7F-82B2-075F480FF525}" type="slidenum">
              <a:rPr lang="ru-RU" altLang="ru-RU" sz="1200" smtClean="0"/>
              <a:pPr/>
              <a:t>7</a:t>
            </a:fld>
            <a:endParaRPr lang="ru-RU" altLang="ru-RU"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Образ слайда 1"/>
          <p:cNvSpPr>
            <a:spLocks noGrp="1" noRot="1" noChangeAspect="1" noTextEdit="1"/>
          </p:cNvSpPr>
          <p:nvPr>
            <p:ph type="sldImg"/>
          </p:nvPr>
        </p:nvSpPr>
        <p:spPr>
          <a:ln/>
        </p:spPr>
      </p:sp>
      <p:sp>
        <p:nvSpPr>
          <p:cNvPr id="17411" name="Заметки 2"/>
          <p:cNvSpPr>
            <a:spLocks noGrp="1"/>
          </p:cNvSpPr>
          <p:nvPr>
            <p:ph type="body" idx="1"/>
          </p:nvPr>
        </p:nvSpPr>
        <p:spPr>
          <a:noFill/>
        </p:spPr>
        <p:txBody>
          <a:bodyPr/>
          <a:lstStyle/>
          <a:p>
            <a:pPr algn="just" eaLnBrk="1" hangingPunct="1">
              <a:spcBef>
                <a:spcPct val="0"/>
              </a:spcBef>
            </a:pPr>
            <a:r>
              <a:rPr lang="ru-RU" altLang="ru-RU"/>
              <a:t>4) энергии, пара, воды, а также инструментов, приспособлений и т.д.</a:t>
            </a:r>
          </a:p>
          <a:p>
            <a:pPr algn="just" eaLnBrk="1" hangingPunct="1">
              <a:spcBef>
                <a:spcPct val="0"/>
              </a:spcBef>
            </a:pPr>
            <a:endParaRPr lang="ru-RU" altLang="ru-RU"/>
          </a:p>
        </p:txBody>
      </p:sp>
      <p:sp>
        <p:nvSpPr>
          <p:cNvPr id="17412"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5F1D1370-89D7-452C-88B7-2D7A166302AE}" type="slidenum">
              <a:rPr lang="ru-RU" altLang="ru-RU" sz="1200" smtClean="0"/>
              <a:pPr/>
              <a:t>8</a:t>
            </a:fld>
            <a:endParaRPr lang="ru-RU" altLang="ru-RU"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Образ слайда 1"/>
          <p:cNvSpPr>
            <a:spLocks noGrp="1" noRot="1" noChangeAspect="1" noTextEdit="1"/>
          </p:cNvSpPr>
          <p:nvPr>
            <p:ph type="sldImg"/>
          </p:nvPr>
        </p:nvSpPr>
        <p:spPr>
          <a:ln/>
        </p:spPr>
      </p:sp>
      <p:sp>
        <p:nvSpPr>
          <p:cNvPr id="19459" name="Заметки 2"/>
          <p:cNvSpPr>
            <a:spLocks noGrp="1"/>
          </p:cNvSpPr>
          <p:nvPr>
            <p:ph type="body" idx="1"/>
          </p:nvPr>
        </p:nvSpPr>
        <p:spPr>
          <a:noFill/>
        </p:spPr>
        <p:txBody>
          <a:bodyPr/>
          <a:lstStyle/>
          <a:p>
            <a:pPr algn="just" eaLnBrk="1" hangingPunct="1">
              <a:spcBef>
                <a:spcPct val="0"/>
              </a:spcBef>
            </a:pPr>
            <a:r>
              <a:rPr lang="ru-RU" altLang="ru-RU"/>
              <a:t>4 Реализованная продукция характеризует валовый доход предприятия в плановом периоде.</a:t>
            </a:r>
          </a:p>
          <a:p>
            <a:pPr algn="just" eaLnBrk="1" hangingPunct="1">
              <a:spcBef>
                <a:spcPct val="0"/>
              </a:spcBef>
            </a:pPr>
            <a:r>
              <a:rPr lang="ru-RU" altLang="ru-RU"/>
              <a:t>5 выражается в оптовых ценах предприятия – для увязки плана производства с финансовым планом; и в сопоставимых ценах – для определения темпов, динамики и изменения структуры производства.</a:t>
            </a:r>
          </a:p>
        </p:txBody>
      </p:sp>
      <p:sp>
        <p:nvSpPr>
          <p:cNvPr id="19460"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3D54E7DC-19D4-498A-B23B-3418E7B2FA83}" type="slidenum">
              <a:rPr lang="ru-RU" altLang="ru-RU" sz="1200" smtClean="0"/>
              <a:pPr/>
              <a:t>9</a:t>
            </a:fld>
            <a:endParaRPr lang="ru-RU" altLang="ru-RU"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Образ слайда 1"/>
          <p:cNvSpPr>
            <a:spLocks noGrp="1" noRot="1" noChangeAspect="1" noTextEdit="1"/>
          </p:cNvSpPr>
          <p:nvPr>
            <p:ph type="sldImg"/>
          </p:nvPr>
        </p:nvSpPr>
        <p:spPr>
          <a:ln/>
        </p:spPr>
      </p:sp>
      <p:sp>
        <p:nvSpPr>
          <p:cNvPr id="21507" name="Заметки 2"/>
          <p:cNvSpPr>
            <a:spLocks noGrp="1"/>
          </p:cNvSpPr>
          <p:nvPr>
            <p:ph type="body" idx="1"/>
          </p:nvPr>
        </p:nvSpPr>
        <p:spPr>
          <a:noFill/>
        </p:spPr>
        <p:txBody>
          <a:bodyPr/>
          <a:lstStyle/>
          <a:p>
            <a:pPr algn="just" eaLnBrk="1" hangingPunct="1">
              <a:spcBef>
                <a:spcPct val="0"/>
              </a:spcBef>
            </a:pPr>
            <a:endParaRPr lang="ru-RU" altLang="ru-RU"/>
          </a:p>
        </p:txBody>
      </p:sp>
      <p:sp>
        <p:nvSpPr>
          <p:cNvPr id="21508"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D7D479FB-5682-4CF6-8FB8-B279DFD8EAD7}" type="slidenum">
              <a:rPr lang="ru-RU" altLang="ru-RU" sz="1200" smtClean="0"/>
              <a:pPr/>
              <a:t>10</a:t>
            </a:fld>
            <a:endParaRPr lang="ru-RU" altLang="ru-RU"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Образ слайда 1"/>
          <p:cNvSpPr>
            <a:spLocks noGrp="1" noRot="1" noChangeAspect="1" noTextEdit="1"/>
          </p:cNvSpPr>
          <p:nvPr>
            <p:ph type="sldImg"/>
          </p:nvPr>
        </p:nvSpPr>
        <p:spPr>
          <a:ln/>
        </p:spPr>
      </p:sp>
      <p:sp>
        <p:nvSpPr>
          <p:cNvPr id="23555" name="Заметки 2"/>
          <p:cNvSpPr>
            <a:spLocks noGrp="1"/>
          </p:cNvSpPr>
          <p:nvPr>
            <p:ph type="body" idx="1"/>
          </p:nvPr>
        </p:nvSpPr>
        <p:spPr>
          <a:noFill/>
        </p:spPr>
        <p:txBody>
          <a:bodyPr/>
          <a:lstStyle/>
          <a:p>
            <a:pPr algn="just" eaLnBrk="1" hangingPunct="1">
              <a:spcBef>
                <a:spcPct val="0"/>
              </a:spcBef>
            </a:pPr>
            <a:r>
              <a:rPr lang="ru-RU" altLang="ru-RU" dirty="0"/>
              <a:t>Валовую продукцию следует отличать от валового оборота, под которым понимается сумма стоимости продукции всех подразделений.</a:t>
            </a:r>
          </a:p>
          <a:p>
            <a:pPr algn="just" eaLnBrk="1" hangingPunct="1">
              <a:spcBef>
                <a:spcPct val="0"/>
              </a:spcBef>
            </a:pPr>
            <a:r>
              <a:rPr lang="ru-RU" altLang="ru-RU" dirty="0"/>
              <a:t>Показатели валовой и товарной продукции, хотя и получили широкое распространение в планировании хозяйственной деятельности предприятия, дают искаженное представление о собственном вкладе предприятия в конечный результат деятельности, т.к. включают материальные затраты, поэтому используются показатели чистой и условно-чистой продукции.</a:t>
            </a:r>
          </a:p>
          <a:p>
            <a:pPr algn="just" eaLnBrk="1" hangingPunct="1">
              <a:spcBef>
                <a:spcPct val="0"/>
              </a:spcBef>
            </a:pPr>
            <a:r>
              <a:rPr lang="ru-RU" altLang="ru-RU" dirty="0"/>
              <a:t>В стоимость чистой продукции не входят издержки предприятия на приобретение сырья, материалов, топлива, энергии, а также амортизационные отчисления, включаемые в себестоимость продукции.</a:t>
            </a:r>
          </a:p>
        </p:txBody>
      </p:sp>
      <p:sp>
        <p:nvSpPr>
          <p:cNvPr id="23556"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14A9D235-20F0-4D17-A599-299FDCBF602F}" type="slidenum">
              <a:rPr lang="ru-RU" altLang="ru-RU" sz="1200" smtClean="0"/>
              <a:pPr/>
              <a:t>11</a:t>
            </a:fld>
            <a:endParaRPr lang="ru-RU" altLang="ru-RU"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Образ слайда 1"/>
          <p:cNvSpPr>
            <a:spLocks noGrp="1" noRot="1" noChangeAspect="1" noTextEdit="1"/>
          </p:cNvSpPr>
          <p:nvPr>
            <p:ph type="sldImg"/>
          </p:nvPr>
        </p:nvSpPr>
        <p:spPr>
          <a:ln/>
        </p:spPr>
      </p:sp>
      <p:sp>
        <p:nvSpPr>
          <p:cNvPr id="25603" name="Заметки 2"/>
          <p:cNvSpPr>
            <a:spLocks noGrp="1"/>
          </p:cNvSpPr>
          <p:nvPr>
            <p:ph type="body" idx="1"/>
          </p:nvPr>
        </p:nvSpPr>
        <p:spPr>
          <a:noFill/>
        </p:spPr>
        <p:txBody>
          <a:bodyPr/>
          <a:lstStyle/>
          <a:p>
            <a:pPr algn="just" eaLnBrk="1" hangingPunct="1">
              <a:spcBef>
                <a:spcPct val="0"/>
              </a:spcBef>
            </a:pPr>
            <a:r>
              <a:rPr lang="ru-RU" altLang="ru-RU"/>
              <a:t>Показатели чистой и условно-чистой продукции служат для анализа структуры производственной программы, планирования фонда оплаты труда. </a:t>
            </a:r>
          </a:p>
          <a:p>
            <a:pPr algn="just" eaLnBrk="1" hangingPunct="1">
              <a:spcBef>
                <a:spcPct val="0"/>
              </a:spcBef>
            </a:pPr>
            <a:r>
              <a:rPr lang="ru-RU" altLang="ru-RU"/>
              <a:t>Условно-чистая продукция, в отличие от чистой, содержит амортизацию.</a:t>
            </a:r>
          </a:p>
        </p:txBody>
      </p:sp>
      <p:sp>
        <p:nvSpPr>
          <p:cNvPr id="2560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221BE92C-6C66-4C12-A306-2DA40D8E35EB}" type="slidenum">
              <a:rPr lang="ru-RU" altLang="ru-RU" sz="1200" smtClean="0"/>
              <a:pPr/>
              <a:t>12</a:t>
            </a:fld>
            <a:endParaRPr lang="ru-RU" altLang="ru-RU"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Образ слайда 1"/>
          <p:cNvSpPr>
            <a:spLocks noGrp="1" noRot="1" noChangeAspect="1" noTextEdit="1"/>
          </p:cNvSpPr>
          <p:nvPr>
            <p:ph type="sldImg"/>
          </p:nvPr>
        </p:nvSpPr>
        <p:spPr>
          <a:ln/>
        </p:spPr>
      </p:sp>
      <p:sp>
        <p:nvSpPr>
          <p:cNvPr id="31747" name="Заметки 2"/>
          <p:cNvSpPr>
            <a:spLocks noGrp="1"/>
          </p:cNvSpPr>
          <p:nvPr>
            <p:ph type="body" idx="1"/>
          </p:nvPr>
        </p:nvSpPr>
        <p:spPr>
          <a:noFill/>
        </p:spPr>
        <p:txBody>
          <a:bodyPr/>
          <a:lstStyle/>
          <a:p>
            <a:pPr algn="just" eaLnBrk="1" hangingPunct="1">
              <a:spcBef>
                <a:spcPct val="0"/>
              </a:spcBef>
            </a:pPr>
            <a:r>
              <a:rPr lang="ru-RU" altLang="ru-RU"/>
              <a:t>Проблема состоит в том, что производственные возможности предприятия могут быть больше или меньше запланированного объема продаж.</a:t>
            </a:r>
          </a:p>
          <a:p>
            <a:pPr algn="just" eaLnBrk="1" hangingPunct="1">
              <a:spcBef>
                <a:spcPct val="0"/>
              </a:spcBef>
            </a:pPr>
            <a:r>
              <a:rPr lang="ru-RU" altLang="ru-RU"/>
              <a:t>1 что в свою очередь ведет к завышенным издержкам на производство продукции;</a:t>
            </a:r>
          </a:p>
          <a:p>
            <a:pPr algn="just" eaLnBrk="1" hangingPunct="1">
              <a:spcBef>
                <a:spcPct val="0"/>
              </a:spcBef>
            </a:pPr>
            <a:r>
              <a:rPr lang="ru-RU" altLang="ru-RU"/>
              <a:t>2 необходимо либо увеличивать ПМ, либо уменьшать объем продаж.</a:t>
            </a:r>
          </a:p>
        </p:txBody>
      </p:sp>
      <p:sp>
        <p:nvSpPr>
          <p:cNvPr id="31748"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3B18AE48-4D48-4F99-BF3F-03E9C6FA700D}" type="slidenum">
              <a:rPr lang="ru-RU" altLang="ru-RU" sz="1200" smtClean="0"/>
              <a:pPr/>
              <a:t>13</a:t>
            </a:fld>
            <a:endParaRPr lang="ru-RU" altLang="ru-RU"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Образ слайда 1"/>
          <p:cNvSpPr>
            <a:spLocks noGrp="1" noRot="1" noChangeAspect="1" noTextEdit="1"/>
          </p:cNvSpPr>
          <p:nvPr>
            <p:ph type="sldImg"/>
          </p:nvPr>
        </p:nvSpPr>
        <p:spPr>
          <a:ln/>
        </p:spPr>
      </p:sp>
      <p:sp>
        <p:nvSpPr>
          <p:cNvPr id="29699" name="Заметки 2"/>
          <p:cNvSpPr>
            <a:spLocks noGrp="1"/>
          </p:cNvSpPr>
          <p:nvPr>
            <p:ph type="body" idx="1"/>
          </p:nvPr>
        </p:nvSpPr>
        <p:spPr>
          <a:noFill/>
        </p:spPr>
        <p:txBody>
          <a:bodyPr/>
          <a:lstStyle/>
          <a:p>
            <a:pPr algn="just" eaLnBrk="1" hangingPunct="1">
              <a:spcBef>
                <a:spcPct val="10000"/>
              </a:spcBef>
            </a:pPr>
            <a:endParaRPr lang="ru-RU" altLang="ru-RU"/>
          </a:p>
        </p:txBody>
      </p:sp>
      <p:sp>
        <p:nvSpPr>
          <p:cNvPr id="29700"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7EC833D2-0E9A-47DD-AAB8-2154BE153803}" type="slidenum">
              <a:rPr lang="ru-RU" altLang="ru-RU" sz="1200" smtClean="0"/>
              <a:pPr/>
              <a:t>14</a:t>
            </a:fld>
            <a:endParaRPr lang="ru-RU" altLang="ru-RU"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Образ слайда 1"/>
          <p:cNvSpPr>
            <a:spLocks noGrp="1" noRot="1" noChangeAspect="1" noTextEdit="1"/>
          </p:cNvSpPr>
          <p:nvPr>
            <p:ph type="sldImg"/>
          </p:nvPr>
        </p:nvSpPr>
        <p:spPr>
          <a:ln/>
        </p:spPr>
      </p:sp>
      <p:sp>
        <p:nvSpPr>
          <p:cNvPr id="33795" name="Заметки 2"/>
          <p:cNvSpPr>
            <a:spLocks noGrp="1"/>
          </p:cNvSpPr>
          <p:nvPr>
            <p:ph type="body" idx="1"/>
          </p:nvPr>
        </p:nvSpPr>
        <p:spPr>
          <a:noFill/>
        </p:spPr>
        <p:txBody>
          <a:bodyPr/>
          <a:lstStyle/>
          <a:p>
            <a:pPr algn="just" eaLnBrk="1" hangingPunct="1">
              <a:spcBef>
                <a:spcPct val="0"/>
              </a:spcBef>
            </a:pPr>
            <a:r>
              <a:rPr lang="ru-RU" altLang="ru-RU" dirty="0"/>
              <a:t>1 Задачи: проверка выполнения плана производства по всем показателям; изучение причин, положительно и отрицательно влияющих на выполнение плановых показателей, выявление резервов дальнейшего роста и повышения эффективности производства, разработка мероприятий по использованию резервов, установление сроков выполнения мероприятий и ответственных за них.</a:t>
            </a:r>
          </a:p>
          <a:p>
            <a:pPr algn="just" eaLnBrk="1" hangingPunct="1">
              <a:spcBef>
                <a:spcPct val="0"/>
              </a:spcBef>
            </a:pPr>
            <a:r>
              <a:rPr lang="ru-RU" altLang="ru-RU" dirty="0"/>
              <a:t>2) – наименьший процент – позиция номенклатуры, обеспечивающая наименьший процент выполнения плана;</a:t>
            </a:r>
          </a:p>
          <a:p>
            <a:pPr algn="just" eaLnBrk="1" hangingPunct="1">
              <a:spcBef>
                <a:spcPct val="0"/>
              </a:spcBef>
            </a:pPr>
            <a:r>
              <a:rPr lang="ru-RU" altLang="ru-RU" dirty="0"/>
              <a:t>- средний процент – деление общего фактического выпуска продукции в пределах плана на общий плановый объем выпуска.</a:t>
            </a:r>
          </a:p>
        </p:txBody>
      </p:sp>
      <p:sp>
        <p:nvSpPr>
          <p:cNvPr id="33796"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A7329F9A-D164-41E4-B67B-52DE4E34E450}" type="slidenum">
              <a:rPr lang="ru-RU" altLang="ru-RU" sz="1200" smtClean="0"/>
              <a:pPr/>
              <a:t>15</a:t>
            </a:fld>
            <a:endParaRPr lang="ru-RU" altLang="ru-RU"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Образ слайда 1"/>
          <p:cNvSpPr>
            <a:spLocks noGrp="1" noRot="1" noChangeAspect="1" noTextEdit="1"/>
          </p:cNvSpPr>
          <p:nvPr>
            <p:ph type="sldImg"/>
          </p:nvPr>
        </p:nvSpPr>
        <p:spPr>
          <a:ln/>
        </p:spPr>
      </p:sp>
      <p:sp>
        <p:nvSpPr>
          <p:cNvPr id="35843" name="Заметки 2"/>
          <p:cNvSpPr>
            <a:spLocks noGrp="1"/>
          </p:cNvSpPr>
          <p:nvPr>
            <p:ph type="body" idx="1"/>
          </p:nvPr>
        </p:nvSpPr>
        <p:spPr>
          <a:noFill/>
        </p:spPr>
        <p:txBody>
          <a:bodyPr/>
          <a:lstStyle/>
          <a:p>
            <a:pPr algn="just" eaLnBrk="1" hangingPunct="1">
              <a:spcBef>
                <a:spcPct val="0"/>
              </a:spcBef>
            </a:pPr>
            <a:r>
              <a:rPr lang="ru-RU" altLang="ru-RU"/>
              <a:t>Оценка ритмичности позволяет не только судить о равномерности производства продукции, что является важнейшим условием выполнения плана продаж, но и подсчитать упущенные возможности предприятия по выпуску продукции в связи с неритмичной работой.</a:t>
            </a:r>
          </a:p>
        </p:txBody>
      </p:sp>
      <p:sp>
        <p:nvSpPr>
          <p:cNvPr id="3584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490FBE11-AC92-41BB-9D8A-C3FBCE9FD2CD}" type="slidenum">
              <a:rPr lang="ru-RU" altLang="ru-RU" sz="1200" smtClean="0"/>
              <a:pPr/>
              <a:t>16</a:t>
            </a:fld>
            <a:endParaRPr lang="ru-RU" altLang="ru-RU"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Образ слайда 1"/>
          <p:cNvSpPr>
            <a:spLocks noGrp="1" noRot="1" noChangeAspect="1" noTextEdit="1"/>
          </p:cNvSpPr>
          <p:nvPr>
            <p:ph type="sldImg"/>
          </p:nvPr>
        </p:nvSpPr>
        <p:spPr>
          <a:ln/>
        </p:spPr>
      </p:sp>
      <p:sp>
        <p:nvSpPr>
          <p:cNvPr id="37891" name="Заметки 2"/>
          <p:cNvSpPr>
            <a:spLocks noGrp="1"/>
          </p:cNvSpPr>
          <p:nvPr>
            <p:ph type="body" idx="1"/>
          </p:nvPr>
        </p:nvSpPr>
        <p:spPr>
          <a:noFill/>
        </p:spPr>
        <p:txBody>
          <a:bodyPr/>
          <a:lstStyle/>
          <a:p>
            <a:pPr algn="just" eaLnBrk="1" hangingPunct="1">
              <a:spcBef>
                <a:spcPct val="0"/>
              </a:spcBef>
            </a:pPr>
            <a:r>
              <a:rPr lang="ru-RU" altLang="ru-RU"/>
              <a:t>Входная мощность определяется с учетом имеющихся на начало года производственных фондов, рабочей силы и др. ресурсов, а выходная – на конец года с последующей корректировкой при соответствующем изменении техники и технологии.</a:t>
            </a:r>
          </a:p>
        </p:txBody>
      </p:sp>
      <p:sp>
        <p:nvSpPr>
          <p:cNvPr id="37892"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EA11C5C2-37B0-4AC5-A3CC-9729F7577C92}" type="slidenum">
              <a:rPr lang="ru-RU" altLang="ru-RU" sz="1200" smtClean="0"/>
              <a:pPr/>
              <a:t>17</a:t>
            </a:fld>
            <a:endParaRPr lang="ru-RU" altLang="ru-RU"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Образ слайда 1"/>
          <p:cNvSpPr>
            <a:spLocks noGrp="1" noRot="1" noChangeAspect="1" noTextEdit="1"/>
          </p:cNvSpPr>
          <p:nvPr>
            <p:ph type="sldImg"/>
          </p:nvPr>
        </p:nvSpPr>
        <p:spPr>
          <a:ln/>
        </p:spPr>
      </p:sp>
      <p:sp>
        <p:nvSpPr>
          <p:cNvPr id="39939" name="Заметки 2"/>
          <p:cNvSpPr>
            <a:spLocks noGrp="1"/>
          </p:cNvSpPr>
          <p:nvPr>
            <p:ph type="body" idx="1"/>
          </p:nvPr>
        </p:nvSpPr>
        <p:spPr>
          <a:noFill/>
        </p:spPr>
        <p:txBody>
          <a:bodyPr/>
          <a:lstStyle/>
          <a:p>
            <a:pPr algn="just" eaLnBrk="1" hangingPunct="1">
              <a:spcBef>
                <a:spcPct val="0"/>
              </a:spcBef>
            </a:pPr>
            <a:r>
              <a:rPr lang="ru-RU" altLang="ru-RU"/>
              <a:t>Достижимая нормальная мощность достигается в нормальных рабочих условиях с учетом установленного оборудования, соблюдения технических характеристик предприятия и применяемой системы управления.</a:t>
            </a:r>
          </a:p>
          <a:p>
            <a:pPr algn="just" eaLnBrk="1" hangingPunct="1">
              <a:spcBef>
                <a:spcPct val="0"/>
              </a:spcBef>
            </a:pPr>
            <a:r>
              <a:rPr lang="ru-RU" altLang="ru-RU"/>
              <a:t>Номинальная максимальная мощность: работа на пределе возможностей для достижения максимального выпуска продукции, внеплановое потребление предметов производственного снабжения, вспомогательных средств, запасных частей и деталей и материалов приводят к превышению нормального уровня производственных издержек.</a:t>
            </a:r>
          </a:p>
        </p:txBody>
      </p:sp>
      <p:sp>
        <p:nvSpPr>
          <p:cNvPr id="39940"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6EC6C3E8-3BD3-43AD-A96A-888BFD1C8930}" type="slidenum">
              <a:rPr lang="ru-RU" altLang="ru-RU" sz="1200" smtClean="0"/>
              <a:pPr/>
              <a:t>21</a:t>
            </a:fld>
            <a:endParaRPr lang="ru-RU" altLang="ru-RU"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Образ слайда 1"/>
          <p:cNvSpPr>
            <a:spLocks noGrp="1" noRot="1" noChangeAspect="1" noTextEdit="1"/>
          </p:cNvSpPr>
          <p:nvPr>
            <p:ph type="sldImg"/>
          </p:nvPr>
        </p:nvSpPr>
        <p:spPr>
          <a:ln/>
        </p:spPr>
      </p:sp>
      <p:sp>
        <p:nvSpPr>
          <p:cNvPr id="41987" name="Заметки 2"/>
          <p:cNvSpPr>
            <a:spLocks noGrp="1"/>
          </p:cNvSpPr>
          <p:nvPr>
            <p:ph type="body" idx="1"/>
          </p:nvPr>
        </p:nvSpPr>
        <p:spPr>
          <a:noFill/>
        </p:spPr>
        <p:txBody>
          <a:bodyPr/>
          <a:lstStyle/>
          <a:p>
            <a:pPr algn="just" eaLnBrk="1" hangingPunct="1">
              <a:spcBef>
                <a:spcPct val="0"/>
              </a:spcBef>
            </a:pPr>
            <a:r>
              <a:rPr lang="ru-RU" altLang="ru-RU"/>
              <a:t>1 т.к. увеличение выпуска продукции ведет к снижению производственных издержек на единицу продукции;</a:t>
            </a:r>
          </a:p>
          <a:p>
            <a:pPr algn="just" eaLnBrk="1" hangingPunct="1">
              <a:spcBef>
                <a:spcPct val="0"/>
              </a:spcBef>
            </a:pPr>
            <a:r>
              <a:rPr lang="ru-RU" altLang="ru-RU"/>
              <a:t>2 конечно, технологию и оборудование можно приспособить к работе на предприятиях меньшей мощности, но затраты на такую адаптацию могут быть непропорционально высокими.</a:t>
            </a:r>
          </a:p>
        </p:txBody>
      </p:sp>
      <p:sp>
        <p:nvSpPr>
          <p:cNvPr id="41988"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8F099E41-2FA1-4A48-9A01-7FEB2F92DEA1}" type="slidenum">
              <a:rPr lang="ru-RU" altLang="ru-RU" sz="1200" smtClean="0"/>
              <a:pPr/>
              <a:t>22</a:t>
            </a:fld>
            <a:endParaRPr lang="ru-RU" altLang="ru-RU"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Образ слайда 1"/>
          <p:cNvSpPr>
            <a:spLocks noGrp="1" noRot="1" noChangeAspect="1" noTextEdit="1"/>
          </p:cNvSpPr>
          <p:nvPr>
            <p:ph type="sldImg"/>
          </p:nvPr>
        </p:nvSpPr>
        <p:spPr>
          <a:ln/>
        </p:spPr>
      </p:sp>
      <p:sp>
        <p:nvSpPr>
          <p:cNvPr id="44035" name="Заметки 2"/>
          <p:cNvSpPr>
            <a:spLocks noGrp="1"/>
          </p:cNvSpPr>
          <p:nvPr>
            <p:ph type="body" idx="1"/>
          </p:nvPr>
        </p:nvSpPr>
        <p:spPr>
          <a:noFill/>
        </p:spPr>
        <p:txBody>
          <a:bodyPr/>
          <a:lstStyle/>
          <a:p>
            <a:pPr algn="just" eaLnBrk="1" hangingPunct="1">
              <a:spcBef>
                <a:spcPct val="0"/>
              </a:spcBef>
            </a:pPr>
            <a:r>
              <a:rPr lang="ru-RU" altLang="ru-RU"/>
              <a:t>Входная мощность определяется с учетом имеющихся на начало года производственных фондов, рабочей силы и др. ресурсов, а выходная – на конец года с последующей корректировкой при соответствующем изменении техники и технологии.</a:t>
            </a:r>
          </a:p>
        </p:txBody>
      </p:sp>
      <p:sp>
        <p:nvSpPr>
          <p:cNvPr id="44036"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7B871CF1-5362-43F7-BA35-C33F2D8068B9}" type="slidenum">
              <a:rPr lang="ru-RU" altLang="ru-RU" sz="1200" smtClean="0"/>
              <a:pPr/>
              <a:t>23</a:t>
            </a:fld>
            <a:endParaRPr lang="ru-RU" altLang="ru-RU"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a:ln/>
        </p:spPr>
      </p:sp>
      <p:sp>
        <p:nvSpPr>
          <p:cNvPr id="46083" name="Заметки 2"/>
          <p:cNvSpPr>
            <a:spLocks noGrp="1"/>
          </p:cNvSpPr>
          <p:nvPr>
            <p:ph type="body" idx="1"/>
          </p:nvPr>
        </p:nvSpPr>
        <p:spPr>
          <a:noFill/>
        </p:spPr>
        <p:txBody>
          <a:bodyPr/>
          <a:lstStyle/>
          <a:p>
            <a:pPr algn="just" eaLnBrk="1" hangingPunct="1">
              <a:spcBef>
                <a:spcPct val="0"/>
              </a:spcBef>
            </a:pPr>
            <a:endParaRPr lang="ru-RU" altLang="ru-RU"/>
          </a:p>
        </p:txBody>
      </p:sp>
      <p:sp>
        <p:nvSpPr>
          <p:cNvPr id="4608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491E1C82-BF04-4E71-81CB-D059D920673A}" type="slidenum">
              <a:rPr lang="ru-RU" altLang="ru-RU" sz="1200" smtClean="0"/>
              <a:pPr/>
              <a:t>24</a:t>
            </a:fld>
            <a:endParaRPr lang="ru-RU" altLang="ru-RU"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Образ слайда 1"/>
          <p:cNvSpPr>
            <a:spLocks noGrp="1" noRot="1" noChangeAspect="1" noTextEdit="1"/>
          </p:cNvSpPr>
          <p:nvPr>
            <p:ph type="sldImg"/>
          </p:nvPr>
        </p:nvSpPr>
        <p:spPr>
          <a:ln/>
        </p:spPr>
      </p:sp>
      <p:sp>
        <p:nvSpPr>
          <p:cNvPr id="48131" name="Заметки 2"/>
          <p:cNvSpPr>
            <a:spLocks noGrp="1"/>
          </p:cNvSpPr>
          <p:nvPr>
            <p:ph type="body" idx="1"/>
          </p:nvPr>
        </p:nvSpPr>
        <p:spPr>
          <a:noFill/>
        </p:spPr>
        <p:txBody>
          <a:bodyPr/>
          <a:lstStyle/>
          <a:p>
            <a:pPr algn="just" eaLnBrk="1" hangingPunct="1">
              <a:spcBef>
                <a:spcPct val="0"/>
              </a:spcBef>
            </a:pPr>
            <a:endParaRPr lang="ru-RU" altLang="ru-RU" dirty="0"/>
          </a:p>
        </p:txBody>
      </p:sp>
      <p:sp>
        <p:nvSpPr>
          <p:cNvPr id="48132"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882CCC5F-77AA-4E2E-B3E7-3C81095DCD79}" type="slidenum">
              <a:rPr lang="ru-RU" altLang="ru-RU" sz="1200" smtClean="0"/>
              <a:pPr/>
              <a:t>25</a:t>
            </a:fld>
            <a:endParaRPr lang="ru-RU" altLang="ru-RU"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Образ слайда 1"/>
          <p:cNvSpPr>
            <a:spLocks noGrp="1" noRot="1" noChangeAspect="1" noTextEdit="1"/>
          </p:cNvSpPr>
          <p:nvPr>
            <p:ph type="sldImg"/>
          </p:nvPr>
        </p:nvSpPr>
        <p:spPr>
          <a:ln/>
        </p:spPr>
      </p:sp>
      <p:sp>
        <p:nvSpPr>
          <p:cNvPr id="50179" name="Заметки 2"/>
          <p:cNvSpPr>
            <a:spLocks noGrp="1"/>
          </p:cNvSpPr>
          <p:nvPr>
            <p:ph type="body" idx="1"/>
          </p:nvPr>
        </p:nvSpPr>
        <p:spPr>
          <a:noFill/>
        </p:spPr>
        <p:txBody>
          <a:bodyPr/>
          <a:lstStyle/>
          <a:p>
            <a:pPr algn="just" eaLnBrk="1" hangingPunct="1">
              <a:spcBef>
                <a:spcPct val="0"/>
              </a:spcBef>
            </a:pPr>
            <a:endParaRPr lang="ru-RU" altLang="ru-RU" dirty="0"/>
          </a:p>
        </p:txBody>
      </p:sp>
      <p:sp>
        <p:nvSpPr>
          <p:cNvPr id="50180"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A3CBA8B7-8B46-4C64-B4B2-C806FC4517D0}" type="slidenum">
              <a:rPr lang="ru-RU" altLang="ru-RU" sz="1200" smtClean="0"/>
              <a:pPr/>
              <a:t>26</a:t>
            </a:fld>
            <a:endParaRPr lang="ru-RU" altLang="ru-RU"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Образ слайда 1"/>
          <p:cNvSpPr>
            <a:spLocks noGrp="1" noRot="1" noChangeAspect="1" noTextEdit="1"/>
          </p:cNvSpPr>
          <p:nvPr>
            <p:ph type="sldImg"/>
          </p:nvPr>
        </p:nvSpPr>
        <p:spPr>
          <a:ln/>
        </p:spPr>
      </p:sp>
      <p:sp>
        <p:nvSpPr>
          <p:cNvPr id="52227" name="Заметки 2"/>
          <p:cNvSpPr>
            <a:spLocks noGrp="1"/>
          </p:cNvSpPr>
          <p:nvPr>
            <p:ph type="body" idx="1"/>
          </p:nvPr>
        </p:nvSpPr>
        <p:spPr>
          <a:noFill/>
        </p:spPr>
        <p:txBody>
          <a:bodyPr/>
          <a:lstStyle/>
          <a:p>
            <a:pPr algn="just" eaLnBrk="1" hangingPunct="1">
              <a:spcBef>
                <a:spcPct val="0"/>
              </a:spcBef>
            </a:pPr>
            <a:r>
              <a:rPr lang="ru-RU" altLang="ru-RU"/>
              <a:t> К ведущим группам оборудования относят оборудование, которое выполняет основной по сложности и трудоемкости объем работ при обработке профилирующей продукции.</a:t>
            </a:r>
          </a:p>
        </p:txBody>
      </p:sp>
      <p:sp>
        <p:nvSpPr>
          <p:cNvPr id="52228"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EC226FAE-60C4-4975-8AF8-C9CFC256358F}" type="slidenum">
              <a:rPr lang="ru-RU" altLang="ru-RU" sz="1200" smtClean="0"/>
              <a:pPr/>
              <a:t>27</a:t>
            </a:fld>
            <a:endParaRPr lang="ru-RU" altLang="ru-RU" sz="12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Образ слайда 1"/>
          <p:cNvSpPr>
            <a:spLocks noGrp="1" noRot="1" noChangeAspect="1" noTextEdit="1"/>
          </p:cNvSpPr>
          <p:nvPr>
            <p:ph type="sldImg"/>
          </p:nvPr>
        </p:nvSpPr>
        <p:spPr>
          <a:ln/>
        </p:spPr>
      </p:sp>
      <p:sp>
        <p:nvSpPr>
          <p:cNvPr id="54275" name="Заметки 2"/>
          <p:cNvSpPr>
            <a:spLocks noGrp="1"/>
          </p:cNvSpPr>
          <p:nvPr>
            <p:ph type="body" idx="1"/>
          </p:nvPr>
        </p:nvSpPr>
        <p:spPr>
          <a:noFill/>
        </p:spPr>
        <p:txBody>
          <a:bodyPr/>
          <a:lstStyle/>
          <a:p>
            <a:pPr algn="just" eaLnBrk="1" hangingPunct="1">
              <a:spcBef>
                <a:spcPct val="0"/>
              </a:spcBef>
            </a:pPr>
            <a:endParaRPr lang="ru-RU" altLang="ru-RU" dirty="0"/>
          </a:p>
        </p:txBody>
      </p:sp>
      <p:sp>
        <p:nvSpPr>
          <p:cNvPr id="54276"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09A8B1BA-5424-418D-9AAB-D11CBAFCFD5A}" type="slidenum">
              <a:rPr lang="ru-RU" altLang="ru-RU" sz="1200" smtClean="0"/>
              <a:pPr/>
              <a:t>29</a:t>
            </a:fld>
            <a:endParaRPr lang="ru-RU" altLang="ru-RU" sz="12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Образ слайда 1"/>
          <p:cNvSpPr>
            <a:spLocks noGrp="1" noRot="1" noChangeAspect="1" noTextEdit="1"/>
          </p:cNvSpPr>
          <p:nvPr>
            <p:ph type="sldImg"/>
          </p:nvPr>
        </p:nvSpPr>
        <p:spPr>
          <a:ln/>
        </p:spPr>
      </p:sp>
      <p:sp>
        <p:nvSpPr>
          <p:cNvPr id="56323" name="Заметки 2"/>
          <p:cNvSpPr>
            <a:spLocks noGrp="1"/>
          </p:cNvSpPr>
          <p:nvPr>
            <p:ph type="body" idx="1"/>
          </p:nvPr>
        </p:nvSpPr>
        <p:spPr>
          <a:noFill/>
        </p:spPr>
        <p:txBody>
          <a:bodyPr/>
          <a:lstStyle/>
          <a:p>
            <a:pPr algn="just" eaLnBrk="1" hangingPunct="1">
              <a:spcBef>
                <a:spcPct val="0"/>
              </a:spcBef>
            </a:pPr>
            <a:endParaRPr lang="ru-RU" altLang="ru-RU"/>
          </a:p>
        </p:txBody>
      </p:sp>
      <p:sp>
        <p:nvSpPr>
          <p:cNvPr id="5632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F4C1408E-9341-4A18-959D-47A660A6684A}" type="slidenum">
              <a:rPr lang="ru-RU" altLang="ru-RU" sz="1200" smtClean="0"/>
              <a:pPr/>
              <a:t>30</a:t>
            </a:fld>
            <a:endParaRPr lang="ru-RU" altLang="ru-RU" sz="12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Образ слайда 1"/>
          <p:cNvSpPr>
            <a:spLocks noGrp="1" noRot="1" noChangeAspect="1" noTextEdit="1"/>
          </p:cNvSpPr>
          <p:nvPr>
            <p:ph type="sldImg"/>
          </p:nvPr>
        </p:nvSpPr>
        <p:spPr>
          <a:ln/>
        </p:spPr>
      </p:sp>
      <p:sp>
        <p:nvSpPr>
          <p:cNvPr id="58371" name="Заметки 2"/>
          <p:cNvSpPr>
            <a:spLocks noGrp="1"/>
          </p:cNvSpPr>
          <p:nvPr>
            <p:ph type="body" idx="1"/>
          </p:nvPr>
        </p:nvSpPr>
        <p:spPr>
          <a:noFill/>
        </p:spPr>
        <p:txBody>
          <a:bodyPr/>
          <a:lstStyle/>
          <a:p>
            <a:pPr algn="just" eaLnBrk="1" hangingPunct="1">
              <a:spcBef>
                <a:spcPct val="0"/>
              </a:spcBef>
            </a:pPr>
            <a:r>
              <a:rPr lang="ru-RU" altLang="ru-RU" dirty="0"/>
              <a:t>Производственная мощность предприятия рассчитывается по ведущему цеху. </a:t>
            </a:r>
          </a:p>
          <a:p>
            <a:pPr algn="just" eaLnBrk="1" hangingPunct="1">
              <a:spcBef>
                <a:spcPct val="0"/>
              </a:spcBef>
            </a:pPr>
            <a:r>
              <a:rPr lang="ru-RU" altLang="ru-RU" dirty="0"/>
              <a:t>Для этого определяются производственные мощности всех цехов и строится диаграмма мощности предприятия.</a:t>
            </a:r>
          </a:p>
        </p:txBody>
      </p:sp>
      <p:sp>
        <p:nvSpPr>
          <p:cNvPr id="58372"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51479E93-E637-4EB7-9C7B-5A85D30E159F}" type="slidenum">
              <a:rPr lang="ru-RU" altLang="ru-RU" sz="1200" smtClean="0"/>
              <a:pPr/>
              <a:t>31</a:t>
            </a:fld>
            <a:endParaRPr lang="ru-RU" altLang="ru-RU" sz="12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Образ слайда 1"/>
          <p:cNvSpPr>
            <a:spLocks noGrp="1" noRot="1" noChangeAspect="1" noTextEdit="1"/>
          </p:cNvSpPr>
          <p:nvPr>
            <p:ph type="sldImg"/>
          </p:nvPr>
        </p:nvSpPr>
        <p:spPr>
          <a:ln/>
        </p:spPr>
      </p:sp>
      <p:sp>
        <p:nvSpPr>
          <p:cNvPr id="60419" name="Заметки 2"/>
          <p:cNvSpPr>
            <a:spLocks noGrp="1"/>
          </p:cNvSpPr>
          <p:nvPr>
            <p:ph type="body" idx="1"/>
          </p:nvPr>
        </p:nvSpPr>
        <p:spPr>
          <a:noFill/>
        </p:spPr>
        <p:txBody>
          <a:bodyPr/>
          <a:lstStyle/>
          <a:p>
            <a:pPr algn="just" eaLnBrk="1" hangingPunct="1">
              <a:spcBef>
                <a:spcPct val="0"/>
              </a:spcBef>
            </a:pPr>
            <a:r>
              <a:rPr lang="ru-RU" altLang="ru-RU"/>
              <a:t>В результате расчета мощностей и их сопоставления с объемами продаж делаются выводы:   - о возможности выпуска товарной продукции в объеме бизнес-портфеля предприятия, о необходимости его корректировки;  - о необходимости развития производственных мощностей, основных  фондов, техники, технологии, организации производства;  - о необходимости проведения технического перевооружения, реконструкции, расширения, нового строительства;  - о необходимости инвестиций в развитие мощностей. </a:t>
            </a:r>
          </a:p>
        </p:txBody>
      </p:sp>
      <p:sp>
        <p:nvSpPr>
          <p:cNvPr id="60420"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38DED86A-8D87-4664-9E30-226BA1F01541}" type="slidenum">
              <a:rPr lang="ru-RU" altLang="ru-RU" sz="1200" smtClean="0"/>
              <a:pPr/>
              <a:t>32</a:t>
            </a:fld>
            <a:endParaRPr lang="ru-RU" altLang="ru-RU" sz="12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Образ слайда 1"/>
          <p:cNvSpPr>
            <a:spLocks noGrp="1" noRot="1" noChangeAspect="1" noTextEdit="1"/>
          </p:cNvSpPr>
          <p:nvPr>
            <p:ph type="sldImg"/>
          </p:nvPr>
        </p:nvSpPr>
        <p:spPr>
          <a:ln/>
        </p:spPr>
      </p:sp>
      <p:sp>
        <p:nvSpPr>
          <p:cNvPr id="7171" name="Заметки 2"/>
          <p:cNvSpPr>
            <a:spLocks noGrp="1"/>
          </p:cNvSpPr>
          <p:nvPr>
            <p:ph type="body" idx="1"/>
          </p:nvPr>
        </p:nvSpPr>
        <p:spPr>
          <a:noFill/>
        </p:spPr>
        <p:txBody>
          <a:bodyPr/>
          <a:lstStyle/>
          <a:p>
            <a:pPr marL="0" marR="0" lvl="0" indent="0" algn="just" defTabSz="914400" rtl="0" eaLnBrk="1" fontAlgn="base" latinLnBrk="0" hangingPunct="1">
              <a:lnSpc>
                <a:spcPct val="100000"/>
              </a:lnSpc>
              <a:spcBef>
                <a:spcPct val="10000"/>
              </a:spcBef>
              <a:spcAft>
                <a:spcPct val="0"/>
              </a:spcAft>
              <a:buClrTx/>
              <a:buSzTx/>
              <a:buFontTx/>
              <a:buNone/>
              <a:tabLst/>
              <a:defRPr/>
            </a:pPr>
            <a:r>
              <a:rPr lang="ru-RU" altLang="ru-RU" sz="1200" dirty="0"/>
              <a:t>Производственная программа определяет необходимый объем производства продукции в плановом периоде, соответствующий по номенклатуре, качеству и ассортименту требованиям плана продаж.</a:t>
            </a:r>
          </a:p>
          <a:p>
            <a:pPr algn="just" eaLnBrk="1" hangingPunct="1">
              <a:spcBef>
                <a:spcPct val="10000"/>
              </a:spcBef>
            </a:pPr>
            <a:r>
              <a:rPr lang="ru-RU" altLang="ru-RU" dirty="0"/>
              <a:t>Основным критерием планирования производственной программы является получение максимально возможной прибыли, что достигается путем оптимизации производственных заданий. </a:t>
            </a:r>
          </a:p>
        </p:txBody>
      </p:sp>
      <p:sp>
        <p:nvSpPr>
          <p:cNvPr id="7172"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66A1AC2B-AC7B-4FC0-BFE3-0641CCBBF678}" type="slidenum">
              <a:rPr lang="ru-RU" altLang="ru-RU" sz="1200" smtClean="0"/>
              <a:pPr/>
              <a:t>33</a:t>
            </a:fld>
            <a:endParaRPr lang="ru-RU" altLang="ru-RU" sz="1200"/>
          </a:p>
        </p:txBody>
      </p:sp>
    </p:spTree>
    <p:extLst>
      <p:ext uri="{BB962C8B-B14F-4D97-AF65-F5344CB8AC3E}">
        <p14:creationId xmlns:p14="http://schemas.microsoft.com/office/powerpoint/2010/main" val="18326049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Образ слайда 1"/>
          <p:cNvSpPr>
            <a:spLocks noGrp="1" noRot="1" noChangeAspect="1" noTextEdit="1"/>
          </p:cNvSpPr>
          <p:nvPr>
            <p:ph type="sldImg"/>
          </p:nvPr>
        </p:nvSpPr>
        <p:spPr>
          <a:ln/>
        </p:spPr>
      </p:sp>
      <p:sp>
        <p:nvSpPr>
          <p:cNvPr id="66563" name="Заметки 2"/>
          <p:cNvSpPr>
            <a:spLocks noGrp="1"/>
          </p:cNvSpPr>
          <p:nvPr>
            <p:ph type="body" idx="1"/>
          </p:nvPr>
        </p:nvSpPr>
        <p:spPr>
          <a:noFill/>
        </p:spPr>
        <p:txBody>
          <a:bodyPr/>
          <a:lstStyle/>
          <a:p>
            <a:pPr algn="just" eaLnBrk="1" hangingPunct="1">
              <a:spcBef>
                <a:spcPct val="10000"/>
              </a:spcBef>
            </a:pPr>
            <a:r>
              <a:rPr lang="ru-RU" altLang="ru-RU" dirty="0"/>
              <a:t>1 выбираются представители продукции, занимающие наибольший удельный вес в портфеле заказов;</a:t>
            </a:r>
          </a:p>
          <a:p>
            <a:pPr algn="just" eaLnBrk="1" hangingPunct="1">
              <a:spcBef>
                <a:spcPct val="10000"/>
              </a:spcBef>
            </a:pPr>
            <a:r>
              <a:rPr lang="ru-RU" altLang="ru-RU" dirty="0"/>
              <a:t>2 коэффициент пересчета определяется путем деления трудоемкости каждого типоразмера продукции на трудоемкость выбранного представителя, далее количество изделий, предусмотренное планом продаж, умножается на коэффициент пересчета, затем результаты суммируются, и полученная сумма представляет собой проект производственной программы изделия;</a:t>
            </a:r>
          </a:p>
          <a:p>
            <a:pPr algn="just" eaLnBrk="1" hangingPunct="1">
              <a:spcBef>
                <a:spcPct val="10000"/>
              </a:spcBef>
            </a:pPr>
            <a:r>
              <a:rPr lang="ru-RU" altLang="ru-RU" dirty="0"/>
              <a:t>3 в процессе анализа определяется достигнутый уровень производственной мощности, степень прогрессивности применяемой техники и технологии, степень использования оборудования и производственных площадей, достигнутый уровень организации производства и труда.</a:t>
            </a:r>
          </a:p>
        </p:txBody>
      </p:sp>
      <p:sp>
        <p:nvSpPr>
          <p:cNvPr id="6656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A7DA129D-91F1-4A48-BFDD-B73703FB22AC}" type="slidenum">
              <a:rPr lang="ru-RU" altLang="ru-RU" sz="1200" smtClean="0"/>
              <a:pPr/>
              <a:t>34</a:t>
            </a:fld>
            <a:endParaRPr lang="ru-RU" altLang="ru-RU" sz="12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65CB21D6-E5FF-4B5B-AB42-287FEA2BE4E5}"/>
              </a:ext>
            </a:extLst>
          </p:cNvPr>
          <p:cNvSpPr>
            <a:spLocks noGrp="1"/>
          </p:cNvSpPr>
          <p:nvPr>
            <p:ph type="body" idx="1"/>
          </p:nvPr>
        </p:nvSpPr>
        <p:spPr/>
        <p:txBody>
          <a:bodyPr/>
          <a:lstStyle/>
          <a:p>
            <a:r>
              <a:rPr lang="ru-RU" dirty="0"/>
              <a:t>При анализе достигнутого уровня использования мощностей определяются коэффициенты сменности работы оборудования, степень использования внутрисменного фонда времени, наличие излишнего и неустановленного оборудования, причины недоиспользования оборудования.</a:t>
            </a:r>
          </a:p>
          <a:p>
            <a:r>
              <a:rPr lang="ru-RU" dirty="0"/>
              <a:t>В приведенном на рисунке примере произведен расчет уровня использования мощности в стоимостном выражении по предприятию. Аналогичные расчеты выполняются в отношении фактического выпуска продукции и фактической среднегодовой мощности за отчетный год.</a:t>
            </a:r>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Образ слайда 1"/>
          <p:cNvSpPr>
            <a:spLocks noGrp="1" noRot="1" noChangeAspect="1" noTextEdit="1"/>
          </p:cNvSpPr>
          <p:nvPr>
            <p:ph type="sldImg"/>
          </p:nvPr>
        </p:nvSpPr>
        <p:spPr>
          <a:ln/>
        </p:spPr>
      </p:sp>
      <p:sp>
        <p:nvSpPr>
          <p:cNvPr id="68611" name="Заметки 2"/>
          <p:cNvSpPr>
            <a:spLocks noGrp="1"/>
          </p:cNvSpPr>
          <p:nvPr>
            <p:ph type="body" idx="1"/>
          </p:nvPr>
        </p:nvSpPr>
        <p:spPr>
          <a:noFill/>
        </p:spPr>
        <p:txBody>
          <a:bodyPr/>
          <a:lstStyle/>
          <a:p>
            <a:pPr algn="just" eaLnBrk="1" hangingPunct="1">
              <a:spcBef>
                <a:spcPct val="10000"/>
              </a:spcBef>
            </a:pPr>
            <a:r>
              <a:rPr lang="ru-RU" altLang="ru-RU" dirty="0"/>
              <a:t>На 4 этапе планируется увеличение коэффициента использования производственной мощности в планируемом периоде, которое моет быть достигнуто за счет реализации выявленных на предыдущем этапе внутрипроизводственных резервов, </a:t>
            </a:r>
            <a:r>
              <a:rPr lang="ru-RU" altLang="ru-RU"/>
              <a:t>без </a:t>
            </a:r>
            <a:endParaRPr lang="ru-RU" altLang="ru-RU" dirty="0"/>
          </a:p>
          <a:p>
            <a:pPr algn="just" eaLnBrk="1" hangingPunct="1">
              <a:spcBef>
                <a:spcPct val="10000"/>
              </a:spcBef>
            </a:pPr>
            <a:r>
              <a:rPr lang="ru-RU" altLang="ru-RU" dirty="0"/>
              <a:t>К экстенсивным относятся резервы увеличения полезного времени работы оборудования в пределах режимного фонда (сокращение внутрисменных и целодневных простоев оборудования, продолжительности плановых ремонтов).</a:t>
            </a:r>
          </a:p>
          <a:p>
            <a:pPr algn="just" eaLnBrk="1" hangingPunct="1">
              <a:spcBef>
                <a:spcPct val="10000"/>
              </a:spcBef>
            </a:pPr>
            <a:r>
              <a:rPr lang="ru-RU" altLang="ru-RU" dirty="0"/>
              <a:t>Интенсивные факторы включают мероприятия по более полной загрузке оборудования в единицу времени, увеличение выпуска годной продукции.</a:t>
            </a:r>
          </a:p>
        </p:txBody>
      </p:sp>
      <p:sp>
        <p:nvSpPr>
          <p:cNvPr id="68612"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2C54DCA9-3D48-4C23-A3A6-DE701DC85223}" type="slidenum">
              <a:rPr lang="ru-RU" altLang="ru-RU" sz="1200" smtClean="0"/>
              <a:pPr/>
              <a:t>36</a:t>
            </a:fld>
            <a:endParaRPr lang="ru-RU" altLang="ru-RU" sz="12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F1BABA2B-04AF-428A-BF39-CC96ACE5C0CA}"/>
              </a:ext>
            </a:extLst>
          </p:cNvPr>
          <p:cNvSpPr>
            <a:spLocks noGrp="1"/>
          </p:cNvSpPr>
          <p:nvPr>
            <p:ph type="body" idx="1"/>
          </p:nvPr>
        </p:nvSpPr>
        <p:spPr/>
        <p:txBody>
          <a:bodyPr/>
          <a:lstStyle/>
          <a:p>
            <a:r>
              <a:rPr lang="ru-RU" dirty="0">
                <a:latin typeface="Calibri" panose="020F0502020204030204"/>
              </a:rPr>
              <a:t>Методы: 1) на предварительных стадиях формирования производственной программы; 2) при обновлении ассортимента продукции необходим более тщательный расчет производственной мощности всех структурных подразделений и предприятия в целом.</a:t>
            </a:r>
          </a:p>
          <a:p>
            <a:r>
              <a:rPr lang="ru-RU" dirty="0">
                <a:latin typeface="Calibri" panose="020F0502020204030204"/>
              </a:rPr>
              <a:t>При расчете производственной мощности за отчетный год мощность на начало отчетного года принимается по номенклатуре и в ассортименте продукции года, предшествующего отчетному, а мощность на конец отчетного года (начало планового периода) – по номенклатуре и в ассортименте продукции отчетного года. Мощность на начало планового периода принимается по номенклатуре и в ассортименте продукции планового периода.</a:t>
            </a:r>
          </a:p>
          <a:p>
            <a:r>
              <a:rPr lang="ru-RU" dirty="0">
                <a:latin typeface="Calibri" panose="020F0502020204030204"/>
              </a:rPr>
              <a:t>Прирост производственных мощностей: в планы и отчеты не включаются мероприятия, связанные с достижением проектной мощности объектов, находящихся в стадии освоения проектной мощности. В расчете производственной мощности учитывается также ее уменьшение в отчетном и плановом периоде.</a:t>
            </a:r>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Образ слайда 1"/>
          <p:cNvSpPr>
            <a:spLocks noGrp="1" noRot="1" noChangeAspect="1" noTextEdit="1"/>
          </p:cNvSpPr>
          <p:nvPr>
            <p:ph type="sldImg"/>
          </p:nvPr>
        </p:nvSpPr>
        <p:spPr>
          <a:ln/>
        </p:spPr>
      </p:sp>
      <p:sp>
        <p:nvSpPr>
          <p:cNvPr id="72707" name="Заметки 2"/>
          <p:cNvSpPr>
            <a:spLocks noGrp="1"/>
          </p:cNvSpPr>
          <p:nvPr>
            <p:ph type="body" idx="1"/>
          </p:nvPr>
        </p:nvSpPr>
        <p:spPr>
          <a:noFill/>
        </p:spPr>
        <p:txBody>
          <a:bodyPr/>
          <a:lstStyle/>
          <a:p>
            <a:pPr algn="just" eaLnBrk="1" hangingPunct="1">
              <a:spcBef>
                <a:spcPct val="10000"/>
              </a:spcBef>
            </a:pPr>
            <a:r>
              <a:rPr lang="ru-RU" altLang="ru-RU" dirty="0"/>
              <a:t>Расчет уровня использования мощности ведется в натуральном и стоимостном измерении (рис. слайд 35). Если проект производственной программы не обеспечивает полной загрузки производственных мощностей, то необходимо искать дополнительные возможности увеличения объема продаж и догрузки производственных мощностей за счет заказов по кооперированным поставкам.</a:t>
            </a:r>
          </a:p>
          <a:p>
            <a:pPr algn="just" eaLnBrk="1" hangingPunct="1">
              <a:spcBef>
                <a:spcPct val="10000"/>
              </a:spcBef>
            </a:pPr>
            <a:r>
              <a:rPr lang="ru-RU" altLang="ru-RU" dirty="0"/>
              <a:t>Если план продаж превышает производственную мощность, то с целью сохранения покупателей и клиентов необходимо провести комплекс мероприятий по расшивке узких мест и увеличению производственной мощности либо по размещению части заказов на условиях кооперированных поставок на других предприятиях.</a:t>
            </a:r>
          </a:p>
          <a:p>
            <a:pPr algn="just" eaLnBrk="1" hangingPunct="1">
              <a:spcBef>
                <a:spcPct val="10000"/>
              </a:spcBef>
            </a:pPr>
            <a:r>
              <a:rPr lang="ru-RU" altLang="ru-RU" dirty="0"/>
              <a:t>Баланс: в нем отражаются входная, выходная и среднегодовая ПМ, а также ввод и выбытие ПМ. НА его основе осуществляется уточнение возможностей производственной программы, определение коэффициента использования ПМ и основных фондов, определение необходимости в инвестициях по наращиванию мощностей и ликвидации «узких мест», определение потребности в оборудовании или ликвидации излишков оборудования.</a:t>
            </a:r>
          </a:p>
        </p:txBody>
      </p:sp>
      <p:sp>
        <p:nvSpPr>
          <p:cNvPr id="72708"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95C77C4A-00E4-496F-BD8F-E6B7CD797B32}" type="slidenum">
              <a:rPr lang="ru-RU" altLang="ru-RU" sz="1200" smtClean="0"/>
              <a:pPr/>
              <a:t>38</a:t>
            </a:fld>
            <a:endParaRPr lang="ru-RU" altLang="ru-RU" sz="12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3B165D3D-4B82-42B4-9B88-6B94329266D0}"/>
              </a:ext>
            </a:extLst>
          </p:cNvPr>
          <p:cNvSpPr>
            <a:spLocks noGrp="1"/>
          </p:cNvSpPr>
          <p:nvPr>
            <p:ph type="body" idx="1"/>
          </p:nvPr>
        </p:nvSpPr>
        <p:spPr/>
        <p:txBody>
          <a:bodyPr/>
          <a:lstStyle/>
          <a:p>
            <a:r>
              <a:rPr lang="ru-RU" dirty="0"/>
              <a:t>Оценка с использованием точек безубыточности – для этого делается укрупненный расчет постоянных и переменных издержек, совокупного дохода от реализации продукции и прибыли для различных объемов производства, и по ним рассчитываются критические объемы, с которыми сравнивается планируемый объем производства.</a:t>
            </a:r>
          </a:p>
          <a:p>
            <a:r>
              <a:rPr lang="ru-RU" dirty="0"/>
              <a:t>На изменение уровня фондоотдачи оказывает влияние ряд факторов. Анализу подвергаются наиболее важные из них: изменение фондоотдачи активной части фондов, изменение доли активной части фондов в их общей сумме.</a:t>
            </a:r>
          </a:p>
          <a:p>
            <a:r>
              <a:rPr lang="ru-RU" dirty="0"/>
              <a:t>С целью более глубокой оценки производственной программы может анализироваться изменение фондоотдачи активной части фондов в зависимости от следующих факторов: изменения структуры оборудования, изменения времени работы оборудования, изменения производительности и интенсивности работы оборудования в планируемом периоде.</a:t>
            </a:r>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Образ слайда 1"/>
          <p:cNvSpPr>
            <a:spLocks noGrp="1" noRot="1" noChangeAspect="1" noTextEdit="1"/>
          </p:cNvSpPr>
          <p:nvPr>
            <p:ph type="sldImg"/>
          </p:nvPr>
        </p:nvSpPr>
        <p:spPr>
          <a:ln/>
        </p:spPr>
      </p:sp>
      <p:sp>
        <p:nvSpPr>
          <p:cNvPr id="74755" name="Заметки 2"/>
          <p:cNvSpPr>
            <a:spLocks noGrp="1"/>
          </p:cNvSpPr>
          <p:nvPr>
            <p:ph type="body" idx="1"/>
          </p:nvPr>
        </p:nvSpPr>
        <p:spPr>
          <a:noFill/>
        </p:spPr>
        <p:txBody>
          <a:bodyPr/>
          <a:lstStyle/>
          <a:p>
            <a:pPr algn="just" eaLnBrk="1" hangingPunct="1">
              <a:spcBef>
                <a:spcPct val="10000"/>
              </a:spcBef>
            </a:pPr>
            <a:r>
              <a:rPr lang="ru-RU" altLang="ru-RU" dirty="0"/>
              <a:t>Уровень рентабельности производственной деятельности зависит от трех основных факторов: изменения структуры производственной программы планового года по сравнению с отчетным; изменения себестоимости; цен реализации.</a:t>
            </a:r>
          </a:p>
          <a:p>
            <a:pPr algn="just" eaLnBrk="1" hangingPunct="1">
              <a:spcBef>
                <a:spcPct val="10000"/>
              </a:spcBef>
            </a:pPr>
            <a:r>
              <a:rPr lang="ru-RU" altLang="ru-RU" dirty="0"/>
              <a:t>После всестороннего анализа проект производственной программы утверждается и доводится до структурных подразделений предприятия. Структурные подразделения на основе производственной программы предприятия разрабатывают планы производства цехов, корпусов, участков и других подразделений, после чего оценивают свою готовность к выполнению производственной программы. С этой целью по каждому рабочему месту проводится расчет загрузки оборудования.</a:t>
            </a:r>
          </a:p>
        </p:txBody>
      </p:sp>
      <p:sp>
        <p:nvSpPr>
          <p:cNvPr id="74756"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E22B6973-1C6E-4A68-8C2E-89C5C4B739D1}" type="slidenum">
              <a:rPr lang="ru-RU" altLang="ru-RU" sz="1200" smtClean="0"/>
              <a:pPr/>
              <a:t>40</a:t>
            </a:fld>
            <a:endParaRPr lang="ru-RU" altLang="ru-RU" sz="120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Образ слайда 1"/>
          <p:cNvSpPr>
            <a:spLocks noGrp="1" noRot="1" noChangeAspect="1" noTextEdit="1"/>
          </p:cNvSpPr>
          <p:nvPr>
            <p:ph type="sldImg"/>
          </p:nvPr>
        </p:nvSpPr>
        <p:spPr>
          <a:ln/>
        </p:spPr>
      </p:sp>
      <p:sp>
        <p:nvSpPr>
          <p:cNvPr id="74755" name="Заметки 2"/>
          <p:cNvSpPr>
            <a:spLocks noGrp="1"/>
          </p:cNvSpPr>
          <p:nvPr>
            <p:ph type="body" idx="1"/>
          </p:nvPr>
        </p:nvSpPr>
        <p:spPr>
          <a:noFill/>
        </p:spPr>
        <p:txBody>
          <a:bodyPr/>
          <a:lstStyle/>
          <a:p>
            <a:pPr algn="just" eaLnBrk="1" hangingPunct="1">
              <a:spcBef>
                <a:spcPct val="10000"/>
              </a:spcBef>
            </a:pPr>
            <a:endParaRPr lang="ru-RU" altLang="ru-RU"/>
          </a:p>
        </p:txBody>
      </p:sp>
      <p:sp>
        <p:nvSpPr>
          <p:cNvPr id="74756"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E22B6973-1C6E-4A68-8C2E-89C5C4B739D1}" type="slidenum">
              <a:rPr lang="ru-RU" altLang="ru-RU" sz="1200" smtClean="0"/>
              <a:pPr/>
              <a:t>41</a:t>
            </a:fld>
            <a:endParaRPr lang="ru-RU" altLang="ru-RU" sz="1200"/>
          </a:p>
        </p:txBody>
      </p:sp>
    </p:spTree>
    <p:extLst>
      <p:ext uri="{BB962C8B-B14F-4D97-AF65-F5344CB8AC3E}">
        <p14:creationId xmlns:p14="http://schemas.microsoft.com/office/powerpoint/2010/main" val="37443787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Образ слайда 1"/>
          <p:cNvSpPr>
            <a:spLocks noGrp="1" noRot="1" noChangeAspect="1" noTextEdit="1"/>
          </p:cNvSpPr>
          <p:nvPr>
            <p:ph type="sldImg"/>
          </p:nvPr>
        </p:nvSpPr>
        <p:spPr>
          <a:ln/>
        </p:spPr>
      </p:sp>
      <p:sp>
        <p:nvSpPr>
          <p:cNvPr id="74755" name="Заметки 2"/>
          <p:cNvSpPr>
            <a:spLocks noGrp="1"/>
          </p:cNvSpPr>
          <p:nvPr>
            <p:ph type="body" idx="1"/>
          </p:nvPr>
        </p:nvSpPr>
        <p:spPr>
          <a:noFill/>
        </p:spPr>
        <p:txBody>
          <a:bodyPr/>
          <a:lstStyle/>
          <a:p>
            <a:pPr algn="just" eaLnBrk="1" hangingPunct="1">
              <a:spcBef>
                <a:spcPct val="10000"/>
              </a:spcBef>
            </a:pPr>
            <a:endParaRPr lang="ru-RU" altLang="ru-RU"/>
          </a:p>
        </p:txBody>
      </p:sp>
      <p:sp>
        <p:nvSpPr>
          <p:cNvPr id="74756"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E22B6973-1C6E-4A68-8C2E-89C5C4B739D1}" type="slidenum">
              <a:rPr lang="ru-RU" altLang="ru-RU" sz="1200" smtClean="0"/>
              <a:pPr/>
              <a:t>42</a:t>
            </a:fld>
            <a:endParaRPr lang="ru-RU" altLang="ru-RU" sz="1200"/>
          </a:p>
        </p:txBody>
      </p:sp>
    </p:spTree>
    <p:extLst>
      <p:ext uri="{BB962C8B-B14F-4D97-AF65-F5344CB8AC3E}">
        <p14:creationId xmlns:p14="http://schemas.microsoft.com/office/powerpoint/2010/main" val="3869557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Tree>
    <p:extLst>
      <p:ext uri="{BB962C8B-B14F-4D97-AF65-F5344CB8AC3E}">
        <p14:creationId xmlns:p14="http://schemas.microsoft.com/office/powerpoint/2010/main" val="20522833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5"/>
            <a:ext cx="7886700" cy="1325563"/>
          </a:xfrm>
          <a:prstGeom prst="rect">
            <a:avLst/>
          </a:prstGeom>
        </p:spPr>
        <p:txBody>
          <a:bodyPr/>
          <a:lstStyle/>
          <a:p>
            <a:r>
              <a:rPr lang="ru-RU"/>
              <a:t>Образец заголовка</a:t>
            </a:r>
          </a:p>
        </p:txBody>
      </p:sp>
      <p:sp>
        <p:nvSpPr>
          <p:cNvPr id="3" name="Объект 2"/>
          <p:cNvSpPr>
            <a:spLocks noGrp="1"/>
          </p:cNvSpPr>
          <p:nvPr>
            <p:ph idx="1"/>
          </p:nvPr>
        </p:nvSpPr>
        <p:spPr>
          <a:xfrm>
            <a:off x="628650" y="1825625"/>
            <a:ext cx="7886700" cy="4351338"/>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1468486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8"/>
            <a:ext cx="7886700" cy="2852737"/>
          </a:xfrm>
          <a:prstGeom prst="rect">
            <a:avLst/>
          </a:prstGeo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623888" y="4589463"/>
            <a:ext cx="78867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u-RU"/>
              <a:t>Образец текста</a:t>
            </a:r>
          </a:p>
        </p:txBody>
      </p:sp>
    </p:spTree>
    <p:extLst>
      <p:ext uri="{BB962C8B-B14F-4D97-AF65-F5344CB8AC3E}">
        <p14:creationId xmlns:p14="http://schemas.microsoft.com/office/powerpoint/2010/main" val="297167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5"/>
            <a:ext cx="7886700" cy="1325563"/>
          </a:xfrm>
          <a:prstGeom prst="rect">
            <a:avLst/>
          </a:prstGeom>
        </p:spPr>
        <p:txBody>
          <a:bodyPr/>
          <a:lstStyle/>
          <a:p>
            <a:r>
              <a:rPr lang="ru-RU"/>
              <a:t>Образец заголовка</a:t>
            </a:r>
          </a:p>
        </p:txBody>
      </p:sp>
      <p:sp>
        <p:nvSpPr>
          <p:cNvPr id="3" name="Объект 2"/>
          <p:cNvSpPr>
            <a:spLocks noGrp="1"/>
          </p:cNvSpPr>
          <p:nvPr>
            <p:ph sz="half" idx="1"/>
          </p:nvPr>
        </p:nvSpPr>
        <p:spPr>
          <a:xfrm>
            <a:off x="628650" y="1825625"/>
            <a:ext cx="3867150" cy="4351338"/>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825625"/>
            <a:ext cx="3867150" cy="4351338"/>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1889788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365125"/>
            <a:ext cx="7886700" cy="1325563"/>
          </a:xfrm>
          <a:prstGeom prst="rect">
            <a:avLst/>
          </a:prstGeom>
        </p:spPr>
        <p:txBody>
          <a:bodyPr/>
          <a:lstStyle/>
          <a:p>
            <a:r>
              <a:rPr lang="ru-RU"/>
              <a:t>Образец заголовка</a:t>
            </a:r>
          </a:p>
        </p:txBody>
      </p:sp>
      <p:sp>
        <p:nvSpPr>
          <p:cNvPr id="3" name="Текст 2"/>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630238" y="2505075"/>
            <a:ext cx="3868737" cy="3684588"/>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29150" y="2505075"/>
            <a:ext cx="3887788" cy="3684588"/>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1517246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5"/>
            <a:ext cx="7886700" cy="1325563"/>
          </a:xfrm>
          <a:prstGeom prst="rect">
            <a:avLst/>
          </a:prstGeom>
        </p:spPr>
        <p:txBody>
          <a:bodyPr/>
          <a:lstStyle/>
          <a:p>
            <a:r>
              <a:rPr lang="ru-RU"/>
              <a:t>Образец заголовка</a:t>
            </a:r>
          </a:p>
        </p:txBody>
      </p:sp>
    </p:spTree>
    <p:extLst>
      <p:ext uri="{BB962C8B-B14F-4D97-AF65-F5344CB8AC3E}">
        <p14:creationId xmlns:p14="http://schemas.microsoft.com/office/powerpoint/2010/main" val="2949649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3819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457200"/>
            <a:ext cx="2949575" cy="1600200"/>
          </a:xfrm>
          <a:prstGeom prst="rect">
            <a:avLst/>
          </a:prstGeo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Tree>
    <p:extLst>
      <p:ext uri="{BB962C8B-B14F-4D97-AF65-F5344CB8AC3E}">
        <p14:creationId xmlns:p14="http://schemas.microsoft.com/office/powerpoint/2010/main" val="350517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457200"/>
            <a:ext cx="2949575" cy="1600200"/>
          </a:xfrm>
          <a:prstGeom prst="rect">
            <a:avLst/>
          </a:prstGeo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Tree>
    <p:extLst>
      <p:ext uri="{BB962C8B-B14F-4D97-AF65-F5344CB8AC3E}">
        <p14:creationId xmlns:p14="http://schemas.microsoft.com/office/powerpoint/2010/main" val="3953831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5"/>
            <a:ext cx="7886700" cy="1325563"/>
          </a:xfrm>
          <a:prstGeom prst="rect">
            <a:avLst/>
          </a:prstGeom>
        </p:spPr>
        <p:txBody>
          <a:bodyPr/>
          <a:lstStyle/>
          <a:p>
            <a:r>
              <a:rPr lang="ru-RU"/>
              <a:t>Образец заголовка</a:t>
            </a:r>
          </a:p>
        </p:txBody>
      </p:sp>
      <p:sp>
        <p:nvSpPr>
          <p:cNvPr id="3" name="Вертикальный текст 2"/>
          <p:cNvSpPr>
            <a:spLocks noGrp="1"/>
          </p:cNvSpPr>
          <p:nvPr>
            <p:ph type="body" orient="vert" idx="1"/>
          </p:nvPr>
        </p:nvSpPr>
        <p:spPr>
          <a:xfrm>
            <a:off x="628650" y="1825625"/>
            <a:ext cx="7886700" cy="4351338"/>
          </a:xfrm>
          <a:prstGeom prst="rect">
            <a:avLst/>
          </a:prstGeo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4934914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43675" y="365125"/>
            <a:ext cx="1971675" cy="5811838"/>
          </a:xfrm>
          <a:prstGeom prst="rect">
            <a:avLst/>
          </a:prstGeo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628650" y="365125"/>
            <a:ext cx="5762625" cy="5811838"/>
          </a:xfrm>
          <a:prstGeom prst="rect">
            <a:avLst/>
          </a:prstGeo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38341524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1"/>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751763" y="6381750"/>
            <a:ext cx="24130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12"/>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8066088" y="6489700"/>
            <a:ext cx="719137"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Line 5"/>
          <p:cNvSpPr>
            <a:spLocks noChangeShapeType="1"/>
          </p:cNvSpPr>
          <p:nvPr/>
        </p:nvSpPr>
        <p:spPr bwMode="auto">
          <a:xfrm>
            <a:off x="323850" y="303371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099" name="Line 6"/>
          <p:cNvSpPr>
            <a:spLocks noChangeShapeType="1"/>
          </p:cNvSpPr>
          <p:nvPr/>
        </p:nvSpPr>
        <p:spPr bwMode="auto">
          <a:xfrm>
            <a:off x="431800" y="5300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100" name="Text Box 7"/>
          <p:cNvSpPr txBox="1">
            <a:spLocks noChangeArrowheads="1"/>
          </p:cNvSpPr>
          <p:nvPr/>
        </p:nvSpPr>
        <p:spPr bwMode="auto">
          <a:xfrm>
            <a:off x="323850" y="3159125"/>
            <a:ext cx="8496300" cy="1323975"/>
          </a:xfrm>
          <a:prstGeom prst="rect">
            <a:avLst/>
          </a:prstGeom>
          <a:solidFill>
            <a:srgbClr val="BBE0E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ru-RU" altLang="ru-RU" sz="4000">
                <a:solidFill>
                  <a:srgbClr val="333399"/>
                </a:solidFill>
              </a:rPr>
              <a:t>Планирование производственной программы предприятия</a:t>
            </a:r>
          </a:p>
        </p:txBody>
      </p:sp>
      <p:sp>
        <p:nvSpPr>
          <p:cNvPr id="4101" name="Text Box 8"/>
          <p:cNvSpPr txBox="1">
            <a:spLocks noChangeArrowheads="1"/>
          </p:cNvSpPr>
          <p:nvPr/>
        </p:nvSpPr>
        <p:spPr bwMode="auto">
          <a:xfrm>
            <a:off x="323850" y="549275"/>
            <a:ext cx="8496300" cy="208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ru-RU" altLang="ru-RU" sz="2400" dirty="0"/>
              <a:t>Кафедра экономики и управления, ауд. 1531, т. 240</a:t>
            </a:r>
            <a:r>
              <a:rPr lang="en-US" altLang="ru-RU" sz="2400" dirty="0"/>
              <a:t>-</a:t>
            </a:r>
            <a:r>
              <a:rPr lang="ru-RU" altLang="ru-RU" sz="2400"/>
              <a:t>42-27</a:t>
            </a:r>
          </a:p>
          <a:p>
            <a:pPr eaLnBrk="1" hangingPunct="1"/>
            <a:endParaRPr lang="ru-RU" altLang="ru-RU" sz="2400" dirty="0"/>
          </a:p>
          <a:p>
            <a:pPr eaLnBrk="1" hangingPunct="1"/>
            <a:r>
              <a:rPr lang="ru-RU" altLang="ru-RU" sz="2400" dirty="0"/>
              <a:t>К.э.н., доцент Недолужко О.В.</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Line 2"/>
          <p:cNvSpPr>
            <a:spLocks noChangeShapeType="1"/>
          </p:cNvSpPr>
          <p:nvPr/>
        </p:nvSpPr>
        <p:spPr bwMode="auto">
          <a:xfrm>
            <a:off x="323850" y="1125538"/>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5123"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ru-RU" altLang="ru-RU" sz="4000">
                <a:solidFill>
                  <a:srgbClr val="333399"/>
                </a:solidFill>
              </a:rPr>
              <a:t>План лекции</a:t>
            </a:r>
          </a:p>
          <a:p>
            <a:pPr eaLnBrk="1" hangingPunct="1">
              <a:spcBef>
                <a:spcPct val="10000"/>
              </a:spcBef>
            </a:pPr>
            <a:endParaRPr lang="ru-RU" altLang="ru-RU" sz="2400" b="1">
              <a:solidFill>
                <a:srgbClr val="0F2BEC"/>
              </a:solidFill>
            </a:endParaRPr>
          </a:p>
        </p:txBody>
      </p:sp>
      <p:sp>
        <p:nvSpPr>
          <p:cNvPr id="5124"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B5C6A5FF-E5F7-404C-BAA7-880F71A8DC2F}" type="slidenum">
              <a:rPr lang="ru-RU" altLang="ru-RU" sz="1800"/>
              <a:pPr eaLnBrk="1" hangingPunct="1"/>
              <a:t>2</a:t>
            </a:fld>
            <a:endParaRPr lang="ru-RU" altLang="ru-RU" sz="1800"/>
          </a:p>
        </p:txBody>
      </p:sp>
      <p:sp>
        <p:nvSpPr>
          <p:cNvPr id="5125" name="Text Box 5"/>
          <p:cNvSpPr txBox="1">
            <a:spLocks noChangeArrowheads="1"/>
          </p:cNvSpPr>
          <p:nvPr/>
        </p:nvSpPr>
        <p:spPr bwMode="auto">
          <a:xfrm>
            <a:off x="323850" y="1412875"/>
            <a:ext cx="8496300" cy="489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342900" indent="-342900">
              <a:defRPr sz="2000">
                <a:solidFill>
                  <a:schemeClr val="tx1"/>
                </a:solidFill>
                <a:latin typeface="Arial" panose="020B0604020202020204" pitchFamily="34" charset="0"/>
              </a:defRPr>
            </a:lvl1pPr>
            <a:lvl2pPr marL="619125" indent="-342900">
              <a:defRPr sz="2000">
                <a:solidFill>
                  <a:schemeClr val="tx1"/>
                </a:solidFill>
                <a:latin typeface="Arial" panose="020B0604020202020204" pitchFamily="34" charset="0"/>
              </a:defRPr>
            </a:lvl2pPr>
            <a:lvl3pPr marL="874713" indent="-342900">
              <a:defRPr sz="2000">
                <a:solidFill>
                  <a:schemeClr val="tx1"/>
                </a:solidFill>
                <a:latin typeface="Arial" panose="020B0604020202020204" pitchFamily="34" charset="0"/>
              </a:defRPr>
            </a:lvl3pPr>
            <a:lvl4pPr marL="1863725" indent="-342900">
              <a:defRPr sz="2000">
                <a:solidFill>
                  <a:schemeClr val="tx1"/>
                </a:solidFill>
                <a:latin typeface="Arial" panose="020B0604020202020204" pitchFamily="34" charset="0"/>
              </a:defRPr>
            </a:lvl4pPr>
            <a:lvl5pPr marL="2171700" indent="-342900">
              <a:defRPr sz="2000">
                <a:solidFill>
                  <a:schemeClr val="tx1"/>
                </a:solidFill>
                <a:latin typeface="Arial" panose="020B0604020202020204" pitchFamily="34" charset="0"/>
              </a:defRPr>
            </a:lvl5pPr>
            <a:lvl6pPr marL="2628900" indent="-342900" eaLnBrk="0" fontAlgn="base" hangingPunct="0">
              <a:spcBef>
                <a:spcPct val="0"/>
              </a:spcBef>
              <a:spcAft>
                <a:spcPct val="0"/>
              </a:spcAft>
              <a:defRPr sz="2000">
                <a:solidFill>
                  <a:schemeClr val="tx1"/>
                </a:solidFill>
                <a:latin typeface="Arial" panose="020B0604020202020204" pitchFamily="34" charset="0"/>
              </a:defRPr>
            </a:lvl6pPr>
            <a:lvl7pPr marL="3086100" indent="-342900" eaLnBrk="0" fontAlgn="base" hangingPunct="0">
              <a:spcBef>
                <a:spcPct val="0"/>
              </a:spcBef>
              <a:spcAft>
                <a:spcPct val="0"/>
              </a:spcAft>
              <a:defRPr sz="2000">
                <a:solidFill>
                  <a:schemeClr val="tx1"/>
                </a:solidFill>
                <a:latin typeface="Arial" panose="020B0604020202020204" pitchFamily="34" charset="0"/>
              </a:defRPr>
            </a:lvl7pPr>
            <a:lvl8pPr marL="3543300" indent="-342900" eaLnBrk="0" fontAlgn="base" hangingPunct="0">
              <a:spcBef>
                <a:spcPct val="0"/>
              </a:spcBef>
              <a:spcAft>
                <a:spcPct val="0"/>
              </a:spcAft>
              <a:defRPr sz="2000">
                <a:solidFill>
                  <a:schemeClr val="tx1"/>
                </a:solidFill>
                <a:latin typeface="Arial" panose="020B0604020202020204" pitchFamily="34" charset="0"/>
              </a:defRPr>
            </a:lvl8pPr>
            <a:lvl9pPr marL="4000500" indent="-3429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spcBef>
                <a:spcPct val="10000"/>
              </a:spcBef>
              <a:buFontTx/>
              <a:buChar char="•"/>
            </a:pPr>
            <a:r>
              <a:rPr lang="ru-RU" altLang="ru-RU" sz="2400" dirty="0"/>
              <a:t>Структура и показатели производственной программы.</a:t>
            </a:r>
          </a:p>
          <a:p>
            <a:pPr eaLnBrk="1" hangingPunct="1">
              <a:spcBef>
                <a:spcPct val="10000"/>
              </a:spcBef>
              <a:buFontTx/>
              <a:buChar char="•"/>
            </a:pPr>
            <a:r>
              <a:rPr lang="ru-RU" altLang="ru-RU" sz="2400" dirty="0"/>
              <a:t>Методика планирования производственной программы.</a:t>
            </a:r>
          </a:p>
          <a:p>
            <a:pPr eaLnBrk="1" hangingPunct="1">
              <a:spcBef>
                <a:spcPct val="10000"/>
              </a:spcBef>
              <a:buFontTx/>
              <a:buChar char="•"/>
            </a:pPr>
            <a:r>
              <a:rPr lang="ru-RU" altLang="ru-RU" sz="2400" dirty="0"/>
              <a:t>Производственная мощность.</a:t>
            </a:r>
          </a:p>
          <a:p>
            <a:pPr eaLnBrk="1" hangingPunct="1">
              <a:spcBef>
                <a:spcPct val="10000"/>
              </a:spcBef>
              <a:buFontTx/>
              <a:buChar char="•"/>
            </a:pPr>
            <a:r>
              <a:rPr lang="ru-RU" altLang="ru-RU" sz="2400" dirty="0"/>
              <a:t>Этапы расчета производственной программы.</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6147"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Структура и показатели производственной программы</a:t>
            </a:r>
            <a:endParaRPr lang="ru-RU" altLang="ru-RU" sz="2400" dirty="0">
              <a:solidFill>
                <a:srgbClr val="333399"/>
              </a:solidFill>
              <a:latin typeface="Arial Narrow" panose="020B0606020202030204" pitchFamily="34" charset="0"/>
            </a:endParaRPr>
          </a:p>
        </p:txBody>
      </p:sp>
      <p:sp>
        <p:nvSpPr>
          <p:cNvPr id="6148"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73E4D20-E988-4AF6-AA28-6353971FE318}" type="slidenum">
              <a:rPr lang="ru-RU" altLang="ru-RU" sz="1800"/>
              <a:pPr eaLnBrk="1" hangingPunct="1"/>
              <a:t>3</a:t>
            </a:fld>
            <a:endParaRPr lang="ru-RU" altLang="ru-RU" sz="1800"/>
          </a:p>
        </p:txBody>
      </p:sp>
      <p:sp>
        <p:nvSpPr>
          <p:cNvPr id="6149"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400" dirty="0"/>
              <a:t>Производственная программа – это развернутый или комплексный план производства и продажи продукции, характеризующий годовой объем, номенклатуру, качество и сроки выпуска требуемых рынком товаров и услуг.</a:t>
            </a:r>
          </a:p>
          <a:p>
            <a:pPr algn="just" eaLnBrk="1" hangingPunct="1"/>
            <a:r>
              <a:rPr lang="ru-RU" altLang="ru-RU" sz="2400" dirty="0"/>
              <a:t>Она обусловливает задания по вводу в действие новых производственных мощностей, потребность в материально-технических ресурсах, численности персонала, транспорте. </a:t>
            </a:r>
          </a:p>
          <a:p>
            <a:pPr algn="just" eaLnBrk="1" hangingPunct="1"/>
            <a:r>
              <a:rPr lang="ru-RU" altLang="ru-RU" sz="2400" dirty="0"/>
              <a:t>Промышленные предприятия формируют производственную программу на основе государственного заказа; заказов потребителей; выявленного в ходе изучения рынка потребительского спроса.</a:t>
            </a:r>
          </a:p>
        </p:txBody>
      </p:sp>
    </p:spTree>
    <p:extLst>
      <p:ext uri="{BB962C8B-B14F-4D97-AF65-F5344CB8AC3E}">
        <p14:creationId xmlns:p14="http://schemas.microsoft.com/office/powerpoint/2010/main" val="13998085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8195"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Структура и показатели производственной программы</a:t>
            </a:r>
            <a:endParaRPr lang="ru-RU" altLang="ru-RU" sz="2400" dirty="0">
              <a:solidFill>
                <a:srgbClr val="333399"/>
              </a:solidFill>
              <a:latin typeface="Arial Narrow" panose="020B0606020202030204" pitchFamily="34" charset="0"/>
            </a:endParaRPr>
          </a:p>
          <a:p>
            <a:pPr algn="ctr" eaLnBrk="1" hangingPunct="1"/>
            <a:endParaRPr lang="ru-RU" altLang="ru-RU" sz="2400" dirty="0">
              <a:solidFill>
                <a:srgbClr val="333399"/>
              </a:solidFill>
              <a:latin typeface="Arial Narrow" panose="020B0606020202030204" pitchFamily="34" charset="0"/>
            </a:endParaRPr>
          </a:p>
        </p:txBody>
      </p:sp>
      <p:sp>
        <p:nvSpPr>
          <p:cNvPr id="8196"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1C197BE-3AC1-4BB3-B6FC-1395F6DD5177}" type="slidenum">
              <a:rPr lang="ru-RU" altLang="ru-RU" sz="1800"/>
              <a:pPr eaLnBrk="1" hangingPunct="1"/>
              <a:t>4</a:t>
            </a:fld>
            <a:endParaRPr lang="ru-RU" altLang="ru-RU" sz="1800"/>
          </a:p>
        </p:txBody>
      </p:sp>
      <p:sp>
        <p:nvSpPr>
          <p:cNvPr id="8197"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dirty="0"/>
              <a:t>Схемы планирования производственной программы:</a:t>
            </a:r>
          </a:p>
          <a:p>
            <a:pPr algn="just" eaLnBrk="1" hangingPunct="1"/>
            <a:r>
              <a:rPr lang="ru-RU" altLang="ru-RU" sz="2200" dirty="0"/>
              <a:t>1) снизу вверх, или децентрализовано; </a:t>
            </a:r>
          </a:p>
          <a:p>
            <a:pPr algn="just" eaLnBrk="1" hangingPunct="1"/>
            <a:r>
              <a:rPr lang="ru-RU" altLang="ru-RU" sz="2200" dirty="0"/>
              <a:t>2) сверху вниз, или централизованно;</a:t>
            </a:r>
          </a:p>
          <a:p>
            <a:pPr algn="just" eaLnBrk="1" hangingPunct="1"/>
            <a:r>
              <a:rPr lang="ru-RU" altLang="ru-RU" sz="2200" dirty="0"/>
              <a:t>3) во взаимодействии, или интерактивно.</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0243"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Структура и показатели производственной программы</a:t>
            </a:r>
            <a:endParaRPr lang="ru-RU" altLang="ru-RU" sz="2400" dirty="0">
              <a:solidFill>
                <a:srgbClr val="333399"/>
              </a:solidFill>
              <a:latin typeface="Arial Narrow" panose="020B0606020202030204" pitchFamily="34" charset="0"/>
            </a:endParaRPr>
          </a:p>
          <a:p>
            <a:pPr algn="ctr" eaLnBrk="1" hangingPunct="1"/>
            <a:endParaRPr lang="ru-RU" altLang="ru-RU" sz="2400" dirty="0">
              <a:solidFill>
                <a:srgbClr val="333399"/>
              </a:solidFill>
              <a:latin typeface="Arial Narrow" panose="020B0606020202030204" pitchFamily="34" charset="0"/>
            </a:endParaRPr>
          </a:p>
        </p:txBody>
      </p:sp>
      <p:sp>
        <p:nvSpPr>
          <p:cNvPr id="10244"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46809F6A-F1A6-416B-A2B4-3FA20FCDBD66}" type="slidenum">
              <a:rPr lang="ru-RU" altLang="ru-RU" sz="1800"/>
              <a:pPr eaLnBrk="1" hangingPunct="1"/>
              <a:t>5</a:t>
            </a:fld>
            <a:endParaRPr lang="ru-RU" altLang="ru-RU" sz="1800"/>
          </a:p>
        </p:txBody>
      </p:sp>
      <p:sp>
        <p:nvSpPr>
          <p:cNvPr id="10245"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dirty="0"/>
              <a:t>Производственная программа включает в себя показатели объема производства продукции в стоимостном и натуральном выражении (исходя из расчетов мощностей), ее номенклатуры и ассортимента, качества и сроков производства.</a:t>
            </a:r>
          </a:p>
          <a:p>
            <a:pPr algn="just" eaLnBrk="1" hangingPunct="1"/>
            <a:r>
              <a:rPr lang="ru-RU" altLang="ru-RU" sz="2200" dirty="0"/>
              <a:t>Виды показателей производственной программы:</a:t>
            </a:r>
          </a:p>
          <a:p>
            <a:pPr algn="just" eaLnBrk="1" hangingPunct="1"/>
            <a:r>
              <a:rPr lang="ru-RU" altLang="ru-RU" sz="2200" dirty="0"/>
              <a:t>1 натуральные (штуки, тонны, метры);</a:t>
            </a:r>
          </a:p>
          <a:p>
            <a:pPr algn="just" eaLnBrk="1" hangingPunct="1"/>
            <a:r>
              <a:rPr lang="ru-RU" altLang="ru-RU" sz="2200" dirty="0"/>
              <a:t>2 условно-натуральные - позволяют привести все виды выпускаемого продукта к одному виду, принятому за базу;</a:t>
            </a:r>
          </a:p>
          <a:p>
            <a:pPr algn="just" eaLnBrk="1" hangingPunct="1"/>
            <a:r>
              <a:rPr lang="ru-RU" altLang="ru-RU" sz="2200" dirty="0"/>
              <a:t>3 стоимостные - получают умножением программы выпуска изделий на их действующую цену в отчетном периоде;</a:t>
            </a:r>
          </a:p>
          <a:p>
            <a:pPr algn="just" eaLnBrk="1" hangingPunct="1"/>
            <a:r>
              <a:rPr lang="ru-RU" altLang="ru-RU" sz="2200" dirty="0"/>
              <a:t>4 трудовые (нормо-часы рабочего времени) применяются в основном во внутрипроизводственном планировании.</a:t>
            </a:r>
          </a:p>
          <a:p>
            <a:pPr algn="just" eaLnBrk="1" hangingPunct="1"/>
            <a:endParaRPr lang="ru-RU" altLang="ru-RU" sz="2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2291"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Структура и показатели производственной программы</a:t>
            </a:r>
            <a:endParaRPr lang="ru-RU" altLang="ru-RU" sz="2400" dirty="0">
              <a:solidFill>
                <a:srgbClr val="333399"/>
              </a:solidFill>
              <a:latin typeface="Arial Narrow" panose="020B0606020202030204" pitchFamily="34" charset="0"/>
            </a:endParaRPr>
          </a:p>
        </p:txBody>
      </p:sp>
      <p:sp>
        <p:nvSpPr>
          <p:cNvPr id="12292"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5152F41C-8A5F-4140-B8F4-D92CED1F3B0A}" type="slidenum">
              <a:rPr lang="ru-RU" altLang="ru-RU" sz="1800"/>
              <a:pPr eaLnBrk="1" hangingPunct="1"/>
              <a:t>6</a:t>
            </a:fld>
            <a:endParaRPr lang="ru-RU" altLang="ru-RU" sz="1800"/>
          </a:p>
        </p:txBody>
      </p:sp>
      <p:sp>
        <p:nvSpPr>
          <p:cNvPr id="12293"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a:t>Производственная программа в стоимостном выражении содержит следующие показатели:</a:t>
            </a:r>
          </a:p>
          <a:p>
            <a:pPr algn="just" eaLnBrk="1" hangingPunct="1"/>
            <a:r>
              <a:rPr lang="ru-RU" altLang="ru-RU" sz="2200"/>
              <a:t>1 Валовой оборот представляет собой суммарную стоимость продукции всех основных, вспомогательных, обслуживающих цехов.</a:t>
            </a:r>
          </a:p>
          <a:p>
            <a:pPr algn="just" eaLnBrk="1" hangingPunct="1"/>
            <a:r>
              <a:rPr lang="ru-RU" altLang="ru-RU" sz="2200"/>
              <a:t>2 Внутризаводской оборот есть сумма стоимости продукции собственного производства, потребленного внутри предприятия на производственные нужды.</a:t>
            </a:r>
          </a:p>
          <a:p>
            <a:pPr algn="just" eaLnBrk="1" hangingPunct="1"/>
            <a:r>
              <a:rPr lang="ru-RU" altLang="ru-RU" sz="2200"/>
              <a:t>3 Объем производства продукции промышленного предприятия определяется без стоимости внутризаводского оборота и представляет собой совокупность произведенных предприятием готовых изделий и выполненных работ (услуг) промышленного характера.</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4339"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Структура и показатели производственной программы</a:t>
            </a:r>
            <a:endParaRPr lang="ru-RU" altLang="ru-RU" sz="2400" dirty="0">
              <a:solidFill>
                <a:srgbClr val="333399"/>
              </a:solidFill>
              <a:latin typeface="Arial Narrow" panose="020B0606020202030204" pitchFamily="34" charset="0"/>
            </a:endParaRPr>
          </a:p>
        </p:txBody>
      </p:sp>
      <p:sp>
        <p:nvSpPr>
          <p:cNvPr id="14340"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37EE45AE-0DB5-4BC2-AD19-FBC8F4154072}" type="slidenum">
              <a:rPr lang="ru-RU" altLang="ru-RU" sz="1800"/>
              <a:pPr eaLnBrk="1" hangingPunct="1"/>
              <a:t>7</a:t>
            </a:fld>
            <a:endParaRPr lang="ru-RU" altLang="ru-RU" sz="1800"/>
          </a:p>
        </p:txBody>
      </p:sp>
      <p:sp>
        <p:nvSpPr>
          <p:cNvPr id="14341"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dirty="0"/>
              <a:t>Состав объема производства:</a:t>
            </a:r>
          </a:p>
          <a:p>
            <a:pPr algn="just" eaLnBrk="1" hangingPunct="1"/>
            <a:r>
              <a:rPr lang="ru-RU" altLang="ru-RU" sz="2200" dirty="0"/>
              <a:t>1) готовые изделия - законченные и полностью укомплектованные изделия, соответствующие стандартам или техническим условиям, принятые отделом технического контроля и сданные на склад готовой продукции;</a:t>
            </a:r>
          </a:p>
          <a:p>
            <a:pPr algn="just" eaLnBrk="1" hangingPunct="1"/>
            <a:r>
              <a:rPr lang="ru-RU" altLang="ru-RU" sz="2200" dirty="0"/>
              <a:t>2) полуфабрикаты своей выработки и продукции вспомогательных и подсобных производств - продукция, технический процесс производства которой закончен в одном цехе, но которая в полном объеме или частично подлежит последующей переработке;</a:t>
            </a:r>
          </a:p>
          <a:p>
            <a:pPr algn="just" eaLnBrk="1" hangingPunct="1"/>
            <a:r>
              <a:rPr lang="ru-RU" altLang="ru-RU" sz="2200" dirty="0"/>
              <a:t>3) работы (услуги) промышленного характера, выполненные по заказам со стороны или по заказам непромышленных подразделений своего предприятия;</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6387"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Структура и показатели производственной программы</a:t>
            </a:r>
            <a:endParaRPr lang="ru-RU" altLang="ru-RU" sz="2400" dirty="0">
              <a:solidFill>
                <a:srgbClr val="333399"/>
              </a:solidFill>
              <a:latin typeface="Arial Narrow" panose="020B0606020202030204" pitchFamily="34" charset="0"/>
            </a:endParaRPr>
          </a:p>
          <a:p>
            <a:pPr algn="ctr" eaLnBrk="1" hangingPunct="1"/>
            <a:endParaRPr lang="ru-RU" altLang="ru-RU" sz="2400" dirty="0">
              <a:solidFill>
                <a:srgbClr val="333399"/>
              </a:solidFill>
              <a:latin typeface="Arial Narrow" panose="020B0606020202030204" pitchFamily="34" charset="0"/>
            </a:endParaRPr>
          </a:p>
        </p:txBody>
      </p:sp>
      <p:sp>
        <p:nvSpPr>
          <p:cNvPr id="16388"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AEBD23B5-EAC7-4A2E-A7F3-DD557804596A}" type="slidenum">
              <a:rPr lang="ru-RU" altLang="ru-RU" sz="1800"/>
              <a:pPr eaLnBrk="1" hangingPunct="1"/>
              <a:t>8</a:t>
            </a:fld>
            <a:endParaRPr lang="ru-RU" altLang="ru-RU" sz="1800"/>
          </a:p>
        </p:txBody>
      </p:sp>
      <p:sp>
        <p:nvSpPr>
          <p:cNvPr id="16389"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a:t>Состав объема производства (продолжение)</a:t>
            </a:r>
          </a:p>
          <a:p>
            <a:pPr algn="just" eaLnBrk="1" hangingPunct="1"/>
            <a:r>
              <a:rPr lang="ru-RU" altLang="ru-RU" sz="2200"/>
              <a:t>4) продукции вспомогательных и подсобных производств, отпускаемой на сторону или направленной на нужды непромышленных подразделений своего предприятия;</a:t>
            </a:r>
          </a:p>
          <a:p>
            <a:pPr algn="just" eaLnBrk="1" hangingPunct="1"/>
            <a:r>
              <a:rPr lang="ru-RU" altLang="ru-RU" sz="2200"/>
              <a:t>5) работ по освоению и внедрению новой техники, затраты на которые отражаются в себестоимости произведенной продукции.</a:t>
            </a:r>
          </a:p>
          <a:p>
            <a:pPr algn="just" eaLnBrk="1" hangingPunct="1"/>
            <a:endParaRPr lang="ru-RU" altLang="ru-RU" sz="22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8435"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Структура и показатели производственной программы</a:t>
            </a:r>
            <a:endParaRPr lang="ru-RU" altLang="ru-RU" sz="2400" dirty="0">
              <a:solidFill>
                <a:srgbClr val="333399"/>
              </a:solidFill>
              <a:latin typeface="Arial Narrow" panose="020B0606020202030204" pitchFamily="34" charset="0"/>
            </a:endParaRPr>
          </a:p>
        </p:txBody>
      </p:sp>
      <p:sp>
        <p:nvSpPr>
          <p:cNvPr id="18436"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1A7BFE21-26BE-4DC0-9403-B1DEB5161D9E}" type="slidenum">
              <a:rPr lang="ru-RU" altLang="ru-RU" sz="1800"/>
              <a:pPr eaLnBrk="1" hangingPunct="1"/>
              <a:t>9</a:t>
            </a:fld>
            <a:endParaRPr lang="ru-RU" altLang="ru-RU" sz="1800"/>
          </a:p>
        </p:txBody>
      </p:sp>
      <p:sp>
        <p:nvSpPr>
          <p:cNvPr id="18437"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a:t>4 Реализованная продукция - продукция, оплаченная покупателем или сбытовой организацией.</a:t>
            </a:r>
          </a:p>
          <a:p>
            <a:pPr algn="just" eaLnBrk="1" hangingPunct="1"/>
            <a:r>
              <a:rPr lang="ru-RU" altLang="ru-RU" sz="2200"/>
              <a:t>Объем реализации (Ор) можно определить по формуле:</a:t>
            </a:r>
          </a:p>
          <a:p>
            <a:pPr algn="just" eaLnBrk="1" hangingPunct="1"/>
            <a:endParaRPr lang="ru-RU" altLang="ru-RU" sz="2200"/>
          </a:p>
          <a:p>
            <a:pPr algn="just" eaLnBrk="1" hangingPunct="1"/>
            <a:endParaRPr lang="ru-RU" altLang="ru-RU" sz="2200"/>
          </a:p>
          <a:p>
            <a:pPr algn="just" eaLnBrk="1" hangingPunct="1"/>
            <a:endParaRPr lang="ru-RU" altLang="ru-RU" sz="2200"/>
          </a:p>
          <a:p>
            <a:pPr algn="just" eaLnBrk="1" hangingPunct="1"/>
            <a:r>
              <a:rPr lang="ru-RU" altLang="ru-RU" sz="2200"/>
              <a:t>где Гиз - готовые изделия, руб.,</a:t>
            </a:r>
          </a:p>
          <a:p>
            <a:pPr algn="just" eaLnBrk="1" hangingPunct="1"/>
            <a:r>
              <a:rPr lang="ru-RU" altLang="ru-RU" sz="2200"/>
              <a:t>Он - остаток готовой продукции на начало года на складах предприятия, руб.,</a:t>
            </a:r>
          </a:p>
          <a:p>
            <a:pPr algn="just" eaLnBrk="1" hangingPunct="1"/>
            <a:r>
              <a:rPr lang="ru-RU" altLang="ru-RU" sz="2200"/>
              <a:t>Ок - то же на конец года, руб.</a:t>
            </a:r>
          </a:p>
          <a:p>
            <a:pPr algn="just" eaLnBrk="1" hangingPunct="1"/>
            <a:r>
              <a:rPr lang="ru-RU" altLang="ru-RU" sz="2200"/>
              <a:t>5 Товарная продукция – характеризует объем произведенной готовой продукции и используется для расчета затрат на производство, финансовых результатов, рентабельности и других показателей эффективности производства.</a:t>
            </a:r>
          </a:p>
          <a:p>
            <a:pPr algn="just" eaLnBrk="1" hangingPunct="1"/>
            <a:endParaRPr lang="ru-RU" altLang="ru-RU" sz="2200"/>
          </a:p>
          <a:p>
            <a:pPr algn="just" eaLnBrk="1" hangingPunct="1"/>
            <a:endParaRPr lang="ru-RU" altLang="ru-RU" sz="2200"/>
          </a:p>
        </p:txBody>
      </p:sp>
      <p:pic>
        <p:nvPicPr>
          <p:cNvPr id="18438" name="Рисунок 1"/>
          <p:cNvPicPr>
            <a:picLocks noChangeAspect="1"/>
          </p:cNvPicPr>
          <p:nvPr/>
        </p:nvPicPr>
        <p:blipFill>
          <a:blip r:embed="rId3">
            <a:extLst>
              <a:ext uri="{28A0092B-C50C-407E-A947-70E740481C1C}">
                <a14:useLocalDpi xmlns:a14="http://schemas.microsoft.com/office/drawing/2010/main" val="0"/>
              </a:ext>
            </a:extLst>
          </a:blip>
          <a:srcRect l="40611" t="32668" r="42041" b="58258"/>
          <a:stretch>
            <a:fillRect/>
          </a:stretch>
        </p:blipFill>
        <p:spPr bwMode="auto">
          <a:xfrm>
            <a:off x="2713038" y="1844675"/>
            <a:ext cx="2840037"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0483"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Структура и показатели производственной программы</a:t>
            </a:r>
            <a:endParaRPr lang="ru-RU" altLang="ru-RU" sz="2400" dirty="0">
              <a:solidFill>
                <a:srgbClr val="333399"/>
              </a:solidFill>
              <a:latin typeface="Arial Narrow" panose="020B0606020202030204" pitchFamily="34" charset="0"/>
            </a:endParaRPr>
          </a:p>
        </p:txBody>
      </p:sp>
      <p:sp>
        <p:nvSpPr>
          <p:cNvPr id="20484"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1D57A6CA-CE8C-441A-AFB6-A4D4E2212213}" type="slidenum">
              <a:rPr lang="ru-RU" altLang="ru-RU" sz="1800"/>
              <a:pPr eaLnBrk="1" hangingPunct="1"/>
              <a:t>10</a:t>
            </a:fld>
            <a:endParaRPr lang="ru-RU" altLang="ru-RU" sz="1800"/>
          </a:p>
        </p:txBody>
      </p:sp>
      <p:sp>
        <p:nvSpPr>
          <p:cNvPr id="18437" name="Text Box 5"/>
          <p:cNvSpPr txBox="1">
            <a:spLocks noRot="1" noChangeAspect="1" noMove="1" noResize="1" noEditPoints="1" noAdjustHandles="1" noChangeArrowheads="1" noChangeShapeType="1" noTextEdit="1"/>
          </p:cNvSpPr>
          <p:nvPr/>
        </p:nvSpPr>
        <p:spPr bwMode="auto">
          <a:xfrm>
            <a:off x="330949" y="873125"/>
            <a:ext cx="8496300" cy="5003800"/>
          </a:xfrm>
          <a:prstGeom prst="rect">
            <a:avLst/>
          </a:prstGeom>
          <a:blipFill>
            <a:blip r:embed="rId3"/>
            <a:stretch>
              <a:fillRect l="-2009" t="-1583" r="-2009"/>
            </a:stretch>
          </a:blipFill>
          <a:ln>
            <a:noFill/>
          </a:ln>
          <a:effectLst/>
          <a:extLs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ru-RU">
                <a:noFill/>
              </a:rPr>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531"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Структура и показатели производственной программы</a:t>
            </a:r>
            <a:endParaRPr lang="ru-RU" altLang="ru-RU" sz="2400" dirty="0">
              <a:solidFill>
                <a:srgbClr val="333399"/>
              </a:solidFill>
              <a:latin typeface="Arial Narrow" panose="020B0606020202030204" pitchFamily="34" charset="0"/>
            </a:endParaRPr>
          </a:p>
        </p:txBody>
      </p:sp>
      <p:sp>
        <p:nvSpPr>
          <p:cNvPr id="22532"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3972071C-5445-4DA0-9211-71CEBA82365B}" type="slidenum">
              <a:rPr lang="ru-RU" altLang="ru-RU" sz="1800"/>
              <a:pPr eaLnBrk="1" hangingPunct="1"/>
              <a:t>11</a:t>
            </a:fld>
            <a:endParaRPr lang="ru-RU" altLang="ru-RU" sz="1800"/>
          </a:p>
        </p:txBody>
      </p:sp>
      <p:sp>
        <p:nvSpPr>
          <p:cNvPr id="22533" name="Text Box 5"/>
          <p:cNvSpPr txBox="1">
            <a:spLocks noChangeArrowheads="1"/>
          </p:cNvSpPr>
          <p:nvPr/>
        </p:nvSpPr>
        <p:spPr bwMode="auto">
          <a:xfrm>
            <a:off x="33020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a:t>Валовая продукция рассчитывается по формуле:</a:t>
            </a:r>
          </a:p>
          <a:p>
            <a:pPr algn="just" eaLnBrk="1" hangingPunct="1"/>
            <a:endParaRPr lang="ru-RU" altLang="ru-RU" sz="2200"/>
          </a:p>
          <a:p>
            <a:pPr algn="just" eaLnBrk="1" hangingPunct="1"/>
            <a:r>
              <a:rPr lang="ru-RU" altLang="ru-RU" sz="2200"/>
              <a:t>Пв = Пт + (Нк – Нн) + (Ик – Ин),</a:t>
            </a:r>
          </a:p>
          <a:p>
            <a:pPr algn="just" eaLnBrk="1" hangingPunct="1"/>
            <a:endParaRPr lang="ru-RU" altLang="ru-RU" sz="2200"/>
          </a:p>
          <a:p>
            <a:pPr algn="just" eaLnBrk="1" hangingPunct="1"/>
            <a:r>
              <a:rPr lang="ru-RU" altLang="ru-RU" sz="2200"/>
              <a:t>где Нк, Нн</a:t>
            </a:r>
            <a:r>
              <a:rPr lang="en-US" altLang="ru-RU" sz="2200"/>
              <a:t> – </a:t>
            </a:r>
            <a:r>
              <a:rPr lang="ru-RU" altLang="ru-RU" sz="2200"/>
              <a:t>остатки незавершенного производства в стоимостном выражении на конец и начало планового периода соответственно;</a:t>
            </a:r>
          </a:p>
          <a:p>
            <a:pPr algn="just" eaLnBrk="1" hangingPunct="1"/>
            <a:r>
              <a:rPr lang="ru-RU" altLang="ru-RU" sz="2200"/>
              <a:t>Ик, Ин – остатки приспособлений и инструментов собственного производства на конец и начало планового периода.</a:t>
            </a:r>
          </a:p>
          <a:p>
            <a:pPr algn="just" eaLnBrk="1" hangingPunct="1"/>
            <a:r>
              <a:rPr lang="ru-RU" altLang="ru-RU" sz="2200"/>
              <a:t>Чистая продукция – характеризует вновь созданную на предприятии стоимость.</a:t>
            </a:r>
          </a:p>
          <a:p>
            <a:pPr algn="just" eaLnBrk="1" hangingPunct="1"/>
            <a:endParaRPr lang="ru-RU" altLang="ru-RU" sz="2200"/>
          </a:p>
          <a:p>
            <a:pPr algn="just" eaLnBrk="1" hangingPunct="1"/>
            <a:endParaRPr lang="ru-RU" altLang="ru-RU" sz="2200"/>
          </a:p>
          <a:p>
            <a:pPr algn="just" eaLnBrk="1" hangingPunct="1"/>
            <a:endParaRPr lang="ru-RU" altLang="ru-RU" sz="22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4579"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Структура и показатели производственной программы</a:t>
            </a:r>
            <a:endParaRPr lang="ru-RU" altLang="ru-RU" sz="2400" dirty="0">
              <a:solidFill>
                <a:srgbClr val="333399"/>
              </a:solidFill>
              <a:latin typeface="Arial Narrow" panose="020B0606020202030204" pitchFamily="34" charset="0"/>
            </a:endParaRPr>
          </a:p>
        </p:txBody>
      </p:sp>
      <p:sp>
        <p:nvSpPr>
          <p:cNvPr id="24580"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7A4D4896-07BE-40A3-9AA8-BF091ED66D0F}" type="slidenum">
              <a:rPr lang="ru-RU" altLang="ru-RU" sz="1800"/>
              <a:pPr eaLnBrk="1" hangingPunct="1"/>
              <a:t>12</a:t>
            </a:fld>
            <a:endParaRPr lang="ru-RU" altLang="ru-RU" sz="1800"/>
          </a:p>
        </p:txBody>
      </p:sp>
      <p:sp>
        <p:nvSpPr>
          <p:cNvPr id="24581" name="Text Box 5"/>
          <p:cNvSpPr txBox="1">
            <a:spLocks noChangeArrowheads="1"/>
          </p:cNvSpPr>
          <p:nvPr/>
        </p:nvSpPr>
        <p:spPr bwMode="auto">
          <a:xfrm>
            <a:off x="33020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100" dirty="0"/>
              <a:t>Плановый объем чистой продукции рассчитывается по формуле:</a:t>
            </a:r>
          </a:p>
          <a:p>
            <a:pPr algn="just" eaLnBrk="1" hangingPunct="1"/>
            <a:endParaRPr lang="ru-RU" altLang="ru-RU" sz="800" dirty="0"/>
          </a:p>
          <a:p>
            <a:pPr algn="just" eaLnBrk="1" hangingPunct="1"/>
            <a:r>
              <a:rPr lang="ru-RU" altLang="ru-RU" sz="2100" dirty="0" err="1"/>
              <a:t>Пч</a:t>
            </a:r>
            <a:r>
              <a:rPr lang="ru-RU" altLang="ru-RU" sz="2100" dirty="0"/>
              <a:t> = </a:t>
            </a:r>
            <a:r>
              <a:rPr lang="ru-RU" altLang="ru-RU" sz="2100" dirty="0" err="1"/>
              <a:t>Пр</a:t>
            </a:r>
            <a:r>
              <a:rPr lang="ru-RU" altLang="ru-RU" sz="2100" dirty="0"/>
              <a:t> – МЗ - </a:t>
            </a:r>
            <a:r>
              <a:rPr lang="ru-RU" altLang="ru-RU" sz="2100" dirty="0" err="1"/>
              <a:t>Оа</a:t>
            </a:r>
            <a:r>
              <a:rPr lang="ru-RU" altLang="ru-RU" sz="2100" dirty="0"/>
              <a:t>,</a:t>
            </a:r>
          </a:p>
          <a:p>
            <a:pPr algn="just" eaLnBrk="1" hangingPunct="1"/>
            <a:endParaRPr lang="ru-RU" altLang="ru-RU" sz="800" dirty="0"/>
          </a:p>
          <a:p>
            <a:pPr algn="just" eaLnBrk="1" hangingPunct="1"/>
            <a:r>
              <a:rPr lang="ru-RU" altLang="ru-RU" sz="2100" dirty="0"/>
              <a:t>где </a:t>
            </a:r>
            <a:r>
              <a:rPr lang="ru-RU" altLang="ru-RU" sz="2100" dirty="0" err="1"/>
              <a:t>Пр</a:t>
            </a:r>
            <a:r>
              <a:rPr lang="ru-RU" altLang="ru-RU" sz="2100" dirty="0"/>
              <a:t> – реализованная продукция;</a:t>
            </a:r>
          </a:p>
          <a:p>
            <a:pPr algn="just" eaLnBrk="1" hangingPunct="1"/>
            <a:r>
              <a:rPr lang="ru-RU" altLang="ru-RU" sz="2100" dirty="0"/>
              <a:t>МЗ – материальные затраты, включаемые в себестоимость продукции;</a:t>
            </a:r>
          </a:p>
          <a:p>
            <a:pPr algn="just" eaLnBrk="1" hangingPunct="1"/>
            <a:r>
              <a:rPr lang="ru-RU" altLang="ru-RU" sz="2100" dirty="0" err="1"/>
              <a:t>Оа</a:t>
            </a:r>
            <a:r>
              <a:rPr lang="ru-RU" altLang="ru-RU" sz="2100" dirty="0"/>
              <a:t> – амортизационные отчисления на полное восстановление основных фондов.</a:t>
            </a:r>
          </a:p>
          <a:p>
            <a:pPr algn="just" eaLnBrk="1" hangingPunct="1"/>
            <a:endParaRPr lang="ru-RU" altLang="ru-RU" sz="800" dirty="0"/>
          </a:p>
          <a:p>
            <a:pPr algn="just" eaLnBrk="1" hangingPunct="1"/>
            <a:r>
              <a:rPr lang="ru-RU" altLang="ru-RU" sz="2100" dirty="0" err="1"/>
              <a:t>Пч</a:t>
            </a:r>
            <a:r>
              <a:rPr lang="ru-RU" altLang="ru-RU" sz="2100" dirty="0"/>
              <a:t> = ЗП + Пб,</a:t>
            </a:r>
          </a:p>
          <a:p>
            <a:pPr algn="just" eaLnBrk="1" hangingPunct="1"/>
            <a:r>
              <a:rPr lang="ru-RU" altLang="ru-RU" sz="2100" dirty="0"/>
              <a:t>где ЗП – заработная плата с начислениями на нее;</a:t>
            </a:r>
          </a:p>
          <a:p>
            <a:pPr algn="just" eaLnBrk="1" hangingPunct="1"/>
            <a:r>
              <a:rPr lang="ru-RU" altLang="ru-RU" sz="2100" dirty="0"/>
              <a:t>Пб – прибыль от реализации продукции.</a:t>
            </a:r>
          </a:p>
          <a:p>
            <a:pPr algn="just" eaLnBrk="1" hangingPunct="1"/>
            <a:r>
              <a:rPr lang="ru-RU" altLang="ru-RU" sz="2100" dirty="0"/>
              <a:t>Условно-чистая продукция рассчитывается по формулам:</a:t>
            </a:r>
          </a:p>
          <a:p>
            <a:pPr algn="just" eaLnBrk="1" hangingPunct="1"/>
            <a:r>
              <a:rPr lang="ru-RU" altLang="ru-RU" sz="2100" dirty="0" err="1"/>
              <a:t>Пу</a:t>
            </a:r>
            <a:r>
              <a:rPr lang="ru-RU" altLang="ru-RU" sz="2100" dirty="0"/>
              <a:t> = </a:t>
            </a:r>
            <a:r>
              <a:rPr lang="ru-RU" altLang="ru-RU" sz="2100" dirty="0" err="1"/>
              <a:t>Пр</a:t>
            </a:r>
            <a:r>
              <a:rPr lang="ru-RU" altLang="ru-RU" sz="2100" dirty="0"/>
              <a:t> – МЗ,</a:t>
            </a:r>
          </a:p>
          <a:p>
            <a:pPr algn="just" eaLnBrk="1" hangingPunct="1"/>
            <a:endParaRPr lang="ru-RU" altLang="ru-RU" sz="2100" dirty="0"/>
          </a:p>
          <a:p>
            <a:pPr algn="just" eaLnBrk="1" hangingPunct="1"/>
            <a:r>
              <a:rPr lang="ru-RU" altLang="ru-RU" sz="2100" dirty="0" err="1"/>
              <a:t>Пч</a:t>
            </a:r>
            <a:r>
              <a:rPr lang="ru-RU" altLang="ru-RU" sz="2100" dirty="0"/>
              <a:t> = ЗП + Пб + </a:t>
            </a:r>
            <a:r>
              <a:rPr lang="ru-RU" altLang="ru-RU" sz="2100" dirty="0" err="1"/>
              <a:t>Оа</a:t>
            </a:r>
            <a:r>
              <a:rPr lang="ru-RU" altLang="ru-RU" sz="2100" dirty="0"/>
              <a:t>.</a:t>
            </a:r>
          </a:p>
          <a:p>
            <a:pPr algn="just" eaLnBrk="1" hangingPunct="1"/>
            <a:endParaRPr lang="ru-RU" altLang="ru-RU" sz="2200" dirty="0"/>
          </a:p>
          <a:p>
            <a:pPr algn="just" eaLnBrk="1" hangingPunct="1"/>
            <a:endParaRPr lang="ru-RU" altLang="ru-RU" sz="2200" dirty="0"/>
          </a:p>
          <a:p>
            <a:pPr algn="just" eaLnBrk="1" hangingPunct="1"/>
            <a:endParaRPr lang="ru-RU" altLang="ru-RU" sz="2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0723"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Методика планирования производственной программы</a:t>
            </a:r>
            <a:endParaRPr lang="ru-RU" altLang="ru-RU" sz="2400" dirty="0">
              <a:solidFill>
                <a:srgbClr val="333399"/>
              </a:solidFill>
              <a:latin typeface="Arial Narrow" panose="020B0606020202030204" pitchFamily="34" charset="0"/>
            </a:endParaRPr>
          </a:p>
        </p:txBody>
      </p:sp>
      <p:sp>
        <p:nvSpPr>
          <p:cNvPr id="30724"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D38EE3CD-D623-46E9-9320-84253430BB73}" type="slidenum">
              <a:rPr lang="ru-RU" altLang="ru-RU" sz="1800"/>
              <a:pPr eaLnBrk="1" hangingPunct="1"/>
              <a:t>13</a:t>
            </a:fld>
            <a:endParaRPr lang="ru-RU" altLang="ru-RU" sz="1800"/>
          </a:p>
        </p:txBody>
      </p:sp>
      <p:sp>
        <p:nvSpPr>
          <p:cNvPr id="30725"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a:t>Производственная программа предприятия формируется таким образом, чтобы обеспечить выполнение плана продаж в конкретном периоде с учетом имеющихся производственных возможностей.</a:t>
            </a:r>
          </a:p>
          <a:p>
            <a:pPr algn="just" eaLnBrk="1" hangingPunct="1"/>
            <a:r>
              <a:rPr lang="ru-RU" altLang="ru-RU" sz="2200"/>
              <a:t>Фактором производства, который чаще всего определяет производственные возможности предприятия, является производственная мощность (ПМ):</a:t>
            </a:r>
          </a:p>
          <a:p>
            <a:pPr algn="just" eaLnBrk="1" hangingPunct="1"/>
            <a:r>
              <a:rPr lang="ru-RU" altLang="ru-RU" sz="2200"/>
              <a:t>1 если ПМ больше объема продаж, то имеет место неполное использование (недогрузка) мощности;</a:t>
            </a:r>
          </a:p>
          <a:p>
            <a:pPr algn="just" eaLnBrk="1" hangingPunct="1"/>
            <a:r>
              <a:rPr lang="ru-RU" altLang="ru-RU" sz="2200"/>
              <a:t>2 если ПМ меньше объема продаж, то объем продаж не может быть выполнен.</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Line 2"/>
          <p:cNvSpPr>
            <a:spLocks noChangeShapeType="1"/>
          </p:cNvSpPr>
          <p:nvPr/>
        </p:nvSpPr>
        <p:spPr bwMode="auto">
          <a:xfrm>
            <a:off x="323850" y="1125538"/>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75"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Методика планирования производственной программы</a:t>
            </a:r>
            <a:endParaRPr lang="ru-RU" altLang="ru-RU" sz="2400" dirty="0">
              <a:solidFill>
                <a:srgbClr val="333399"/>
              </a:solidFill>
              <a:latin typeface="Arial Narrow" panose="020B0606020202030204" pitchFamily="34" charset="0"/>
            </a:endParaRPr>
          </a:p>
        </p:txBody>
      </p:sp>
      <p:sp>
        <p:nvSpPr>
          <p:cNvPr id="28676"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8EB43B74-3586-4123-AF62-14E5A078FF45}" type="slidenum">
              <a:rPr lang="ru-RU" altLang="ru-RU" sz="1800"/>
              <a:pPr eaLnBrk="1" hangingPunct="1"/>
              <a:t>14</a:t>
            </a:fld>
            <a:endParaRPr lang="ru-RU" altLang="ru-RU" sz="1800"/>
          </a:p>
        </p:txBody>
      </p:sp>
      <p:sp>
        <p:nvSpPr>
          <p:cNvPr id="28677" name="Text Box 5"/>
          <p:cNvSpPr txBox="1">
            <a:spLocks noChangeArrowheads="1"/>
          </p:cNvSpPr>
          <p:nvPr/>
        </p:nvSpPr>
        <p:spPr bwMode="auto">
          <a:xfrm>
            <a:off x="323850" y="13049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dirty="0"/>
              <a:t>Этапы разработки производственной программы:</a:t>
            </a:r>
          </a:p>
          <a:p>
            <a:pPr algn="just" eaLnBrk="1" hangingPunct="1"/>
            <a:r>
              <a:rPr lang="ru-RU" altLang="ru-RU" sz="2200" dirty="0"/>
              <a:t>1 Составление годового  плана производства для всего предприятия в целом;</a:t>
            </a:r>
          </a:p>
          <a:p>
            <a:pPr algn="just" eaLnBrk="1" hangingPunct="1"/>
            <a:r>
              <a:rPr lang="ru-RU" altLang="ru-RU" sz="2200" dirty="0"/>
              <a:t>2 Определение или уточнение его на основе приоритетных целей на плановый период;</a:t>
            </a:r>
          </a:p>
          <a:p>
            <a:pPr algn="just" eaLnBrk="1" hangingPunct="1"/>
            <a:r>
              <a:rPr lang="ru-RU" altLang="ru-RU" sz="2200" dirty="0"/>
              <a:t>3 Распределение годового плана производства по отдельным структурным подразделениям предприятия или исполнителям.</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2771"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Методика планирования производственной программы</a:t>
            </a:r>
            <a:endParaRPr lang="ru-RU" altLang="ru-RU" sz="2400" dirty="0">
              <a:solidFill>
                <a:srgbClr val="333399"/>
              </a:solidFill>
              <a:latin typeface="Arial Narrow" panose="020B0606020202030204" pitchFamily="34" charset="0"/>
            </a:endParaRPr>
          </a:p>
          <a:p>
            <a:pPr algn="ctr" eaLnBrk="1" hangingPunct="1"/>
            <a:endParaRPr lang="ru-RU" altLang="ru-RU" sz="2400" dirty="0">
              <a:solidFill>
                <a:srgbClr val="333399"/>
              </a:solidFill>
              <a:latin typeface="Arial Narrow" panose="020B0606020202030204" pitchFamily="34" charset="0"/>
            </a:endParaRPr>
          </a:p>
        </p:txBody>
      </p:sp>
      <p:sp>
        <p:nvSpPr>
          <p:cNvPr id="32772"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B83569A5-2630-462E-A4AC-B535A6444342}" type="slidenum">
              <a:rPr lang="ru-RU" altLang="ru-RU" sz="1800"/>
              <a:pPr eaLnBrk="1" hangingPunct="1"/>
              <a:t>15</a:t>
            </a:fld>
            <a:endParaRPr lang="ru-RU" altLang="ru-RU" sz="1800"/>
          </a:p>
        </p:txBody>
      </p:sp>
      <p:sp>
        <p:nvSpPr>
          <p:cNvPr id="32773"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dirty="0"/>
              <a:t>Алгоритм формирования производственной программы:</a:t>
            </a:r>
          </a:p>
          <a:p>
            <a:pPr algn="just" eaLnBrk="1" hangingPunct="1"/>
            <a:r>
              <a:rPr lang="ru-RU" altLang="ru-RU" sz="2200" dirty="0"/>
              <a:t>1 анализ выполнения плана производства:</a:t>
            </a:r>
          </a:p>
          <a:p>
            <a:pPr algn="just" eaLnBrk="1" hangingPunct="1"/>
            <a:r>
              <a:rPr lang="ru-RU" altLang="ru-RU" sz="2200" dirty="0"/>
              <a:t>1) по номенклатуре – сравнение фактического и планового выпуска продукции по изделиям;</a:t>
            </a:r>
          </a:p>
          <a:p>
            <a:pPr algn="just" eaLnBrk="1" hangingPunct="1"/>
            <a:r>
              <a:rPr lang="ru-RU" altLang="ru-RU" sz="2200" dirty="0"/>
              <a:t>2) по ассортименту:</a:t>
            </a:r>
          </a:p>
          <a:p>
            <a:pPr algn="just" eaLnBrk="1" hangingPunct="1"/>
            <a:r>
              <a:rPr lang="ru-RU" altLang="ru-RU" sz="2200" dirty="0"/>
              <a:t>- по способу наименьшего процента;</a:t>
            </a:r>
          </a:p>
          <a:p>
            <a:pPr algn="just" eaLnBrk="1" hangingPunct="1"/>
            <a:r>
              <a:rPr lang="ru-RU" altLang="ru-RU" sz="2200" dirty="0"/>
              <a:t>- по удельному весу в общем перечне наименований продукции;</a:t>
            </a:r>
          </a:p>
          <a:p>
            <a:pPr algn="just" eaLnBrk="1" hangingPunct="1"/>
            <a:r>
              <a:rPr lang="ru-RU" altLang="ru-RU" sz="2200" dirty="0"/>
              <a:t>- по среднему проценту.</a:t>
            </a:r>
          </a:p>
          <a:p>
            <a:pPr algn="just" eaLnBrk="1" hangingPunct="1"/>
            <a:endParaRPr lang="ru-RU" altLang="ru-RU" sz="2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4819"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Методика планирования производственной программы</a:t>
            </a:r>
            <a:endParaRPr lang="ru-RU" altLang="ru-RU" sz="2400" dirty="0">
              <a:solidFill>
                <a:srgbClr val="333399"/>
              </a:solidFill>
              <a:latin typeface="Arial Narrow" panose="020B0606020202030204" pitchFamily="34" charset="0"/>
            </a:endParaRPr>
          </a:p>
        </p:txBody>
      </p:sp>
      <p:sp>
        <p:nvSpPr>
          <p:cNvPr id="34820"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D03B1587-B14F-4070-8436-289846C1781A}" type="slidenum">
              <a:rPr lang="ru-RU" altLang="ru-RU" sz="1800"/>
              <a:pPr eaLnBrk="1" hangingPunct="1"/>
              <a:t>16</a:t>
            </a:fld>
            <a:endParaRPr lang="ru-RU" altLang="ru-RU" sz="1800"/>
          </a:p>
        </p:txBody>
      </p:sp>
      <p:sp>
        <p:nvSpPr>
          <p:cNvPr id="34821"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100" dirty="0"/>
              <a:t>Важное значение при анализе выполнения производственной программы отводится анализу ритмичности производства. Ритмичность характеризует равномерность выпуска продукции, установленную планом производства.</a:t>
            </a:r>
          </a:p>
          <a:p>
            <a:pPr algn="just" eaLnBrk="1" hangingPunct="1"/>
            <a:r>
              <a:rPr lang="ru-RU" altLang="ru-RU" sz="2100" dirty="0"/>
              <a:t>Коэффициент ритмичности рассчитывается по формуле:</a:t>
            </a:r>
          </a:p>
          <a:p>
            <a:pPr algn="just" eaLnBrk="1" hangingPunct="1"/>
            <a:endParaRPr lang="ru-RU" altLang="ru-RU" sz="2100" dirty="0"/>
          </a:p>
          <a:p>
            <a:pPr algn="just" eaLnBrk="1" hangingPunct="1"/>
            <a:endParaRPr lang="ru-RU" altLang="ru-RU" sz="2100" dirty="0"/>
          </a:p>
          <a:p>
            <a:pPr algn="just" eaLnBrk="1" hangingPunct="1"/>
            <a:endParaRPr lang="ru-RU" altLang="ru-RU" sz="2100" dirty="0"/>
          </a:p>
          <a:p>
            <a:pPr algn="just" eaLnBrk="1" hangingPunct="1"/>
            <a:endParaRPr lang="ru-RU" altLang="ru-RU" sz="2100" dirty="0"/>
          </a:p>
          <a:p>
            <a:pPr algn="just" eaLnBrk="1" hangingPunct="1"/>
            <a:r>
              <a:rPr lang="ru-RU" altLang="ru-RU" sz="2100" dirty="0"/>
              <a:t>где Ап</a:t>
            </a:r>
            <a:r>
              <a:rPr lang="en-US" altLang="ru-RU" sz="2100" dirty="0" err="1"/>
              <a:t>i</a:t>
            </a:r>
            <a:r>
              <a:rPr lang="en-US" altLang="ru-RU" sz="2100" dirty="0"/>
              <a:t> – </a:t>
            </a:r>
            <a:r>
              <a:rPr lang="ru-RU" altLang="ru-RU" sz="2100" dirty="0"/>
              <a:t>плановый выпуск продукции за </a:t>
            </a:r>
            <a:r>
              <a:rPr lang="en-US" altLang="ru-RU" sz="2100" dirty="0" err="1"/>
              <a:t>i</a:t>
            </a:r>
            <a:r>
              <a:rPr lang="ru-RU" altLang="ru-RU" sz="2100" dirty="0"/>
              <a:t>-й период (</a:t>
            </a:r>
            <a:r>
              <a:rPr lang="en-US" altLang="ru-RU" sz="2100" dirty="0" err="1"/>
              <a:t>i</a:t>
            </a:r>
            <a:r>
              <a:rPr lang="en-US" altLang="ru-RU" sz="2100" dirty="0"/>
              <a:t>=</a:t>
            </a:r>
            <a:r>
              <a:rPr lang="ru-RU" altLang="ru-RU" sz="2100" dirty="0"/>
              <a:t>й, 2, …, </a:t>
            </a:r>
            <a:r>
              <a:rPr lang="en-US" altLang="ru-RU" sz="2100" dirty="0"/>
              <a:t>n</a:t>
            </a:r>
            <a:r>
              <a:rPr lang="ru-RU" altLang="ru-RU" sz="2100" dirty="0"/>
              <a:t>);</a:t>
            </a:r>
          </a:p>
          <a:p>
            <a:pPr algn="just" eaLnBrk="1" hangingPunct="1"/>
            <a:r>
              <a:rPr lang="ru-RU" altLang="ru-RU" sz="2100" dirty="0"/>
              <a:t>Аз</a:t>
            </a:r>
            <a:r>
              <a:rPr lang="en-US" altLang="ru-RU" sz="2100" dirty="0" err="1"/>
              <a:t>i</a:t>
            </a:r>
            <a:r>
              <a:rPr lang="en-US" altLang="ru-RU" sz="2100" dirty="0"/>
              <a:t> – </a:t>
            </a:r>
            <a:r>
              <a:rPr lang="ru-RU" altLang="ru-RU" sz="2100" dirty="0"/>
              <a:t>фактический выпуск продукции, зачтенный в выполнение плана;</a:t>
            </a:r>
          </a:p>
          <a:p>
            <a:pPr algn="just" eaLnBrk="1" hangingPunct="1"/>
            <a:r>
              <a:rPr lang="en-US" altLang="ru-RU" sz="2100" dirty="0"/>
              <a:t>n</a:t>
            </a:r>
            <a:r>
              <a:rPr lang="ru-RU" altLang="ru-RU" sz="2100" dirty="0"/>
              <a:t> – длительность расчетного периода.</a:t>
            </a:r>
          </a:p>
          <a:p>
            <a:pPr algn="just" eaLnBrk="1" hangingPunct="1"/>
            <a:r>
              <a:rPr lang="ru-RU" altLang="ru-RU" sz="2100" dirty="0"/>
              <a:t>Для оценки ритмичности может также рассчитываться коэффициент аритмичности как сумма положительных и отрицательных отклонений в выпуске продукции от плана за каждый день, неделю, декаду, месяц и т.д. (без учета знака).</a:t>
            </a:r>
          </a:p>
          <a:p>
            <a:pPr algn="just" eaLnBrk="1" hangingPunct="1"/>
            <a:endParaRPr lang="ru-RU" altLang="ru-RU" sz="2100" dirty="0"/>
          </a:p>
          <a:p>
            <a:pPr algn="just" eaLnBrk="1" hangingPunct="1"/>
            <a:endParaRPr lang="ru-RU" altLang="ru-RU" sz="2200" dirty="0"/>
          </a:p>
          <a:p>
            <a:pPr algn="just" eaLnBrk="1" hangingPunct="1"/>
            <a:endParaRPr lang="ru-RU" altLang="ru-RU" sz="2200" dirty="0"/>
          </a:p>
        </p:txBody>
      </p:sp>
      <p:pic>
        <p:nvPicPr>
          <p:cNvPr id="34822" name="Рисунок 1"/>
          <p:cNvPicPr>
            <a:picLocks noChangeAspect="1"/>
          </p:cNvPicPr>
          <p:nvPr/>
        </p:nvPicPr>
        <p:blipFill>
          <a:blip r:embed="rId3">
            <a:extLst>
              <a:ext uri="{28A0092B-C50C-407E-A947-70E740481C1C}">
                <a14:useLocalDpi xmlns:a14="http://schemas.microsoft.com/office/drawing/2010/main" val="0"/>
              </a:ext>
            </a:extLst>
          </a:blip>
          <a:srcRect l="21431" t="50136" r="68486" b="34647"/>
          <a:stretch>
            <a:fillRect/>
          </a:stretch>
        </p:blipFill>
        <p:spPr bwMode="auto">
          <a:xfrm>
            <a:off x="4036691" y="2528900"/>
            <a:ext cx="1327471" cy="1125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6867"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Методика планирования производственной программы</a:t>
            </a:r>
            <a:endParaRPr lang="ru-RU" altLang="ru-RU" sz="2400" dirty="0">
              <a:solidFill>
                <a:srgbClr val="333399"/>
              </a:solidFill>
              <a:latin typeface="Arial Narrow" panose="020B0606020202030204" pitchFamily="34" charset="0"/>
            </a:endParaRPr>
          </a:p>
        </p:txBody>
      </p:sp>
      <p:sp>
        <p:nvSpPr>
          <p:cNvPr id="36868"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2B7461DE-85AD-4381-9573-77902690D700}" type="slidenum">
              <a:rPr lang="ru-RU" altLang="ru-RU" sz="1800"/>
              <a:pPr eaLnBrk="1" hangingPunct="1"/>
              <a:t>17</a:t>
            </a:fld>
            <a:endParaRPr lang="ru-RU" altLang="ru-RU" sz="1800"/>
          </a:p>
        </p:txBody>
      </p:sp>
      <p:sp>
        <p:nvSpPr>
          <p:cNvPr id="36869"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dirty="0"/>
              <a:t>Заканчивается анализ на данном этапе оценкой качества продукции. Она может проводиться по следующей системе показателей:</a:t>
            </a:r>
          </a:p>
          <a:p>
            <a:pPr algn="just" eaLnBrk="1" hangingPunct="1"/>
            <a:r>
              <a:rPr lang="ru-RU" altLang="ru-RU" sz="2200" dirty="0"/>
              <a:t>1) обобщающие;</a:t>
            </a:r>
          </a:p>
          <a:p>
            <a:pPr algn="just" eaLnBrk="1" hangingPunct="1"/>
            <a:r>
              <a:rPr lang="ru-RU" altLang="ru-RU" sz="2200" dirty="0"/>
              <a:t>2) единичные и комплексные показатели, характеризующие свойства продукции;</a:t>
            </a:r>
          </a:p>
          <a:p>
            <a:pPr algn="just" eaLnBrk="1" hangingPunct="1"/>
            <a:r>
              <a:rPr lang="ru-RU" altLang="ru-RU" sz="2200" dirty="0"/>
              <a:t>3) косвенные.</a:t>
            </a:r>
          </a:p>
          <a:p>
            <a:pPr algn="just" eaLnBrk="1" hangingPunct="1"/>
            <a:r>
              <a:rPr lang="ru-RU" altLang="ru-RU" sz="2200" dirty="0"/>
              <a:t>В процессе анализа необходимо изучить динамику перечисленных показателей, оценить выполнение плана по их уровню, выявить причины их изменения и влияние качества продукции на стоимостные показатели работы предприятия (выпуск товарной продукции, выручку от реализации продукции и прибыль).</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6867"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Методика планирования производственной программы</a:t>
            </a:r>
            <a:endParaRPr lang="ru-RU" altLang="ru-RU" sz="2400" dirty="0">
              <a:solidFill>
                <a:srgbClr val="333399"/>
              </a:solidFill>
              <a:latin typeface="Arial Narrow" panose="020B0606020202030204" pitchFamily="34" charset="0"/>
            </a:endParaRPr>
          </a:p>
        </p:txBody>
      </p:sp>
      <p:sp>
        <p:nvSpPr>
          <p:cNvPr id="36868"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2B7461DE-85AD-4381-9573-77902690D700}" type="slidenum">
              <a:rPr lang="ru-RU" altLang="ru-RU" sz="1800"/>
              <a:pPr eaLnBrk="1" hangingPunct="1"/>
              <a:t>18</a:t>
            </a:fld>
            <a:endParaRPr lang="ru-RU" altLang="ru-RU" sz="1800"/>
          </a:p>
        </p:txBody>
      </p:sp>
      <p:sp>
        <p:nvSpPr>
          <p:cNvPr id="36869"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dirty="0"/>
              <a:t>Этапы формирования производственной программы (продолжение):</a:t>
            </a:r>
          </a:p>
          <a:p>
            <a:pPr algn="just" eaLnBrk="1" hangingPunct="1"/>
            <a:r>
              <a:rPr lang="ru-RU" altLang="ru-RU" dirty="0"/>
              <a:t>2 анализ портфеля заказов – на основе заявок портфеля заказов. Заключенных договоров и выявленной емкости рынка формируются и анализируются ассортимент и номенклатура портфеля заказов. Устанавливаются:</a:t>
            </a:r>
          </a:p>
          <a:p>
            <a:pPr algn="just" eaLnBrk="1" hangingPunct="1"/>
            <a:r>
              <a:rPr lang="ru-RU" altLang="ru-RU" dirty="0"/>
              <a:t>- общий объем планируемых поставок продукции;</a:t>
            </a:r>
          </a:p>
          <a:p>
            <a:pPr algn="just" eaLnBrk="1" hangingPunct="1"/>
            <a:r>
              <a:rPr lang="ru-RU" altLang="ru-RU" dirty="0"/>
              <a:t>- удельный вес различных видов продукции в общем объеме поставок;</a:t>
            </a:r>
          </a:p>
          <a:p>
            <a:pPr algn="just" eaLnBrk="1" hangingPunct="1"/>
            <a:r>
              <a:rPr lang="ru-RU" altLang="ru-RU" dirty="0"/>
              <a:t>- графики отгрузки продукции потребителям;</a:t>
            </a:r>
          </a:p>
          <a:p>
            <a:pPr algn="just" eaLnBrk="1" hangingPunct="1"/>
            <a:r>
              <a:rPr lang="ru-RU" altLang="ru-RU" dirty="0"/>
              <a:t>- удельный вес новой и снимаемой с производства продукции;</a:t>
            </a:r>
          </a:p>
          <a:p>
            <a:pPr algn="just" eaLnBrk="1" hangingPunct="1"/>
            <a:r>
              <a:rPr lang="ru-RU" altLang="ru-RU" dirty="0"/>
              <a:t>- удельный вес экспортной продукции;</a:t>
            </a:r>
          </a:p>
          <a:p>
            <a:pPr algn="just" eaLnBrk="1" hangingPunct="1"/>
            <a:r>
              <a:rPr lang="ru-RU" altLang="ru-RU" dirty="0"/>
              <a:t>- запасы готовой продукции на складах предприятия;</a:t>
            </a:r>
          </a:p>
          <a:p>
            <a:pPr algn="just" eaLnBrk="1" hangingPunct="1"/>
            <a:r>
              <a:rPr lang="ru-RU" altLang="ru-RU" dirty="0"/>
              <a:t>- объемы поставленной, но не оплаченной в срок продукции;</a:t>
            </a:r>
          </a:p>
          <a:p>
            <a:pPr algn="just" eaLnBrk="1" hangingPunct="1"/>
            <a:r>
              <a:rPr lang="ru-RU" altLang="ru-RU" dirty="0"/>
              <a:t>- причины образования сверхплановых остатков и несвоевременной оплаты продукции покупателями;</a:t>
            </a:r>
          </a:p>
          <a:p>
            <a:pPr algn="just" eaLnBrk="1" hangingPunct="1"/>
            <a:r>
              <a:rPr lang="ru-RU" altLang="ru-RU" dirty="0"/>
              <a:t> </a:t>
            </a:r>
          </a:p>
        </p:txBody>
      </p:sp>
    </p:spTree>
    <p:extLst>
      <p:ext uri="{BB962C8B-B14F-4D97-AF65-F5344CB8AC3E}">
        <p14:creationId xmlns:p14="http://schemas.microsoft.com/office/powerpoint/2010/main" val="24047043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6867"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Методика планирования производственной программы</a:t>
            </a:r>
            <a:endParaRPr lang="ru-RU" altLang="ru-RU" sz="2400" dirty="0">
              <a:solidFill>
                <a:srgbClr val="333399"/>
              </a:solidFill>
              <a:latin typeface="Arial Narrow" panose="020B0606020202030204" pitchFamily="34" charset="0"/>
            </a:endParaRPr>
          </a:p>
        </p:txBody>
      </p:sp>
      <p:sp>
        <p:nvSpPr>
          <p:cNvPr id="36868"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2B7461DE-85AD-4381-9573-77902690D700}" type="slidenum">
              <a:rPr lang="ru-RU" altLang="ru-RU" sz="1800"/>
              <a:pPr eaLnBrk="1" hangingPunct="1"/>
              <a:t>19</a:t>
            </a:fld>
            <a:endParaRPr lang="ru-RU" altLang="ru-RU" sz="1800"/>
          </a:p>
        </p:txBody>
      </p:sp>
      <p:sp>
        <p:nvSpPr>
          <p:cNvPr id="36869"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dirty="0"/>
              <a:t>2 анализ портфеля заказов (продолжение): Устанавливаются:</a:t>
            </a:r>
          </a:p>
          <a:p>
            <a:pPr algn="just" eaLnBrk="1" hangingPunct="1"/>
            <a:r>
              <a:rPr lang="ru-RU" altLang="ru-RU" sz="2200" dirty="0"/>
              <a:t>- надежность и платежеспособность покупателей;</a:t>
            </a:r>
          </a:p>
          <a:p>
            <a:pPr algn="just" eaLnBrk="1" hangingPunct="1"/>
            <a:r>
              <a:rPr lang="ru-RU" altLang="ru-RU" sz="2200" dirty="0"/>
              <a:t>- финансовые показатели портфеля заказов, включая планируемую прибыль, рентабельность, величину налоговых поступлений и платежей;</a:t>
            </a:r>
          </a:p>
          <a:p>
            <a:pPr algn="just" eaLnBrk="1" hangingPunct="1"/>
            <a:r>
              <a:rPr lang="ru-RU" altLang="ru-RU" sz="2200" dirty="0"/>
              <a:t>- объемы производства из давальческого сырья;</a:t>
            </a:r>
          </a:p>
          <a:p>
            <a:pPr algn="just" eaLnBrk="1" hangingPunct="1"/>
            <a:r>
              <a:rPr lang="ru-RU" altLang="ru-RU" sz="2200" dirty="0"/>
              <a:t>- объемы кооперированных поставок;</a:t>
            </a:r>
          </a:p>
          <a:p>
            <a:pPr algn="just" eaLnBrk="1" hangingPunct="1"/>
            <a:r>
              <a:rPr lang="ru-RU" altLang="ru-RU" sz="2200" dirty="0"/>
              <a:t>- другие факторы, от которых зависит эффективность продаж.</a:t>
            </a:r>
          </a:p>
        </p:txBody>
      </p:sp>
    </p:spTree>
    <p:extLst>
      <p:ext uri="{BB962C8B-B14F-4D97-AF65-F5344CB8AC3E}">
        <p14:creationId xmlns:p14="http://schemas.microsoft.com/office/powerpoint/2010/main" val="26695244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6867"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Методика планирования производственной программы</a:t>
            </a:r>
            <a:endParaRPr lang="ru-RU" altLang="ru-RU" sz="2400" dirty="0">
              <a:solidFill>
                <a:srgbClr val="333399"/>
              </a:solidFill>
              <a:latin typeface="Arial Narrow" panose="020B0606020202030204" pitchFamily="34" charset="0"/>
            </a:endParaRPr>
          </a:p>
        </p:txBody>
      </p:sp>
      <p:sp>
        <p:nvSpPr>
          <p:cNvPr id="36868"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2B7461DE-85AD-4381-9573-77902690D700}" type="slidenum">
              <a:rPr lang="ru-RU" altLang="ru-RU" sz="1800"/>
              <a:pPr eaLnBrk="1" hangingPunct="1"/>
              <a:t>20</a:t>
            </a:fld>
            <a:endParaRPr lang="ru-RU" altLang="ru-RU" sz="1800"/>
          </a:p>
        </p:txBody>
      </p:sp>
      <p:sp>
        <p:nvSpPr>
          <p:cNvPr id="36869"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dirty="0"/>
              <a:t>Этапы формирования производственной программы (продолжение):</a:t>
            </a:r>
          </a:p>
          <a:p>
            <a:pPr algn="just" eaLnBrk="1" hangingPunct="1"/>
            <a:r>
              <a:rPr lang="ru-RU" altLang="ru-RU" sz="2200" dirty="0"/>
              <a:t>3 расчет производственной мощности</a:t>
            </a:r>
          </a:p>
          <a:p>
            <a:pPr algn="just" eaLnBrk="1" hangingPunct="1"/>
            <a:r>
              <a:rPr lang="ru-RU" altLang="ru-RU" sz="2200" dirty="0"/>
              <a:t>Производственная мощность – максимально возможный объем выпуска продукции, работ и услуг в запланированной номенклатуре при полном использовании всех имеющихся экономических ресурсов на основе применения прогрессивной технологии, передовых форм и методов организации труда и производства.</a:t>
            </a:r>
          </a:p>
          <a:p>
            <a:pPr algn="just" eaLnBrk="1" hangingPunct="1"/>
            <a:r>
              <a:rPr lang="ru-RU" altLang="ru-RU" sz="2200" dirty="0"/>
              <a:t>Различают проектную производственную мощность и мощность на определенный плановый период (год или квартал).</a:t>
            </a:r>
          </a:p>
          <a:p>
            <a:pPr algn="just" eaLnBrk="1" hangingPunct="1"/>
            <a:r>
              <a:rPr lang="ru-RU" altLang="ru-RU" sz="2200" dirty="0"/>
              <a:t> Производственная мощность устанавливается на начало планового периода (входная) и на конец этого срока (выходная). </a:t>
            </a:r>
          </a:p>
        </p:txBody>
      </p:sp>
    </p:spTree>
    <p:extLst>
      <p:ext uri="{BB962C8B-B14F-4D97-AF65-F5344CB8AC3E}">
        <p14:creationId xmlns:p14="http://schemas.microsoft.com/office/powerpoint/2010/main" val="1223854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8915"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Методика планирования производственной программы</a:t>
            </a:r>
            <a:endParaRPr lang="ru-RU" altLang="ru-RU" sz="2400" dirty="0">
              <a:solidFill>
                <a:srgbClr val="333399"/>
              </a:solidFill>
              <a:latin typeface="Arial Narrow" panose="020B0606020202030204" pitchFamily="34" charset="0"/>
            </a:endParaRPr>
          </a:p>
        </p:txBody>
      </p:sp>
      <p:sp>
        <p:nvSpPr>
          <p:cNvPr id="38916"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049B1088-EE0D-483A-8277-5A28B4AE7BD2}" type="slidenum">
              <a:rPr lang="ru-RU" altLang="ru-RU" sz="1800"/>
              <a:pPr eaLnBrk="1" hangingPunct="1"/>
              <a:t>21</a:t>
            </a:fld>
            <a:endParaRPr lang="ru-RU" altLang="ru-RU" sz="1800"/>
          </a:p>
        </p:txBody>
      </p:sp>
      <p:sp>
        <p:nvSpPr>
          <p:cNvPr id="38917"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dirty="0"/>
              <a:t>Следует различать достижимую нормальную мощность и номинальную максимальную мощность.</a:t>
            </a:r>
          </a:p>
          <a:p>
            <a:pPr algn="just" eaLnBrk="1" hangingPunct="1"/>
            <a:r>
              <a:rPr lang="ru-RU" altLang="ru-RU" sz="2200" dirty="0"/>
              <a:t>Достижимая нормальная мощность – это количество единиц продукции, произведенное при определенных условиях за один год. Она должна соответствовать величине спроса, предусмотренной при исследовании рыночной конъюнктуры.</a:t>
            </a:r>
          </a:p>
          <a:p>
            <a:pPr algn="just" eaLnBrk="1" hangingPunct="1"/>
            <a:r>
              <a:rPr lang="ru-RU" altLang="ru-RU" sz="2200" dirty="0"/>
              <a:t>Номинальная максимальная мощность – это технически достижимая мощность. Она обычно соответствует мощности установленного оборудования и гарантируется поставщиком.</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0963"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Методика планирования производственной программы</a:t>
            </a:r>
            <a:endParaRPr lang="ru-RU" altLang="ru-RU" sz="2400" dirty="0">
              <a:solidFill>
                <a:srgbClr val="333399"/>
              </a:solidFill>
              <a:latin typeface="Arial Narrow" panose="020B0606020202030204" pitchFamily="34" charset="0"/>
            </a:endParaRPr>
          </a:p>
        </p:txBody>
      </p:sp>
      <p:sp>
        <p:nvSpPr>
          <p:cNvPr id="40964"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72BFAB91-CA62-4112-91FE-AD8CAF773F37}" type="slidenum">
              <a:rPr lang="ru-RU" altLang="ru-RU" sz="1800"/>
              <a:pPr eaLnBrk="1" hangingPunct="1"/>
              <a:t>22</a:t>
            </a:fld>
            <a:endParaRPr lang="ru-RU" altLang="ru-RU" sz="1800"/>
          </a:p>
        </p:txBody>
      </p:sp>
      <p:sp>
        <p:nvSpPr>
          <p:cNvPr id="40965"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a:t>Факторы оптимизации масштабов производства:</a:t>
            </a:r>
          </a:p>
          <a:p>
            <a:pPr algn="just" eaLnBrk="1" hangingPunct="1"/>
            <a:r>
              <a:rPr lang="ru-RU" altLang="ru-RU" sz="2200"/>
              <a:t>1 бОльшие производственные мощности требуют пропорционально меньших инвестиционных затрат;</a:t>
            </a:r>
          </a:p>
          <a:p>
            <a:pPr algn="just" eaLnBrk="1" hangingPunct="1"/>
            <a:r>
              <a:rPr lang="ru-RU" altLang="ru-RU" sz="2200"/>
              <a:t>2 применение технологии и оборудования для работы в производственных единицах неподходящей мощности.</a:t>
            </a:r>
          </a:p>
          <a:p>
            <a:pPr algn="just" eaLnBrk="1" hangingPunct="1"/>
            <a:r>
              <a:rPr lang="ru-RU" altLang="ru-RU" sz="2200"/>
              <a:t>Таким образом, в целях определения альтернативных вариантов мощности предприятия необходимо тщательно оценить прогнозируемый объем продаж и достижимую нормальную мощность предприятия.</a:t>
            </a:r>
          </a:p>
          <a:p>
            <a:pPr algn="just" eaLnBrk="1" hangingPunct="1"/>
            <a:endParaRPr lang="ru-RU" altLang="ru-RU" sz="22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3011"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Методика планирования производственной программы</a:t>
            </a:r>
            <a:endParaRPr lang="ru-RU" altLang="ru-RU" sz="2400" dirty="0">
              <a:solidFill>
                <a:srgbClr val="333399"/>
              </a:solidFill>
              <a:latin typeface="Arial Narrow" panose="020B0606020202030204" pitchFamily="34" charset="0"/>
            </a:endParaRPr>
          </a:p>
        </p:txBody>
      </p:sp>
      <p:sp>
        <p:nvSpPr>
          <p:cNvPr id="43012"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9A108016-AFD8-4FC2-AB51-C7A350A56B45}" type="slidenum">
              <a:rPr lang="ru-RU" altLang="ru-RU" sz="1800"/>
              <a:pPr eaLnBrk="1" hangingPunct="1"/>
              <a:t>23</a:t>
            </a:fld>
            <a:endParaRPr lang="ru-RU" altLang="ru-RU" sz="1800"/>
          </a:p>
        </p:txBody>
      </p:sp>
      <p:sp>
        <p:nvSpPr>
          <p:cNvPr id="43013" name="Text Box 5"/>
          <p:cNvSpPr txBox="1">
            <a:spLocks noChangeArrowheads="1"/>
          </p:cNvSpPr>
          <p:nvPr/>
        </p:nvSpPr>
        <p:spPr bwMode="auto">
          <a:xfrm>
            <a:off x="323850" y="873125"/>
            <a:ext cx="8496300" cy="543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100" dirty="0"/>
              <a:t>Планирование выпуска продукции осуществляется исходя из среднегодовой мощности:</a:t>
            </a:r>
          </a:p>
          <a:p>
            <a:pPr algn="just" eaLnBrk="1" hangingPunct="1"/>
            <a:endParaRPr lang="ru-RU" altLang="ru-RU" sz="2100" dirty="0"/>
          </a:p>
          <a:p>
            <a:pPr algn="just" eaLnBrk="1" hangingPunct="1"/>
            <a:endParaRPr lang="ru-RU" altLang="ru-RU" sz="2100" dirty="0"/>
          </a:p>
          <a:p>
            <a:pPr algn="just" eaLnBrk="1" hangingPunct="1"/>
            <a:endParaRPr lang="ru-RU" altLang="ru-RU" sz="2100" dirty="0"/>
          </a:p>
          <a:p>
            <a:pPr algn="just" eaLnBrk="1" hangingPunct="1"/>
            <a:r>
              <a:rPr lang="ru-RU" altLang="ru-RU" sz="2100" dirty="0"/>
              <a:t>где </a:t>
            </a:r>
            <a:r>
              <a:rPr lang="ru-RU" altLang="ru-RU" sz="2100" dirty="0" err="1"/>
              <a:t>Мн</a:t>
            </a:r>
            <a:r>
              <a:rPr lang="ru-RU" altLang="ru-RU" sz="2100" dirty="0"/>
              <a:t> – производственная мощность на начало планируемого периода;</a:t>
            </a:r>
          </a:p>
          <a:p>
            <a:pPr algn="just" eaLnBrk="1" hangingPunct="1"/>
            <a:r>
              <a:rPr lang="ru-RU" altLang="ru-RU" sz="2100" dirty="0" err="1"/>
              <a:t>Му</a:t>
            </a:r>
            <a:r>
              <a:rPr lang="ru-RU" altLang="ru-RU" sz="2100" dirty="0"/>
              <a:t> – увеличение производственной мощности за счет различных мероприятий;</a:t>
            </a:r>
          </a:p>
          <a:p>
            <a:pPr algn="just" eaLnBrk="1" hangingPunct="1"/>
            <a:r>
              <a:rPr lang="ru-RU" altLang="ru-RU" sz="2100" dirty="0" err="1"/>
              <a:t>Мр</a:t>
            </a:r>
            <a:r>
              <a:rPr lang="ru-RU" altLang="ru-RU" sz="2100" dirty="0"/>
              <a:t> – прирост производственной мощности за счет технического перевооружения, расширения и реконструкции предприятия;</a:t>
            </a:r>
          </a:p>
          <a:p>
            <a:pPr algn="just" eaLnBrk="1" hangingPunct="1"/>
            <a:r>
              <a:rPr lang="ru-RU" altLang="ru-RU" sz="2100" dirty="0"/>
              <a:t>Мун – изменение ПМ в результате изменения номенклатуры и ассортимента продукции;</a:t>
            </a:r>
          </a:p>
          <a:p>
            <a:pPr algn="just" eaLnBrk="1" hangingPunct="1"/>
            <a:r>
              <a:rPr lang="ru-RU" altLang="ru-RU" sz="2100" dirty="0" err="1"/>
              <a:t>Мв</a:t>
            </a:r>
            <a:r>
              <a:rPr lang="ru-RU" altLang="ru-RU" sz="2100" dirty="0"/>
              <a:t> – изменение ПМ в результате ее выбытия вследствие ветхости;</a:t>
            </a:r>
          </a:p>
          <a:p>
            <a:pPr algn="just" eaLnBrk="1" hangingPunct="1"/>
            <a:r>
              <a:rPr lang="ru-RU" altLang="ru-RU" sz="2100" dirty="0"/>
              <a:t>Ч1, Ч2, Ч3, Ч4 – соответственно число месяцев работы мощности.</a:t>
            </a:r>
          </a:p>
          <a:p>
            <a:pPr algn="just" eaLnBrk="1" hangingPunct="1"/>
            <a:endParaRPr lang="ru-RU" altLang="ru-RU" sz="2200" dirty="0"/>
          </a:p>
          <a:p>
            <a:pPr algn="just" eaLnBrk="1" hangingPunct="1"/>
            <a:endParaRPr lang="ru-RU" altLang="ru-RU" sz="2200" dirty="0"/>
          </a:p>
        </p:txBody>
      </p:sp>
      <p:pic>
        <p:nvPicPr>
          <p:cNvPr id="43014" name="Рисунок 1"/>
          <p:cNvPicPr>
            <a:picLocks noChangeAspect="1"/>
          </p:cNvPicPr>
          <p:nvPr/>
        </p:nvPicPr>
        <p:blipFill>
          <a:blip r:embed="rId3">
            <a:extLst>
              <a:ext uri="{28A0092B-C50C-407E-A947-70E740481C1C}">
                <a14:useLocalDpi xmlns:a14="http://schemas.microsoft.com/office/drawing/2010/main" val="0"/>
              </a:ext>
            </a:extLst>
          </a:blip>
          <a:srcRect l="53667" t="55028" r="11958" b="37634"/>
          <a:stretch>
            <a:fillRect/>
          </a:stretch>
        </p:blipFill>
        <p:spPr bwMode="auto">
          <a:xfrm>
            <a:off x="1695450" y="1648588"/>
            <a:ext cx="5900886" cy="708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5059"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Производственная мощность</a:t>
            </a:r>
            <a:endParaRPr lang="ru-RU" altLang="ru-RU" sz="2400" dirty="0">
              <a:solidFill>
                <a:srgbClr val="333399"/>
              </a:solidFill>
              <a:latin typeface="Arial Narrow" panose="020B0606020202030204" pitchFamily="34" charset="0"/>
            </a:endParaRPr>
          </a:p>
        </p:txBody>
      </p:sp>
      <p:sp>
        <p:nvSpPr>
          <p:cNvPr id="45060"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896185D9-97AB-44E6-B5F3-88592F3069C9}" type="slidenum">
              <a:rPr lang="ru-RU" altLang="ru-RU" sz="1800"/>
              <a:pPr eaLnBrk="1" hangingPunct="1"/>
              <a:t>24</a:t>
            </a:fld>
            <a:endParaRPr lang="ru-RU" altLang="ru-RU" sz="1800"/>
          </a:p>
        </p:txBody>
      </p:sp>
      <p:sp>
        <p:nvSpPr>
          <p:cNvPr id="45061"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endParaRPr lang="ru-RU" altLang="ru-RU" sz="2200"/>
          </a:p>
          <a:p>
            <a:pPr algn="just" eaLnBrk="1" hangingPunct="1"/>
            <a:endParaRPr lang="ru-RU" altLang="ru-RU" sz="2200"/>
          </a:p>
          <a:p>
            <a:pPr algn="just" eaLnBrk="1" hangingPunct="1"/>
            <a:endParaRPr lang="ru-RU" altLang="ru-RU" sz="2200"/>
          </a:p>
          <a:p>
            <a:pPr algn="just" eaLnBrk="1" hangingPunct="1"/>
            <a:endParaRPr lang="ru-RU" altLang="ru-RU" sz="2200"/>
          </a:p>
          <a:p>
            <a:pPr algn="just" eaLnBrk="1" hangingPunct="1"/>
            <a:endParaRPr lang="ru-RU" altLang="ru-RU" sz="2200"/>
          </a:p>
          <a:p>
            <a:pPr algn="just" eaLnBrk="1" hangingPunct="1"/>
            <a:endParaRPr lang="ru-RU" altLang="ru-RU" sz="2200"/>
          </a:p>
          <a:p>
            <a:pPr algn="just" eaLnBrk="1" hangingPunct="1"/>
            <a:endParaRPr lang="ru-RU" altLang="ru-RU" sz="2200"/>
          </a:p>
          <a:p>
            <a:pPr algn="just" eaLnBrk="1" hangingPunct="1"/>
            <a:endParaRPr lang="ru-RU" altLang="ru-RU" sz="2200"/>
          </a:p>
          <a:p>
            <a:pPr algn="just" eaLnBrk="1" hangingPunct="1"/>
            <a:endParaRPr lang="ru-RU" altLang="ru-RU" sz="2200"/>
          </a:p>
          <a:p>
            <a:pPr algn="ctr" eaLnBrk="1" hangingPunct="1"/>
            <a:r>
              <a:rPr lang="ru-RU" altLang="ru-RU" sz="2200"/>
              <a:t>Рисунок 2 – Последовательность этапов расчета производственной мощности предприятия </a:t>
            </a:r>
          </a:p>
          <a:p>
            <a:pPr algn="just" eaLnBrk="1" hangingPunct="1"/>
            <a:endParaRPr lang="ru-RU" altLang="ru-RU" sz="2200"/>
          </a:p>
          <a:p>
            <a:pPr algn="just" eaLnBrk="1" hangingPunct="1"/>
            <a:endParaRPr lang="ru-RU" altLang="ru-RU" sz="2200"/>
          </a:p>
          <a:p>
            <a:pPr algn="just" eaLnBrk="1" hangingPunct="1"/>
            <a:endParaRPr lang="ru-RU" altLang="ru-RU" sz="2200"/>
          </a:p>
        </p:txBody>
      </p:sp>
      <p:pic>
        <p:nvPicPr>
          <p:cNvPr id="45062" name="Рисунок 2"/>
          <p:cNvPicPr>
            <a:picLocks noChangeAspect="1"/>
          </p:cNvPicPr>
          <p:nvPr/>
        </p:nvPicPr>
        <p:blipFill>
          <a:blip r:embed="rId3">
            <a:extLst>
              <a:ext uri="{28A0092B-C50C-407E-A947-70E740481C1C}">
                <a14:useLocalDpi xmlns:a14="http://schemas.microsoft.com/office/drawing/2010/main" val="0"/>
              </a:ext>
            </a:extLst>
          </a:blip>
          <a:srcRect l="24638" t="48235" r="22958" b="22961"/>
          <a:stretch>
            <a:fillRect/>
          </a:stretch>
        </p:blipFill>
        <p:spPr bwMode="auto">
          <a:xfrm>
            <a:off x="704850" y="1128713"/>
            <a:ext cx="7921625"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7107"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Производственная мощность</a:t>
            </a:r>
            <a:endParaRPr lang="ru-RU" altLang="ru-RU" sz="2400" dirty="0">
              <a:solidFill>
                <a:srgbClr val="333399"/>
              </a:solidFill>
              <a:latin typeface="Arial Narrow" panose="020B0606020202030204" pitchFamily="34" charset="0"/>
            </a:endParaRPr>
          </a:p>
          <a:p>
            <a:pPr algn="ctr" eaLnBrk="1" hangingPunct="1"/>
            <a:endParaRPr lang="ru-RU" altLang="ru-RU" sz="2400" dirty="0">
              <a:solidFill>
                <a:srgbClr val="333399"/>
              </a:solidFill>
              <a:latin typeface="Arial Narrow" panose="020B0606020202030204" pitchFamily="34" charset="0"/>
            </a:endParaRPr>
          </a:p>
        </p:txBody>
      </p:sp>
      <p:sp>
        <p:nvSpPr>
          <p:cNvPr id="47108"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E1B95388-A34A-4BF6-B622-8428C8D96956}" type="slidenum">
              <a:rPr lang="ru-RU" altLang="ru-RU" sz="1800"/>
              <a:pPr eaLnBrk="1" hangingPunct="1"/>
              <a:t>25</a:t>
            </a:fld>
            <a:endParaRPr lang="ru-RU" altLang="ru-RU" sz="1800"/>
          </a:p>
        </p:txBody>
      </p:sp>
      <p:sp>
        <p:nvSpPr>
          <p:cNvPr id="6149"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274638" indent="-274638">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indent="450000" algn="just" eaLnBrk="1" hangingPunct="1">
              <a:spcBef>
                <a:spcPts val="0"/>
              </a:spcBef>
              <a:defRPr/>
            </a:pPr>
            <a:r>
              <a:rPr lang="ru-RU" altLang="ru-RU" sz="2200" dirty="0"/>
              <a:t>Производственная мощность агрегата (</a:t>
            </a:r>
            <a:r>
              <a:rPr lang="ru-RU" altLang="ru-RU" sz="2200" dirty="0" err="1"/>
              <a:t>Ма</a:t>
            </a:r>
            <a:r>
              <a:rPr lang="ru-RU" altLang="ru-RU" sz="2200" dirty="0"/>
              <a:t>) определяется как произведение годового планового (эффективного) фонда времени работы (</a:t>
            </a:r>
            <a:r>
              <a:rPr lang="ru-RU" altLang="ru-RU" sz="2200" dirty="0" err="1"/>
              <a:t>Фп</a:t>
            </a:r>
            <a:r>
              <a:rPr lang="ru-RU" altLang="ru-RU" sz="2200" dirty="0"/>
              <a:t>) и его производительности в единицу времени (</a:t>
            </a:r>
            <a:r>
              <a:rPr lang="ru-RU" altLang="ru-RU" sz="2200" dirty="0" err="1"/>
              <a:t>Эа</a:t>
            </a:r>
            <a:r>
              <a:rPr lang="ru-RU" altLang="ru-RU" sz="2200" dirty="0"/>
              <a:t>):</a:t>
            </a:r>
          </a:p>
          <a:p>
            <a:pPr marL="0" indent="450000" algn="just" eaLnBrk="1" hangingPunct="1">
              <a:spcBef>
                <a:spcPts val="0"/>
              </a:spcBef>
              <a:defRPr/>
            </a:pPr>
            <a:endParaRPr lang="ru-RU" altLang="ru-RU" sz="2200" dirty="0"/>
          </a:p>
          <a:p>
            <a:pPr marL="0" indent="450000" algn="just" eaLnBrk="1" hangingPunct="1">
              <a:spcBef>
                <a:spcPts val="0"/>
              </a:spcBef>
              <a:defRPr/>
            </a:pPr>
            <a:endParaRPr lang="ru-RU" altLang="ru-RU" sz="2200" dirty="0"/>
          </a:p>
          <a:p>
            <a:pPr marL="0" indent="450000" algn="just" eaLnBrk="1" hangingPunct="1">
              <a:spcBef>
                <a:spcPts val="0"/>
              </a:spcBef>
              <a:defRPr/>
            </a:pPr>
            <a:endParaRPr lang="ru-RU" altLang="ru-RU" sz="2200" dirty="0"/>
          </a:p>
          <a:p>
            <a:pPr marL="0" indent="450000" algn="just" eaLnBrk="1" hangingPunct="1">
              <a:spcBef>
                <a:spcPts val="0"/>
              </a:spcBef>
              <a:defRPr/>
            </a:pPr>
            <a:r>
              <a:rPr lang="ru-RU" altLang="ru-RU" sz="2200" dirty="0"/>
              <a:t>Плановый (эффективный) фонд времени работы оборудования определяется по формуле:</a:t>
            </a:r>
          </a:p>
          <a:p>
            <a:pPr marL="0" indent="450000" algn="just" eaLnBrk="1" hangingPunct="1">
              <a:spcBef>
                <a:spcPts val="0"/>
              </a:spcBef>
              <a:defRPr/>
            </a:pPr>
            <a:endParaRPr lang="ru-RU" altLang="ru-RU" sz="2200" dirty="0"/>
          </a:p>
          <a:p>
            <a:pPr marL="0" indent="450000" algn="just" eaLnBrk="1" hangingPunct="1">
              <a:spcBef>
                <a:spcPts val="0"/>
              </a:spcBef>
              <a:defRPr/>
            </a:pPr>
            <a:endParaRPr lang="ru-RU" altLang="ru-RU" sz="2200" dirty="0"/>
          </a:p>
          <a:p>
            <a:pPr marL="0" indent="450000" algn="just" eaLnBrk="1" hangingPunct="1">
              <a:spcBef>
                <a:spcPts val="0"/>
              </a:spcBef>
              <a:defRPr/>
            </a:pPr>
            <a:endParaRPr lang="ru-RU" altLang="ru-RU" sz="2200" dirty="0"/>
          </a:p>
          <a:p>
            <a:pPr marL="0" indent="0" algn="just" eaLnBrk="1" hangingPunct="1">
              <a:spcBef>
                <a:spcPts val="0"/>
              </a:spcBef>
              <a:defRPr/>
            </a:pPr>
            <a:r>
              <a:rPr lang="ru-RU" altLang="ru-RU" sz="2200" dirty="0"/>
              <a:t>где </a:t>
            </a:r>
            <a:r>
              <a:rPr lang="ru-RU" altLang="ru-RU" sz="2200" dirty="0" err="1"/>
              <a:t>Фн</a:t>
            </a:r>
            <a:r>
              <a:rPr lang="ru-RU" altLang="ru-RU" sz="2200" dirty="0"/>
              <a:t> – номинальный фонд времени работы оборудования;</a:t>
            </a:r>
          </a:p>
          <a:p>
            <a:pPr marL="0" indent="0" algn="just" eaLnBrk="1" hangingPunct="1">
              <a:spcBef>
                <a:spcPts val="0"/>
              </a:spcBef>
              <a:defRPr/>
            </a:pPr>
            <a:r>
              <a:rPr lang="ru-RU" altLang="ru-RU" sz="2200" dirty="0"/>
              <a:t>       </a:t>
            </a:r>
            <a:r>
              <a:rPr lang="ru-RU" altLang="ru-RU" sz="2200" dirty="0" err="1"/>
              <a:t>tпр</a:t>
            </a:r>
            <a:r>
              <a:rPr lang="ru-RU" altLang="ru-RU" sz="2200" dirty="0"/>
              <a:t> – время на ремонт и переналадку оборудования.</a:t>
            </a:r>
          </a:p>
          <a:p>
            <a:pPr marL="0" indent="450000" algn="just" eaLnBrk="1" hangingPunct="1">
              <a:spcBef>
                <a:spcPts val="0"/>
              </a:spcBef>
              <a:defRPr/>
            </a:pPr>
            <a:endParaRPr lang="ru-RU" altLang="ru-RU" sz="2200" dirty="0"/>
          </a:p>
          <a:p>
            <a:pPr marL="0" indent="450000" algn="just" eaLnBrk="1" hangingPunct="1">
              <a:spcBef>
                <a:spcPts val="0"/>
              </a:spcBef>
              <a:defRPr/>
            </a:pPr>
            <a:endParaRPr lang="ru-RU" altLang="ru-RU" sz="2200" dirty="0"/>
          </a:p>
        </p:txBody>
      </p:sp>
      <p:pic>
        <p:nvPicPr>
          <p:cNvPr id="47110" name="Рисунок 2"/>
          <p:cNvPicPr>
            <a:picLocks noChangeAspect="1"/>
          </p:cNvPicPr>
          <p:nvPr/>
        </p:nvPicPr>
        <p:blipFill>
          <a:blip r:embed="rId3">
            <a:extLst>
              <a:ext uri="{28A0092B-C50C-407E-A947-70E740481C1C}">
                <a14:useLocalDpi xmlns:a14="http://schemas.microsoft.com/office/drawing/2010/main" val="0"/>
              </a:ext>
            </a:extLst>
          </a:blip>
          <a:srcRect l="38693" t="63724" r="46486" b="27310"/>
          <a:stretch>
            <a:fillRect/>
          </a:stretch>
        </p:blipFill>
        <p:spPr bwMode="auto">
          <a:xfrm>
            <a:off x="3100388" y="2205038"/>
            <a:ext cx="25400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1" name="Рисунок 3"/>
          <p:cNvPicPr>
            <a:picLocks noChangeAspect="1"/>
          </p:cNvPicPr>
          <p:nvPr/>
        </p:nvPicPr>
        <p:blipFill>
          <a:blip r:embed="rId4">
            <a:extLst>
              <a:ext uri="{28A0092B-C50C-407E-A947-70E740481C1C}">
                <a14:useLocalDpi xmlns:a14="http://schemas.microsoft.com/office/drawing/2010/main" val="0"/>
              </a:ext>
            </a:extLst>
          </a:blip>
          <a:srcRect l="38847" t="44431" r="44501" b="49593"/>
          <a:stretch>
            <a:fillRect/>
          </a:stretch>
        </p:blipFill>
        <p:spPr bwMode="auto">
          <a:xfrm>
            <a:off x="2951163" y="4076700"/>
            <a:ext cx="3033712"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9155"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Производственная мощность</a:t>
            </a:r>
            <a:endParaRPr lang="ru-RU" altLang="ru-RU" sz="2400" dirty="0">
              <a:solidFill>
                <a:srgbClr val="333399"/>
              </a:solidFill>
              <a:latin typeface="Arial Narrow" panose="020B0606020202030204" pitchFamily="34" charset="0"/>
            </a:endParaRPr>
          </a:p>
        </p:txBody>
      </p:sp>
      <p:sp>
        <p:nvSpPr>
          <p:cNvPr id="49156"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E84B7E26-4E4F-470E-9C5A-FE09876632C5}" type="slidenum">
              <a:rPr lang="ru-RU" altLang="ru-RU" sz="1800"/>
              <a:pPr eaLnBrk="1" hangingPunct="1"/>
              <a:t>26</a:t>
            </a:fld>
            <a:endParaRPr lang="ru-RU" altLang="ru-RU" sz="1800"/>
          </a:p>
        </p:txBody>
      </p:sp>
      <p:sp>
        <p:nvSpPr>
          <p:cNvPr id="49157"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a:t>Календарный фонд времени определяется по формуле:</a:t>
            </a:r>
          </a:p>
          <a:p>
            <a:pPr algn="just" eaLnBrk="1" hangingPunct="1"/>
            <a:endParaRPr lang="ru-RU" altLang="ru-RU" sz="2200"/>
          </a:p>
          <a:p>
            <a:pPr algn="ctr" eaLnBrk="1" hangingPunct="1"/>
            <a:r>
              <a:rPr lang="ru-RU" altLang="ru-RU" sz="2200"/>
              <a:t> Фк = Дк х 24,       </a:t>
            </a:r>
          </a:p>
          <a:p>
            <a:pPr algn="ctr" eaLnBrk="1" hangingPunct="1"/>
            <a:endParaRPr lang="ru-RU" altLang="ru-RU" sz="2200"/>
          </a:p>
          <a:p>
            <a:pPr algn="just" eaLnBrk="1" hangingPunct="1"/>
            <a:r>
              <a:rPr lang="ru-RU" altLang="ru-RU" sz="2200"/>
              <a:t>где Дк – число дней в календарном периоде (365).  </a:t>
            </a:r>
          </a:p>
          <a:p>
            <a:pPr algn="just" eaLnBrk="1" hangingPunct="1"/>
            <a:r>
              <a:rPr lang="ru-RU" altLang="ru-RU" sz="2200"/>
              <a:t>Максимальный (полезный) или фактический фонд времени работы оборудования определяется по формуле: </a:t>
            </a:r>
          </a:p>
          <a:p>
            <a:pPr algn="just" eaLnBrk="1" hangingPunct="1"/>
            <a:endParaRPr lang="ru-RU" altLang="ru-RU" sz="2200"/>
          </a:p>
          <a:p>
            <a:pPr algn="just" eaLnBrk="1" hangingPunct="1"/>
            <a:endParaRPr lang="ru-RU" altLang="ru-RU" sz="2200"/>
          </a:p>
          <a:p>
            <a:pPr algn="just" eaLnBrk="1" hangingPunct="1"/>
            <a:endParaRPr lang="ru-RU" altLang="ru-RU" sz="2200"/>
          </a:p>
          <a:p>
            <a:pPr algn="just" eaLnBrk="1" hangingPunct="1"/>
            <a:r>
              <a:rPr lang="ru-RU" altLang="ru-RU" sz="2200"/>
              <a:t>где Др – количество рабочих дней в году;</a:t>
            </a:r>
          </a:p>
          <a:p>
            <a:pPr algn="just" eaLnBrk="1" hangingPunct="1"/>
            <a:r>
              <a:rPr lang="ru-RU" altLang="ru-RU" sz="2200"/>
              <a:t>С – число смен работы оборудования;</a:t>
            </a:r>
          </a:p>
          <a:p>
            <a:pPr algn="just" eaLnBrk="1" hangingPunct="1"/>
            <a:r>
              <a:rPr lang="ru-RU" altLang="ru-RU" sz="2200"/>
              <a:t>tсм – продолжительность рабочей смены, ч;</a:t>
            </a:r>
          </a:p>
          <a:p>
            <a:pPr algn="just" eaLnBrk="1" hangingPunct="1"/>
            <a:r>
              <a:rPr lang="ru-RU" altLang="ru-RU" sz="2200"/>
              <a:t>%пр – процент простоев оборудования. </a:t>
            </a:r>
          </a:p>
        </p:txBody>
      </p:sp>
      <p:pic>
        <p:nvPicPr>
          <p:cNvPr id="49158" name="Рисунок 1"/>
          <p:cNvPicPr>
            <a:picLocks noChangeAspect="1"/>
          </p:cNvPicPr>
          <p:nvPr/>
        </p:nvPicPr>
        <p:blipFill>
          <a:blip r:embed="rId3">
            <a:extLst>
              <a:ext uri="{28A0092B-C50C-407E-A947-70E740481C1C}">
                <a14:useLocalDpi xmlns:a14="http://schemas.microsoft.com/office/drawing/2010/main" val="0"/>
              </a:ext>
            </a:extLst>
          </a:blip>
          <a:srcRect l="39458" t="74593" r="29834" b="13724"/>
          <a:stretch>
            <a:fillRect/>
          </a:stretch>
        </p:blipFill>
        <p:spPr bwMode="auto">
          <a:xfrm>
            <a:off x="2662238" y="3429000"/>
            <a:ext cx="3995737"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51203"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Производственная мощность</a:t>
            </a:r>
            <a:endParaRPr lang="ru-RU" altLang="ru-RU" sz="2400" dirty="0">
              <a:solidFill>
                <a:srgbClr val="333399"/>
              </a:solidFill>
              <a:latin typeface="Arial Narrow" panose="020B0606020202030204" pitchFamily="34" charset="0"/>
            </a:endParaRPr>
          </a:p>
        </p:txBody>
      </p:sp>
      <p:sp>
        <p:nvSpPr>
          <p:cNvPr id="51204"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65D0C32F-8BC9-410B-BB44-97CC1F3E621C}" type="slidenum">
              <a:rPr lang="ru-RU" altLang="ru-RU" sz="1800"/>
              <a:pPr eaLnBrk="1" hangingPunct="1"/>
              <a:t>27</a:t>
            </a:fld>
            <a:endParaRPr lang="ru-RU" altLang="ru-RU" sz="1800"/>
          </a:p>
        </p:txBody>
      </p:sp>
      <p:sp>
        <p:nvSpPr>
          <p:cNvPr id="51205" name="Text Box 5"/>
          <p:cNvSpPr txBox="1">
            <a:spLocks noChangeArrowheads="1"/>
          </p:cNvSpPr>
          <p:nvPr/>
        </p:nvSpPr>
        <p:spPr bwMode="auto">
          <a:xfrm>
            <a:off x="323850" y="873125"/>
            <a:ext cx="8496300" cy="543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dirty="0"/>
              <a:t>Производственная мощность участка (цеха), оснащенного  однотипным оборудованием определяется по формуле:</a:t>
            </a:r>
          </a:p>
          <a:p>
            <a:pPr algn="just" eaLnBrk="1" hangingPunct="1"/>
            <a:endParaRPr lang="ru-RU" altLang="ru-RU" sz="2200" dirty="0"/>
          </a:p>
          <a:p>
            <a:pPr algn="just" eaLnBrk="1" hangingPunct="1"/>
            <a:endParaRPr lang="ru-RU" altLang="ru-RU" sz="2200" dirty="0"/>
          </a:p>
          <a:p>
            <a:pPr algn="just" eaLnBrk="1" hangingPunct="1"/>
            <a:r>
              <a:rPr lang="ru-RU" altLang="ru-RU" sz="2200" dirty="0"/>
              <a:t>или</a:t>
            </a:r>
          </a:p>
          <a:p>
            <a:pPr algn="just" eaLnBrk="1" hangingPunct="1"/>
            <a:endParaRPr lang="ru-RU" altLang="ru-RU" sz="2200" dirty="0"/>
          </a:p>
          <a:p>
            <a:pPr algn="just" eaLnBrk="1" hangingPunct="1"/>
            <a:endParaRPr lang="ru-RU" altLang="ru-RU" sz="2200" dirty="0"/>
          </a:p>
          <a:p>
            <a:pPr algn="just" eaLnBrk="1" hangingPunct="1"/>
            <a:r>
              <a:rPr lang="ru-RU" altLang="ru-RU" sz="2200" dirty="0"/>
              <a:t>где  </a:t>
            </a:r>
            <a:r>
              <a:rPr lang="ru-RU" altLang="ru-RU" sz="2200" dirty="0" err="1"/>
              <a:t>Ма</a:t>
            </a:r>
            <a:r>
              <a:rPr lang="ru-RU" altLang="ru-RU" sz="2200" dirty="0"/>
              <a:t> – нормативная годовая производительность одной машины, агрегата;</a:t>
            </a:r>
          </a:p>
          <a:p>
            <a:pPr algn="just" eaLnBrk="1" hangingPunct="1"/>
            <a:r>
              <a:rPr lang="en-US" altLang="ru-RU" sz="2200" dirty="0"/>
              <a:t>k</a:t>
            </a:r>
            <a:r>
              <a:rPr lang="ru-RU" altLang="ru-RU" sz="2200" dirty="0"/>
              <a:t> – средний коэффициент перевыполнения норм выработки;</a:t>
            </a:r>
          </a:p>
          <a:p>
            <a:pPr algn="just" eaLnBrk="1" hangingPunct="1"/>
            <a:r>
              <a:rPr lang="en-US" altLang="ru-RU" sz="2200" dirty="0"/>
              <a:t>n </a:t>
            </a:r>
            <a:r>
              <a:rPr lang="ru-RU" altLang="ru-RU" sz="2200" dirty="0"/>
              <a:t>– среднегодовой парк этого вида оборудования;</a:t>
            </a:r>
          </a:p>
          <a:p>
            <a:pPr algn="just" eaLnBrk="1" hangingPunct="1"/>
            <a:r>
              <a:rPr lang="ru-RU" altLang="ru-RU" sz="2200" dirty="0" err="1"/>
              <a:t>Тшт</a:t>
            </a:r>
            <a:r>
              <a:rPr lang="ru-RU" altLang="ru-RU" sz="2200" dirty="0"/>
              <a:t> – норма времени на изготовление единицы продукции, ч.</a:t>
            </a:r>
          </a:p>
          <a:p>
            <a:pPr algn="just" eaLnBrk="1" hangingPunct="1"/>
            <a:endParaRPr lang="ru-RU" altLang="ru-RU" sz="2200" dirty="0"/>
          </a:p>
        </p:txBody>
      </p:sp>
      <p:pic>
        <p:nvPicPr>
          <p:cNvPr id="2" name="Picture 1">
            <a:extLst>
              <a:ext uri="{FF2B5EF4-FFF2-40B4-BE49-F238E27FC236}">
                <a16:creationId xmlns:a16="http://schemas.microsoft.com/office/drawing/2014/main" id="{A2410994-018C-4E89-A6D2-018B7E714C46}"/>
              </a:ext>
            </a:extLst>
          </p:cNvPr>
          <p:cNvPicPr>
            <a:picLocks noChangeAspect="1"/>
          </p:cNvPicPr>
          <p:nvPr/>
        </p:nvPicPr>
        <p:blipFill>
          <a:blip r:embed="rId3"/>
          <a:stretch>
            <a:fillRect/>
          </a:stretch>
        </p:blipFill>
        <p:spPr>
          <a:xfrm>
            <a:off x="3563888" y="1658938"/>
            <a:ext cx="1784246" cy="545926"/>
          </a:xfrm>
          <a:prstGeom prst="rect">
            <a:avLst/>
          </a:prstGeom>
        </p:spPr>
      </p:pic>
      <p:pic>
        <p:nvPicPr>
          <p:cNvPr id="3" name="Picture 2">
            <a:extLst>
              <a:ext uri="{FF2B5EF4-FFF2-40B4-BE49-F238E27FC236}">
                <a16:creationId xmlns:a16="http://schemas.microsoft.com/office/drawing/2014/main" id="{75DB6726-FAE3-479C-9618-973A800990D7}"/>
              </a:ext>
            </a:extLst>
          </p:cNvPr>
          <p:cNvPicPr>
            <a:picLocks noChangeAspect="1"/>
          </p:cNvPicPr>
          <p:nvPr/>
        </p:nvPicPr>
        <p:blipFill>
          <a:blip r:embed="rId4"/>
          <a:stretch>
            <a:fillRect/>
          </a:stretch>
        </p:blipFill>
        <p:spPr>
          <a:xfrm>
            <a:off x="3671900" y="2564904"/>
            <a:ext cx="1702777" cy="634368"/>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51203"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Производственная мощность</a:t>
            </a:r>
            <a:endParaRPr lang="ru-RU" altLang="ru-RU" sz="2400" dirty="0">
              <a:solidFill>
                <a:srgbClr val="333399"/>
              </a:solidFill>
              <a:latin typeface="Arial Narrow" panose="020B0606020202030204" pitchFamily="34" charset="0"/>
            </a:endParaRPr>
          </a:p>
        </p:txBody>
      </p:sp>
      <p:sp>
        <p:nvSpPr>
          <p:cNvPr id="51204"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65D0C32F-8BC9-410B-BB44-97CC1F3E621C}" type="slidenum">
              <a:rPr lang="ru-RU" altLang="ru-RU" sz="1800"/>
              <a:pPr eaLnBrk="1" hangingPunct="1"/>
              <a:t>28</a:t>
            </a:fld>
            <a:endParaRPr lang="ru-RU" altLang="ru-RU" sz="1800"/>
          </a:p>
        </p:txBody>
      </p:sp>
      <p:sp>
        <p:nvSpPr>
          <p:cNvPr id="51205" name="Text Box 5"/>
          <p:cNvSpPr txBox="1">
            <a:spLocks noChangeArrowheads="1"/>
          </p:cNvSpPr>
          <p:nvPr/>
        </p:nvSpPr>
        <p:spPr bwMode="auto">
          <a:xfrm>
            <a:off x="323850" y="873125"/>
            <a:ext cx="8496300" cy="543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a:t>Производственная мощность участка (цеха), оснащенного не однотипным, а разнообразным оборудованием, определяется пропускной способностью парка ведущих групп оборудования.</a:t>
            </a:r>
          </a:p>
          <a:p>
            <a:pPr algn="just" eaLnBrk="1" hangingPunct="1"/>
            <a:r>
              <a:rPr lang="ru-RU" altLang="ru-RU" sz="2200"/>
              <a:t>Производственная мощность ведущей группы оборудования определяется по формуле:</a:t>
            </a:r>
          </a:p>
          <a:p>
            <a:pPr algn="just" eaLnBrk="1" hangingPunct="1"/>
            <a:endParaRPr lang="ru-RU" altLang="ru-RU" sz="2200"/>
          </a:p>
          <a:p>
            <a:pPr algn="just" eaLnBrk="1" hangingPunct="1"/>
            <a:endParaRPr lang="ru-RU" altLang="ru-RU" sz="2200"/>
          </a:p>
          <a:p>
            <a:pPr algn="just" eaLnBrk="1" hangingPunct="1"/>
            <a:endParaRPr lang="ru-RU" altLang="ru-RU" sz="2200"/>
          </a:p>
          <a:p>
            <a:pPr algn="just" eaLnBrk="1" hangingPunct="1"/>
            <a:endParaRPr lang="ru-RU" altLang="ru-RU" sz="2200"/>
          </a:p>
          <a:p>
            <a:pPr algn="just" eaLnBrk="1" hangingPunct="1"/>
            <a:r>
              <a:rPr lang="ru-RU" altLang="ru-RU" sz="2200"/>
              <a:t>где  Мвг – производственная мощность ведущей группы оборудования, штук в год;</a:t>
            </a:r>
          </a:p>
          <a:p>
            <a:pPr algn="just" eaLnBrk="1" hangingPunct="1"/>
            <a:r>
              <a:rPr lang="ru-RU" altLang="ru-RU" sz="2200"/>
              <a:t>n – количество типов оборудования, i = 1,…, n;</a:t>
            </a:r>
          </a:p>
          <a:p>
            <a:pPr algn="just" eaLnBrk="1" hangingPunct="1"/>
            <a:r>
              <a:rPr lang="ru-RU" altLang="ru-RU" sz="2200"/>
              <a:t>Nобi  – число единиц оборудования типа i, штук;</a:t>
            </a:r>
          </a:p>
          <a:p>
            <a:pPr algn="just" eaLnBrk="1" hangingPunct="1"/>
            <a:r>
              <a:rPr lang="ru-RU" altLang="ru-RU" sz="2200"/>
              <a:t>Фдi – действительный годовой фонд времени работы i-й группы оборудования, час;</a:t>
            </a:r>
          </a:p>
          <a:p>
            <a:pPr algn="just" eaLnBrk="1" hangingPunct="1"/>
            <a:r>
              <a:rPr lang="ru-RU" altLang="ru-RU" sz="2200"/>
              <a:t>Тст – норма станкоемкости изделия, станко-час.</a:t>
            </a:r>
          </a:p>
          <a:p>
            <a:pPr algn="just" eaLnBrk="1" hangingPunct="1"/>
            <a:endParaRPr lang="ru-RU" altLang="ru-RU" sz="2200"/>
          </a:p>
        </p:txBody>
      </p:sp>
      <p:pic>
        <p:nvPicPr>
          <p:cNvPr id="51206" name="Рисунок 2"/>
          <p:cNvPicPr>
            <a:picLocks noChangeAspect="1"/>
          </p:cNvPicPr>
          <p:nvPr/>
        </p:nvPicPr>
        <p:blipFill>
          <a:blip r:embed="rId3">
            <a:extLst>
              <a:ext uri="{28A0092B-C50C-407E-A947-70E740481C1C}">
                <a14:useLocalDpi xmlns:a14="http://schemas.microsoft.com/office/drawing/2010/main" val="0"/>
              </a:ext>
            </a:extLst>
          </a:blip>
          <a:srcRect l="44958" t="49593" r="35945" b="33289"/>
          <a:stretch>
            <a:fillRect/>
          </a:stretch>
        </p:blipFill>
        <p:spPr bwMode="auto">
          <a:xfrm>
            <a:off x="3132138" y="2600325"/>
            <a:ext cx="2484437" cy="125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69817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53251"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Производственная мощность</a:t>
            </a:r>
            <a:endParaRPr lang="ru-RU" altLang="ru-RU" sz="2400" dirty="0">
              <a:solidFill>
                <a:srgbClr val="333399"/>
              </a:solidFill>
              <a:latin typeface="Arial Narrow" panose="020B0606020202030204" pitchFamily="34" charset="0"/>
            </a:endParaRPr>
          </a:p>
        </p:txBody>
      </p:sp>
      <p:sp>
        <p:nvSpPr>
          <p:cNvPr id="53252"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4BE462C-6CE1-42AE-B49F-9123B16ECD9D}" type="slidenum">
              <a:rPr lang="ru-RU" altLang="ru-RU" sz="1800"/>
              <a:pPr eaLnBrk="1" hangingPunct="1"/>
              <a:t>29</a:t>
            </a:fld>
            <a:endParaRPr lang="ru-RU" altLang="ru-RU" sz="1800"/>
          </a:p>
        </p:txBody>
      </p:sp>
      <p:sp>
        <p:nvSpPr>
          <p:cNvPr id="53253" name="Text Box 5"/>
          <p:cNvSpPr txBox="1">
            <a:spLocks noChangeArrowheads="1"/>
          </p:cNvSpPr>
          <p:nvPr/>
        </p:nvSpPr>
        <p:spPr bwMode="auto">
          <a:xfrm>
            <a:off x="323850" y="873125"/>
            <a:ext cx="8496300" cy="543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dirty="0"/>
              <a:t>Пример: на участке шестерен механического цеха установлено 5 токарных станков, на которых обрабатываются детали изделий А, Б, В </a:t>
            </a:r>
            <a:r>
              <a:rPr lang="ru-RU" altLang="ru-RU" sz="2200" dirty="0" err="1"/>
              <a:t>в</a:t>
            </a:r>
            <a:r>
              <a:rPr lang="ru-RU" altLang="ru-RU" sz="2200" dirty="0"/>
              <a:t> соотношении 48, 36 и 16%.Данный процент рассчитан исходя из количества изделий и применяемости деталей в изделиях. Трудоемкость обработки комплекта деталей изделия А равна 10 </a:t>
            </a:r>
            <a:r>
              <a:rPr lang="ru-RU" altLang="ru-RU" sz="2200" dirty="0" err="1"/>
              <a:t>станко</a:t>
            </a:r>
            <a:r>
              <a:rPr lang="ru-RU" altLang="ru-RU" sz="2200" dirty="0"/>
              <a:t>-часов, Б – 20 и В -15. Плановый фонд времени работы оборудования составляет 23,5 тыс. ч. Рассчитываем трудоемкость комплекта приведенного изделия:</a:t>
            </a:r>
          </a:p>
          <a:p>
            <a:pPr algn="just" eaLnBrk="1" hangingPunct="1"/>
            <a:r>
              <a:rPr lang="ru-RU" altLang="ru-RU" sz="2200" dirty="0"/>
              <a:t>Изд. А = 10 х 48 </a:t>
            </a:r>
            <a:r>
              <a:rPr lang="en-US" altLang="ru-RU" sz="2200" dirty="0"/>
              <a:t>/ </a:t>
            </a:r>
            <a:r>
              <a:rPr lang="ru-RU" altLang="ru-RU" sz="2200" dirty="0"/>
              <a:t>100 = 4,8 ч.</a:t>
            </a:r>
          </a:p>
          <a:p>
            <a:pPr algn="just" eaLnBrk="1" hangingPunct="1"/>
            <a:r>
              <a:rPr lang="ru-RU" altLang="ru-RU" sz="2200" dirty="0"/>
              <a:t>Изд. Б = 20 х 36 </a:t>
            </a:r>
            <a:r>
              <a:rPr lang="en-US" altLang="ru-RU" sz="2200" dirty="0"/>
              <a:t>/ </a:t>
            </a:r>
            <a:r>
              <a:rPr lang="ru-RU" altLang="ru-RU" sz="2200" dirty="0"/>
              <a:t>100 = 7,2 ч.</a:t>
            </a:r>
          </a:p>
          <a:p>
            <a:pPr algn="just" eaLnBrk="1" hangingPunct="1"/>
            <a:r>
              <a:rPr lang="ru-RU" altLang="ru-RU" sz="2200" dirty="0"/>
              <a:t>Изд. В = 15 х16 </a:t>
            </a:r>
            <a:r>
              <a:rPr lang="en-US" altLang="ru-RU" sz="2200" dirty="0"/>
              <a:t>/ </a:t>
            </a:r>
            <a:r>
              <a:rPr lang="ru-RU" altLang="ru-RU" sz="2200" dirty="0"/>
              <a:t>100 = 2,4 ч.</a:t>
            </a:r>
          </a:p>
          <a:p>
            <a:pPr algn="just" eaLnBrk="1" hangingPunct="1"/>
            <a:r>
              <a:rPr lang="ru-RU" altLang="ru-RU" sz="2200" dirty="0"/>
              <a:t>Итого 14,4 ч.</a:t>
            </a:r>
          </a:p>
          <a:p>
            <a:pPr algn="just" eaLnBrk="1" hangingPunct="1"/>
            <a:r>
              <a:rPr lang="ru-RU" altLang="ru-RU" sz="2200" dirty="0"/>
              <a:t>Далее определяем пропускную способность участка в наборных комплектах: 23,5 </a:t>
            </a:r>
            <a:r>
              <a:rPr lang="en-US" altLang="ru-RU" sz="2200" dirty="0"/>
              <a:t>/</a:t>
            </a:r>
            <a:r>
              <a:rPr lang="ru-RU" altLang="ru-RU" sz="2200" dirty="0"/>
              <a:t> 14,4 = 1632 шт.</a:t>
            </a:r>
          </a:p>
          <a:p>
            <a:pPr algn="just" eaLnBrk="1" hangingPunct="1"/>
            <a:endParaRPr lang="ru-RU" altLang="ru-RU" sz="2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55299"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Производственная мощность</a:t>
            </a:r>
            <a:endParaRPr lang="ru-RU" altLang="ru-RU" sz="2400" dirty="0">
              <a:solidFill>
                <a:srgbClr val="333399"/>
              </a:solidFill>
              <a:latin typeface="Arial Narrow" panose="020B0606020202030204" pitchFamily="34" charset="0"/>
            </a:endParaRPr>
          </a:p>
        </p:txBody>
      </p:sp>
      <p:sp>
        <p:nvSpPr>
          <p:cNvPr id="55300"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8F7D4E34-8502-4049-85AC-52A74E5ADE81}" type="slidenum">
              <a:rPr lang="ru-RU" altLang="ru-RU" sz="1800"/>
              <a:pPr eaLnBrk="1" hangingPunct="1"/>
              <a:t>30</a:t>
            </a:fld>
            <a:endParaRPr lang="ru-RU" altLang="ru-RU" sz="1800"/>
          </a:p>
        </p:txBody>
      </p:sp>
      <p:sp>
        <p:nvSpPr>
          <p:cNvPr id="55301" name="Text Box 5"/>
          <p:cNvSpPr txBox="1">
            <a:spLocks noChangeArrowheads="1"/>
          </p:cNvSpPr>
          <p:nvPr/>
        </p:nvSpPr>
        <p:spPr bwMode="auto">
          <a:xfrm>
            <a:off x="323850" y="873125"/>
            <a:ext cx="8496300" cy="543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dirty="0"/>
              <a:t>Для определения ПМ в физических изделиях необходимо величину ПМ в наборных комплектах распределить пропорционально количественному соотношению изделий в программе:</a:t>
            </a:r>
          </a:p>
          <a:p>
            <a:pPr algn="just" eaLnBrk="1" hangingPunct="1"/>
            <a:r>
              <a:rPr lang="ru-RU" altLang="ru-RU" sz="2200" dirty="0"/>
              <a:t>Изд. А = 1632 </a:t>
            </a:r>
            <a:r>
              <a:rPr lang="en-US" altLang="ru-RU" sz="2200" dirty="0"/>
              <a:t>/ 100</a:t>
            </a:r>
            <a:r>
              <a:rPr lang="ru-RU" altLang="ru-RU" sz="2200" dirty="0"/>
              <a:t>х 48 = 783 шт.</a:t>
            </a:r>
          </a:p>
          <a:p>
            <a:pPr algn="just" eaLnBrk="1" hangingPunct="1"/>
            <a:r>
              <a:rPr lang="ru-RU" altLang="ru-RU" sz="2200" dirty="0"/>
              <a:t>Изд. Б = 1632 </a:t>
            </a:r>
            <a:r>
              <a:rPr lang="en-US" altLang="ru-RU" sz="2200" dirty="0"/>
              <a:t>/ 100</a:t>
            </a:r>
            <a:r>
              <a:rPr lang="ru-RU" altLang="ru-RU" sz="2200" dirty="0"/>
              <a:t> х 36 = 588 шт.</a:t>
            </a:r>
          </a:p>
          <a:p>
            <a:pPr algn="just" eaLnBrk="1" hangingPunct="1"/>
            <a:r>
              <a:rPr lang="ru-RU" altLang="ru-RU" sz="2200" dirty="0"/>
              <a:t>Изд. В = 1632 </a:t>
            </a:r>
            <a:r>
              <a:rPr lang="en-US" altLang="ru-RU" sz="2200" dirty="0"/>
              <a:t>/ </a:t>
            </a:r>
            <a:r>
              <a:rPr lang="ru-RU" altLang="ru-RU" sz="2200" dirty="0"/>
              <a:t>100 х 16 = 261 шт.</a:t>
            </a:r>
          </a:p>
          <a:p>
            <a:pPr algn="just" eaLnBrk="1" hangingPunct="1"/>
            <a:r>
              <a:rPr lang="ru-RU" altLang="ru-RU" sz="2200" dirty="0"/>
              <a:t>В условиях индивидуального и мелкосерийного производства расчет ПМ производится по укрупненной номенклатуре.</a:t>
            </a:r>
          </a:p>
          <a:p>
            <a:pPr algn="just" eaLnBrk="1" hangingPunct="1"/>
            <a:r>
              <a:rPr lang="ru-RU" altLang="ru-RU" sz="2200" dirty="0"/>
              <a:t>Пример: требуется изделия Б и В привести к изделию-представителю А. Суммарная трудоемкость изделий составляет: А – 28 ч., Б – 32 ч., В – 16 ч. Годовой выпуск изделия А – 1,2 тыс. шт., Б – 400, В – 840. Коэффициенты приведения соответственно равны 1,0: 1,14: 0,57. Программа в пересчете на изделие А составит 1200 + 400 х 1,14 + 840 х 0,57 = 2135 шт.</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57347"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Производственная мощность</a:t>
            </a:r>
            <a:endParaRPr lang="ru-RU" altLang="ru-RU" sz="2400" dirty="0">
              <a:solidFill>
                <a:srgbClr val="333399"/>
              </a:solidFill>
              <a:latin typeface="Arial Narrow" panose="020B0606020202030204" pitchFamily="34" charset="0"/>
            </a:endParaRPr>
          </a:p>
        </p:txBody>
      </p:sp>
      <p:sp>
        <p:nvSpPr>
          <p:cNvPr id="57348"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99C9A090-D663-4254-BF97-635485B32E53}" type="slidenum">
              <a:rPr lang="ru-RU" altLang="ru-RU" sz="1800"/>
              <a:pPr eaLnBrk="1" hangingPunct="1"/>
              <a:t>31</a:t>
            </a:fld>
            <a:endParaRPr lang="ru-RU" altLang="ru-RU" sz="1800"/>
          </a:p>
        </p:txBody>
      </p:sp>
      <p:sp>
        <p:nvSpPr>
          <p:cNvPr id="57349" name="Text Box 5"/>
          <p:cNvSpPr txBox="1">
            <a:spLocks noChangeArrowheads="1"/>
          </p:cNvSpPr>
          <p:nvPr/>
        </p:nvSpPr>
        <p:spPr bwMode="auto">
          <a:xfrm>
            <a:off x="323850" y="873125"/>
            <a:ext cx="8496300" cy="543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endParaRPr lang="ru-RU" altLang="ru-RU" sz="2200" dirty="0"/>
          </a:p>
          <a:p>
            <a:pPr algn="just" eaLnBrk="1" hangingPunct="1"/>
            <a:endParaRPr lang="ru-RU" altLang="ru-RU" sz="2200" dirty="0"/>
          </a:p>
          <a:p>
            <a:pPr algn="just" eaLnBrk="1" hangingPunct="1"/>
            <a:endParaRPr lang="ru-RU" altLang="ru-RU" sz="2200" dirty="0"/>
          </a:p>
          <a:p>
            <a:pPr algn="just" eaLnBrk="1" hangingPunct="1"/>
            <a:endParaRPr lang="ru-RU" altLang="ru-RU" sz="2200" dirty="0"/>
          </a:p>
          <a:p>
            <a:pPr algn="just" eaLnBrk="1" hangingPunct="1"/>
            <a:endParaRPr lang="ru-RU" altLang="ru-RU" sz="2200" dirty="0"/>
          </a:p>
          <a:p>
            <a:pPr algn="just" eaLnBrk="1" hangingPunct="1"/>
            <a:endParaRPr lang="ru-RU" altLang="ru-RU" sz="2200" dirty="0"/>
          </a:p>
          <a:p>
            <a:pPr algn="just" eaLnBrk="1" hangingPunct="1"/>
            <a:endParaRPr lang="ru-RU" altLang="ru-RU" sz="2200" dirty="0"/>
          </a:p>
          <a:p>
            <a:pPr algn="just" eaLnBrk="1" hangingPunct="1"/>
            <a:endParaRPr lang="ru-RU" altLang="ru-RU" sz="2200" dirty="0"/>
          </a:p>
          <a:p>
            <a:pPr algn="just" eaLnBrk="1" hangingPunct="1"/>
            <a:endParaRPr lang="ru-RU" altLang="ru-RU" sz="2200" dirty="0"/>
          </a:p>
          <a:p>
            <a:pPr algn="just" eaLnBrk="1" hangingPunct="1"/>
            <a:endParaRPr lang="ru-RU" altLang="ru-RU" sz="2200" dirty="0"/>
          </a:p>
          <a:p>
            <a:pPr algn="just" eaLnBrk="1" hangingPunct="1"/>
            <a:endParaRPr lang="ru-RU" altLang="ru-RU" sz="2200" dirty="0"/>
          </a:p>
          <a:p>
            <a:pPr algn="just" eaLnBrk="1" hangingPunct="1"/>
            <a:endParaRPr lang="ru-RU" altLang="ru-RU" sz="2200" dirty="0"/>
          </a:p>
          <a:p>
            <a:pPr algn="just" eaLnBrk="1" hangingPunct="1"/>
            <a:endParaRPr lang="ru-RU" altLang="ru-RU" sz="2200" dirty="0"/>
          </a:p>
          <a:p>
            <a:pPr algn="just" eaLnBrk="1" hangingPunct="1"/>
            <a:endParaRPr lang="ru-RU" altLang="ru-RU" sz="2200" dirty="0"/>
          </a:p>
          <a:p>
            <a:pPr algn="ctr" eaLnBrk="1" hangingPunct="1"/>
            <a:r>
              <a:rPr lang="ru-RU" altLang="ru-RU" sz="2200" dirty="0"/>
              <a:t>Рисунок 4 – Диаграмма мощности предприятия</a:t>
            </a:r>
          </a:p>
        </p:txBody>
      </p:sp>
      <p:pic>
        <p:nvPicPr>
          <p:cNvPr id="57350" name="Рисунок 2"/>
          <p:cNvPicPr>
            <a:picLocks noChangeAspect="1"/>
          </p:cNvPicPr>
          <p:nvPr/>
        </p:nvPicPr>
        <p:blipFill>
          <a:blip r:embed="rId3">
            <a:extLst>
              <a:ext uri="{28A0092B-C50C-407E-A947-70E740481C1C}">
                <a14:useLocalDpi xmlns:a14="http://schemas.microsoft.com/office/drawing/2010/main" val="0"/>
              </a:ext>
            </a:extLst>
          </a:blip>
          <a:srcRect l="51375" t="30571" r="14555" b="38724"/>
          <a:stretch>
            <a:fillRect/>
          </a:stretch>
        </p:blipFill>
        <p:spPr bwMode="auto">
          <a:xfrm>
            <a:off x="919163" y="1808163"/>
            <a:ext cx="7281862" cy="369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59395"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Производственная мощность</a:t>
            </a:r>
            <a:endParaRPr lang="ru-RU" altLang="ru-RU" sz="2400" dirty="0">
              <a:solidFill>
                <a:srgbClr val="333399"/>
              </a:solidFill>
              <a:latin typeface="Arial Narrow" panose="020B0606020202030204" pitchFamily="34" charset="0"/>
            </a:endParaRPr>
          </a:p>
        </p:txBody>
      </p:sp>
      <p:sp>
        <p:nvSpPr>
          <p:cNvPr id="59396"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5D334FFE-EA46-4E77-8EFA-C227D3DDF8CC}" type="slidenum">
              <a:rPr lang="ru-RU" altLang="ru-RU" sz="1800"/>
              <a:pPr eaLnBrk="1" hangingPunct="1"/>
              <a:t>32</a:t>
            </a:fld>
            <a:endParaRPr lang="ru-RU" altLang="ru-RU" sz="1800"/>
          </a:p>
        </p:txBody>
      </p:sp>
      <p:sp>
        <p:nvSpPr>
          <p:cNvPr id="59397" name="Text Box 5"/>
          <p:cNvSpPr txBox="1">
            <a:spLocks noChangeArrowheads="1"/>
          </p:cNvSpPr>
          <p:nvPr/>
        </p:nvSpPr>
        <p:spPr bwMode="auto">
          <a:xfrm>
            <a:off x="323850" y="873125"/>
            <a:ext cx="8496300" cy="543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dirty="0"/>
              <a:t>Планирование производственной мощности завершается определением коэффициента её использования как отношения годового объема выпуска продукции (</a:t>
            </a:r>
            <a:r>
              <a:rPr lang="ru-RU" altLang="ru-RU" sz="2200" dirty="0" err="1"/>
              <a:t>Nг</a:t>
            </a:r>
            <a:r>
              <a:rPr lang="ru-RU" altLang="ru-RU" sz="2200" dirty="0"/>
              <a:t>) к среднегодовому значению мощности (</a:t>
            </a:r>
            <a:r>
              <a:rPr lang="ru-RU" altLang="ru-RU" sz="2200" dirty="0" err="1"/>
              <a:t>Мср</a:t>
            </a:r>
            <a:r>
              <a:rPr lang="ru-RU" altLang="ru-RU" sz="2200" dirty="0"/>
              <a:t>):</a:t>
            </a:r>
          </a:p>
          <a:p>
            <a:pPr algn="just" eaLnBrk="1" hangingPunct="1"/>
            <a:endParaRPr lang="ru-RU" altLang="ru-RU" sz="2200" dirty="0"/>
          </a:p>
          <a:p>
            <a:pPr algn="just" eaLnBrk="1" hangingPunct="1"/>
            <a:endParaRPr lang="ru-RU" altLang="ru-RU" sz="2200" dirty="0"/>
          </a:p>
          <a:p>
            <a:pPr algn="just" eaLnBrk="1" hangingPunct="1"/>
            <a:endParaRPr lang="ru-RU" altLang="ru-RU" sz="2200" dirty="0"/>
          </a:p>
          <a:p>
            <a:pPr algn="just" eaLnBrk="1" hangingPunct="1"/>
            <a:endParaRPr lang="ru-RU" altLang="ru-RU" sz="2200" dirty="0"/>
          </a:p>
          <a:p>
            <a:pPr algn="just" eaLnBrk="1" hangingPunct="1"/>
            <a:r>
              <a:rPr lang="ru-RU" altLang="ru-RU" sz="2200" dirty="0"/>
              <a:t>Если  Ким ≤1, то производственная программа соответствует производственной мощности.</a:t>
            </a:r>
          </a:p>
        </p:txBody>
      </p:sp>
      <p:pic>
        <p:nvPicPr>
          <p:cNvPr id="59398" name="Рисунок 1"/>
          <p:cNvPicPr>
            <a:picLocks noChangeAspect="1"/>
          </p:cNvPicPr>
          <p:nvPr/>
        </p:nvPicPr>
        <p:blipFill>
          <a:blip r:embed="rId3">
            <a:extLst>
              <a:ext uri="{28A0092B-C50C-407E-A947-70E740481C1C}">
                <a14:useLocalDpi xmlns:a14="http://schemas.microsoft.com/office/drawing/2010/main" val="0"/>
              </a:ext>
            </a:extLst>
          </a:blip>
          <a:srcRect l="43584" t="46603" r="42056" b="39810"/>
          <a:stretch>
            <a:fillRect/>
          </a:stretch>
        </p:blipFill>
        <p:spPr bwMode="auto">
          <a:xfrm>
            <a:off x="3735388" y="2420888"/>
            <a:ext cx="1868487" cy="99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6147"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Структура и показатели производственной программы</a:t>
            </a:r>
            <a:endParaRPr lang="ru-RU" altLang="ru-RU" sz="2400" dirty="0">
              <a:solidFill>
                <a:srgbClr val="333399"/>
              </a:solidFill>
              <a:latin typeface="Arial Narrow" panose="020B0606020202030204" pitchFamily="34" charset="0"/>
            </a:endParaRPr>
          </a:p>
        </p:txBody>
      </p:sp>
      <p:sp>
        <p:nvSpPr>
          <p:cNvPr id="6148"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73E4D20-E988-4AF6-AA28-6353971FE318}" type="slidenum">
              <a:rPr lang="ru-RU" altLang="ru-RU" sz="1800"/>
              <a:pPr eaLnBrk="1" hangingPunct="1"/>
              <a:t>33</a:t>
            </a:fld>
            <a:endParaRPr lang="ru-RU" altLang="ru-RU" sz="1800"/>
          </a:p>
        </p:txBody>
      </p:sp>
      <p:sp>
        <p:nvSpPr>
          <p:cNvPr id="6149"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400" dirty="0"/>
              <a:t>Этапы формирования производственной программы (продолжение):</a:t>
            </a:r>
          </a:p>
          <a:p>
            <a:pPr algn="just" eaLnBrk="1" hangingPunct="1"/>
            <a:r>
              <a:rPr lang="ru-RU" altLang="ru-RU" sz="2400" dirty="0"/>
              <a:t>4 планирование выпуска продукции;</a:t>
            </a:r>
          </a:p>
          <a:p>
            <a:pPr algn="just" eaLnBrk="1" hangingPunct="1"/>
            <a:r>
              <a:rPr lang="ru-RU" altLang="ru-RU" sz="2400" dirty="0"/>
              <a:t>Основным критерием планирования производственной программы является получение максимально возможной прибыли, что достигается путем оптимизации производственных заданий (этапы):</a:t>
            </a:r>
          </a:p>
          <a:p>
            <a:pPr algn="just" eaLnBrk="1" hangingPunct="1"/>
            <a:r>
              <a:rPr lang="ru-RU" altLang="ru-RU" sz="2400" dirty="0"/>
              <a:t>1) анализ результатов работы в текущем (базовом) году</a:t>
            </a:r>
            <a:r>
              <a:rPr lang="en-US" altLang="ru-RU" sz="2400" dirty="0"/>
              <a:t>;</a:t>
            </a:r>
          </a:p>
          <a:p>
            <a:pPr algn="just" eaLnBrk="1" hangingPunct="1"/>
            <a:r>
              <a:rPr lang="en-US" altLang="ru-RU" sz="2400" dirty="0"/>
              <a:t>2) </a:t>
            </a:r>
            <a:r>
              <a:rPr lang="ru-RU" altLang="ru-RU" sz="2400" dirty="0"/>
              <a:t>определение возможных вариантов укрупненных показателей объемов и структуры производства;</a:t>
            </a:r>
          </a:p>
          <a:p>
            <a:pPr algn="just" eaLnBrk="1" hangingPunct="1"/>
            <a:r>
              <a:rPr lang="ru-RU" altLang="ru-RU" sz="2400" dirty="0"/>
              <a:t>3) анализ вариантов;</a:t>
            </a:r>
          </a:p>
          <a:p>
            <a:pPr algn="just" eaLnBrk="1" hangingPunct="1"/>
            <a:r>
              <a:rPr lang="ru-RU" altLang="ru-RU" sz="2400" dirty="0"/>
              <a:t>4) выводы по результатам анализа;</a:t>
            </a:r>
          </a:p>
          <a:p>
            <a:pPr algn="just" eaLnBrk="1" hangingPunct="1"/>
            <a:r>
              <a:rPr lang="ru-RU" altLang="ru-RU" sz="2400" dirty="0"/>
              <a:t>5) выбор наилучшего из вариантов;</a:t>
            </a:r>
          </a:p>
          <a:p>
            <a:pPr algn="just" eaLnBrk="1" hangingPunct="1"/>
            <a:r>
              <a:rPr lang="ru-RU" altLang="ru-RU" sz="2400" dirty="0"/>
              <a:t>6) формирование годового плана.</a:t>
            </a:r>
          </a:p>
        </p:txBody>
      </p:sp>
    </p:spTree>
    <p:extLst>
      <p:ext uri="{BB962C8B-B14F-4D97-AF65-F5344CB8AC3E}">
        <p14:creationId xmlns:p14="http://schemas.microsoft.com/office/powerpoint/2010/main" val="35998176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65539"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Этапы расчета производственной программы</a:t>
            </a:r>
            <a:endParaRPr lang="ru-RU" altLang="ru-RU" sz="2400" dirty="0">
              <a:solidFill>
                <a:srgbClr val="333399"/>
              </a:solidFill>
              <a:latin typeface="Arial Narrow" panose="020B0606020202030204" pitchFamily="34" charset="0"/>
            </a:endParaRPr>
          </a:p>
        </p:txBody>
      </p:sp>
      <p:sp>
        <p:nvSpPr>
          <p:cNvPr id="65540"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A9D4378C-CBC0-4050-8E36-F9E6529D9282}" type="slidenum">
              <a:rPr lang="ru-RU" altLang="ru-RU" sz="1800"/>
              <a:pPr eaLnBrk="1" hangingPunct="1"/>
              <a:t>34</a:t>
            </a:fld>
            <a:endParaRPr lang="ru-RU" altLang="ru-RU" sz="1800"/>
          </a:p>
        </p:txBody>
      </p:sp>
      <p:sp>
        <p:nvSpPr>
          <p:cNvPr id="65541"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dirty="0"/>
              <a:t>Этапы расчета производственной программы</a:t>
            </a:r>
          </a:p>
          <a:p>
            <a:pPr algn="just" eaLnBrk="1" hangingPunct="1"/>
            <a:r>
              <a:rPr lang="ru-RU" altLang="ru-RU" sz="2200" dirty="0"/>
              <a:t>1 анализ портфеля заказов - выбираются представители продукции, занимающие наибольший удельный вес в портфеле заказов;</a:t>
            </a:r>
          </a:p>
          <a:p>
            <a:pPr algn="just" eaLnBrk="1" hangingPunct="1"/>
            <a:r>
              <a:rPr lang="ru-RU" altLang="ru-RU" sz="2200" dirty="0"/>
              <a:t>2 перерасчет ассортимента портфеля заказов на один вид продукции, принятый в качестве представителя;</a:t>
            </a:r>
          </a:p>
          <a:p>
            <a:pPr algn="just" eaLnBrk="1" hangingPunct="1"/>
            <a:r>
              <a:rPr lang="ru-RU" altLang="ru-RU" sz="2200" dirty="0"/>
              <a:t>3 анализ использования среднегодовой производственной мощности в отчетном периоде.</a:t>
            </a:r>
          </a:p>
          <a:p>
            <a:pPr algn="just" eaLnBrk="1" hangingPunct="1"/>
            <a:endParaRPr lang="ru-RU" altLang="ru-RU" sz="22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65539"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Этапы расчета производственной программы</a:t>
            </a:r>
            <a:endParaRPr lang="ru-RU" altLang="ru-RU" sz="2400" dirty="0">
              <a:solidFill>
                <a:srgbClr val="333399"/>
              </a:solidFill>
              <a:latin typeface="Arial Narrow" panose="020B0606020202030204" pitchFamily="34" charset="0"/>
            </a:endParaRPr>
          </a:p>
        </p:txBody>
      </p:sp>
      <p:sp>
        <p:nvSpPr>
          <p:cNvPr id="65540"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A9D4378C-CBC0-4050-8E36-F9E6529D9282}" type="slidenum">
              <a:rPr lang="ru-RU" altLang="ru-RU" sz="1800"/>
              <a:pPr eaLnBrk="1" hangingPunct="1"/>
              <a:t>35</a:t>
            </a:fld>
            <a:endParaRPr lang="ru-RU" altLang="ru-RU" sz="1800"/>
          </a:p>
        </p:txBody>
      </p:sp>
      <p:sp>
        <p:nvSpPr>
          <p:cNvPr id="65541"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dirty="0"/>
              <a:t>Коэффициент использования среднегодовой производственной мощности определяется отношением фактического или планового годового выпуска продукции соответственно к фактической или плановой среднегодовой мощности данного года, включая мощность, занимаемую в период подготовки производства новой техники.</a:t>
            </a:r>
          </a:p>
          <a:p>
            <a:pPr algn="just" eaLnBrk="1" hangingPunct="1"/>
            <a:endParaRPr lang="ru-RU" altLang="ru-RU" dirty="0"/>
          </a:p>
          <a:p>
            <a:pPr algn="just" eaLnBrk="1" hangingPunct="1"/>
            <a:endParaRPr lang="ru-RU" altLang="ru-RU" sz="2200" dirty="0"/>
          </a:p>
        </p:txBody>
      </p:sp>
      <p:pic>
        <p:nvPicPr>
          <p:cNvPr id="2" name="Picture 1">
            <a:extLst>
              <a:ext uri="{FF2B5EF4-FFF2-40B4-BE49-F238E27FC236}">
                <a16:creationId xmlns:a16="http://schemas.microsoft.com/office/drawing/2014/main" id="{3E14BAED-143D-433D-AEF9-D97FE300AB47}"/>
              </a:ext>
            </a:extLst>
          </p:cNvPr>
          <p:cNvPicPr>
            <a:picLocks noChangeAspect="1"/>
          </p:cNvPicPr>
          <p:nvPr/>
        </p:nvPicPr>
        <p:blipFill>
          <a:blip r:embed="rId3"/>
          <a:stretch>
            <a:fillRect/>
          </a:stretch>
        </p:blipFill>
        <p:spPr>
          <a:xfrm>
            <a:off x="1223628" y="2456892"/>
            <a:ext cx="6840760" cy="3880934"/>
          </a:xfrm>
          <a:prstGeom prst="rect">
            <a:avLst/>
          </a:prstGeom>
        </p:spPr>
      </p:pic>
    </p:spTree>
    <p:extLst>
      <p:ext uri="{BB962C8B-B14F-4D97-AF65-F5344CB8AC3E}">
        <p14:creationId xmlns:p14="http://schemas.microsoft.com/office/powerpoint/2010/main" val="41574271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67587"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Этапы расчета производственной программы</a:t>
            </a:r>
            <a:endParaRPr lang="ru-RU" altLang="ru-RU" sz="2400" dirty="0">
              <a:solidFill>
                <a:srgbClr val="333399"/>
              </a:solidFill>
              <a:latin typeface="Arial Narrow" panose="020B0606020202030204" pitchFamily="34" charset="0"/>
            </a:endParaRPr>
          </a:p>
        </p:txBody>
      </p:sp>
      <p:sp>
        <p:nvSpPr>
          <p:cNvPr id="67588"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E6E21C38-36A7-492B-806D-C573D4E5E44E}" type="slidenum">
              <a:rPr lang="ru-RU" altLang="ru-RU" sz="1800"/>
              <a:pPr eaLnBrk="1" hangingPunct="1"/>
              <a:t>36</a:t>
            </a:fld>
            <a:endParaRPr lang="ru-RU" altLang="ru-RU" sz="1800"/>
          </a:p>
        </p:txBody>
      </p:sp>
      <p:sp>
        <p:nvSpPr>
          <p:cNvPr id="67589"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a:t>Этапы расчета производственной программы</a:t>
            </a:r>
          </a:p>
          <a:p>
            <a:pPr algn="just" eaLnBrk="1" hangingPunct="1"/>
            <a:r>
              <a:rPr lang="ru-RU" altLang="ru-RU" sz="2200"/>
              <a:t>4 планирование увеличения коэффициента использования производственной мощности.</a:t>
            </a:r>
          </a:p>
          <a:p>
            <a:pPr algn="just" eaLnBrk="1" hangingPunct="1"/>
            <a:r>
              <a:rPr lang="ru-RU" altLang="ru-RU" sz="2200"/>
              <a:t>Факторы увеличения:</a:t>
            </a:r>
          </a:p>
          <a:p>
            <a:pPr algn="just" eaLnBrk="1" hangingPunct="1"/>
            <a:r>
              <a:rPr lang="ru-RU" altLang="ru-RU" sz="2200"/>
              <a:t>1) экстенсивные;</a:t>
            </a:r>
          </a:p>
          <a:p>
            <a:pPr algn="just" eaLnBrk="1" hangingPunct="1"/>
            <a:r>
              <a:rPr lang="ru-RU" altLang="ru-RU" sz="2200"/>
              <a:t>2) интенсивные.</a:t>
            </a:r>
          </a:p>
          <a:p>
            <a:pPr algn="just" eaLnBrk="1" hangingPunct="1"/>
            <a:r>
              <a:rPr lang="ru-RU" altLang="ru-RU" sz="2200"/>
              <a:t>Коэффициент использования производственной мощности в плановом периоде может быть определен по формуле:</a:t>
            </a:r>
          </a:p>
          <a:p>
            <a:pPr algn="just" eaLnBrk="1" hangingPunct="1"/>
            <a:endParaRPr lang="ru-RU" altLang="ru-RU" sz="2200"/>
          </a:p>
          <a:p>
            <a:pPr algn="just" eaLnBrk="1" hangingPunct="1"/>
            <a:endParaRPr lang="ru-RU" altLang="ru-RU" sz="2200"/>
          </a:p>
          <a:p>
            <a:pPr algn="just" eaLnBrk="1" hangingPunct="1"/>
            <a:endParaRPr lang="ru-RU" altLang="ru-RU" sz="2200"/>
          </a:p>
          <a:p>
            <a:pPr algn="just" eaLnBrk="1" hangingPunct="1"/>
            <a:r>
              <a:rPr lang="ru-RU" altLang="ru-RU" sz="2200"/>
              <a:t>где Кмо – коэффициент использования производственной мощности в отчетном периоде;</a:t>
            </a:r>
          </a:p>
          <a:p>
            <a:pPr algn="just" eaLnBrk="1" hangingPunct="1"/>
            <a:r>
              <a:rPr lang="en-US" altLang="ru-RU" sz="2200"/>
              <a:t>J</a:t>
            </a:r>
            <a:r>
              <a:rPr lang="ru-RU" altLang="ru-RU" sz="2200"/>
              <a:t> – индекс роста коэффициента использования ПМ в плановом периоде.</a:t>
            </a:r>
          </a:p>
          <a:p>
            <a:pPr algn="just" eaLnBrk="1" hangingPunct="1"/>
            <a:endParaRPr lang="ru-RU" altLang="ru-RU" sz="2200"/>
          </a:p>
          <a:p>
            <a:pPr algn="just" eaLnBrk="1" hangingPunct="1"/>
            <a:endParaRPr lang="ru-RU" altLang="ru-RU" sz="2200"/>
          </a:p>
          <a:p>
            <a:pPr algn="just" eaLnBrk="1" hangingPunct="1"/>
            <a:endParaRPr lang="ru-RU" altLang="ru-RU" sz="2200"/>
          </a:p>
        </p:txBody>
      </p:sp>
      <p:pic>
        <p:nvPicPr>
          <p:cNvPr id="67590" name="Рисунок 5"/>
          <p:cNvPicPr>
            <a:picLocks noChangeAspect="1"/>
          </p:cNvPicPr>
          <p:nvPr/>
        </p:nvPicPr>
        <p:blipFill>
          <a:blip r:embed="rId3">
            <a:extLst>
              <a:ext uri="{28A0092B-C50C-407E-A947-70E740481C1C}">
                <a14:useLocalDpi xmlns:a14="http://schemas.microsoft.com/office/drawing/2010/main" val="0"/>
              </a:ext>
            </a:extLst>
          </a:blip>
          <a:srcRect l="79181" t="32744" r="6458" b="61278"/>
          <a:stretch>
            <a:fillRect/>
          </a:stretch>
        </p:blipFill>
        <p:spPr bwMode="auto">
          <a:xfrm>
            <a:off x="3203575" y="3794125"/>
            <a:ext cx="2592388"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71683"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Этапы расчета производственной программы</a:t>
            </a:r>
            <a:endParaRPr lang="ru-RU" altLang="ru-RU" sz="2400" dirty="0">
              <a:solidFill>
                <a:srgbClr val="333399"/>
              </a:solidFill>
              <a:latin typeface="Arial Narrow" panose="020B0606020202030204" pitchFamily="34" charset="0"/>
            </a:endParaRPr>
          </a:p>
        </p:txBody>
      </p:sp>
      <p:sp>
        <p:nvSpPr>
          <p:cNvPr id="71684"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0EB2155D-D1DD-4933-9DA5-7663F08891E8}" type="slidenum">
              <a:rPr lang="ru-RU" altLang="ru-RU" sz="1800"/>
              <a:pPr eaLnBrk="1" hangingPunct="1"/>
              <a:t>37</a:t>
            </a:fld>
            <a:endParaRPr lang="ru-RU" altLang="ru-RU" sz="1800"/>
          </a:p>
        </p:txBody>
      </p:sp>
      <p:sp>
        <p:nvSpPr>
          <p:cNvPr id="71685"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dirty="0"/>
              <a:t>Этапы расчета производственной программы</a:t>
            </a:r>
          </a:p>
          <a:p>
            <a:pPr algn="just" eaLnBrk="1" hangingPunct="1"/>
            <a:r>
              <a:rPr lang="ru-RU" altLang="ru-RU" sz="2200" dirty="0"/>
              <a:t>5 определение возможного выпуска продукции на основе действующих производственных мощностей.</a:t>
            </a:r>
          </a:p>
          <a:p>
            <a:pPr algn="just" eaLnBrk="1" hangingPunct="1"/>
            <a:r>
              <a:rPr lang="ru-RU" altLang="ru-RU" sz="2200" dirty="0"/>
              <a:t>Методы:</a:t>
            </a:r>
          </a:p>
          <a:p>
            <a:pPr algn="just" eaLnBrk="1" hangingPunct="1"/>
            <a:r>
              <a:rPr lang="ru-RU" altLang="ru-RU" sz="2200" dirty="0"/>
              <a:t>1) умножение действующей производственной мощности на плановый коэффициент использования среднегодовой мощности;</a:t>
            </a:r>
          </a:p>
          <a:p>
            <a:pPr algn="just" eaLnBrk="1" hangingPunct="1"/>
            <a:r>
              <a:rPr lang="ru-RU" altLang="ru-RU" sz="2200" dirty="0"/>
              <a:t>2) более сложный расчет по формулам.</a:t>
            </a:r>
          </a:p>
          <a:p>
            <a:pPr algn="just" eaLnBrk="1" hangingPunct="1"/>
            <a:r>
              <a:rPr lang="ru-RU" altLang="ru-RU" sz="2200" dirty="0"/>
              <a:t>Производственную мощность следует рассчитывать в разрезе изделий-представителей в натуральном и стоимостном выражении.</a:t>
            </a:r>
          </a:p>
          <a:p>
            <a:pPr algn="just" eaLnBrk="1" hangingPunct="1"/>
            <a:r>
              <a:rPr lang="ru-RU" altLang="ru-RU" sz="2200" dirty="0"/>
              <a:t>Прирост производственных мощностей определяется на основе проведенных мероприятий в отчетном году и намечаемых в плановом периоде по агрегатам, участкам и цехам, по которым определяется производственная мощность предприятия.</a:t>
            </a:r>
          </a:p>
        </p:txBody>
      </p:sp>
    </p:spTree>
    <p:extLst>
      <p:ext uri="{BB962C8B-B14F-4D97-AF65-F5344CB8AC3E}">
        <p14:creationId xmlns:p14="http://schemas.microsoft.com/office/powerpoint/2010/main" val="5283789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71683"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Этапы расчета производственной программы</a:t>
            </a:r>
            <a:endParaRPr lang="ru-RU" altLang="ru-RU" sz="2400" dirty="0">
              <a:solidFill>
                <a:srgbClr val="333399"/>
              </a:solidFill>
              <a:latin typeface="Arial Narrow" panose="020B0606020202030204" pitchFamily="34" charset="0"/>
            </a:endParaRPr>
          </a:p>
        </p:txBody>
      </p:sp>
      <p:sp>
        <p:nvSpPr>
          <p:cNvPr id="71684"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0EB2155D-D1DD-4933-9DA5-7663F08891E8}" type="slidenum">
              <a:rPr lang="ru-RU" altLang="ru-RU" sz="1800"/>
              <a:pPr eaLnBrk="1" hangingPunct="1"/>
              <a:t>38</a:t>
            </a:fld>
            <a:endParaRPr lang="ru-RU" altLang="ru-RU" sz="1800"/>
          </a:p>
        </p:txBody>
      </p:sp>
      <p:sp>
        <p:nvSpPr>
          <p:cNvPr id="71685"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dirty="0"/>
              <a:t>Этапы расчета производственной программы</a:t>
            </a:r>
          </a:p>
          <a:p>
            <a:pPr algn="just" eaLnBrk="1" hangingPunct="1"/>
            <a:r>
              <a:rPr lang="ru-RU" altLang="ru-RU" sz="2200" dirty="0"/>
              <a:t>6 сравнение проекта производственной программы с  ПМ по каждому изделию-представителю и выяснение, достаточно ли в наличии ПМ для выполнения объема продаж на плановый год:</a:t>
            </a:r>
          </a:p>
          <a:p>
            <a:pPr algn="just" eaLnBrk="1" hangingPunct="1"/>
            <a:r>
              <a:rPr lang="ru-RU" altLang="ru-RU" sz="2200" dirty="0"/>
              <a:t>С целью более полной увязки проекта производственной программы и ПМ предприятия разрабатывается баланс производственных мощностей.</a:t>
            </a:r>
          </a:p>
          <a:p>
            <a:pPr algn="just" eaLnBrk="1" hangingPunct="1"/>
            <a:r>
              <a:rPr lang="ru-RU" altLang="ru-RU" sz="2200" dirty="0"/>
              <a:t>Баланс производственной мощности по видам продукции на конец планируемого года рассчитывается путем суммирования мощности на начало года и ее прироста за вычетом выбытия.</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71683"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Этапы расчета производственной программы</a:t>
            </a:r>
            <a:endParaRPr lang="ru-RU" altLang="ru-RU" sz="2400" dirty="0">
              <a:solidFill>
                <a:srgbClr val="333399"/>
              </a:solidFill>
              <a:latin typeface="Arial Narrow" panose="020B0606020202030204" pitchFamily="34" charset="0"/>
            </a:endParaRPr>
          </a:p>
        </p:txBody>
      </p:sp>
      <p:sp>
        <p:nvSpPr>
          <p:cNvPr id="71684"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0EB2155D-D1DD-4933-9DA5-7663F08891E8}" type="slidenum">
              <a:rPr lang="ru-RU" altLang="ru-RU" sz="1800"/>
              <a:pPr eaLnBrk="1" hangingPunct="1"/>
              <a:t>39</a:t>
            </a:fld>
            <a:endParaRPr lang="ru-RU" altLang="ru-RU" sz="1800"/>
          </a:p>
        </p:txBody>
      </p:sp>
      <p:sp>
        <p:nvSpPr>
          <p:cNvPr id="71685"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dirty="0"/>
              <a:t>Этапы расчета производственной программы</a:t>
            </a:r>
          </a:p>
          <a:p>
            <a:pPr algn="just" eaLnBrk="1" hangingPunct="1"/>
            <a:r>
              <a:rPr lang="ru-RU" altLang="ru-RU" sz="2200" dirty="0"/>
              <a:t>7 экономическая оценка проекта плана производства – необходимо проверить, находится ли планируемый объем производства в пределах точек безубыточности.</a:t>
            </a:r>
          </a:p>
          <a:p>
            <a:pPr algn="just" eaLnBrk="1" hangingPunct="1"/>
            <a:r>
              <a:rPr lang="ru-RU" altLang="ru-RU" sz="2200" dirty="0"/>
              <a:t>Эффективность принимаемого плана оценивается также путем определения фондоотдачи, </a:t>
            </a:r>
            <a:r>
              <a:rPr lang="ru-RU" altLang="ru-RU" sz="2200" dirty="0" err="1"/>
              <a:t>фондоемкости</a:t>
            </a:r>
            <a:r>
              <a:rPr lang="ru-RU" altLang="ru-RU" sz="2200" dirty="0"/>
              <a:t>, фондорентабельности, удельных капитальных вложений на 1 рубль прироста продукции.</a:t>
            </a:r>
          </a:p>
          <a:p>
            <a:pPr algn="just" eaLnBrk="1" hangingPunct="1"/>
            <a:r>
              <a:rPr lang="ru-RU" altLang="ru-RU" sz="2200" dirty="0"/>
              <a:t>Кроме того, рассчитывается относительная экономия основных фондов по формуле:</a:t>
            </a:r>
          </a:p>
          <a:p>
            <a:pPr algn="just" eaLnBrk="1" hangingPunct="1"/>
            <a:endParaRPr lang="ru-RU" altLang="ru-RU" sz="2200" dirty="0"/>
          </a:p>
          <a:p>
            <a:pPr algn="just" eaLnBrk="1" hangingPunct="1"/>
            <a:endParaRPr lang="ru-RU" altLang="ru-RU" sz="2200" dirty="0"/>
          </a:p>
          <a:p>
            <a:pPr algn="just" eaLnBrk="1" hangingPunct="1"/>
            <a:r>
              <a:rPr lang="ru-RU" altLang="ru-RU" sz="2200" dirty="0"/>
              <a:t>где </a:t>
            </a:r>
            <a:r>
              <a:rPr lang="ru-RU" altLang="ru-RU" sz="2200" dirty="0" err="1"/>
              <a:t>ОПФо</a:t>
            </a:r>
            <a:r>
              <a:rPr lang="ru-RU" altLang="ru-RU" sz="2200" dirty="0"/>
              <a:t>, </a:t>
            </a:r>
            <a:r>
              <a:rPr lang="ru-RU" altLang="ru-RU" sz="2200" dirty="0" err="1"/>
              <a:t>ОПФп</a:t>
            </a:r>
            <a:r>
              <a:rPr lang="ru-RU" altLang="ru-RU" sz="2200" dirty="0"/>
              <a:t> – среднегодовая стоимость основных производственных фондов соответственно в отчетном и плановом году</a:t>
            </a:r>
            <a:r>
              <a:rPr lang="en-US" altLang="ru-RU" sz="2200" dirty="0"/>
              <a:t>, J</a:t>
            </a:r>
            <a:r>
              <a:rPr lang="ru-RU" altLang="ru-RU" sz="2200" dirty="0" err="1"/>
              <a:t>пт</a:t>
            </a:r>
            <a:r>
              <a:rPr lang="ru-RU" altLang="ru-RU" sz="2200" dirty="0"/>
              <a:t> – индекс расчета объема товарной продукции в плановом году.</a:t>
            </a:r>
          </a:p>
        </p:txBody>
      </p:sp>
      <p:pic>
        <p:nvPicPr>
          <p:cNvPr id="2" name="Picture 1">
            <a:extLst>
              <a:ext uri="{FF2B5EF4-FFF2-40B4-BE49-F238E27FC236}">
                <a16:creationId xmlns:a16="http://schemas.microsoft.com/office/drawing/2014/main" id="{674BE138-A7F5-4C38-A87E-7ECDECC4B911}"/>
              </a:ext>
            </a:extLst>
          </p:cNvPr>
          <p:cNvPicPr>
            <a:picLocks noChangeAspect="1"/>
          </p:cNvPicPr>
          <p:nvPr/>
        </p:nvPicPr>
        <p:blipFill>
          <a:blip r:embed="rId3"/>
          <a:stretch>
            <a:fillRect/>
          </a:stretch>
        </p:blipFill>
        <p:spPr>
          <a:xfrm>
            <a:off x="3239851" y="4329100"/>
            <a:ext cx="3039407" cy="540060"/>
          </a:xfrm>
          <a:prstGeom prst="rect">
            <a:avLst/>
          </a:prstGeom>
        </p:spPr>
      </p:pic>
    </p:spTree>
    <p:extLst>
      <p:ext uri="{BB962C8B-B14F-4D97-AF65-F5344CB8AC3E}">
        <p14:creationId xmlns:p14="http://schemas.microsoft.com/office/powerpoint/2010/main" val="7328915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73731"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Этапы расчета производственной программы</a:t>
            </a:r>
            <a:endParaRPr lang="ru-RU" altLang="ru-RU" sz="2400" dirty="0">
              <a:solidFill>
                <a:srgbClr val="333399"/>
              </a:solidFill>
              <a:latin typeface="Arial Narrow" panose="020B0606020202030204" pitchFamily="34" charset="0"/>
            </a:endParaRPr>
          </a:p>
        </p:txBody>
      </p:sp>
      <p:sp>
        <p:nvSpPr>
          <p:cNvPr id="73732"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376946CF-E14B-4E84-A088-C999B3DCF3F0}" type="slidenum">
              <a:rPr lang="ru-RU" altLang="ru-RU" sz="1800"/>
              <a:pPr eaLnBrk="1" hangingPunct="1"/>
              <a:t>40</a:t>
            </a:fld>
            <a:endParaRPr lang="ru-RU" altLang="ru-RU" sz="1800"/>
          </a:p>
        </p:txBody>
      </p:sp>
      <p:sp>
        <p:nvSpPr>
          <p:cNvPr id="73733"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100" dirty="0"/>
              <a:t>7 разработка мер по реализации программы</a:t>
            </a:r>
          </a:p>
          <a:p>
            <a:pPr algn="just" eaLnBrk="1" hangingPunct="1"/>
            <a:r>
              <a:rPr lang="ru-RU" altLang="ru-RU" sz="2100" dirty="0"/>
              <a:t>Эффективность производственной программы характеризуют рентабельность продукции, рентабельность продаж, рентабельность капитала.</a:t>
            </a:r>
          </a:p>
          <a:p>
            <a:pPr algn="just" eaLnBrk="1" hangingPunct="1"/>
            <a:r>
              <a:rPr lang="ru-RU" altLang="ru-RU" sz="2100" dirty="0"/>
              <a:t>Рентабельность продукции:</a:t>
            </a:r>
          </a:p>
          <a:p>
            <a:pPr algn="just" eaLnBrk="1" hangingPunct="1"/>
            <a:endParaRPr lang="ru-RU" altLang="ru-RU" sz="2100" dirty="0"/>
          </a:p>
          <a:p>
            <a:pPr algn="just" eaLnBrk="1" hangingPunct="1"/>
            <a:endParaRPr lang="ru-RU" altLang="ru-RU" sz="2100" dirty="0"/>
          </a:p>
          <a:p>
            <a:pPr algn="just" eaLnBrk="1" hangingPunct="1"/>
            <a:r>
              <a:rPr lang="ru-RU" altLang="ru-RU" sz="2100" dirty="0"/>
              <a:t>где </a:t>
            </a:r>
            <a:r>
              <a:rPr lang="ru-RU" altLang="ru-RU" sz="2100" dirty="0" err="1"/>
              <a:t>Пв</a:t>
            </a:r>
            <a:r>
              <a:rPr lang="ru-RU" altLang="ru-RU" sz="2100" dirty="0"/>
              <a:t> – валовая прибыль;</a:t>
            </a:r>
          </a:p>
          <a:p>
            <a:pPr algn="just" eaLnBrk="1" hangingPunct="1"/>
            <a:r>
              <a:rPr lang="ru-RU" altLang="ru-RU" sz="2100" dirty="0" err="1"/>
              <a:t>Пч</a:t>
            </a:r>
            <a:r>
              <a:rPr lang="ru-RU" altLang="ru-RU" sz="2100" dirty="0"/>
              <a:t> – чистая прибыль;</a:t>
            </a:r>
          </a:p>
          <a:p>
            <a:pPr algn="just" eaLnBrk="1" hangingPunct="1"/>
            <a:r>
              <a:rPr lang="ru-RU" altLang="ru-RU" sz="2100" dirty="0"/>
              <a:t>С – сумма затрат по реализованной или товарной продукции.</a:t>
            </a:r>
          </a:p>
          <a:p>
            <a:pPr algn="just" eaLnBrk="1" hangingPunct="1"/>
            <a:r>
              <a:rPr lang="ru-RU" altLang="ru-RU" sz="2100" dirty="0"/>
              <a:t>Рентабельность продаж:</a:t>
            </a:r>
          </a:p>
          <a:p>
            <a:pPr algn="just" eaLnBrk="1" hangingPunct="1"/>
            <a:endParaRPr lang="ru-RU" altLang="ru-RU" sz="2100" dirty="0"/>
          </a:p>
          <a:p>
            <a:pPr algn="just" eaLnBrk="1" hangingPunct="1"/>
            <a:endParaRPr lang="ru-RU" altLang="ru-RU" sz="2100" dirty="0"/>
          </a:p>
          <a:p>
            <a:pPr algn="just" eaLnBrk="1" hangingPunct="1"/>
            <a:r>
              <a:rPr lang="ru-RU" altLang="ru-RU" sz="2100" dirty="0"/>
              <a:t>где </a:t>
            </a:r>
            <a:r>
              <a:rPr lang="ru-RU" altLang="ru-RU" sz="2100" dirty="0" err="1"/>
              <a:t>Вр</a:t>
            </a:r>
            <a:r>
              <a:rPr lang="ru-RU" altLang="ru-RU" sz="2100" dirty="0"/>
              <a:t> – полученная выручка.</a:t>
            </a:r>
          </a:p>
          <a:p>
            <a:pPr algn="just" eaLnBrk="1" hangingPunct="1"/>
            <a:r>
              <a:rPr lang="ru-RU" altLang="ru-RU" sz="2100" dirty="0"/>
              <a:t>Рентабельность капитала исчисляется отношением прибыли к среднегодовой стоимости основного и оборотного производственного капитала.</a:t>
            </a:r>
          </a:p>
          <a:p>
            <a:pPr algn="just" eaLnBrk="1" hangingPunct="1"/>
            <a:endParaRPr lang="ru-RU" altLang="ru-RU" sz="2200" dirty="0"/>
          </a:p>
        </p:txBody>
      </p:sp>
      <p:pic>
        <p:nvPicPr>
          <p:cNvPr id="2" name="Picture 1">
            <a:extLst>
              <a:ext uri="{FF2B5EF4-FFF2-40B4-BE49-F238E27FC236}">
                <a16:creationId xmlns:a16="http://schemas.microsoft.com/office/drawing/2014/main" id="{50834CC9-2DBB-4451-B522-3600B5CC747B}"/>
              </a:ext>
            </a:extLst>
          </p:cNvPr>
          <p:cNvPicPr>
            <a:picLocks noChangeAspect="1"/>
          </p:cNvPicPr>
          <p:nvPr/>
        </p:nvPicPr>
        <p:blipFill>
          <a:blip r:embed="rId3"/>
          <a:stretch>
            <a:fillRect/>
          </a:stretch>
        </p:blipFill>
        <p:spPr>
          <a:xfrm>
            <a:off x="3275856" y="2456892"/>
            <a:ext cx="1836204" cy="664832"/>
          </a:xfrm>
          <a:prstGeom prst="rect">
            <a:avLst/>
          </a:prstGeom>
        </p:spPr>
      </p:pic>
      <p:pic>
        <p:nvPicPr>
          <p:cNvPr id="3" name="Picture 2">
            <a:extLst>
              <a:ext uri="{FF2B5EF4-FFF2-40B4-BE49-F238E27FC236}">
                <a16:creationId xmlns:a16="http://schemas.microsoft.com/office/drawing/2014/main" id="{9C7402DA-82BC-410D-8006-2C50F4FAFF6C}"/>
              </a:ext>
            </a:extLst>
          </p:cNvPr>
          <p:cNvPicPr>
            <a:picLocks noChangeAspect="1"/>
          </p:cNvPicPr>
          <p:nvPr/>
        </p:nvPicPr>
        <p:blipFill>
          <a:blip r:embed="rId4"/>
          <a:stretch>
            <a:fillRect/>
          </a:stretch>
        </p:blipFill>
        <p:spPr>
          <a:xfrm>
            <a:off x="3095836" y="4384348"/>
            <a:ext cx="1948646" cy="664832"/>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73731"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Этапы расчета производственной программы</a:t>
            </a:r>
            <a:endParaRPr lang="ru-RU" altLang="ru-RU" sz="2400" dirty="0">
              <a:solidFill>
                <a:srgbClr val="333399"/>
              </a:solidFill>
              <a:latin typeface="Arial Narrow" panose="020B0606020202030204" pitchFamily="34" charset="0"/>
            </a:endParaRPr>
          </a:p>
        </p:txBody>
      </p:sp>
      <p:sp>
        <p:nvSpPr>
          <p:cNvPr id="73732"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376946CF-E14B-4E84-A088-C999B3DCF3F0}" type="slidenum">
              <a:rPr lang="ru-RU" altLang="ru-RU" sz="1800"/>
              <a:pPr eaLnBrk="1" hangingPunct="1"/>
              <a:t>41</a:t>
            </a:fld>
            <a:endParaRPr lang="ru-RU" altLang="ru-RU" sz="1800"/>
          </a:p>
        </p:txBody>
      </p:sp>
      <p:sp>
        <p:nvSpPr>
          <p:cNvPr id="73733" name="Text Box 5"/>
          <p:cNvSpPr txBox="1">
            <a:spLocks noChangeArrowheads="1"/>
          </p:cNvSpPr>
          <p:nvPr/>
        </p:nvSpPr>
        <p:spPr bwMode="auto">
          <a:xfrm>
            <a:off x="323850" y="873124"/>
            <a:ext cx="8604634" cy="5328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endParaRPr lang="ru-RU" altLang="ru-RU" sz="2100" dirty="0"/>
          </a:p>
          <a:p>
            <a:pPr algn="just" eaLnBrk="1" hangingPunct="1"/>
            <a:endParaRPr lang="ru-RU" altLang="ru-RU" sz="2100" dirty="0"/>
          </a:p>
          <a:p>
            <a:pPr algn="just" eaLnBrk="1" hangingPunct="1"/>
            <a:endParaRPr lang="ru-RU" altLang="ru-RU" sz="2100" dirty="0"/>
          </a:p>
          <a:p>
            <a:pPr algn="just" eaLnBrk="1" hangingPunct="1"/>
            <a:endParaRPr lang="ru-RU" altLang="ru-RU" sz="2100" dirty="0"/>
          </a:p>
          <a:p>
            <a:pPr algn="just" eaLnBrk="1" hangingPunct="1"/>
            <a:endParaRPr lang="ru-RU" altLang="ru-RU" sz="2100" dirty="0"/>
          </a:p>
          <a:p>
            <a:pPr algn="just" eaLnBrk="1" hangingPunct="1"/>
            <a:endParaRPr lang="ru-RU" altLang="ru-RU" sz="2100" dirty="0"/>
          </a:p>
          <a:p>
            <a:pPr algn="just" eaLnBrk="1" hangingPunct="1"/>
            <a:endParaRPr lang="ru-RU" altLang="ru-RU" sz="2100" dirty="0"/>
          </a:p>
          <a:p>
            <a:pPr algn="just" eaLnBrk="1" hangingPunct="1"/>
            <a:endParaRPr lang="ru-RU" altLang="ru-RU" sz="2100" dirty="0"/>
          </a:p>
          <a:p>
            <a:pPr algn="just" eaLnBrk="1" hangingPunct="1"/>
            <a:endParaRPr lang="ru-RU" altLang="ru-RU" sz="2100" dirty="0"/>
          </a:p>
          <a:p>
            <a:pPr algn="just" eaLnBrk="1" hangingPunct="1"/>
            <a:endParaRPr lang="ru-RU" altLang="ru-RU" sz="2100" dirty="0"/>
          </a:p>
          <a:p>
            <a:pPr algn="just" eaLnBrk="1" hangingPunct="1"/>
            <a:endParaRPr lang="ru-RU" altLang="ru-RU" sz="2100" dirty="0"/>
          </a:p>
          <a:p>
            <a:pPr algn="just" eaLnBrk="1" hangingPunct="1"/>
            <a:endParaRPr lang="ru-RU" altLang="ru-RU" sz="2100" dirty="0"/>
          </a:p>
          <a:p>
            <a:pPr algn="just" eaLnBrk="1" hangingPunct="1"/>
            <a:endParaRPr lang="ru-RU" altLang="ru-RU" sz="2100" dirty="0"/>
          </a:p>
          <a:p>
            <a:pPr algn="just" eaLnBrk="1" hangingPunct="1"/>
            <a:endParaRPr lang="ru-RU" altLang="ru-RU" sz="2100" dirty="0"/>
          </a:p>
          <a:p>
            <a:pPr algn="just" eaLnBrk="1" hangingPunct="1"/>
            <a:endParaRPr lang="ru-RU" altLang="ru-RU" sz="2100" dirty="0"/>
          </a:p>
          <a:p>
            <a:pPr algn="ctr" eaLnBrk="1" hangingPunct="1"/>
            <a:endParaRPr lang="ru-RU" altLang="ru-RU" sz="1400" dirty="0"/>
          </a:p>
          <a:p>
            <a:pPr algn="ctr" eaLnBrk="1" hangingPunct="1"/>
            <a:r>
              <a:rPr lang="ru-RU" altLang="ru-RU" sz="1400" dirty="0"/>
              <a:t>Рисунок – План производства и реализации продукции </a:t>
            </a:r>
            <a:r>
              <a:rPr lang="ru-RU" altLang="ru-RU" sz="1400"/>
              <a:t>в стоимостном </a:t>
            </a:r>
            <a:r>
              <a:rPr lang="ru-RU" altLang="ru-RU" sz="1400" dirty="0"/>
              <a:t>выражении предприятия за год</a:t>
            </a:r>
          </a:p>
          <a:p>
            <a:pPr algn="just" eaLnBrk="1" hangingPunct="1"/>
            <a:endParaRPr lang="ru-RU" altLang="ru-RU" sz="2200" dirty="0"/>
          </a:p>
        </p:txBody>
      </p:sp>
      <p:pic>
        <p:nvPicPr>
          <p:cNvPr id="4" name="Picture 3">
            <a:extLst>
              <a:ext uri="{FF2B5EF4-FFF2-40B4-BE49-F238E27FC236}">
                <a16:creationId xmlns:a16="http://schemas.microsoft.com/office/drawing/2014/main" id="{4713DC53-3219-401E-B8CC-7A7C950D42EE}"/>
              </a:ext>
            </a:extLst>
          </p:cNvPr>
          <p:cNvPicPr>
            <a:picLocks noChangeAspect="1"/>
          </p:cNvPicPr>
          <p:nvPr/>
        </p:nvPicPr>
        <p:blipFill rotWithShape="1">
          <a:blip r:embed="rId3"/>
          <a:srcRect t="1544"/>
          <a:stretch/>
        </p:blipFill>
        <p:spPr>
          <a:xfrm>
            <a:off x="2699792" y="944724"/>
            <a:ext cx="4395192" cy="4860540"/>
          </a:xfrm>
          <a:prstGeom prst="rect">
            <a:avLst/>
          </a:prstGeom>
        </p:spPr>
      </p:pic>
    </p:spTree>
    <p:extLst>
      <p:ext uri="{BB962C8B-B14F-4D97-AF65-F5344CB8AC3E}">
        <p14:creationId xmlns:p14="http://schemas.microsoft.com/office/powerpoint/2010/main" val="20527996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73731"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Этапы расчета производственной программы</a:t>
            </a:r>
            <a:endParaRPr lang="ru-RU" altLang="ru-RU" sz="2400" dirty="0">
              <a:solidFill>
                <a:srgbClr val="333399"/>
              </a:solidFill>
              <a:latin typeface="Arial Narrow" panose="020B0606020202030204" pitchFamily="34" charset="0"/>
            </a:endParaRPr>
          </a:p>
        </p:txBody>
      </p:sp>
      <p:sp>
        <p:nvSpPr>
          <p:cNvPr id="73732"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376946CF-E14B-4E84-A088-C999B3DCF3F0}" type="slidenum">
              <a:rPr lang="ru-RU" altLang="ru-RU" sz="1800"/>
              <a:pPr eaLnBrk="1" hangingPunct="1"/>
              <a:t>42</a:t>
            </a:fld>
            <a:endParaRPr lang="ru-RU" altLang="ru-RU" sz="1800"/>
          </a:p>
        </p:txBody>
      </p:sp>
      <p:sp>
        <p:nvSpPr>
          <p:cNvPr id="73733" name="Text Box 5"/>
          <p:cNvSpPr txBox="1">
            <a:spLocks noChangeArrowheads="1"/>
          </p:cNvSpPr>
          <p:nvPr/>
        </p:nvSpPr>
        <p:spPr bwMode="auto">
          <a:xfrm>
            <a:off x="323850" y="873124"/>
            <a:ext cx="8604634" cy="5328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endParaRPr lang="ru-RU" altLang="ru-RU" sz="2100" dirty="0"/>
          </a:p>
          <a:p>
            <a:pPr algn="just" eaLnBrk="1" hangingPunct="1"/>
            <a:endParaRPr lang="ru-RU" altLang="ru-RU" sz="2100" dirty="0"/>
          </a:p>
          <a:p>
            <a:pPr algn="just" eaLnBrk="1" hangingPunct="1"/>
            <a:endParaRPr lang="ru-RU" altLang="ru-RU" sz="2100" dirty="0"/>
          </a:p>
          <a:p>
            <a:pPr algn="just" eaLnBrk="1" hangingPunct="1"/>
            <a:endParaRPr lang="ru-RU" altLang="ru-RU" sz="2100" dirty="0"/>
          </a:p>
          <a:p>
            <a:pPr algn="just" eaLnBrk="1" hangingPunct="1"/>
            <a:endParaRPr lang="ru-RU" altLang="ru-RU" sz="2100" dirty="0"/>
          </a:p>
          <a:p>
            <a:pPr algn="just" eaLnBrk="1" hangingPunct="1"/>
            <a:endParaRPr lang="ru-RU" altLang="ru-RU" sz="2100" dirty="0"/>
          </a:p>
          <a:p>
            <a:pPr algn="just" eaLnBrk="1" hangingPunct="1"/>
            <a:endParaRPr lang="ru-RU" altLang="ru-RU" sz="2100" dirty="0"/>
          </a:p>
          <a:p>
            <a:pPr algn="just" eaLnBrk="1" hangingPunct="1"/>
            <a:endParaRPr lang="ru-RU" altLang="ru-RU" sz="2100" dirty="0"/>
          </a:p>
          <a:p>
            <a:pPr algn="just" eaLnBrk="1" hangingPunct="1"/>
            <a:endParaRPr lang="ru-RU" altLang="ru-RU" sz="2100" dirty="0"/>
          </a:p>
          <a:p>
            <a:pPr algn="just" eaLnBrk="1" hangingPunct="1"/>
            <a:endParaRPr lang="ru-RU" altLang="ru-RU" sz="2100" dirty="0"/>
          </a:p>
          <a:p>
            <a:pPr algn="just" eaLnBrk="1" hangingPunct="1"/>
            <a:endParaRPr lang="ru-RU" altLang="ru-RU" sz="2100" dirty="0"/>
          </a:p>
          <a:p>
            <a:pPr algn="just" eaLnBrk="1" hangingPunct="1"/>
            <a:endParaRPr lang="ru-RU" altLang="ru-RU" sz="2100" dirty="0"/>
          </a:p>
          <a:p>
            <a:pPr algn="just" eaLnBrk="1" hangingPunct="1"/>
            <a:endParaRPr lang="ru-RU" altLang="ru-RU" sz="2100" dirty="0"/>
          </a:p>
          <a:p>
            <a:pPr algn="just" eaLnBrk="1" hangingPunct="1"/>
            <a:endParaRPr lang="ru-RU" altLang="ru-RU" sz="2100" dirty="0"/>
          </a:p>
          <a:p>
            <a:pPr algn="just" eaLnBrk="1" hangingPunct="1"/>
            <a:endParaRPr lang="ru-RU" altLang="ru-RU" sz="2100" dirty="0"/>
          </a:p>
          <a:p>
            <a:pPr algn="ctr" eaLnBrk="1" hangingPunct="1"/>
            <a:endParaRPr lang="ru-RU" altLang="ru-RU" sz="1400" dirty="0"/>
          </a:p>
          <a:p>
            <a:pPr algn="ctr" eaLnBrk="1" hangingPunct="1"/>
            <a:r>
              <a:rPr lang="ru-RU" altLang="ru-RU" sz="1400" dirty="0"/>
              <a:t>Рисунок – План производства и реализации продукции в натуральном выражении предприятия за год</a:t>
            </a:r>
          </a:p>
          <a:p>
            <a:pPr algn="just" eaLnBrk="1" hangingPunct="1"/>
            <a:endParaRPr lang="ru-RU" altLang="ru-RU" sz="2200" dirty="0"/>
          </a:p>
        </p:txBody>
      </p:sp>
      <p:pic>
        <p:nvPicPr>
          <p:cNvPr id="3" name="Picture 2">
            <a:extLst>
              <a:ext uri="{FF2B5EF4-FFF2-40B4-BE49-F238E27FC236}">
                <a16:creationId xmlns:a16="http://schemas.microsoft.com/office/drawing/2014/main" id="{524475BE-83B6-4837-8B32-D45349855C11}"/>
              </a:ext>
            </a:extLst>
          </p:cNvPr>
          <p:cNvPicPr>
            <a:picLocks noChangeAspect="1"/>
          </p:cNvPicPr>
          <p:nvPr/>
        </p:nvPicPr>
        <p:blipFill>
          <a:blip r:embed="rId3"/>
          <a:stretch>
            <a:fillRect/>
          </a:stretch>
        </p:blipFill>
        <p:spPr>
          <a:xfrm>
            <a:off x="599256" y="872716"/>
            <a:ext cx="8077200" cy="4933950"/>
          </a:xfrm>
          <a:prstGeom prst="rect">
            <a:avLst/>
          </a:prstGeom>
        </p:spPr>
      </p:pic>
    </p:spTree>
    <p:extLst>
      <p:ext uri="{BB962C8B-B14F-4D97-AF65-F5344CB8AC3E}">
        <p14:creationId xmlns:p14="http://schemas.microsoft.com/office/powerpoint/2010/main" val="18084680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Line 2"/>
          <p:cNvSpPr>
            <a:spLocks noChangeShapeType="1"/>
          </p:cNvSpPr>
          <p:nvPr/>
        </p:nvSpPr>
        <p:spPr bwMode="auto">
          <a:xfrm>
            <a:off x="323850" y="1125538"/>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75779"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a:solidFill>
                <a:srgbClr val="333399"/>
              </a:solidFill>
            </a:endParaRPr>
          </a:p>
          <a:p>
            <a:pPr algn="ctr" eaLnBrk="1" hangingPunct="1"/>
            <a:r>
              <a:rPr lang="ru-RU" altLang="ru-RU" sz="2800">
                <a:solidFill>
                  <a:srgbClr val="333399"/>
                </a:solidFill>
              </a:rPr>
              <a:t>Вопросы для самопроверки</a:t>
            </a:r>
          </a:p>
        </p:txBody>
      </p:sp>
      <p:sp>
        <p:nvSpPr>
          <p:cNvPr id="75780"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6EFAA9C2-0065-4775-8376-9167DD4E5E32}" type="slidenum">
              <a:rPr lang="ru-RU" altLang="ru-RU" sz="1800"/>
              <a:pPr eaLnBrk="1" hangingPunct="1"/>
              <a:t>43</a:t>
            </a:fld>
            <a:endParaRPr lang="ru-RU" altLang="ru-RU" sz="1800"/>
          </a:p>
        </p:txBody>
      </p:sp>
      <p:sp>
        <p:nvSpPr>
          <p:cNvPr id="75781" name="Text Box 5"/>
          <p:cNvSpPr txBox="1">
            <a:spLocks noChangeArrowheads="1"/>
          </p:cNvSpPr>
          <p:nvPr/>
        </p:nvSpPr>
        <p:spPr bwMode="auto">
          <a:xfrm>
            <a:off x="323850" y="1412875"/>
            <a:ext cx="8496300" cy="489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536575">
              <a:defRPr sz="2000">
                <a:solidFill>
                  <a:schemeClr val="tx1"/>
                </a:solidFill>
                <a:latin typeface="Arial" panose="020B0604020202020204" pitchFamily="34" charset="0"/>
              </a:defRPr>
            </a:lvl1pPr>
            <a:lvl2pPr marL="1058863" indent="-342900">
              <a:defRPr sz="2000">
                <a:solidFill>
                  <a:schemeClr val="tx1"/>
                </a:solidFill>
                <a:latin typeface="Arial" panose="020B0604020202020204" pitchFamily="34" charset="0"/>
              </a:defRPr>
            </a:lvl2pPr>
            <a:lvl3pPr marL="1581150" indent="-342900">
              <a:defRPr sz="2000">
                <a:solidFill>
                  <a:schemeClr val="tx1"/>
                </a:solidFill>
                <a:latin typeface="Arial" panose="020B0604020202020204" pitchFamily="34" charset="0"/>
              </a:defRPr>
            </a:lvl3pPr>
            <a:lvl4pPr marL="2103438" indent="-342900">
              <a:defRPr sz="2000">
                <a:solidFill>
                  <a:schemeClr val="tx1"/>
                </a:solidFill>
                <a:latin typeface="Arial" panose="020B0604020202020204" pitchFamily="34" charset="0"/>
              </a:defRPr>
            </a:lvl4pPr>
            <a:lvl5pPr marL="2625725" indent="-342900">
              <a:defRPr sz="2000">
                <a:solidFill>
                  <a:schemeClr val="tx1"/>
                </a:solidFill>
                <a:latin typeface="Arial" panose="020B0604020202020204" pitchFamily="34" charset="0"/>
              </a:defRPr>
            </a:lvl5pPr>
            <a:lvl6pPr marL="3082925" indent="-342900" eaLnBrk="0" fontAlgn="base" hangingPunct="0">
              <a:spcBef>
                <a:spcPct val="0"/>
              </a:spcBef>
              <a:spcAft>
                <a:spcPct val="0"/>
              </a:spcAft>
              <a:defRPr sz="2000">
                <a:solidFill>
                  <a:schemeClr val="tx1"/>
                </a:solidFill>
                <a:latin typeface="Arial" panose="020B0604020202020204" pitchFamily="34" charset="0"/>
              </a:defRPr>
            </a:lvl6pPr>
            <a:lvl7pPr marL="3540125" indent="-342900" eaLnBrk="0" fontAlgn="base" hangingPunct="0">
              <a:spcBef>
                <a:spcPct val="0"/>
              </a:spcBef>
              <a:spcAft>
                <a:spcPct val="0"/>
              </a:spcAft>
              <a:defRPr sz="2000">
                <a:solidFill>
                  <a:schemeClr val="tx1"/>
                </a:solidFill>
                <a:latin typeface="Arial" panose="020B0604020202020204" pitchFamily="34" charset="0"/>
              </a:defRPr>
            </a:lvl7pPr>
            <a:lvl8pPr marL="3997325" indent="-342900" eaLnBrk="0" fontAlgn="base" hangingPunct="0">
              <a:spcBef>
                <a:spcPct val="0"/>
              </a:spcBef>
              <a:spcAft>
                <a:spcPct val="0"/>
              </a:spcAft>
              <a:defRPr sz="2000">
                <a:solidFill>
                  <a:schemeClr val="tx1"/>
                </a:solidFill>
                <a:latin typeface="Arial" panose="020B0604020202020204" pitchFamily="34" charset="0"/>
              </a:defRPr>
            </a:lvl8pPr>
            <a:lvl9pPr marL="4454525" indent="-3429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10000"/>
              </a:spcBef>
            </a:pPr>
            <a:r>
              <a:rPr lang="ru-RU" altLang="ru-RU" dirty="0"/>
              <a:t>1. Что такое производственная программа?</a:t>
            </a:r>
          </a:p>
          <a:p>
            <a:pPr algn="just" eaLnBrk="1" hangingPunct="1">
              <a:spcBef>
                <a:spcPct val="10000"/>
              </a:spcBef>
            </a:pPr>
            <a:r>
              <a:rPr lang="ru-RU" altLang="ru-RU" dirty="0"/>
              <a:t>2. С помощью каких показателей оценивается производственная программа?</a:t>
            </a:r>
          </a:p>
          <a:p>
            <a:pPr algn="just" eaLnBrk="1" hangingPunct="1">
              <a:spcBef>
                <a:spcPct val="10000"/>
              </a:spcBef>
            </a:pPr>
            <a:r>
              <a:rPr lang="ru-RU" altLang="ru-RU" dirty="0"/>
              <a:t>2. Как рассчитывается реализованная продукция на предприятии?</a:t>
            </a:r>
          </a:p>
          <a:p>
            <a:pPr algn="just" eaLnBrk="1" hangingPunct="1">
              <a:spcBef>
                <a:spcPct val="10000"/>
              </a:spcBef>
            </a:pPr>
            <a:r>
              <a:rPr lang="ru-RU" altLang="ru-RU" dirty="0"/>
              <a:t>3. Чем отличаются достижимая нормальную мощность и номинальная максимальная мощность?</a:t>
            </a:r>
          </a:p>
          <a:p>
            <a:pPr algn="just" eaLnBrk="1" hangingPunct="1">
              <a:spcBef>
                <a:spcPct val="10000"/>
              </a:spcBef>
            </a:pPr>
            <a:r>
              <a:rPr lang="ru-RU" altLang="ru-RU" dirty="0"/>
              <a:t>4.Как определяется производственная мощность агрегата, участка (цеха), предприятия?</a:t>
            </a:r>
          </a:p>
          <a:p>
            <a:pPr algn="just" eaLnBrk="1" hangingPunct="1">
              <a:spcBef>
                <a:spcPct val="10000"/>
              </a:spcBef>
            </a:pPr>
            <a:r>
              <a:rPr lang="ru-RU" altLang="ru-RU" dirty="0"/>
              <a:t>5. Перечислите  и охарактеризуйте этапы формирования производственной программы.</a:t>
            </a:r>
          </a:p>
          <a:p>
            <a:pPr algn="just" eaLnBrk="1" hangingPunct="1">
              <a:spcBef>
                <a:spcPct val="10000"/>
              </a:spcBef>
            </a:pPr>
            <a:r>
              <a:rPr lang="ru-RU" altLang="ru-RU" dirty="0"/>
              <a:t>6. Назовите и охарактеризуйте этапы расчета производственной программы.</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THEME_BG_IMAGE" val=""/>
  <p:tag name="MMPROD_TAG_VCONFIG" val="PD94bWwgdmVyc2lvbj0iMS4wIiBlbmNvZGluZz0iVVRGLTgiPz4NCjxjb25maWd1cmF0aW9uPg0KCTxjb2xvcnM+DQoJCTx1aWNvbG9yIG5hbWU9InByaW1hcnkiIHZhbHVlPSIweDZGODQ4OCIvPg0KCQk8dWljb2xvciBuYW1lPSJnbG93IiB2YWx1ZT0iMHgzNUQzMzQiLz4NCgkJPHVpY29sb3IgbmFtZT0idGV4dCIgdmFsdWU9IjB4RkZGRkZGIi8+DQoJCTx1aWNvbG9yIG5hbWU9ImxpZ2h0IiB2YWx1ZT0iMHg0RTVENjAiLz4NCgkJPHVpY29sb3IgbmFtZT0ic2hhZG93IiB2YWx1ZT0iMHgwMDAwMDAiLz4NCgkJPHVpY29sb3IgbmFtZT0iYmFja2dyb3VuZCIgdmFsdWU9IjB4NzI3OTcxIi8+DQoJPC9jb2xvcnM+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DQoJCTx1aXNob3cgbmFtZT0idGh1bWJuYWlsIiB2YWx1ZT0idHJ1ZSIvPg0KCQk8dWlzaG93IG5hbWU9Im5vdGVzIiB2YWx1ZT0idHJ1ZSIvPg0KCQk8dWlzaG93IG5hbWU9InNlYXJjaCIgdmFsdWU9InRydWUiLz4NCgkJPHVpc2hvdyBuYW1lPSJhdHRhY2htZW50cyIgdmFsdWU9InRydWUiLz4NCgkJPHVpc2hvdyBuYW1lPSJ1dGlscyIgdmFsdWU9InRydWUiLz4NCgkJPHVpc2hvdyBuYW1lPSJ2b2x1bWUiIHZhbHVlPSJ0cnVlIi8+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yZXBsYWNlIG5hbWU9ImxvZ28iIHZhbHVlPSIiLz4NCgkJPHVpcmVwbGFjZSBuYW1lPSJiZ2ltYWdlIiB2YWx1ZT0iIi8+DQoJCTx1aXJlcGxhY2UgbmFtZT0iaW5pdGlhbHRhYiIgdmFsdWU9Im91dGxpbmUiLz4NCgk8L2xheW91dD4NCgk8bGFuZ3VhZ2UgaWQ9ImVu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DQoJCTx1aXRleHQgbmFtZT0iU0NSVUJCQVJTVEFUVVNfTk9BVURJTyIgdmFsdWU9Ik5vIEF1ZGlvIi8+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DQoJCTx1aXRleHQgbmFtZT0iVEFCX09VVExJTkUiIHZhbHVlPSJPdXRsaW5lIi8+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DQoJCTx1aXRleHQgbmFtZT0iU0xJREVfTk9URVMiIHZhbHVlPSJTbGlkZSBOb3Rlcy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TaG93IHNpZGViYXIgdG8gcGFydGljaXBhbnRzIi8+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SB1aXRleHQgLS0+DQoJCTwhLS0gc3Vic3RpdHV0aW9uOiAlbiA9PSBzbGlkZSBudW1iZXIgLS0+DQoJCTx1aXRleHQgbmFtZT0iVU5OQU1FRFNMSURFVElUTEUiIHZhbHVlPSJGb2xpZSAlbiIvPg0KCQk8IS0tIHN1YnN0aXR1dGlvbjogJW4gPT0gc2xpZGUgbnVtYmVyIC0tPg0KCQk8IS0tIHN1YnN0aXR1dGlvbjogJXQgPT0gdG90YWwgc2xpZGUgY291bnQgLS0+DQoJCTx1aXRleHQgbmFtZT0iU0NSVUJCQVJTVEFUVVNfU0xJREVJTkZPIiB2YWx1ZT0iRm9saWUgJW4gLyAldCB8ICIvPg0KCQk8dWl0ZXh0IG5hbWU9IlNDUlVCQkFSU1RBVFVTX1NUT1BQRUQiIHZhbHVlPSJCZWVuZGV0Ii8+DQoJCTx1aXRleHQgbmFtZT0iU0NSVUJCQVJTVEFUVVNfUExBWUlORyIgdmFsdWU9IldpZWRlcmdhYmUiLz4NCgkJPHVpdGV4dCBuYW1lPSJTQ1JVQkJBUlNUQVRVU19OT0FVRElPIiB2YWx1ZT0iS2VpbiBBdWRpbyIvPg0KCQk8dWl0ZXh0IG5hbWU9IlNDUlVCQkFSU1RBVFVTX0xPQURJTkciIHZhbHVlPSJMYWRlbiIvPg0KCQk8dWl0ZXh0IG5hbWU9IlNDUlVCQkFSU1RBVFVTX0JVRkZFUklORyIgdmFsdWU9IlB1ZmZlcm4iLz4NCgkJPHVpdGV4dCBuYW1lPSJTQ1JVQkJBUlNUQVRVU19RVUVTVElPTiIgdmFsdWU9IkZyYWdlIGJlYW50d29ydGVuIi8+DQoJCTx1aXRleHQgbmFtZT0iU0NSVUJCQVJTVEFUVVNfUkVWSUVXUVVJWiIgdmFsdWU9Ik5vY2htYWxzIGR1cmNoc2VoZW4iLz4NCgkJPCEtLSBzdWJzdGl0dXRpb246ICVtID09IG1pbnV0ZXMgcmVtYWluaW5nIC0tPg0KCQk8IS0tIHN1YnN0aXR1dGlvbjogJXMgPT0gc2Vjb25kcyByZW1haW5pbmcgLS0+DQoJCTx1aXRleHQgbmFtZT0iRUxBUFNFRCIgdmFsdWU9IlJlc3RkYXVlcjogJW0gTWludXRlbiAlcyBTZWt1bmRlbiIvPg0KCQk8dWl0ZXh0IG5hbWU9Ik5PVEZPVU5EIiB2YWx1ZT0iTmljaHRzIGdlZnVuZGVuIi8+DQoJCTx1aXRleHQgbmFtZT0iQVRUQUNITUVOVFMiIHZhbHVlPSJBbmxhZ2VuIi8+DQoJCTwhLS0gc3Vic3RpdHV0aW9uOiAlcCA9PSBjdXJyZW50IHNwZWFrZXIncyB0aXRsZSAtLT4NCgkJPHVpdGV4dCBuYW1lPSJCSU9XSU5fVElUTEUiIHZhbHVlPSJTcHJlY2hlcjogJXAiLz4NCgkJPHVpdGV4dCBuYW1lPSJCSU9CVE5fVElUTEUiIHZhbHVlPSJTcHJlY2hlciIvPg0KCQk8dWl0ZXh0IG5hbWU9IkRJVklERVJCVE5fVElUTEUiIHZhbHVlPSJ8Ii8+DQoJCTx1aXRleHQgbmFtZT0iQ09OVEFDVEJUTl9USVRMRSIgdmFsdWU9IktvbnRha3QiLz4NCgkJPHVpdGV4dCBuYW1lPSJUQUJfT1VUTElORSIgdmFsdWU9IlN0cnVrdHVyIi8+DQoJCTx1aXRleHQgbmFtZT0iVEFCX1RIVU1CIiB2YWx1ZT0iTWluaWF0dXIiLz4NCgkJPHVpdGV4dCBuYW1lPSJUQUJfTk9URVMiIHZhbHVlPSJOb3RpemVuIi8+DQoJCTx1aXRleHQgbmFtZT0iVEFCX1NFQVJDSCIgdmFsdWU9IlN1Y2hlbiIvPg0KCQk8dWl0ZXh0IG5hbWU9IlNMSURFX0hFQURJTkciIHZhbHVlPSJGb2xpZW50aXRlbCIvPg0KCQk8dWl0ZXh0IG5hbWU9IkRVUkFUSU9OX0hFQURJTkciIHZhbHVlPSJEYXVlciIvPg0KCQk8dWl0ZXh0IG5hbWU9IlNFQVJDSF9IRUFESU5HIiB2YWx1ZT0iVGV4dCBzdWNoZW46Ii8+DQoJCTx1aXRleHQgbmFtZT0iVEhVTUJfSEVBRElORyIgdmFsdWU9IkZvbGllIi8+DQoJCTx1aXRleHQgbmFtZT0iVEhVTUJfSU5GTyIgdmFsdWU9IkZvbGllbnRpdGVsL0RhdWVyIi8+DQoJCTx1aXRleHQgbmFtZT0iQVRUQUNITkFNRV9IRUFESU5HIiB2YWx1ZT0iRGF0ZWluYW1lIi8+DQoJCTx1aXRleHQgbmFtZT0iQVRUQUNIU0laRV9IRUFESU5HIiB2YWx1ZT0iR3LDtsOfZSIvPg0KCQk8dWl0ZXh0IG5hbWU9IlNMSURFX05PVEVTIiB2YWx1ZT0iRm9saWVubm90aXplb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EZW4gVGVpbG5laG1lcm4gZGllIFNlaXRlbmxlaXN0ZSBhbnplaWdlbiIvPg0KCQk8dWl0ZXh0IG5hbWU9Ik1VVEUiIHZhbHVlPSJUb24gY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IHVpdGV4dCAtLT4NCgkJPCEtLSBzdWJzdGl0dXRpb246ICVuID09IHNsaWRlIG51bWJlciAtLT4NCgkJPHVpdGV4dCBuYW1lPSJVTk5BTUVEU0xJREVUSVRMRSIgdmFsdWU9IkRpYXBvc2l0aXZlICVuIi8+DQoJCTwhLS0gc3Vic3RpdHV0aW9uOiAlbiA9PSBzbGlkZSBudW1iZXIgLS0+DQoJCTwhLS0gc3Vic3RpdHV0aW9uOiAldCA9PSB0b3RhbCBzbGlkZSBjb3VudCAtLT4NCgkJPHVpdGV4dCBuYW1lPSJTQ1JVQkJBUlNUQVRVU19TTElERUlORk8iIHZhbHVlPSJEaWFwb3NpdGl2ZSAlbiAvICV0IHwgIi8+DQoJCTx1aXRleHQgbmFtZT0iU0NSVUJCQVJTVEFUVVNfU1RPUFBFRCIgdmFsdWU9IkFycsOqdMOpZSIvPg0KCQk8dWl0ZXh0IG5hbWU9IlNDUlVCQkFSU1RBVFVTX1BMQVlJTkciIHZhbHVlPSJMZWN0dXJlIi8+DQoJCTx1aXRleHQgbmFtZT0iU0NSVUJCQVJTVEFUVVNfTk9BVURJTyIgdmFsdWU9IlBhcyBkZSBzb24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DQoJCTwhLS0gc3Vic3RpdHV0aW9uOiAlcCA9PSBjdXJyZW50IHNwZWFrZXIncyB0aXRsZSAtLT4NCgkJPHVpdGV4dCBuYW1lPSJCSU9XSU5fVElUTEUiIHZhbHVlPSJCaW8gOiAlcCIvPg0KCQk8dWl0ZXh0IG5hbWU9IkJJT0JUTl9USVRMRSIgdmFsdWU9IkJpbyA6Ii8+DQoJCTx1aXRleHQgbmFtZT0iRElWSURFUkJUTl9USVRMRSIgdmFsdWU9InwiLz4NCgkJPHVpdGV4dCBuYW1lPSJDT05UQUNUQlROX1RJVExFIiB2YWx1ZT0iQ29udGFjdCIvPg0KCQk8dWl0ZXh0IG5hbWU9IlRBQl9PVVRMSU5FIiB2YWx1ZT0iUGxhbiIvPg0KCQk8dWl0ZXh0IG5hbWU9IlRBQl9USFVNQiIgdmFsdWU9IiBNaW5pYXR1cmUiLz4NCgkJPHVpdGV4dCBuYW1lPSJUQUJfTk9URVMiIHZhbHVlPSJOb3RlcyIvPg0KCQk8dWl0ZXh0IG5hbWU9IlRBQl9TRUFSQ0giIHZhbHVlPSIgQ2hlcmNoZXI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Tm90ZXMgZGVzIGRpYXBvc2l0aXZlcy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Nb250cmVyIGwnZW5jYWRyw6kgYXV4IHBhcnRpY2lwYW50cyIvPg0KCQk8dWl0ZXh0IG5hbWU9Ik1VVEUiIHZhbHVlPSJNdWV0Ii8+DQoJCTx1aXRleHQgbmFtZT0iRE9DV1JBUF9USVRMRSIgdmFsdWU9IlBpw6hjZSBqb2ludGUgUHJlc2VudGVyIi8+DQoJCTx1aXRleHQgbmFtZT0iRE9DV1JBUF9NU0ciIHZhbHVlPSJFbnJlZ2lzdHJlciBzdXIgbW9uIG9yZGluYXRldXIiLz4NCgkJPHVpdGV4dCBuYW1lPSJET0NXUkFQX1BST01QVCIgdmFsdWU9IkNsaXF1ZXIgcG91ciB0w6lsw6ljaGFyZ2VyIi8+DQoJPC9sYW5ndWFnZT4NCgk8bGFuZ3VhZ2UgaWQ9Imph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IHVpdGV4dCAtLT4NCgkJPCEtLSBzdWJzdGl0dXRpb246ICVuID09IHNsaWRlIG51bWJlciAtLT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TE9BRElORyIgdmFsdWU9IuODreODvOODieS4rSIvPg0KCQk8dWl0ZXh0IG5hbWU9IlNDUlVCQkFSU1RBVFVTX0JVRkZFUklORyIgdmFsdWU9IuODkOODg+ODleOCoeS4rSIvPg0KCQk8dWl0ZXh0IG5hbWU9IlNDUlVCQkFSU1RBVFVTX1FVRVNUSU9OIiB2YWx1ZT0i6LOq5ZWP44Gr562U44GI44Gm5LiL44GV44GEIi8+DQoJCTx1aXRleHQgbmFtZT0iU0NSVUJCQVJTVEFUVVNfUkVWSUVXUVVJWiIgdmFsdWU9IuOCr+OCpOOCuuOCkuODrOODk+ODpeODvOOBl+OBpuOBhOOBvuOBmSIvPg0KCQk8IS0tIHN1YnN0aXR1dGlvbjogJW0gPT0gbWludXRlcyByZW1haW5pbmcgLS0+DQoJCTwhLS0gc3Vic3RpdHV0aW9uOiAlcyA9PSBzZWNvbmRzIHJlbWFpbmluZyAtLT4NCgkJPHVpdGV4dCBuYW1lPSJFTEFQU0VEIiB2YWx1ZT0i5q6L44KKIDogJW0g5YiGICVzIOenkiIvPg0KCQk8dWl0ZXh0IG5hbWU9Ik5PVEZPVU5EIiB2YWx1ZT0i5L2V44KC6KaL44Gk44GL44KK44G+44Gb44KTIi8+DQoJCTx1aXRleHQgbmFtZT0iQVRUQUNITUVOVFMiIHZhbHVlPSLmt7vku5giLz4NCgkJPCEtLSBzdWJzdGl0dXRpb246ICVwID09IGN1cnJlbnQgc3BlYWtlcidzIHRpdGxlIC0tPg0KCQk8dWl0ZXh0IG5hbWU9IkJJT1dJTl9USVRMRSIgdmFsdWU9Iue1jOattCA6ICVwIi8+DQoJCTx1aXRleHQgbmFtZT0iQklPQlROX1RJVExFIiB2YWx1ZT0i57WM5q20Ii8+DQoJCTx1aXRleHQgbmFtZT0iRElWSURFUkJUTl9USVRMRSIgdmFsdWU9InwiLz4NCgkJPHVpdGV4dCBuYW1lPSJDT05UQUNUQlROX1RJVExFIiB2YWx1ZT0i44GK5ZWP44GE5ZCI44KP44Gb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C5Yqg6ICF44Gr6KaL44Gb44KLIi8+DQoJCTx1aXRleHQgbmFtZT0iTVVURSIgdmFsdWU9IuODn+ODpeODvOODiCIvPg0KCQk8dWl0ZXh0IG5hbWU9IkRPQ1dSQVBfVElUTEUiIHZhbHVlPSJQcmVzZW50ZXIg5re75LuY44OV44Kh44Kk44OrIi8+DQoJCTx1aXRleHQgbmFtZT0iRE9DV1JBUF9NU0ciIHZhbHVlPSLjg57jgqTjgrPjg7Pjg5Tjg6Xjg7zjgr/jgavkv53lrZgiLz4NCgkJPHVpdGV4dCBuYW1lPSJET0NXUkFQX1BST01QVCIgdmFsdWU9IuOCr+ODquODg+OCr+OBl+OBpuODgOOCpuODs+ODreODvOODiSIvPg0KCTwvbGFuZ3VhZ2U+DQoJPGxhbmd1YWdlIGlkPSJrbyI+DQoJCTwhLS0gZm9ybWF0IGZvciB1aWZvbnQgdmFsdWUgaXMgImZvbnQsc2l6ZSxpc2JvbGQsaXNpdGFsaWMsaXNzaGFkb3dlZCIgLS0+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DQoJCTx1aWZvbnQgbmFtZT0iRk9OVF9FTEFQU0VEVElNRSIgdmFsdWU9IlZlcmRhbmEsMTEsdHJ1ZSxmYWxzZSxmYWxzZSIvPg0KCQk8dWlmb250IG5hbWU9IkZPTlRfVVRJTFNNRU5VIiB2YWx1ZT0iVmVyZGFuYSw5LHRydWUsZmFsc2UsZmFsc2UiLz4NCgkJPHVpZm9udCBuYW1lPSJGT05UX1RBQlMiIHZhbHVlPSJWZXJkYW5hLDExLGZhbHNlLGZhbHNlLGZhbHNlIi8+DQoJCTx1aWZvbnQgbmFtZT0iRk9OVF9QUkVTRU5UQVRJT05OQU1FIiB2YWx1ZT0iVmVyZGFuYSwxNSxmYWxzZSxmYWxzZSx0cnVlIi8+DQoJCTx1aWZvbnQgbmFtZT0iRk9OVF9QUkVTRU5URVJOQU1FIiB2YWx1ZT0iVmVyZGFuYSwxNSx0cnVlLGZhbHNlLHRydWUiLz4NCgkJPHVpZm9udCBuYW1lPSJGT05UX1BSRVNFTlRFUlRJVExFIiB2YWx1ZT0iVmVyZGFuYSwxMSxmYWxzZSxmYWxzZSx0cnVlIi8+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MTEsZmFsc2UsZmFsc2UsdHJ1ZSIvPg0KCQk8dWlmb250IG5hbWU9IkZPTlRfQklPV0lOIiB2YWx1ZT0iVmVyZGFuYSwxMSxmYWxzZSxmYWxzZSxmYWxzZSIvPg0KCQk8dWlmb250IG5hbWU9IkZPTlRfTElTVEhFQURJTkciIHZhbHVlPSJWZXJkYW5hLDExLGZhbHNlLGZhbHNlLGZhbHNlIi8+DQoJCTx1aWZvbnQgbmFtZT0iRk9OVF9XSU5USVRMRSIgdmFsdWU9IlZlcmRhbmEsMTEsZmFsc2UsZmFsc2UsdHJ1ZSIvPg0KCQk8dWlmb250IG5hbWU9IkZPTlRfQVRUQUNITUVOVFMiIHZhbHVlPSJWZXJkYW5hLDExLGZhbHNlLGZhbHNlLHRydWUiLz4NCgkJPCEtLSB1aXRleHQgLS0+DQoJCTwhLS0gc3Vic3RpdHV0aW9uOiAlbiA9PSBzbGlkZSBudW1iZXIgLS0+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PVVRMSU5FIiB2YWx1ZT0i6rCc7JqUIi8+DQoJCTx1aXRleHQgbmFtZT0iVEFCX1RIVU1CIiB2YWx1ZT0i7LaV7IaM7YyQIi8+DQoJCTx1aXRleHQgbmFtZT0iVEFCX05PVEVTIiB2YWx1ZT0i64W47Yq4Ii8+DQoJCTx1aXRleHQgbmFtZT0iVEFCX1NFQVJDSCIgdmFsdWU9IuqygOyDiSIvPg0KCQk8dWl0ZXh0IG5hbWU9IlNMSURFX0hFQURJTkciIHZhbHVlPSLsiqzrnbzsnbTrk5wg7KCc66qpIi8+DQoJCTx1aXRleHQgbmFtZT0iRFVSQVRJT05fSEVBRElORyIgdmFsdWU9IuyerOyDneyLnOqwhCIvPg0KCQk8dWl0ZXh0IG5hbWU9IlNFQVJDSF9IRUFESU5HIiB2YWx1ZT0i7YWN7Iqk7Yq4IOqygOyDiToiLz4NCgkJPHVpdGV4dCBuYW1lPSJUSFVNQl9IRUFESU5HIiB2YWx1ZT0i7Iqs65287J2065OcIi8+DQoJCTx1aXRleHQgbmFtZT0iVEhVTUJfSU5GTyIgdmFsdWU9IuygnOuqqS/snqzsg53si5zqsIQiLz4NCgkJPHVpdGV4dCBuYW1lPSJBVFRBQ0hOQU1FX0hFQURJTkciIHZhbHVlPSLtjIzsnbwg7J2066aEIi8+DQoJCTx1aXRleHQgbmFtZT0iQVRUQUNIU0laRV9IRUFESU5HIiB2YWx1ZT0i7YGs6riwIi8+DQoJCTx1aXRleHQgbmFtZT0iU0xJREVfTk9URVMiIHZhbHVlPSLsiqzrnbzsnbTrk5wg64W47Yq4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DQoJCTx1aXRleHQgbmFtZT0iRE9DV1JBUF9QUk9NUFQiIHZhbHVlPSLtgbTrpq3tlZjsl6wg64uk7Jq066Gc65OcIi8+DQoJPC9sYW5ndWFnZT4NCjwvY29uZmlndXJhdGlvbj4NCg=="/>
  <p:tag name="MMPROD_UIDATA" val="&lt;database version=&quot;6.0&quot;&gt;&lt;object type=&quot;1&quot; unique_id=&quot;10001&quot;&gt;&lt;property id=&quot;20139&quot; value=&quot;%n. %s&quot;/&gt;&lt;property id=&quot;20141&quot; value=&quot;01 lecture template&quot;/&gt;&lt;property id=&quot;20144&quot; value=&quot;1&quot;/&gt;&lt;property id=&quot;20146&quot; value=&quot;0&quot;/&gt;&lt;property id=&quot;20147&quot; value=&quot;0&quot;/&gt;&lt;property id=&quot;20148&quot; value=&quot;5&quot;/&gt;&lt;property id=&quot;20180&quot; value=&quot;1&quot;/&gt;&lt;property id=&quot;20181&quot; value=&quot;1&quot;/&gt;&lt;property id=&quot;20191&quot; value=&quot;http://connectpro60727338.acrobat.com&quot;/&gt;&lt;property id=&quot;20192&quot; value=&quot;http://connectpro60727338.acrobat.comm&quot;/&gt;&lt;property id=&quot;20193&quot; value=&quot;0&quot;/&gt;&lt;property id=&quot;20250&quot; value=&quot;6&quot;/&gt;&lt;property id=&quot;20251&quot; value=&quot;0&quot;/&gt;&lt;property id=&quot;20259&quot; value=&quot;0&quot;/&gt;&lt;property id=&quot;20262&quot; value=&quot;731685214&quot;/&gt;&lt;object type=&quot;4&quot; unique_id=&quot;10424&quot;&gt;&lt;/object&gt;&lt;object type=&quot;8&quot; unique_id=&quot;10425&quot;&gt;&lt;/object&gt;&lt;object type=&quot;2&quot; unique_id=&quot;10426&quot;&gt;&lt;object type=&quot;3&quot; unique_id=&quot;10427&quot;&gt;&lt;property id=&quot;20148&quot; value=&quot;5&quot;/&gt;&lt;property id=&quot;20300&quot; value=&quot;Slide 1&quot;/&gt;&lt;property id=&quot;20303&quot; value=&quot;-1&quot;/&gt;&lt;property id=&quot;20307&quot; value=&quot;258&quot;/&gt;&lt;property id=&quot;20309&quot; value=&quot;-1&quot;/&gt;&lt;/object&gt;&lt;object type=&quot;3&quot; unique_id=&quot;10428&quot;&gt;&lt;property id=&quot;20148&quot; value=&quot;5&quot;/&gt;&lt;property id=&quot;20300&quot; value=&quot;Slide 2&quot;/&gt;&lt;property id=&quot;20303&quot; value=&quot;-1&quot;/&gt;&lt;property id=&quot;20307&quot; value=&quot;260&quot;/&gt;&lt;property id=&quot;20309&quot; value=&quot;-1&quot;/&gt;&lt;/object&gt;&lt;object type=&quot;3&quot; unique_id=&quot;10429&quot;&gt;&lt;property id=&quot;20148&quot; value=&quot;5&quot;/&gt;&lt;property id=&quot;20300&quot; value=&quot;Slide 4&quot;/&gt;&lt;property id=&quot;20303&quot; value=&quot;-1&quot;/&gt;&lt;property id=&quot;20307&quot; value=&quot;261&quot;/&gt;&lt;property id=&quot;20309&quot; value=&quot;-1&quot;/&gt;&lt;/object&gt;&lt;object type=&quot;3&quot; unique_id=&quot;10430&quot;&gt;&lt;property id=&quot;20148&quot; value=&quot;5&quot;/&gt;&lt;property id=&quot;20300&quot; value=&quot;Slide 5&quot;/&gt;&lt;property id=&quot;20303&quot; value=&quot;-1&quot;/&gt;&lt;property id=&quot;20307&quot; value=&quot;267&quot;/&gt;&lt;property id=&quot;20309&quot; value=&quot;-1&quot;/&gt;&lt;/object&gt;&lt;object type=&quot;3&quot; unique_id=&quot;10431&quot;&gt;&lt;property id=&quot;20148&quot; value=&quot;5&quot;/&gt;&lt;property id=&quot;20300&quot; value=&quot;Slide 6&quot;/&gt;&lt;property id=&quot;20303&quot; value=&quot;-1&quot;/&gt;&lt;property id=&quot;20307&quot; value=&quot;268&quot;/&gt;&lt;property id=&quot;20309&quot; value=&quot;-1&quot;/&gt;&lt;/object&gt;&lt;object type=&quot;3&quot; unique_id=&quot;10432&quot;&gt;&lt;property id=&quot;20148&quot; value=&quot;5&quot;/&gt;&lt;property id=&quot;20300&quot; value=&quot;Slide 7&quot;/&gt;&lt;property id=&quot;20303&quot; value=&quot;-1&quot;/&gt;&lt;property id=&quot;20307&quot; value=&quot;269&quot;/&gt;&lt;property id=&quot;20309&quot; value=&quot;-1&quot;/&gt;&lt;/object&gt;&lt;object type=&quot;3&quot; unique_id=&quot;10433&quot;&gt;&lt;property id=&quot;20148&quot; value=&quot;5&quot;/&gt;&lt;property id=&quot;20300&quot; value=&quot;Slide 8&quot;/&gt;&lt;property id=&quot;20303&quot; value=&quot;-1&quot;/&gt;&lt;property id=&quot;20307&quot; value=&quot;257&quot;/&gt;&lt;property id=&quot;20309&quot; value=&quot;-1&quot;/&gt;&lt;/object&gt;&lt;object type=&quot;3&quot; unique_id=&quot;10434&quot;&gt;&lt;property id=&quot;20148&quot; value=&quot;5&quot;/&gt;&lt;property id=&quot;20300&quot; value=&quot;Slide 9&quot;/&gt;&lt;property id=&quot;20303&quot; value=&quot;-1&quot;/&gt;&lt;property id=&quot;20307&quot; value=&quot;256&quot;/&gt;&lt;property id=&quot;20309&quot; value=&quot;-1&quot;/&gt;&lt;/object&gt;&lt;object type=&quot;3&quot; unique_id=&quot;10435&quot;&gt;&lt;property id=&quot;20148&quot; value=&quot;5&quot;/&gt;&lt;property id=&quot;20300&quot; value=&quot;Slide 10&quot;/&gt;&lt;property id=&quot;20303&quot; value=&quot;-1&quot;/&gt;&lt;property id=&quot;20307&quot; value=&quot;264&quot;/&gt;&lt;property id=&quot;20309&quot; value=&quot;-1&quot;/&gt;&lt;/object&gt;&lt;object type=&quot;3&quot; unique_id=&quot;10436&quot;&gt;&lt;property id=&quot;20148&quot; value=&quot;5&quot;/&gt;&lt;property id=&quot;20300&quot; value=&quot;Slide 11&quot;/&gt;&lt;property id=&quot;20303&quot; value=&quot;-1&quot;/&gt;&lt;property id=&quot;20307&quot; value=&quot;259&quot;/&gt;&lt;property id=&quot;20309&quot; value=&quot;-1&quot;/&gt;&lt;/object&gt;&lt;object type=&quot;3&quot; unique_id=&quot;10437&quot;&gt;&lt;property id=&quot;20148&quot; value=&quot;5&quot;/&gt;&lt;property id=&quot;20300&quot; value=&quot;Slide 13&quot;/&gt;&lt;property id=&quot;20303&quot; value=&quot;-1&quot;/&gt;&lt;property id=&quot;20307&quot; value=&quot;265&quot;/&gt;&lt;property id=&quot;20309&quot; value=&quot;-1&quot;/&gt;&lt;/object&gt;&lt;object type=&quot;3&quot; unique_id=&quot;10438&quot;&gt;&lt;property id=&quot;20148&quot; value=&quot;5&quot;/&gt;&lt;property id=&quot;20300&quot; value=&quot;Slide 14&quot;/&gt;&lt;property id=&quot;20303&quot; value=&quot;-1&quot;/&gt;&lt;property id=&quot;20307&quot; value=&quot;266&quot;/&gt;&lt;property id=&quot;20309&quot; value=&quot;-1&quot;/&gt;&lt;/object&gt;&lt;object type=&quot;3&quot; unique_id=&quot;10439&quot;&gt;&lt;property id=&quot;20148&quot; value=&quot;5&quot;/&gt;&lt;property id=&quot;20300&quot; value=&quot;Slide 15&quot;/&gt;&lt;property id=&quot;20303&quot; value=&quot;-1&quot;/&gt;&lt;property id=&quot;20307&quot; value=&quot;262&quot;/&gt;&lt;property id=&quot;20309&quot; value=&quot;-1&quot;/&gt;&lt;/object&gt;&lt;object type=&quot;3&quot; unique_id=&quot;10440&quot;&gt;&lt;property id=&quot;20148&quot; value=&quot;5&quot;/&gt;&lt;property id=&quot;20300&quot; value=&quot;Slide 16&quot;/&gt;&lt;property id=&quot;20303&quot; value=&quot;-1&quot;/&gt;&lt;property id=&quot;20307&quot; value=&quot;263&quot;/&gt;&lt;property id=&quot;20309&quot; value=&quot;-1&quot;/&gt;&lt;/object&gt;&lt;object type=&quot;3&quot; unique_id=&quot;10441&quot;&gt;&lt;property id=&quot;20148&quot; value=&quot;5&quot;/&gt;&lt;property id=&quot;20300&quot; value=&quot;Slide 18&quot;/&gt;&lt;property id=&quot;20303&quot; value=&quot;-1&quot;/&gt;&lt;property id=&quot;20307&quot; value=&quot;270&quot;/&gt;&lt;property id=&quot;20309&quot; value=&quot;-1&quot;/&gt;&lt;/object&gt;&lt;object type=&quot;3&quot; unique_id=&quot;10541&quot;&gt;&lt;property id=&quot;20148&quot; value=&quot;5&quot;/&gt;&lt;property id=&quot;20300&quot; value=&quot;Slide 19&quot;/&gt;&lt;property id=&quot;20307&quot; value=&quot;271&quot;/&gt;&lt;property id=&quot;20309&quot; value=&quot;-1&quot;/&gt;&lt;/object&gt;&lt;object type=&quot;3&quot; unique_id=&quot;10979&quot;&gt;&lt;property id=&quot;20148&quot; value=&quot;5&quot;/&gt;&lt;property id=&quot;20300&quot; value=&quot;Slide 3&quot;/&gt;&lt;property id=&quot;20307&quot; value=&quot;272&quot;/&gt;&lt;property id=&quot;20309&quot; value=&quot;-1&quot;/&gt;&lt;/object&gt;&lt;object type=&quot;3&quot; unique_id=&quot;11756&quot;&gt;&lt;property id=&quot;20148&quot; value=&quot;5&quot;/&gt;&lt;property id=&quot;20300&quot; value=&quot;Slide 12&quot;/&gt;&lt;property id=&quot;20307&quot; value=&quot;273&quot;/&gt;&lt;/object&gt;&lt;object type=&quot;3&quot; unique_id=&quot;11778&quot;&gt;&lt;property id=&quot;20148&quot; value=&quot;5&quot;/&gt;&lt;property id=&quot;20300&quot; value=&quot;Slide 17&quot;/&gt;&lt;property id=&quot;20307&quot; value=&quot;274&quot;/&gt;&lt;/object&gt;&lt;/object&gt;&lt;/object&gt;&lt;/database&gt;"/>
  <p:tag name="ISPRING_RESOURCE_PATHS_HASH_2" val="f19e44d8f44eabb16e6223f68f44a655bc0bec"/>
</p:tagLst>
</file>

<file path=ppt/theme/theme1.xml><?xml version="1.0" encoding="utf-8"?>
<a:theme xmlns:a="http://schemas.openxmlformats.org/drawingml/2006/main" name="Оформление по умолчанию">
  <a:themeElements>
    <a:clrScheme name="Оформление по умолчанию 16">
      <a:dk1>
        <a:srgbClr val="000000"/>
      </a:dk1>
      <a:lt1>
        <a:srgbClr val="FFFFFF"/>
      </a:lt1>
      <a:dk2>
        <a:srgbClr val="333399"/>
      </a:dk2>
      <a:lt2>
        <a:srgbClr val="808080"/>
      </a:lt2>
      <a:accent1>
        <a:srgbClr val="FFFFFF"/>
      </a:accent1>
      <a:accent2>
        <a:srgbClr val="0F2BEC"/>
      </a:accent2>
      <a:accent3>
        <a:srgbClr val="FFFFFF"/>
      </a:accent3>
      <a:accent4>
        <a:srgbClr val="000000"/>
      </a:accent4>
      <a:accent5>
        <a:srgbClr val="FFFFFF"/>
      </a:accent5>
      <a:accent6>
        <a:srgbClr val="0C26D6"/>
      </a:accent6>
      <a:hlink>
        <a:srgbClr val="000000"/>
      </a:hlink>
      <a:folHlink>
        <a:srgbClr val="292929"/>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w="3175" cap="flat" cmpd="sng" algn="ctr">
          <a:solidFill>
            <a:schemeClr val="tx1"/>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274638" marR="0" indent="182563" algn="just" defTabSz="914400" rtl="0" eaLnBrk="1" fontAlgn="base" latinLnBrk="0" hangingPunct="1">
          <a:lnSpc>
            <a:spcPct val="100000"/>
          </a:lnSpc>
          <a:spcBef>
            <a:spcPct val="10000"/>
          </a:spcBef>
          <a:spcAft>
            <a:spcPct val="0"/>
          </a:spcAft>
          <a:buClrTx/>
          <a:buSzTx/>
          <a:buFontTx/>
          <a:buNone/>
          <a:tabLst/>
          <a:defRPr kumimoji="0" lang="ru-RU" altLang="ru-RU" sz="20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noFill/>
        <a:ln w="3175" cap="flat" cmpd="sng" algn="ctr">
          <a:solidFill>
            <a:schemeClr val="tx1"/>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274638" marR="0" indent="182563" algn="just" defTabSz="914400" rtl="0" eaLnBrk="1" fontAlgn="base" latinLnBrk="0" hangingPunct="1">
          <a:lnSpc>
            <a:spcPct val="100000"/>
          </a:lnSpc>
          <a:spcBef>
            <a:spcPct val="10000"/>
          </a:spcBef>
          <a:spcAft>
            <a:spcPct val="0"/>
          </a:spcAft>
          <a:buClrTx/>
          <a:buSzTx/>
          <a:buFontTx/>
          <a:buNone/>
          <a:tabLst/>
          <a:defRPr kumimoji="0" lang="ru-RU" altLang="ru-RU" sz="20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Оформление по умолчанию 13">
        <a:dk1>
          <a:srgbClr val="000000"/>
        </a:dk1>
        <a:lt1>
          <a:srgbClr val="FFFFFF"/>
        </a:lt1>
        <a:dk2>
          <a:srgbClr val="333399"/>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14">
        <a:dk1>
          <a:srgbClr val="000000"/>
        </a:dk1>
        <a:lt1>
          <a:srgbClr val="FFFFFF"/>
        </a:lt1>
        <a:dk2>
          <a:srgbClr val="333399"/>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292929"/>
        </a:folHlink>
      </a:clrScheme>
      <a:clrMap bg1="lt1" tx1="dk1" bg2="lt2" tx2="dk2" accent1="accent1" accent2="accent2" accent3="accent3" accent4="accent4" accent5="accent5" accent6="accent6" hlink="hlink" folHlink="folHlink"/>
    </a:extraClrScheme>
    <a:extraClrScheme>
      <a:clrScheme name="Оформление по умолчанию 15">
        <a:dk1>
          <a:srgbClr val="000000"/>
        </a:dk1>
        <a:lt1>
          <a:srgbClr val="FFFFFF"/>
        </a:lt1>
        <a:dk2>
          <a:srgbClr val="333399"/>
        </a:dk2>
        <a:lt2>
          <a:srgbClr val="808080"/>
        </a:lt2>
        <a:accent1>
          <a:srgbClr val="FFFFFF"/>
        </a:accent1>
        <a:accent2>
          <a:srgbClr val="333399"/>
        </a:accent2>
        <a:accent3>
          <a:srgbClr val="FFFFFF"/>
        </a:accent3>
        <a:accent4>
          <a:srgbClr val="000000"/>
        </a:accent4>
        <a:accent5>
          <a:srgbClr val="FFFFFF"/>
        </a:accent5>
        <a:accent6>
          <a:srgbClr val="2D2D8A"/>
        </a:accent6>
        <a:hlink>
          <a:srgbClr val="000000"/>
        </a:hlink>
        <a:folHlink>
          <a:srgbClr val="292929"/>
        </a:folHlink>
      </a:clrScheme>
      <a:clrMap bg1="lt1" tx1="dk1" bg2="lt2" tx2="dk2" accent1="accent1" accent2="accent2" accent3="accent3" accent4="accent4" accent5="accent5" accent6="accent6" hlink="hlink" folHlink="folHlink"/>
    </a:extraClrScheme>
    <a:extraClrScheme>
      <a:clrScheme name="Оформление по умолчанию 16">
        <a:dk1>
          <a:srgbClr val="000000"/>
        </a:dk1>
        <a:lt1>
          <a:srgbClr val="FFFFFF"/>
        </a:lt1>
        <a:dk2>
          <a:srgbClr val="333399"/>
        </a:dk2>
        <a:lt2>
          <a:srgbClr val="808080"/>
        </a:lt2>
        <a:accent1>
          <a:srgbClr val="FFFFFF"/>
        </a:accent1>
        <a:accent2>
          <a:srgbClr val="0F2BEC"/>
        </a:accent2>
        <a:accent3>
          <a:srgbClr val="FFFFFF"/>
        </a:accent3>
        <a:accent4>
          <a:srgbClr val="000000"/>
        </a:accent4>
        <a:accent5>
          <a:srgbClr val="FFFFFF"/>
        </a:accent5>
        <a:accent6>
          <a:srgbClr val="0C26D6"/>
        </a:accent6>
        <a:hlink>
          <a:srgbClr val="000000"/>
        </a:hlink>
        <a:folHlink>
          <a:srgbClr val="29292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38891</TotalTime>
  <Words>4585</Words>
  <Application>Microsoft Office PowerPoint</Application>
  <PresentationFormat>On-screen Show (4:3)</PresentationFormat>
  <Paragraphs>540</Paragraphs>
  <Slides>43</Slides>
  <Notes>40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43</vt:i4>
      </vt:variant>
    </vt:vector>
  </HeadingPairs>
  <TitlesOfParts>
    <vt:vector size="47" baseType="lpstr">
      <vt:lpstr>Arial</vt:lpstr>
      <vt:lpstr>Arial Narrow</vt:lpstr>
      <vt:lpstr>Calibri</vt:lpstr>
      <vt:lpstr>Оформление по умолчанию</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OPITUP VVSU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Template</dc:title>
  <dc:creator>S.V.Ryzhkov</dc:creator>
  <cp:lastModifiedBy>Недолужко Ольга</cp:lastModifiedBy>
  <cp:revision>346</cp:revision>
  <dcterms:created xsi:type="dcterms:W3CDTF">2007-04-22T06:20:01Z</dcterms:created>
  <dcterms:modified xsi:type="dcterms:W3CDTF">2019-12-30T22:16:22Z</dcterms:modified>
</cp:coreProperties>
</file>