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66"/>
  </p:notesMasterIdLst>
  <p:sldIdLst>
    <p:sldId id="256" r:id="rId2"/>
    <p:sldId id="257" r:id="rId3"/>
    <p:sldId id="258" r:id="rId4"/>
    <p:sldId id="259" r:id="rId5"/>
    <p:sldId id="262" r:id="rId6"/>
    <p:sldId id="261" r:id="rId7"/>
    <p:sldId id="264" r:id="rId8"/>
    <p:sldId id="276" r:id="rId9"/>
    <p:sldId id="365" r:id="rId10"/>
    <p:sldId id="367" r:id="rId11"/>
    <p:sldId id="363" r:id="rId12"/>
    <p:sldId id="279" r:id="rId13"/>
    <p:sldId id="366" r:id="rId14"/>
    <p:sldId id="280" r:id="rId15"/>
    <p:sldId id="281" r:id="rId16"/>
    <p:sldId id="285" r:id="rId17"/>
    <p:sldId id="286" r:id="rId18"/>
    <p:sldId id="287" r:id="rId19"/>
    <p:sldId id="362" r:id="rId20"/>
    <p:sldId id="288" r:id="rId21"/>
    <p:sldId id="289" r:id="rId22"/>
    <p:sldId id="291" r:id="rId23"/>
    <p:sldId id="292" r:id="rId24"/>
    <p:sldId id="294" r:id="rId25"/>
    <p:sldId id="368" r:id="rId26"/>
    <p:sldId id="295" r:id="rId27"/>
    <p:sldId id="393" r:id="rId28"/>
    <p:sldId id="277" r:id="rId29"/>
    <p:sldId id="394" r:id="rId30"/>
    <p:sldId id="369" r:id="rId31"/>
    <p:sldId id="370" r:id="rId32"/>
    <p:sldId id="398" r:id="rId33"/>
    <p:sldId id="401" r:id="rId34"/>
    <p:sldId id="372" r:id="rId35"/>
    <p:sldId id="373" r:id="rId36"/>
    <p:sldId id="374" r:id="rId37"/>
    <p:sldId id="375" r:id="rId38"/>
    <p:sldId id="376" r:id="rId39"/>
    <p:sldId id="400" r:id="rId40"/>
    <p:sldId id="377" r:id="rId41"/>
    <p:sldId id="378" r:id="rId42"/>
    <p:sldId id="379" r:id="rId43"/>
    <p:sldId id="307" r:id="rId44"/>
    <p:sldId id="361" r:id="rId45"/>
    <p:sldId id="309" r:id="rId46"/>
    <p:sldId id="310" r:id="rId47"/>
    <p:sldId id="313" r:id="rId48"/>
    <p:sldId id="316" r:id="rId49"/>
    <p:sldId id="317" r:id="rId50"/>
    <p:sldId id="318" r:id="rId51"/>
    <p:sldId id="319" r:id="rId52"/>
    <p:sldId id="333" r:id="rId53"/>
    <p:sldId id="335" r:id="rId54"/>
    <p:sldId id="345" r:id="rId55"/>
    <p:sldId id="338" r:id="rId56"/>
    <p:sldId id="337" r:id="rId57"/>
    <p:sldId id="346" r:id="rId58"/>
    <p:sldId id="347" r:id="rId59"/>
    <p:sldId id="349" r:id="rId60"/>
    <p:sldId id="351" r:id="rId61"/>
    <p:sldId id="352" r:id="rId62"/>
    <p:sldId id="353" r:id="rId63"/>
    <p:sldId id="356" r:id="rId64"/>
    <p:sldId id="360" r:id="rId65"/>
  </p:sldIdLst>
  <p:sldSz cx="9144000" cy="6858000" type="screen4x3"/>
  <p:notesSz cx="6858000" cy="9144000"/>
  <p:custDataLst>
    <p:tags r:id="rId67"/>
  </p:custData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44038F-E921-482F-AC5A-110BF3287653}" v="94" dt="2020-01-20T22:42:11.253"/>
  </p1510:revLst>
</p1510:revInfo>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5786" autoAdjust="0"/>
  </p:normalViewPr>
  <p:slideViewPr>
    <p:cSldViewPr>
      <p:cViewPr varScale="1">
        <p:scale>
          <a:sx n="70" d="100"/>
          <a:sy n="70" d="100"/>
        </p:scale>
        <p:origin x="1810" y="4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microsoft.com/office/2016/11/relationships/changesInfo" Target="changesInfos/changesInfo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gs" Target="tags/tag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Недолужко Ольга" userId="834c8478f9dd2a38" providerId="LiveId" clId="{2944038F-E921-482F-AC5A-110BF3287653}"/>
    <pc:docChg chg="undo custSel addSld delSld modSld sldOrd">
      <pc:chgData name="Недолужко Ольга" userId="834c8478f9dd2a38" providerId="LiveId" clId="{2944038F-E921-482F-AC5A-110BF3287653}" dt="2020-01-20T22:42:11.249" v="2587" actId="14100"/>
      <pc:docMkLst>
        <pc:docMk/>
      </pc:docMkLst>
      <pc:sldChg chg="modNotesTx">
        <pc:chgData name="Недолужко Ольга" userId="834c8478f9dd2a38" providerId="LiveId" clId="{2944038F-E921-482F-AC5A-110BF3287653}" dt="2020-01-20T03:02:59.884" v="935" actId="20577"/>
        <pc:sldMkLst>
          <pc:docMk/>
          <pc:sldMk cId="1140896681" sldId="259"/>
        </pc:sldMkLst>
      </pc:sldChg>
      <pc:sldChg chg="addSp modSp modNotesTx">
        <pc:chgData name="Недолужко Ольга" userId="834c8478f9dd2a38" providerId="LiveId" clId="{2944038F-E921-482F-AC5A-110BF3287653}" dt="2020-01-20T03:01:28.972" v="926" actId="20577"/>
        <pc:sldMkLst>
          <pc:docMk/>
          <pc:sldMk cId="346490078" sldId="261"/>
        </pc:sldMkLst>
        <pc:spChg chg="mod">
          <ac:chgData name="Недолужко Ольга" userId="834c8478f9dd2a38" providerId="LiveId" clId="{2944038F-E921-482F-AC5A-110BF3287653}" dt="2020-01-20T02:59:05.313" v="924"/>
          <ac:spMkLst>
            <pc:docMk/>
            <pc:sldMk cId="346490078" sldId="261"/>
            <ac:spMk id="3" creationId="{00000000-0000-0000-0000-000000000000}"/>
          </ac:spMkLst>
        </pc:spChg>
        <pc:picChg chg="add mod">
          <ac:chgData name="Недолужко Ольга" userId="834c8478f9dd2a38" providerId="LiveId" clId="{2944038F-E921-482F-AC5A-110BF3287653}" dt="2020-01-20T02:58:27.787" v="911" actId="1076"/>
          <ac:picMkLst>
            <pc:docMk/>
            <pc:sldMk cId="346490078" sldId="261"/>
            <ac:picMk id="2" creationId="{B62AB420-AACA-491F-8744-0FCDB2496B1C}"/>
          </ac:picMkLst>
        </pc:picChg>
      </pc:sldChg>
      <pc:sldChg chg="modNotesTx">
        <pc:chgData name="Недолужко Ольга" userId="834c8478f9dd2a38" providerId="LiveId" clId="{2944038F-E921-482F-AC5A-110BF3287653}" dt="2020-01-20T02:44:32.576" v="879" actId="20577"/>
        <pc:sldMkLst>
          <pc:docMk/>
          <pc:sldMk cId="2987984630" sldId="262"/>
        </pc:sldMkLst>
      </pc:sldChg>
      <pc:sldChg chg="del">
        <pc:chgData name="Недолужко Ольга" userId="834c8478f9dd2a38" providerId="LiveId" clId="{2944038F-E921-482F-AC5A-110BF3287653}" dt="2020-01-20T03:00:02.793" v="925" actId="47"/>
        <pc:sldMkLst>
          <pc:docMk/>
          <pc:sldMk cId="2634023944" sldId="263"/>
        </pc:sldMkLst>
      </pc:sldChg>
      <pc:sldChg chg="modSp modNotesTx">
        <pc:chgData name="Недолужко Ольга" userId="834c8478f9dd2a38" providerId="LiveId" clId="{2944038F-E921-482F-AC5A-110BF3287653}" dt="2020-01-20T04:16:57.482" v="1258" actId="20577"/>
        <pc:sldMkLst>
          <pc:docMk/>
          <pc:sldMk cId="2664755387" sldId="276"/>
        </pc:sldMkLst>
        <pc:spChg chg="mod">
          <ac:chgData name="Недолужко Ольга" userId="834c8478f9dd2a38" providerId="LiveId" clId="{2944038F-E921-482F-AC5A-110BF3287653}" dt="2020-01-20T04:16:38.084" v="1256"/>
          <ac:spMkLst>
            <pc:docMk/>
            <pc:sldMk cId="2664755387" sldId="276"/>
            <ac:spMk id="3" creationId="{00000000-0000-0000-0000-000000000000}"/>
          </ac:spMkLst>
        </pc:spChg>
      </pc:sldChg>
      <pc:sldChg chg="modSp add">
        <pc:chgData name="Недолужко Ольга" userId="834c8478f9dd2a38" providerId="LiveId" clId="{2944038F-E921-482F-AC5A-110BF3287653}" dt="2020-01-20T22:36:57.708" v="2522" actId="255"/>
        <pc:sldMkLst>
          <pc:docMk/>
          <pc:sldMk cId="0" sldId="277"/>
        </pc:sldMkLst>
        <pc:spChg chg="mod">
          <ac:chgData name="Недолужко Ольга" userId="834c8478f9dd2a38" providerId="LiveId" clId="{2944038F-E921-482F-AC5A-110BF3287653}" dt="2020-01-20T22:36:57.708" v="2522" actId="255"/>
          <ac:spMkLst>
            <pc:docMk/>
            <pc:sldMk cId="0" sldId="277"/>
            <ac:spMk id="32773" creationId="{00000000-0000-0000-0000-000000000000}"/>
          </ac:spMkLst>
        </pc:spChg>
      </pc:sldChg>
      <pc:sldChg chg="ord">
        <pc:chgData name="Недолужко Ольга" userId="834c8478f9dd2a38" providerId="LiveId" clId="{2944038F-E921-482F-AC5A-110BF3287653}" dt="2020-01-20T04:19:37.102" v="1271"/>
        <pc:sldMkLst>
          <pc:docMk/>
          <pc:sldMk cId="1798039086" sldId="279"/>
        </pc:sldMkLst>
      </pc:sldChg>
      <pc:sldChg chg="modNotesTx">
        <pc:chgData name="Недолужко Ольга" userId="834c8478f9dd2a38" providerId="LiveId" clId="{2944038F-E921-482F-AC5A-110BF3287653}" dt="2020-01-20T04:32:49.704" v="1439" actId="20577"/>
        <pc:sldMkLst>
          <pc:docMk/>
          <pc:sldMk cId="4280743225" sldId="294"/>
        </pc:sldMkLst>
      </pc:sldChg>
      <pc:sldChg chg="modSp modNotesTx">
        <pc:chgData name="Недолужко Ольга" userId="834c8478f9dd2a38" providerId="LiveId" clId="{2944038F-E921-482F-AC5A-110BF3287653}" dt="2020-01-20T04:37:14.704" v="1489" actId="20577"/>
        <pc:sldMkLst>
          <pc:docMk/>
          <pc:sldMk cId="3781375048" sldId="295"/>
        </pc:sldMkLst>
        <pc:spChg chg="mod">
          <ac:chgData name="Недолужко Ольга" userId="834c8478f9dd2a38" providerId="LiveId" clId="{2944038F-E921-482F-AC5A-110BF3287653}" dt="2020-01-20T04:35:31.628" v="1463" actId="20577"/>
          <ac:spMkLst>
            <pc:docMk/>
            <pc:sldMk cId="3781375048" sldId="295"/>
            <ac:spMk id="3" creationId="{00000000-0000-0000-0000-000000000000}"/>
          </ac:spMkLst>
        </pc:spChg>
      </pc:sldChg>
      <pc:sldChg chg="modSp modNotesTx">
        <pc:chgData name="Недолужко Ольга" userId="834c8478f9dd2a38" providerId="LiveId" clId="{2944038F-E921-482F-AC5A-110BF3287653}" dt="2020-01-20T21:55:31.177" v="1776" actId="20577"/>
        <pc:sldMkLst>
          <pc:docMk/>
          <pc:sldMk cId="3782187766" sldId="316"/>
        </pc:sldMkLst>
        <pc:spChg chg="mod">
          <ac:chgData name="Недолужко Ольга" userId="834c8478f9dd2a38" providerId="LiveId" clId="{2944038F-E921-482F-AC5A-110BF3287653}" dt="2020-01-20T21:54:02.754" v="1567" actId="20577"/>
          <ac:spMkLst>
            <pc:docMk/>
            <pc:sldMk cId="3782187766" sldId="316"/>
            <ac:spMk id="8" creationId="{00000000-0000-0000-0000-000000000000}"/>
          </ac:spMkLst>
        </pc:spChg>
        <pc:spChg chg="mod">
          <ac:chgData name="Недолужко Ольга" userId="834c8478f9dd2a38" providerId="LiveId" clId="{2944038F-E921-482F-AC5A-110BF3287653}" dt="2020-01-20T21:53:02.782" v="1494" actId="255"/>
          <ac:spMkLst>
            <pc:docMk/>
            <pc:sldMk cId="3782187766" sldId="316"/>
            <ac:spMk id="9" creationId="{00000000-0000-0000-0000-000000000000}"/>
          </ac:spMkLst>
        </pc:spChg>
      </pc:sldChg>
      <pc:sldChg chg="modSp modNotesTx">
        <pc:chgData name="Недолужко Ольга" userId="834c8478f9dd2a38" providerId="LiveId" clId="{2944038F-E921-482F-AC5A-110BF3287653}" dt="2020-01-20T22:05:53.046" v="2370" actId="20577"/>
        <pc:sldMkLst>
          <pc:docMk/>
          <pc:sldMk cId="4132481920" sldId="319"/>
        </pc:sldMkLst>
        <pc:spChg chg="mod">
          <ac:chgData name="Недолужко Ольга" userId="834c8478f9dd2a38" providerId="LiveId" clId="{2944038F-E921-482F-AC5A-110BF3287653}" dt="2020-01-20T21:58:27.143" v="1817" actId="1035"/>
          <ac:spMkLst>
            <pc:docMk/>
            <pc:sldMk cId="4132481920" sldId="319"/>
            <ac:spMk id="7" creationId="{00000000-0000-0000-0000-000000000000}"/>
          </ac:spMkLst>
        </pc:spChg>
        <pc:spChg chg="mod">
          <ac:chgData name="Недолужко Ольга" userId="834c8478f9dd2a38" providerId="LiveId" clId="{2944038F-E921-482F-AC5A-110BF3287653}" dt="2020-01-20T22:04:31.848" v="2165" actId="20577"/>
          <ac:spMkLst>
            <pc:docMk/>
            <pc:sldMk cId="4132481920" sldId="319"/>
            <ac:spMk id="8" creationId="{00000000-0000-0000-0000-000000000000}"/>
          </ac:spMkLst>
        </pc:spChg>
        <pc:picChg chg="mod">
          <ac:chgData name="Недолужко Ольга" userId="834c8478f9dd2a38" providerId="LiveId" clId="{2944038F-E921-482F-AC5A-110BF3287653}" dt="2020-01-20T21:58:30.067" v="1834" actId="1035"/>
          <ac:picMkLst>
            <pc:docMk/>
            <pc:sldMk cId="4132481920" sldId="319"/>
            <ac:picMk id="5" creationId="{00000000-0000-0000-0000-000000000000}"/>
          </ac:picMkLst>
        </pc:picChg>
      </pc:sldChg>
      <pc:sldChg chg="modNotesTx">
        <pc:chgData name="Недолужко Ольга" userId="834c8478f9dd2a38" providerId="LiveId" clId="{2944038F-E921-482F-AC5A-110BF3287653}" dt="2020-01-20T22:10:49.179" v="2434" actId="20577"/>
        <pc:sldMkLst>
          <pc:docMk/>
          <pc:sldMk cId="3944548936" sldId="333"/>
        </pc:sldMkLst>
      </pc:sldChg>
      <pc:sldChg chg="modNotesTx">
        <pc:chgData name="Недолужко Ольга" userId="834c8478f9dd2a38" providerId="LiveId" clId="{2944038F-E921-482F-AC5A-110BF3287653}" dt="2020-01-20T22:14:50.264" v="2500" actId="20577"/>
        <pc:sldMkLst>
          <pc:docMk/>
          <pc:sldMk cId="2189513307" sldId="347"/>
        </pc:sldMkLst>
      </pc:sldChg>
      <pc:sldChg chg="modNotesTx">
        <pc:chgData name="Недолужко Ольга" userId="834c8478f9dd2a38" providerId="LiveId" clId="{2944038F-E921-482F-AC5A-110BF3287653}" dt="2020-01-20T22:16:02.484" v="2501" actId="20577"/>
        <pc:sldMkLst>
          <pc:docMk/>
          <pc:sldMk cId="2832776232" sldId="351"/>
        </pc:sldMkLst>
      </pc:sldChg>
      <pc:sldChg chg="modSp">
        <pc:chgData name="Недолужко Ольга" userId="834c8478f9dd2a38" providerId="LiveId" clId="{2944038F-E921-482F-AC5A-110BF3287653}" dt="2020-01-20T22:16:27.139" v="2505" actId="20577"/>
        <pc:sldMkLst>
          <pc:docMk/>
          <pc:sldMk cId="2196865119" sldId="352"/>
        </pc:sldMkLst>
        <pc:spChg chg="mod">
          <ac:chgData name="Недолужко Ольга" userId="834c8478f9dd2a38" providerId="LiveId" clId="{2944038F-E921-482F-AC5A-110BF3287653}" dt="2020-01-20T22:16:27.139" v="2505" actId="20577"/>
          <ac:spMkLst>
            <pc:docMk/>
            <pc:sldMk cId="2196865119" sldId="352"/>
            <ac:spMk id="5" creationId="{00000000-0000-0000-0000-000000000000}"/>
          </ac:spMkLst>
        </pc:spChg>
      </pc:sldChg>
      <pc:sldChg chg="add ord">
        <pc:chgData name="Недолужко Ольга" userId="834c8478f9dd2a38" providerId="LiveId" clId="{2944038F-E921-482F-AC5A-110BF3287653}" dt="2020-01-20T04:19:44.980" v="1273"/>
        <pc:sldMkLst>
          <pc:docMk/>
          <pc:sldMk cId="3582412462" sldId="363"/>
        </pc:sldMkLst>
      </pc:sldChg>
      <pc:sldChg chg="modSp add del modNotesTx">
        <pc:chgData name="Недолужко Ольга" userId="834c8478f9dd2a38" providerId="LiveId" clId="{2944038F-E921-482F-AC5A-110BF3287653}" dt="2020-01-20T04:17:32.354" v="1266" actId="47"/>
        <pc:sldMkLst>
          <pc:docMk/>
          <pc:sldMk cId="3107303089" sldId="364"/>
        </pc:sldMkLst>
        <pc:spChg chg="mod">
          <ac:chgData name="Недолужко Ольга" userId="834c8478f9dd2a38" providerId="LiveId" clId="{2944038F-E921-482F-AC5A-110BF3287653}" dt="2020-01-20T04:17:06.410" v="1260"/>
          <ac:spMkLst>
            <pc:docMk/>
            <pc:sldMk cId="3107303089" sldId="364"/>
            <ac:spMk id="3" creationId="{00000000-0000-0000-0000-000000000000}"/>
          </ac:spMkLst>
        </pc:spChg>
      </pc:sldChg>
      <pc:sldChg chg="modSp add ord modNotesTx">
        <pc:chgData name="Недолужко Ольга" userId="834c8478f9dd2a38" providerId="LiveId" clId="{2944038F-E921-482F-AC5A-110BF3287653}" dt="2020-01-20T04:17:29.961" v="1265" actId="20577"/>
        <pc:sldMkLst>
          <pc:docMk/>
          <pc:sldMk cId="1853679226" sldId="365"/>
        </pc:sldMkLst>
        <pc:spChg chg="mod">
          <ac:chgData name="Недолужко Ольга" userId="834c8478f9dd2a38" providerId="LiveId" clId="{2944038F-E921-482F-AC5A-110BF3287653}" dt="2020-01-20T04:17:17.018" v="1264" actId="404"/>
          <ac:spMkLst>
            <pc:docMk/>
            <pc:sldMk cId="1853679226" sldId="365"/>
            <ac:spMk id="3" creationId="{00000000-0000-0000-0000-000000000000}"/>
          </ac:spMkLst>
        </pc:spChg>
      </pc:sldChg>
      <pc:sldChg chg="add">
        <pc:chgData name="Недолужко Ольга" userId="834c8478f9dd2a38" providerId="LiveId" clId="{2944038F-E921-482F-AC5A-110BF3287653}" dt="2020-01-20T04:18:56.441" v="1269"/>
        <pc:sldMkLst>
          <pc:docMk/>
          <pc:sldMk cId="2737942450" sldId="366"/>
        </pc:sldMkLst>
      </pc:sldChg>
      <pc:sldChg chg="modSp add modNotesTx">
        <pc:chgData name="Недолужко Ольга" userId="834c8478f9dd2a38" providerId="LiveId" clId="{2944038F-E921-482F-AC5A-110BF3287653}" dt="2020-01-20T04:24:06.538" v="1436" actId="255"/>
        <pc:sldMkLst>
          <pc:docMk/>
          <pc:sldMk cId="2948147147" sldId="367"/>
        </pc:sldMkLst>
        <pc:spChg chg="mod">
          <ac:chgData name="Недолужко Ольга" userId="834c8478f9dd2a38" providerId="LiveId" clId="{2944038F-E921-482F-AC5A-110BF3287653}" dt="2020-01-20T04:24:06.538" v="1436" actId="255"/>
          <ac:spMkLst>
            <pc:docMk/>
            <pc:sldMk cId="2948147147" sldId="367"/>
            <ac:spMk id="3" creationId="{00000000-0000-0000-0000-000000000000}"/>
          </ac:spMkLst>
        </pc:spChg>
      </pc:sldChg>
      <pc:sldChg chg="modSp add ord">
        <pc:chgData name="Недолужко Ольга" userId="834c8478f9dd2a38" providerId="LiveId" clId="{2944038F-E921-482F-AC5A-110BF3287653}" dt="2020-01-20T04:38:45.736" v="1491" actId="20577"/>
        <pc:sldMkLst>
          <pc:docMk/>
          <pc:sldMk cId="594015631" sldId="368"/>
        </pc:sldMkLst>
        <pc:spChg chg="mod">
          <ac:chgData name="Недолужко Ольга" userId="834c8478f9dd2a38" providerId="LiveId" clId="{2944038F-E921-482F-AC5A-110BF3287653}" dt="2020-01-20T04:38:45.736" v="1491" actId="20577"/>
          <ac:spMkLst>
            <pc:docMk/>
            <pc:sldMk cId="594015631" sldId="368"/>
            <ac:spMk id="3" creationId="{00000000-0000-0000-0000-000000000000}"/>
          </ac:spMkLst>
        </pc:spChg>
      </pc:sldChg>
      <pc:sldChg chg="add del">
        <pc:chgData name="Недолужко Ольга" userId="834c8478f9dd2a38" providerId="LiveId" clId="{2944038F-E921-482F-AC5A-110BF3287653}" dt="2020-01-20T04:26:03.535" v="1438" actId="47"/>
        <pc:sldMkLst>
          <pc:docMk/>
          <pc:sldMk cId="2489470637" sldId="368"/>
        </pc:sldMkLst>
      </pc:sldChg>
      <pc:sldChg chg="add modNotesTx">
        <pc:chgData name="Недолужко Ольга" userId="834c8478f9dd2a38" providerId="LiveId" clId="{2944038F-E921-482F-AC5A-110BF3287653}" dt="2020-01-20T22:36:27.964" v="2519" actId="20577"/>
        <pc:sldMkLst>
          <pc:docMk/>
          <pc:sldMk cId="0" sldId="369"/>
        </pc:sldMkLst>
      </pc:sldChg>
      <pc:sldChg chg="modSp add">
        <pc:chgData name="Недолужко Ольга" userId="834c8478f9dd2a38" providerId="LiveId" clId="{2944038F-E921-482F-AC5A-110BF3287653}" dt="2020-01-20T22:38:55.969" v="2555" actId="14100"/>
        <pc:sldMkLst>
          <pc:docMk/>
          <pc:sldMk cId="0" sldId="370"/>
        </pc:sldMkLst>
        <pc:spChg chg="mod">
          <ac:chgData name="Недолужко Ольга" userId="834c8478f9dd2a38" providerId="LiveId" clId="{2944038F-E921-482F-AC5A-110BF3287653}" dt="2020-01-20T22:38:55.969" v="2555" actId="14100"/>
          <ac:spMkLst>
            <pc:docMk/>
            <pc:sldMk cId="0" sldId="370"/>
            <ac:spMk id="43013" creationId="{00000000-0000-0000-0000-000000000000}"/>
          </ac:spMkLst>
        </pc:spChg>
      </pc:sldChg>
      <pc:sldChg chg="modSp add">
        <pc:chgData name="Недолужко Ольга" userId="834c8478f9dd2a38" providerId="LiveId" clId="{2944038F-E921-482F-AC5A-110BF3287653}" dt="2020-01-20T22:41:10.362" v="2569" actId="14100"/>
        <pc:sldMkLst>
          <pc:docMk/>
          <pc:sldMk cId="0" sldId="372"/>
        </pc:sldMkLst>
        <pc:spChg chg="mod">
          <ac:chgData name="Недолужко Ольга" userId="834c8478f9dd2a38" providerId="LiveId" clId="{2944038F-E921-482F-AC5A-110BF3287653}" dt="2020-01-20T22:41:10.362" v="2569" actId="14100"/>
          <ac:spMkLst>
            <pc:docMk/>
            <pc:sldMk cId="0" sldId="372"/>
            <ac:spMk id="47109" creationId="{00000000-0000-0000-0000-000000000000}"/>
          </ac:spMkLst>
        </pc:spChg>
      </pc:sldChg>
      <pc:sldChg chg="modSp add">
        <pc:chgData name="Недолужко Ольга" userId="834c8478f9dd2a38" providerId="LiveId" clId="{2944038F-E921-482F-AC5A-110BF3287653}" dt="2020-01-20T22:41:16.002" v="2573" actId="1038"/>
        <pc:sldMkLst>
          <pc:docMk/>
          <pc:sldMk cId="0" sldId="373"/>
        </pc:sldMkLst>
        <pc:spChg chg="mod">
          <ac:chgData name="Недолужко Ольга" userId="834c8478f9dd2a38" providerId="LiveId" clId="{2944038F-E921-482F-AC5A-110BF3287653}" dt="2020-01-20T22:41:16.002" v="2573" actId="1038"/>
          <ac:spMkLst>
            <pc:docMk/>
            <pc:sldMk cId="0" sldId="373"/>
            <ac:spMk id="49157" creationId="{00000000-0000-0000-0000-000000000000}"/>
          </ac:spMkLst>
        </pc:spChg>
      </pc:sldChg>
      <pc:sldChg chg="add">
        <pc:chgData name="Недолужко Ольга" userId="834c8478f9dd2a38" providerId="LiveId" clId="{2944038F-E921-482F-AC5A-110BF3287653}" dt="2020-01-20T22:35:35.084" v="2510"/>
        <pc:sldMkLst>
          <pc:docMk/>
          <pc:sldMk cId="0" sldId="374"/>
        </pc:sldMkLst>
      </pc:sldChg>
      <pc:sldChg chg="modSp add">
        <pc:chgData name="Недолужко Ольга" userId="834c8478f9dd2a38" providerId="LiveId" clId="{2944038F-E921-482F-AC5A-110BF3287653}" dt="2020-01-20T22:41:31.851" v="2582" actId="20577"/>
        <pc:sldMkLst>
          <pc:docMk/>
          <pc:sldMk cId="0" sldId="375"/>
        </pc:sldMkLst>
        <pc:spChg chg="mod">
          <ac:chgData name="Недолужко Ольга" userId="834c8478f9dd2a38" providerId="LiveId" clId="{2944038F-E921-482F-AC5A-110BF3287653}" dt="2020-01-20T22:41:31.851" v="2582" actId="20577"/>
          <ac:spMkLst>
            <pc:docMk/>
            <pc:sldMk cId="0" sldId="375"/>
            <ac:spMk id="52229" creationId="{00000000-0000-0000-0000-000000000000}"/>
          </ac:spMkLst>
        </pc:spChg>
      </pc:sldChg>
      <pc:sldChg chg="modSp add">
        <pc:chgData name="Недолужко Ольга" userId="834c8478f9dd2a38" providerId="LiveId" clId="{2944038F-E921-482F-AC5A-110BF3287653}" dt="2020-01-20T22:41:38.703" v="2583" actId="14100"/>
        <pc:sldMkLst>
          <pc:docMk/>
          <pc:sldMk cId="0" sldId="376"/>
        </pc:sldMkLst>
        <pc:spChg chg="mod">
          <ac:chgData name="Недолужко Ольга" userId="834c8478f9dd2a38" providerId="LiveId" clId="{2944038F-E921-482F-AC5A-110BF3287653}" dt="2020-01-20T22:41:38.703" v="2583" actId="14100"/>
          <ac:spMkLst>
            <pc:docMk/>
            <pc:sldMk cId="0" sldId="376"/>
            <ac:spMk id="53253" creationId="{00000000-0000-0000-0000-000000000000}"/>
          </ac:spMkLst>
        </pc:spChg>
      </pc:sldChg>
      <pc:sldChg chg="modSp add">
        <pc:chgData name="Недолужко Ольга" userId="834c8478f9dd2a38" providerId="LiveId" clId="{2944038F-E921-482F-AC5A-110BF3287653}" dt="2020-01-20T22:41:51.689" v="2585" actId="14100"/>
        <pc:sldMkLst>
          <pc:docMk/>
          <pc:sldMk cId="0" sldId="377"/>
        </pc:sldMkLst>
        <pc:spChg chg="mod">
          <ac:chgData name="Недолужко Ольга" userId="834c8478f9dd2a38" providerId="LiveId" clId="{2944038F-E921-482F-AC5A-110BF3287653}" dt="2020-01-20T22:41:51.689" v="2585" actId="14100"/>
          <ac:spMkLst>
            <pc:docMk/>
            <pc:sldMk cId="0" sldId="377"/>
            <ac:spMk id="56325" creationId="{00000000-0000-0000-0000-000000000000}"/>
          </ac:spMkLst>
        </pc:spChg>
      </pc:sldChg>
      <pc:sldChg chg="modSp add">
        <pc:chgData name="Недолужко Ольга" userId="834c8478f9dd2a38" providerId="LiveId" clId="{2944038F-E921-482F-AC5A-110BF3287653}" dt="2020-01-20T22:42:05.512" v="2586" actId="14100"/>
        <pc:sldMkLst>
          <pc:docMk/>
          <pc:sldMk cId="0" sldId="378"/>
        </pc:sldMkLst>
        <pc:spChg chg="mod">
          <ac:chgData name="Недолужко Ольга" userId="834c8478f9dd2a38" providerId="LiveId" clId="{2944038F-E921-482F-AC5A-110BF3287653}" dt="2020-01-20T22:42:05.512" v="2586" actId="14100"/>
          <ac:spMkLst>
            <pc:docMk/>
            <pc:sldMk cId="0" sldId="378"/>
            <ac:spMk id="35845" creationId="{00000000-0000-0000-0000-000000000000}"/>
          </ac:spMkLst>
        </pc:spChg>
      </pc:sldChg>
      <pc:sldChg chg="modSp add">
        <pc:chgData name="Недолужко Ольга" userId="834c8478f9dd2a38" providerId="LiveId" clId="{2944038F-E921-482F-AC5A-110BF3287653}" dt="2020-01-20T22:42:11.249" v="2587" actId="14100"/>
        <pc:sldMkLst>
          <pc:docMk/>
          <pc:sldMk cId="0" sldId="379"/>
        </pc:sldMkLst>
        <pc:spChg chg="mod">
          <ac:chgData name="Недолужко Ольга" userId="834c8478f9dd2a38" providerId="LiveId" clId="{2944038F-E921-482F-AC5A-110BF3287653}" dt="2020-01-20T22:42:11.249" v="2587" actId="14100"/>
          <ac:spMkLst>
            <pc:docMk/>
            <pc:sldMk cId="0" sldId="379"/>
            <ac:spMk id="61445" creationId="{00000000-0000-0000-0000-000000000000}"/>
          </ac:spMkLst>
        </pc:spChg>
      </pc:sldChg>
      <pc:sldChg chg="modSp add">
        <pc:chgData name="Недолужко Ольга" userId="834c8478f9dd2a38" providerId="LiveId" clId="{2944038F-E921-482F-AC5A-110BF3287653}" dt="2020-01-20T22:32:15.816" v="2509" actId="1037"/>
        <pc:sldMkLst>
          <pc:docMk/>
          <pc:sldMk cId="0" sldId="393"/>
        </pc:sldMkLst>
        <pc:graphicFrameChg chg="mod">
          <ac:chgData name="Недолужко Ольга" userId="834c8478f9dd2a38" providerId="LiveId" clId="{2944038F-E921-482F-AC5A-110BF3287653}" dt="2020-01-20T22:32:15.816" v="2509" actId="1037"/>
          <ac:graphicFrameMkLst>
            <pc:docMk/>
            <pc:sldMk cId="0" sldId="393"/>
            <ac:graphicFrameMk id="2" creationId="{00000000-0000-0000-0000-000000000000}"/>
          </ac:graphicFrameMkLst>
        </pc:graphicFrameChg>
      </pc:sldChg>
      <pc:sldChg chg="modSp add modNotesTx">
        <pc:chgData name="Недолужко Ольга" userId="834c8478f9dd2a38" providerId="LiveId" clId="{2944038F-E921-482F-AC5A-110BF3287653}" dt="2020-01-20T22:38:31.597" v="2553" actId="20577"/>
        <pc:sldMkLst>
          <pc:docMk/>
          <pc:sldMk cId="0" sldId="394"/>
        </pc:sldMkLst>
        <pc:spChg chg="mod">
          <ac:chgData name="Недолужко Ольга" userId="834c8478f9dd2a38" providerId="LiveId" clId="{2944038F-E921-482F-AC5A-110BF3287653}" dt="2020-01-20T22:37:21.791" v="2530" actId="14100"/>
          <ac:spMkLst>
            <pc:docMk/>
            <pc:sldMk cId="0" sldId="394"/>
            <ac:spMk id="34821" creationId="{00000000-0000-0000-0000-000000000000}"/>
          </ac:spMkLst>
        </pc:spChg>
      </pc:sldChg>
      <pc:sldChg chg="modSp add del">
        <pc:chgData name="Недолужко Ольга" userId="834c8478f9dd2a38" providerId="LiveId" clId="{2944038F-E921-482F-AC5A-110BF3287653}" dt="2020-01-20T22:38:37.505" v="2554" actId="47"/>
        <pc:sldMkLst>
          <pc:docMk/>
          <pc:sldMk cId="0" sldId="396"/>
        </pc:sldMkLst>
        <pc:spChg chg="mod">
          <ac:chgData name="Недолужко Ольга" userId="834c8478f9dd2a38" providerId="LiveId" clId="{2944038F-E921-482F-AC5A-110BF3287653}" dt="2020-01-20T22:37:38.966" v="2533"/>
          <ac:spMkLst>
            <pc:docMk/>
            <pc:sldMk cId="0" sldId="396"/>
            <ac:spMk id="36869" creationId="{00000000-0000-0000-0000-000000000000}"/>
          </ac:spMkLst>
        </pc:spChg>
      </pc:sldChg>
      <pc:sldChg chg="modSp add del">
        <pc:chgData name="Недолужко Ольга" userId="834c8478f9dd2a38" providerId="LiveId" clId="{2944038F-E921-482F-AC5A-110BF3287653}" dt="2020-01-20T22:36:30.553" v="2520" actId="47"/>
        <pc:sldMkLst>
          <pc:docMk/>
          <pc:sldMk cId="0" sldId="397"/>
        </pc:sldMkLst>
        <pc:spChg chg="mod">
          <ac:chgData name="Недолужко Ольга" userId="834c8478f9dd2a38" providerId="LiveId" clId="{2944038F-E921-482F-AC5A-110BF3287653}" dt="2020-01-20T22:35:51.355" v="2512"/>
          <ac:spMkLst>
            <pc:docMk/>
            <pc:sldMk cId="0" sldId="397"/>
            <ac:spMk id="40965" creationId="{00000000-0000-0000-0000-000000000000}"/>
          </ac:spMkLst>
        </pc:spChg>
      </pc:sldChg>
      <pc:sldChg chg="addSp delSp modSp add">
        <pc:chgData name="Недолужко Ольга" userId="834c8478f9dd2a38" providerId="LiveId" clId="{2944038F-E921-482F-AC5A-110BF3287653}" dt="2020-01-20T22:40:30.691" v="2567" actId="14100"/>
        <pc:sldMkLst>
          <pc:docMk/>
          <pc:sldMk cId="0" sldId="398"/>
        </pc:sldMkLst>
        <pc:spChg chg="del">
          <ac:chgData name="Недолужко Ольга" userId="834c8478f9dd2a38" providerId="LiveId" clId="{2944038F-E921-482F-AC5A-110BF3287653}" dt="2020-01-20T22:40:14.438" v="2557" actId="478"/>
          <ac:spMkLst>
            <pc:docMk/>
            <pc:sldMk cId="0" sldId="398"/>
            <ac:spMk id="28677" creationId="{00000000-0000-0000-0000-000000000000}"/>
          </ac:spMkLst>
        </pc:spChg>
        <pc:spChg chg="mod">
          <ac:chgData name="Недолужко Ольга" userId="834c8478f9dd2a38" providerId="LiveId" clId="{2944038F-E921-482F-AC5A-110BF3287653}" dt="2020-01-20T22:39:11.104" v="2556" actId="1076"/>
          <ac:spMkLst>
            <pc:docMk/>
            <pc:sldMk cId="0" sldId="398"/>
            <ac:spMk id="44035" creationId="{00000000-0000-0000-0000-000000000000}"/>
          </ac:spMkLst>
        </pc:spChg>
        <pc:picChg chg="add mod">
          <ac:chgData name="Недолужко Ольга" userId="834c8478f9dd2a38" providerId="LiveId" clId="{2944038F-E921-482F-AC5A-110BF3287653}" dt="2020-01-20T22:40:30.691" v="2567" actId="14100"/>
          <ac:picMkLst>
            <pc:docMk/>
            <pc:sldMk cId="0" sldId="398"/>
            <ac:picMk id="2" creationId="{E4392022-107C-4B67-9888-5BB0E5A63177}"/>
          </ac:picMkLst>
        </pc:picChg>
      </pc:sldChg>
      <pc:sldChg chg="modSp add">
        <pc:chgData name="Недолужко Ольга" userId="834c8478f9dd2a38" providerId="LiveId" clId="{2944038F-E921-482F-AC5A-110BF3287653}" dt="2020-01-20T22:41:46.033" v="2584" actId="14100"/>
        <pc:sldMkLst>
          <pc:docMk/>
          <pc:sldMk cId="0" sldId="400"/>
        </pc:sldMkLst>
        <pc:spChg chg="mod">
          <ac:chgData name="Недолужко Ольга" userId="834c8478f9dd2a38" providerId="LiveId" clId="{2944038F-E921-482F-AC5A-110BF3287653}" dt="2020-01-20T22:41:46.033" v="2584" actId="14100"/>
          <ac:spMkLst>
            <pc:docMk/>
            <pc:sldMk cId="0" sldId="400"/>
            <ac:spMk id="54277" creationId="{00000000-0000-0000-0000-000000000000}"/>
          </ac:spMkLst>
        </pc:spChg>
      </pc:sldChg>
      <pc:sldChg chg="modSp add">
        <pc:chgData name="Недолужко Ольга" userId="834c8478f9dd2a38" providerId="LiveId" clId="{2944038F-E921-482F-AC5A-110BF3287653}" dt="2020-01-20T22:41:05.701" v="2568" actId="14100"/>
        <pc:sldMkLst>
          <pc:docMk/>
          <pc:sldMk cId="0" sldId="401"/>
        </pc:sldMkLst>
        <pc:spChg chg="mod">
          <ac:chgData name="Недолужко Ольга" userId="834c8478f9dd2a38" providerId="LiveId" clId="{2944038F-E921-482F-AC5A-110BF3287653}" dt="2020-01-20T22:41:05.701" v="2568" actId="14100"/>
          <ac:spMkLst>
            <pc:docMk/>
            <pc:sldMk cId="0" sldId="401"/>
            <ac:spMk id="45061"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117307-C08E-4386-A493-2EF7B1A2B0D6}" type="datetimeFigureOut">
              <a:rPr lang="ru-RU" smtClean="0"/>
              <a:t>21.01.2020</a:t>
            </a:fld>
            <a:endParaRPr lang="ru-RU"/>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279AD9-56BA-40BB-B2DA-FDC95C462AC2}" type="slidenum">
              <a:rPr lang="ru-RU" smtClean="0"/>
              <a:t>‹#›</a:t>
            </a:fld>
            <a:endParaRPr lang="ru-RU"/>
          </a:p>
        </p:txBody>
      </p:sp>
    </p:spTree>
    <p:extLst>
      <p:ext uri="{BB962C8B-B14F-4D97-AF65-F5344CB8AC3E}">
        <p14:creationId xmlns:p14="http://schemas.microsoft.com/office/powerpoint/2010/main" val="23950364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Заработная плата и прежде всего ее размер, структура, распределение между различными категориями работающих являются не только экономической, но и социальной категорией. Именно заработная плата претерпела наибольшие изменения при переходе от плановой экономики к рыночной. Заработная  плата является основным источником дохода работников предприятия и поэтому в значительной мере обуславливает уровень их благосостояния. В ходе экономических реформ государство утратило свое воздействие на среду трудовых отношений, на уровень заработной платы. Это привело к тому, что предприниматели удерживают крайне низкий уровень тарифных ставок, окладов, доплат и надбавок, высокой дифференциации между отраслями экономики, отдельными предприятиями и категориями, а соотношение 10% наиболее и наименее оплачиваемых работников составляет в промышленности почти 19 раз. Низкий уровень оплаты труда мешает экономическому росту, так как низкие реальные доходы сдерживают покупательский спрос. Фактически работник лишен возможности влиять на размер своего заработка, а в сфере оплаты труда существуют “теневые” выплаты, что снижает объем страховых выплат во внебюджетные фонды и уровень благосостояния работника при заболевании, выходе на пенсию и т.д. Решение проблем оплаты труда требует усиления государственного регулирования и, особенно, в части установления уровня минимальной оплаты труда, прожиточного минимума и других стандартов, влияющих на решение собственников в области организации оплаты труда.</a:t>
            </a:r>
          </a:p>
        </p:txBody>
      </p:sp>
      <p:sp>
        <p:nvSpPr>
          <p:cNvPr id="4" name="Номер слайда 3"/>
          <p:cNvSpPr>
            <a:spLocks noGrp="1"/>
          </p:cNvSpPr>
          <p:nvPr>
            <p:ph type="sldNum" sz="quarter" idx="10"/>
          </p:nvPr>
        </p:nvSpPr>
        <p:spPr/>
        <p:txBody>
          <a:bodyPr/>
          <a:lstStyle/>
          <a:p>
            <a:fld id="{B2279AD9-56BA-40BB-B2DA-FDC95C462AC2}" type="slidenum">
              <a:rPr lang="ru-RU" smtClean="0"/>
              <a:t>3</a:t>
            </a:fld>
            <a:endParaRPr lang="ru-RU"/>
          </a:p>
        </p:txBody>
      </p:sp>
    </p:spTree>
    <p:extLst>
      <p:ext uri="{BB962C8B-B14F-4D97-AF65-F5344CB8AC3E}">
        <p14:creationId xmlns:p14="http://schemas.microsoft.com/office/powerpoint/2010/main" val="30560162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Планирование средств на оплату труда является важнейшим элементом механизма стимулирования труда работников фирмы. Размер средств, направляемых на оплату труда, определяет уровень заработной платы работников, который, в свою очередь, формирует интерес к работе и ее результатам. В конечном счете эффективность хозяйствования выражается в уровне заработной платы</a:t>
            </a:r>
            <a:r>
              <a:rPr lang="en-US" sz="1200" dirty="0"/>
              <a:t>,</a:t>
            </a:r>
            <a:r>
              <a:rPr lang="ru-RU" sz="1200" dirty="0"/>
              <a:t> которую получают работники. При рациональной системе организации и планирования оплаты труда те хозяйственные решения, которые выгодны фирме, становятся выгодными государству.</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Важнейшей задачей государства и предприятий является удовлетворение потребностей самого работника и его семьи, что возможно лишь при достойном уровне дохода (например, не менее 3-6 минимальных оплат на каждого члена семьи по оценке международной организации труда, при условии, что минимальная оплата должна быть не ниже прожиточного минимума). Поэтому ежегодный рост заработной платы работника в стране должен быть со значительным опережением уровня инфляции. Таким образом, планирование необходимого фонда заработной платы, установление правильных соотношений в уровнях заработной платы по категориям работающих и источников выплаты – главная социальная задача предприятий в рыночных условиях. </a:t>
            </a:r>
          </a:p>
        </p:txBody>
      </p:sp>
      <p:sp>
        <p:nvSpPr>
          <p:cNvPr id="4" name="Номер слайда 3"/>
          <p:cNvSpPr>
            <a:spLocks noGrp="1"/>
          </p:cNvSpPr>
          <p:nvPr>
            <p:ph type="sldNum" sz="quarter" idx="10"/>
          </p:nvPr>
        </p:nvSpPr>
        <p:spPr/>
        <p:txBody>
          <a:bodyPr/>
          <a:lstStyle/>
          <a:p>
            <a:fld id="{B2279AD9-56BA-40BB-B2DA-FDC95C462AC2}" type="slidenum">
              <a:rPr lang="ru-RU" smtClean="0"/>
              <a:t>4</a:t>
            </a:fld>
            <a:endParaRPr lang="ru-RU"/>
          </a:p>
        </p:txBody>
      </p:sp>
    </p:spTree>
    <p:extLst>
      <p:ext uri="{BB962C8B-B14F-4D97-AF65-F5344CB8AC3E}">
        <p14:creationId xmlns:p14="http://schemas.microsoft.com/office/powerpoint/2010/main" val="20261436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Фонд заработной платы по действующим нормативным материалам включает в себя не только фонд оплаты труда (нормируемую часть), относимый к издержкам предприятия, но и выплаты за счет средств социальной защиты и чистой прибыли, остающейся в распоряжении фирмы. Поэтому планирование средств на оплату труда состоит из расчета фонда оплаты труда (ФОТ), расчета выплат из фонда потребления, который формируется из чистой прибыли, а также расчета выплат социального характера (пособий семьям, воспитывающим детей, пособий по временной нетрудоспособности, стоимости путевок для оздоровления и т.п.). </a:t>
            </a:r>
            <a:endParaRPr lang="en-US" dirty="0"/>
          </a:p>
        </p:txBody>
      </p:sp>
      <p:sp>
        <p:nvSpPr>
          <p:cNvPr id="4" name="Slide Number Placeholder 3"/>
          <p:cNvSpPr>
            <a:spLocks noGrp="1"/>
          </p:cNvSpPr>
          <p:nvPr>
            <p:ph type="sldNum" sz="quarter" idx="5"/>
          </p:nvPr>
        </p:nvSpPr>
        <p:spPr/>
        <p:txBody>
          <a:bodyPr/>
          <a:lstStyle/>
          <a:p>
            <a:fld id="{B2279AD9-56BA-40BB-B2DA-FDC95C462AC2}" type="slidenum">
              <a:rPr lang="ru-RU" smtClean="0"/>
              <a:t>5</a:t>
            </a:fld>
            <a:endParaRPr lang="ru-RU"/>
          </a:p>
        </p:txBody>
      </p:sp>
    </p:spTree>
    <p:extLst>
      <p:ext uri="{BB962C8B-B14F-4D97-AF65-F5344CB8AC3E}">
        <p14:creationId xmlns:p14="http://schemas.microsoft.com/office/powerpoint/2010/main" val="5612850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Поскольку средства на оплату труда работников входят в себестоимость продукции и формируют цену товара, государство устанавливает их структуру. Средства, направляемые на оплату труда, образуют фонд заработной платы фирмы и входят в состав средств, направляемых на потребление. </a:t>
            </a:r>
            <a:r>
              <a:rPr lang="ru-RU" dirty="0"/>
              <a:t>Наибольший удельный вес в составе средств, направляемых на оплату труда, занимает ФОТ, включаемый в себестоимость продукции. Поэтому требования к его обоснованию наиболее жесткие.</a:t>
            </a:r>
            <a:endParaRPr lang="ru-RU" sz="1200" dirty="0"/>
          </a:p>
        </p:txBody>
      </p:sp>
      <p:sp>
        <p:nvSpPr>
          <p:cNvPr id="4" name="Номер слайда 3"/>
          <p:cNvSpPr>
            <a:spLocks noGrp="1"/>
          </p:cNvSpPr>
          <p:nvPr>
            <p:ph type="sldNum" sz="quarter" idx="10"/>
          </p:nvPr>
        </p:nvSpPr>
        <p:spPr/>
        <p:txBody>
          <a:bodyPr/>
          <a:lstStyle/>
          <a:p>
            <a:fld id="{B2279AD9-56BA-40BB-B2DA-FDC95C462AC2}" type="slidenum">
              <a:rPr lang="ru-RU" smtClean="0"/>
              <a:t>6</a:t>
            </a:fld>
            <a:endParaRPr lang="ru-RU"/>
          </a:p>
        </p:txBody>
      </p:sp>
    </p:spTree>
    <p:extLst>
      <p:ext uri="{BB962C8B-B14F-4D97-AF65-F5344CB8AC3E}">
        <p14:creationId xmlns:p14="http://schemas.microsoft.com/office/powerpoint/2010/main" val="7590147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dirty="0"/>
              <a:t>В фонд заработной платы кроме фонда оплаты труда входит сумма предоставляемых фирмой трудовых и социальных льгот, включая материальную помощь, выплачиваемую из прибыли. Данные выплаты в соответствии с действующим положением в себестоимость продукции, работ, услуг не включаются.</a:t>
            </a:r>
            <a:endParaRPr lang="ru-RU" dirty="0"/>
          </a:p>
        </p:txBody>
      </p:sp>
      <p:sp>
        <p:nvSpPr>
          <p:cNvPr id="4" name="Номер слайда 3"/>
          <p:cNvSpPr>
            <a:spLocks noGrp="1"/>
          </p:cNvSpPr>
          <p:nvPr>
            <p:ph type="sldNum" sz="quarter" idx="10"/>
          </p:nvPr>
        </p:nvSpPr>
        <p:spPr/>
        <p:txBody>
          <a:bodyPr/>
          <a:lstStyle/>
          <a:p>
            <a:fld id="{B2279AD9-56BA-40BB-B2DA-FDC95C462AC2}" type="slidenum">
              <a:rPr lang="ru-RU" smtClean="0"/>
              <a:t>7</a:t>
            </a:fld>
            <a:endParaRPr lang="ru-RU"/>
          </a:p>
        </p:txBody>
      </p:sp>
    </p:spTree>
    <p:extLst>
      <p:ext uri="{BB962C8B-B14F-4D97-AF65-F5344CB8AC3E}">
        <p14:creationId xmlns:p14="http://schemas.microsoft.com/office/powerpoint/2010/main" val="1693448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1 исчисленные исходя из сдельных расценок, тарифных ставок и должностных окладов в соответствии с принятыми в фирме формами и системами оплаты труда;</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2 за экономию сырья и материалов, топливно-энергетических ресурсов, за высокие достижения в труде и т.п.;</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3 в том числе надбавки и доплаты к тарифным ставкам и окладам за работу в ночное время, сверхурочную работу, работу в многосменном режиме, за совмещение профессий, расширение зон обслуживания, за работу в тяжелых, вредных, условиях труда и т.д.;</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4 включая форменную одежду, обмундирование, остающихся в личном пользовании, или сумма льгот в связи с их продажей по сниженным ценам;</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5 компенсация за неиспользованный отпуск, оплата перерывов в работе матерей для кормления ребенка, а также времени, связанного с прохождением медицинских осмотров, выполнением государственных обязанностей;</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6 в связи с их реорганизацией, сокращением численности работников и штатов;</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8 в районах Крайнего Севера и приравненных к ним местностях, в районах европейского Севера и других;</a:t>
            </a:r>
          </a:p>
        </p:txBody>
      </p:sp>
      <p:sp>
        <p:nvSpPr>
          <p:cNvPr id="4" name="Номер слайда 3"/>
          <p:cNvSpPr>
            <a:spLocks noGrp="1"/>
          </p:cNvSpPr>
          <p:nvPr>
            <p:ph type="sldNum" sz="quarter" idx="10"/>
          </p:nvPr>
        </p:nvSpPr>
        <p:spPr/>
        <p:txBody>
          <a:bodyPr/>
          <a:lstStyle/>
          <a:p>
            <a:fld id="{B2279AD9-56BA-40BB-B2DA-FDC95C462AC2}" type="slidenum">
              <a:rPr lang="ru-RU" smtClean="0"/>
              <a:t>8</a:t>
            </a:fld>
            <a:endParaRPr lang="ru-RU"/>
          </a:p>
        </p:txBody>
      </p:sp>
    </p:spTree>
    <p:extLst>
      <p:ext uri="{BB962C8B-B14F-4D97-AF65-F5344CB8AC3E}">
        <p14:creationId xmlns:p14="http://schemas.microsoft.com/office/powerpoint/2010/main" val="15728519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9 предоставляемых работникам, успешно обучающимся в заочных высших и средних специальных учебных заведениях;</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10 или выполнения нижеоплачиваемой работы в случаях, предусмотренных законодательством (рабочий 5 разряда выполнял работу рабочего 3 разряда, за это ему доплата до ставки 5 разряда);</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11 до фактического заработка, установленные законодательством (по больничным при стаже до 5 лет выплачивается 60% заработка, от 5 до 8 лет – 80%, свыше 8 лет – 100%, но работодатель может доплатить до 100% при любом стаже из своих средств, первые три дня больничного оплачивает работодатель, остальные дни – из фонда соцстраха);</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12 в размере тарифной ставки, оклада за дни в пути от места нахождения предприятий (пункта сбора) к месту работы и обратно, предусмотренные графиком работы на вахте, а также за дни задержки работников в пути по метеорологическим условиям;</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13 (т.е. очно) по повышению квалификации и переподготовке кадров;</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15 за выполнение ими работ по заключенным договорам подряда (производятся по акту приемки выполненных работ: как правило, это строительные работы);</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16 за исключением расходов по оплате труда, финансируемых за счет прибыли, остающейся в распоряжении фирмы, и других целевых поступлений.</a:t>
            </a:r>
          </a:p>
        </p:txBody>
      </p:sp>
      <p:sp>
        <p:nvSpPr>
          <p:cNvPr id="4" name="Номер слайда 3"/>
          <p:cNvSpPr>
            <a:spLocks noGrp="1"/>
          </p:cNvSpPr>
          <p:nvPr>
            <p:ph type="sldNum" sz="quarter" idx="10"/>
          </p:nvPr>
        </p:nvSpPr>
        <p:spPr/>
        <p:txBody>
          <a:bodyPr/>
          <a:lstStyle/>
          <a:p>
            <a:fld id="{B2279AD9-56BA-40BB-B2DA-FDC95C462AC2}" type="slidenum">
              <a:rPr lang="ru-RU" smtClean="0"/>
              <a:t>9</a:t>
            </a:fld>
            <a:endParaRPr lang="ru-RU"/>
          </a:p>
        </p:txBody>
      </p:sp>
    </p:spTree>
    <p:extLst>
      <p:ext uri="{BB962C8B-B14F-4D97-AF65-F5344CB8AC3E}">
        <p14:creationId xmlns:p14="http://schemas.microsoft.com/office/powerpoint/2010/main" val="39878453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1 а также выплаты по системам премирования рабочих и служащих за производственные результаты, сверх размеров, предусмотренных законодательством;</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2 в том числе безвозмездная материальная помощь для первоначального взноса на жилищное строительство, на частичное погашение кредита, предоставленного на индивидуальное жилищное строительство, а также беспроцентная ссуда на улучшение жилищных условий, обзаведение домашним хозяйством и иные потребности;</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5 единовременные пособия уходящим на пенсию ветеранам труда;</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6 за исключением сумм, подлежащих отнесению на себестоимость продукции, работ, услуг;</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8 и другие аналогичные выплаты и затраты, производимые за счет прибыли, остающейся в распоряжении предприятия;</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9 дополнительно предоставляемых по решению трудового коллектива сверх льгот, предусмотренных законодательством.</a:t>
            </a:r>
          </a:p>
        </p:txBody>
      </p:sp>
      <p:sp>
        <p:nvSpPr>
          <p:cNvPr id="4" name="Номер слайда 3"/>
          <p:cNvSpPr>
            <a:spLocks noGrp="1"/>
          </p:cNvSpPr>
          <p:nvPr>
            <p:ph type="sldNum" sz="quarter" idx="10"/>
          </p:nvPr>
        </p:nvSpPr>
        <p:spPr/>
        <p:txBody>
          <a:bodyPr/>
          <a:lstStyle/>
          <a:p>
            <a:fld id="{B2279AD9-56BA-40BB-B2DA-FDC95C462AC2}" type="slidenum">
              <a:rPr lang="ru-RU" smtClean="0"/>
              <a:t>10</a:t>
            </a:fld>
            <a:endParaRPr lang="ru-RU"/>
          </a:p>
        </p:txBody>
      </p:sp>
    </p:spTree>
    <p:extLst>
      <p:ext uri="{BB962C8B-B14F-4D97-AF65-F5344CB8AC3E}">
        <p14:creationId xmlns:p14="http://schemas.microsoft.com/office/powerpoint/2010/main" val="18696719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Цель вышерассмотренной структуры состоит в том, чтобы сформировать фактическую и плановую себестоимость (калькуляцию и смету затрат). Состав фонда заработной платы для целей налогообложения, исчисления платежей в фонды, а также статистической отчетности может быть иным, что необходимо иметь в виду при его анализе и планировании.</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1 Сюда входит сдельная заработная плата, тарифный фонд заработной платы, премии за производственные результаты и т.п. </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2 Например, доплата за работу в ночное время, доплата за руководство бригадой, доплата за сокращенный рабочий день и т.д.</a:t>
            </a:r>
          </a:p>
        </p:txBody>
      </p:sp>
      <p:sp>
        <p:nvSpPr>
          <p:cNvPr id="4" name="Номер слайда 3"/>
          <p:cNvSpPr>
            <a:spLocks noGrp="1"/>
          </p:cNvSpPr>
          <p:nvPr>
            <p:ph type="sldNum" sz="quarter" idx="10"/>
          </p:nvPr>
        </p:nvSpPr>
        <p:spPr/>
        <p:txBody>
          <a:bodyPr/>
          <a:lstStyle/>
          <a:p>
            <a:fld id="{B2279AD9-56BA-40BB-B2DA-FDC95C462AC2}" type="slidenum">
              <a:rPr lang="ru-RU" smtClean="0"/>
              <a:t>11</a:t>
            </a:fld>
            <a:endParaRPr lang="ru-RU"/>
          </a:p>
        </p:txBody>
      </p:sp>
    </p:spTree>
    <p:extLst>
      <p:ext uri="{BB962C8B-B14F-4D97-AF65-F5344CB8AC3E}">
        <p14:creationId xmlns:p14="http://schemas.microsoft.com/office/powerpoint/2010/main" val="17196637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Анализ использования средств на оплату труда в предплановом периоде ставит цель выявить нерациональные выплаты из фонда заработной платы, разработать мероприятия по экономии за счет роста производительности труда и снижения трудоемкости выпускаемой продукции. Начинается анализ средств, направляемых на оплату труда, с анализа фонда оплаты труда (ФОТ). Необходимо рассчитать абсолютное и относительное отклонение его фактической или ожидаемой величины от плановой.</a:t>
            </a:r>
          </a:p>
        </p:txBody>
      </p:sp>
      <p:sp>
        <p:nvSpPr>
          <p:cNvPr id="4" name="Номер слайда 3"/>
          <p:cNvSpPr>
            <a:spLocks noGrp="1"/>
          </p:cNvSpPr>
          <p:nvPr>
            <p:ph type="sldNum" sz="quarter" idx="10"/>
          </p:nvPr>
        </p:nvSpPr>
        <p:spPr/>
        <p:txBody>
          <a:bodyPr/>
          <a:lstStyle/>
          <a:p>
            <a:fld id="{B2279AD9-56BA-40BB-B2DA-FDC95C462AC2}" type="slidenum">
              <a:rPr lang="ru-RU" smtClean="0"/>
              <a:t>12</a:t>
            </a:fld>
            <a:endParaRPr lang="ru-RU"/>
          </a:p>
        </p:txBody>
      </p:sp>
    </p:spTree>
    <p:extLst>
      <p:ext uri="{BB962C8B-B14F-4D97-AF65-F5344CB8AC3E}">
        <p14:creationId xmlns:p14="http://schemas.microsoft.com/office/powerpoint/2010/main" val="34583773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Анализ использования средств на оплату труда в предплановом периоде ставит цель выявить нерациональные выплаты из фонда заработной платы, разработать мероприятия по экономии за счет роста производительности труда и снижения трудоемкости выпускаемой продукции. Начинается анализ средств, направляемых на оплату труда, с анализа фонда оплаты труда (ФОТ). Необходимо рассчитать абсолютное и относительное отклонение его фактической или ожидаемой величины от плановой.</a:t>
            </a:r>
          </a:p>
        </p:txBody>
      </p:sp>
      <p:sp>
        <p:nvSpPr>
          <p:cNvPr id="4" name="Номер слайда 3"/>
          <p:cNvSpPr>
            <a:spLocks noGrp="1"/>
          </p:cNvSpPr>
          <p:nvPr>
            <p:ph type="sldNum" sz="quarter" idx="10"/>
          </p:nvPr>
        </p:nvSpPr>
        <p:spPr/>
        <p:txBody>
          <a:bodyPr/>
          <a:lstStyle/>
          <a:p>
            <a:fld id="{B2279AD9-56BA-40BB-B2DA-FDC95C462AC2}" type="slidenum">
              <a:rPr lang="ru-RU" smtClean="0"/>
              <a:t>13</a:t>
            </a:fld>
            <a:endParaRPr lang="ru-RU"/>
          </a:p>
        </p:txBody>
      </p:sp>
    </p:spTree>
    <p:extLst>
      <p:ext uri="{BB962C8B-B14F-4D97-AF65-F5344CB8AC3E}">
        <p14:creationId xmlns:p14="http://schemas.microsoft.com/office/powerpoint/2010/main" val="31033090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Относительное отклонение: при этом необходимо иметь в виду, что корректируется не весь фонд, а только его переменная часть, которая изменяется пропорционально объему производства. Сюда входит заработная плата рабочих по сдельным расценкам, премии рабочим и служащим за производственные результаты и сумма, начисленная за отпуска, соответствующая доле переменной зарплаты.</a:t>
            </a:r>
          </a:p>
          <a:p>
            <a:r>
              <a:rPr lang="ru-RU" sz="1200" dirty="0"/>
              <a:t>Кс — коэффициент, который показывает, на какую долю процента следует увеличивать (уменьшать) плановый фонд зарплаты за каждый процент перевыполнения (недовыполнения) плана по выпуску продукции (△ОП%).</a:t>
            </a:r>
            <a:endParaRPr lang="ru-RU" dirty="0"/>
          </a:p>
        </p:txBody>
      </p:sp>
      <p:sp>
        <p:nvSpPr>
          <p:cNvPr id="4" name="Номер слайда 3"/>
          <p:cNvSpPr>
            <a:spLocks noGrp="1"/>
          </p:cNvSpPr>
          <p:nvPr>
            <p:ph type="sldNum" sz="quarter" idx="10"/>
          </p:nvPr>
        </p:nvSpPr>
        <p:spPr/>
        <p:txBody>
          <a:bodyPr/>
          <a:lstStyle/>
          <a:p>
            <a:fld id="{B2279AD9-56BA-40BB-B2DA-FDC95C462AC2}" type="slidenum">
              <a:rPr lang="ru-RU" smtClean="0"/>
              <a:t>14</a:t>
            </a:fld>
            <a:endParaRPr lang="ru-RU"/>
          </a:p>
        </p:txBody>
      </p:sp>
    </p:spTree>
    <p:extLst>
      <p:ext uri="{BB962C8B-B14F-4D97-AF65-F5344CB8AC3E}">
        <p14:creationId xmlns:p14="http://schemas.microsoft.com/office/powerpoint/2010/main" val="25959278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В процессе последующего анализа следует выявить факторы абсолютного и относительного отклонения ФОТ.</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Переменная часть ФОТ зависит от объема производства продукции (ОП</a:t>
            </a:r>
            <a:r>
              <a:rPr lang="en-US" dirty="0" err="1"/>
              <a:t>i</a:t>
            </a:r>
            <a:r>
              <a:rPr lang="ru-RU" dirty="0"/>
              <a:t>), его структуры (УВ</a:t>
            </a:r>
            <a:r>
              <a:rPr lang="en-US" dirty="0" err="1"/>
              <a:t>i</a:t>
            </a:r>
            <a:r>
              <a:rPr lang="ru-RU" dirty="0"/>
              <a:t>), удельной трудоемкости (Т</a:t>
            </a:r>
            <a:r>
              <a:rPr lang="en-US" dirty="0" err="1"/>
              <a:t>i</a:t>
            </a:r>
            <a:r>
              <a:rPr lang="ru-RU" dirty="0"/>
              <a:t>) и уровня среднечасовой оплаты труда (ОТ</a:t>
            </a:r>
            <a:r>
              <a:rPr lang="en-US" dirty="0" err="1"/>
              <a:t>i</a:t>
            </a:r>
            <a:r>
              <a:rPr lang="ru-RU" dirty="0"/>
              <a:t>).</a:t>
            </a:r>
          </a:p>
        </p:txBody>
      </p:sp>
      <p:sp>
        <p:nvSpPr>
          <p:cNvPr id="4" name="Номер слайда 3"/>
          <p:cNvSpPr>
            <a:spLocks noGrp="1"/>
          </p:cNvSpPr>
          <p:nvPr>
            <p:ph type="sldNum" sz="quarter" idx="10"/>
          </p:nvPr>
        </p:nvSpPr>
        <p:spPr/>
        <p:txBody>
          <a:bodyPr/>
          <a:lstStyle/>
          <a:p>
            <a:fld id="{B2279AD9-56BA-40BB-B2DA-FDC95C462AC2}" type="slidenum">
              <a:rPr lang="ru-RU" smtClean="0"/>
              <a:t>15</a:t>
            </a:fld>
            <a:endParaRPr lang="ru-RU"/>
          </a:p>
        </p:txBody>
      </p:sp>
    </p:spTree>
    <p:extLst>
      <p:ext uri="{BB962C8B-B14F-4D97-AF65-F5344CB8AC3E}">
        <p14:creationId xmlns:p14="http://schemas.microsoft.com/office/powerpoint/2010/main" val="8154571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В </a:t>
            </a:r>
            <a:r>
              <a:rPr lang="ru-RU" sz="1200" dirty="0" err="1"/>
              <a:t>ФОТпос</a:t>
            </a:r>
            <a:r>
              <a:rPr lang="ru-RU" sz="1200" dirty="0"/>
              <a:t> входят заработная плата рабочих-повременщиков, служащих, все виды доплат, заработная плата прочих категорий работников по повременной системе оплаты труда. </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Фонд оплаты их труда зависит от среднесписочной численности и среднего заработка за соответствующий период времени. Среднегодовая зарплата рабочих-повременщиков, кроме того, зависит еще и от количества отработанных дней в среднем одним рабочим за год, средней продолжительности рабочей смены и среднечасового заработка. Анализ проводится по каждой категории работающих.</a:t>
            </a:r>
          </a:p>
        </p:txBody>
      </p:sp>
      <p:sp>
        <p:nvSpPr>
          <p:cNvPr id="4" name="Номер слайда 3"/>
          <p:cNvSpPr>
            <a:spLocks noGrp="1"/>
          </p:cNvSpPr>
          <p:nvPr>
            <p:ph type="sldNum" sz="quarter" idx="10"/>
          </p:nvPr>
        </p:nvSpPr>
        <p:spPr/>
        <p:txBody>
          <a:bodyPr/>
          <a:lstStyle/>
          <a:p>
            <a:fld id="{B2279AD9-56BA-40BB-B2DA-FDC95C462AC2}" type="slidenum">
              <a:rPr lang="ru-RU" smtClean="0"/>
              <a:t>22</a:t>
            </a:fld>
            <a:endParaRPr lang="ru-RU"/>
          </a:p>
        </p:txBody>
      </p:sp>
    </p:spTree>
    <p:extLst>
      <p:ext uri="{BB962C8B-B14F-4D97-AF65-F5344CB8AC3E}">
        <p14:creationId xmlns:p14="http://schemas.microsoft.com/office/powerpoint/2010/main" val="7568224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Расчет влияния на повременный фонд оплаты труда рабочих различных факторов производится следующим образом.</a:t>
            </a:r>
          </a:p>
        </p:txBody>
      </p:sp>
      <p:sp>
        <p:nvSpPr>
          <p:cNvPr id="4" name="Номер слайда 3"/>
          <p:cNvSpPr>
            <a:spLocks noGrp="1"/>
          </p:cNvSpPr>
          <p:nvPr>
            <p:ph type="sldNum" sz="quarter" idx="10"/>
          </p:nvPr>
        </p:nvSpPr>
        <p:spPr/>
        <p:txBody>
          <a:bodyPr/>
          <a:lstStyle/>
          <a:p>
            <a:fld id="{B2279AD9-56BA-40BB-B2DA-FDC95C462AC2}" type="slidenum">
              <a:rPr lang="ru-RU" smtClean="0"/>
              <a:t>23</a:t>
            </a:fld>
            <a:endParaRPr lang="ru-RU"/>
          </a:p>
        </p:txBody>
      </p:sp>
    </p:spTree>
    <p:extLst>
      <p:ext uri="{BB962C8B-B14F-4D97-AF65-F5344CB8AC3E}">
        <p14:creationId xmlns:p14="http://schemas.microsoft.com/office/powerpoint/2010/main" val="6081104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Фонд заработной платы служащих также может изменяться за счет среднесписочной численности и среднегодовой зарплаты. Анализ влияния данных факторов проводится аналогично вышерассмотренному анализу рабочих.</a:t>
            </a:r>
          </a:p>
          <a:p>
            <a:r>
              <a:rPr lang="ru-RU" sz="1200" dirty="0"/>
              <a:t>Важным элементом анализа является выявление соответствия между темпами изменения заработной платы и производительности труда. Эффективность использования средств на оплату труда может быть оценена по следующим показателям: производство товарной (валовой, чистой) продукции на рубль заработной платы; выручка от реализации продукции, работ, услуг, приходящаяся на рубль зарплаты; сумма валовой, чистой прибыли на рубль зарплаты; сумма реинвестируемой прибыли на рубль зарплаты.</a:t>
            </a:r>
          </a:p>
          <a:p>
            <a:r>
              <a:rPr lang="ru-RU" sz="1200" dirty="0"/>
              <a:t>В конечном счете анализ использования средств на оплату труда должен выявить нерациональные выплаты, факторы и источники экономической эффективности, намечаемые к реализации в процессе планирования фонда оплаты труда и фонда заработной платы.</a:t>
            </a:r>
          </a:p>
        </p:txBody>
      </p:sp>
      <p:sp>
        <p:nvSpPr>
          <p:cNvPr id="4" name="Номер слайда 3"/>
          <p:cNvSpPr>
            <a:spLocks noGrp="1"/>
          </p:cNvSpPr>
          <p:nvPr>
            <p:ph type="sldNum" sz="quarter" idx="10"/>
          </p:nvPr>
        </p:nvSpPr>
        <p:spPr/>
        <p:txBody>
          <a:bodyPr/>
          <a:lstStyle/>
          <a:p>
            <a:fld id="{B2279AD9-56BA-40BB-B2DA-FDC95C462AC2}" type="slidenum">
              <a:rPr lang="ru-RU" smtClean="0"/>
              <a:t>24</a:t>
            </a:fld>
            <a:endParaRPr lang="ru-RU"/>
          </a:p>
        </p:txBody>
      </p:sp>
    </p:spTree>
    <p:extLst>
      <p:ext uri="{BB962C8B-B14F-4D97-AF65-F5344CB8AC3E}">
        <p14:creationId xmlns:p14="http://schemas.microsoft.com/office/powerpoint/2010/main" val="10784798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1 при которой производится оплата за каждую единицу продукции, работ, услуг (прямая, сдельная, сдельно-премиальная, косвенно-сдельная, аккордная, сдельно – прогрессивная);</a:t>
            </a:r>
          </a:p>
          <a:p>
            <a:r>
              <a:rPr lang="ru-RU" dirty="0"/>
              <a:t>2 при которой производится оплата фактически отработанного времени (простая повременная, повременно-премиальная).</a:t>
            </a:r>
          </a:p>
        </p:txBody>
      </p:sp>
      <p:sp>
        <p:nvSpPr>
          <p:cNvPr id="4" name="Slide Number Placeholder 3"/>
          <p:cNvSpPr>
            <a:spLocks noGrp="1"/>
          </p:cNvSpPr>
          <p:nvPr>
            <p:ph type="sldNum" sz="quarter" idx="5"/>
          </p:nvPr>
        </p:nvSpPr>
        <p:spPr/>
        <p:txBody>
          <a:bodyPr/>
          <a:lstStyle/>
          <a:p>
            <a:fld id="{B2279AD9-56BA-40BB-B2DA-FDC95C462AC2}" type="slidenum">
              <a:rPr lang="ru-RU" smtClean="0"/>
              <a:t>26</a:t>
            </a:fld>
            <a:endParaRPr lang="ru-RU"/>
          </a:p>
        </p:txBody>
      </p:sp>
    </p:spTree>
    <p:extLst>
      <p:ext uri="{BB962C8B-B14F-4D97-AF65-F5344CB8AC3E}">
        <p14:creationId xmlns:p14="http://schemas.microsoft.com/office/powerpoint/2010/main" val="35587895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Образ слайда 1"/>
          <p:cNvSpPr>
            <a:spLocks noGrp="1" noRot="1" noChangeAspect="1" noTextEdit="1"/>
          </p:cNvSpPr>
          <p:nvPr>
            <p:ph type="sldImg"/>
          </p:nvPr>
        </p:nvSpPr>
        <p:spPr>
          <a:ln/>
        </p:spPr>
      </p:sp>
      <p:sp>
        <p:nvSpPr>
          <p:cNvPr id="33795" name="Заметки 2"/>
          <p:cNvSpPr>
            <a:spLocks noGrp="1"/>
          </p:cNvSpPr>
          <p:nvPr>
            <p:ph type="body" idx="1"/>
          </p:nvPr>
        </p:nvSpPr>
        <p:spPr>
          <a:noFill/>
        </p:spPr>
        <p:txBody>
          <a:bodyPr/>
          <a:lstStyle/>
          <a:p>
            <a:r>
              <a:rPr lang="ru-RU" altLang="ru-RU" dirty="0"/>
              <a:t>При данной системе заработок работника увеличивается прямо пропорционально объему выполненной работы, а выработка рабочего и его зарплата (находящаяся в прямой зависимости от количества выработанной продукции и установленной сдельной расценки на определенную единицу продукции и работ) не ограничиваются.</a:t>
            </a:r>
            <a:endParaRPr lang="en-US" altLang="ru-RU"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ru-RU" sz="1200" b="0" i="0" u="none" strike="noStrike" kern="1200" dirty="0">
                <a:solidFill>
                  <a:schemeClr val="tx1"/>
                </a:solidFill>
                <a:effectLst/>
                <a:latin typeface="Arial" panose="020B0604020202020204" pitchFamily="34" charset="0"/>
                <a:ea typeface="+mn-ea"/>
                <a:cs typeface="+mn-cs"/>
              </a:rPr>
              <a:t>Создавая значительную личную материальную заинтересованность рабочего в повышении индивидуальной выработки, прямая сдельная система оплаты труда в то же время слабо материально заинтересовывает его в достижении высоких общих показателей работы бригады, участка, цеха, а также в повышении качественных показателей работы, экономном расходовании материальных ценностей. Поэтому она чаще применяется в сочетании с премированием рабочих за выполнение и перевыполнение как общих, так и конкретных количественных и качественных показателей.</a:t>
            </a:r>
          </a:p>
        </p:txBody>
      </p:sp>
      <p:sp>
        <p:nvSpPr>
          <p:cNvPr id="33796"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6F46EBE9-352C-4869-819E-2A29E881B89B}" type="slidenum">
              <a:rPr lang="ru-RU" altLang="ru-RU" sz="1200" smtClean="0"/>
              <a:pPr/>
              <a:t>28</a:t>
            </a:fld>
            <a:endParaRPr lang="ru-RU" altLang="ru-RU" sz="1200"/>
          </a:p>
        </p:txBody>
      </p:sp>
    </p:spTree>
    <p:extLst>
      <p:ext uri="{BB962C8B-B14F-4D97-AF65-F5344CB8AC3E}">
        <p14:creationId xmlns:p14="http://schemas.microsoft.com/office/powerpoint/2010/main" val="7763931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Образ слайда 1"/>
          <p:cNvSpPr>
            <a:spLocks noGrp="1" noRot="1" noChangeAspect="1" noTextEdit="1"/>
          </p:cNvSpPr>
          <p:nvPr>
            <p:ph type="sldImg"/>
          </p:nvPr>
        </p:nvSpPr>
        <p:spPr>
          <a:ln/>
        </p:spPr>
      </p:sp>
      <p:sp>
        <p:nvSpPr>
          <p:cNvPr id="35843" name="Заметки 2"/>
          <p:cNvSpPr>
            <a:spLocks noGrp="1"/>
          </p:cNvSpPr>
          <p:nvPr>
            <p:ph type="body" idx="1"/>
          </p:nvPr>
        </p:nvSpPr>
        <p:spPr>
          <a:noFill/>
        </p:spPr>
        <p:txBody>
          <a:bodyPr/>
          <a:lstStyle/>
          <a:p>
            <a:r>
              <a:rPr lang="ru-RU" altLang="ru-RU" dirty="0"/>
              <a:t>Премия может выплачиваться всему коллективу звена, бригады, а также работающим индивидуально.</a:t>
            </a:r>
          </a:p>
          <a:p>
            <a:pPr algn="just" eaLnBrk="1" hangingPunct="1">
              <a:spcBef>
                <a:spcPct val="10000"/>
              </a:spcBef>
            </a:pPr>
            <a:r>
              <a:rPr lang="ru-RU" altLang="ru-RU" sz="1200" dirty="0"/>
              <a:t>Показатели премирования:</a:t>
            </a:r>
          </a:p>
          <a:p>
            <a:r>
              <a:rPr lang="ru-RU" altLang="ru-RU" sz="1200" dirty="0"/>
              <a:t>1 показатели, направленные на увеличение объема выпускаемой продукции и повышение производительности труда, </a:t>
            </a:r>
            <a:r>
              <a:rPr lang="ru-RU" altLang="ru-RU" dirty="0"/>
              <a:t>на­пример, за сокращение нормативного времени и выполнение задания к установленному сроку или досрочно за каждый процент сокращения нормативного времени выплачивается определенный процент сдельного заработка;</a:t>
            </a:r>
            <a:endParaRPr lang="ru-RU" altLang="ru-RU" sz="1200" dirty="0"/>
          </a:p>
          <a:p>
            <a:pPr algn="just" eaLnBrk="1" hangingPunct="1">
              <a:spcBef>
                <a:spcPct val="10000"/>
              </a:spcBef>
            </a:pPr>
            <a:r>
              <a:rPr lang="ru-RU" altLang="ru-RU" sz="1200" dirty="0"/>
              <a:t>2 показатели, направленные на повышение качества выпускаемой продукции. Д</a:t>
            </a:r>
            <a:r>
              <a:rPr lang="ru-RU" altLang="ru-RU" dirty="0"/>
              <a:t>ля улучшения качества выполняемых работ размеры премий дифференцируются в зависимости от оценки уровня качества</a:t>
            </a:r>
            <a:r>
              <a:rPr lang="ru-RU" altLang="ru-RU" sz="1200" dirty="0"/>
              <a:t>;</a:t>
            </a:r>
          </a:p>
          <a:p>
            <a:pPr algn="just" eaLnBrk="1" hangingPunct="1">
              <a:spcBef>
                <a:spcPct val="10000"/>
              </a:spcBef>
            </a:pPr>
            <a:r>
              <a:rPr lang="ru-RU" altLang="ru-RU" sz="1200" dirty="0"/>
              <a:t>3 показатели, направленные на экономию материалов.</a:t>
            </a:r>
          </a:p>
        </p:txBody>
      </p:sp>
      <p:sp>
        <p:nvSpPr>
          <p:cNvPr id="35844"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C5AE9751-40A1-4EF8-9A6B-842515947A7C}" type="slidenum">
              <a:rPr lang="ru-RU" altLang="ru-RU" sz="1200" smtClean="0"/>
              <a:pPr/>
              <a:t>29</a:t>
            </a:fld>
            <a:endParaRPr lang="ru-RU" altLang="ru-RU" sz="1200"/>
          </a:p>
        </p:txBody>
      </p:sp>
    </p:spTree>
    <p:extLst>
      <p:ext uri="{BB962C8B-B14F-4D97-AF65-F5344CB8AC3E}">
        <p14:creationId xmlns:p14="http://schemas.microsoft.com/office/powerpoint/2010/main" val="17769650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Образ слайда 1"/>
          <p:cNvSpPr>
            <a:spLocks noGrp="1" noRot="1" noChangeAspect="1" noTextEdit="1"/>
          </p:cNvSpPr>
          <p:nvPr>
            <p:ph type="sldImg"/>
          </p:nvPr>
        </p:nvSpPr>
        <p:spPr>
          <a:ln/>
        </p:spPr>
      </p:sp>
      <p:sp>
        <p:nvSpPr>
          <p:cNvPr id="39939" name="Заметки 2"/>
          <p:cNvSpPr>
            <a:spLocks noGrp="1"/>
          </p:cNvSpPr>
          <p:nvPr>
            <p:ph type="body" idx="1"/>
          </p:nvPr>
        </p:nvSpPr>
        <p:spPr>
          <a:noFill/>
        </p:spPr>
        <p:txBody>
          <a:bodyPr/>
          <a:lstStyle/>
          <a:p>
            <a:pPr algn="just" eaLnBrk="1" hangingPunct="1">
              <a:spcBef>
                <a:spcPct val="10000"/>
              </a:spcBef>
            </a:pPr>
            <a:r>
              <a:rPr lang="ru-RU" altLang="ru-RU" sz="1200" dirty="0"/>
              <a:t>Требования к использованию сдельно-прогрессивной заработной платы:</a:t>
            </a:r>
          </a:p>
          <a:p>
            <a:pPr algn="just" eaLnBrk="1" hangingPunct="1">
              <a:spcBef>
                <a:spcPct val="10000"/>
              </a:spcBef>
            </a:pPr>
            <a:r>
              <a:rPr lang="ru-RU" altLang="ru-RU" sz="1200" dirty="0"/>
              <a:t>- недопущение произвольного расширения круга работ, оплачиваемых по данной системе, и применение ее только на «узких местах» производства в случаях действительной производственной необходимости; </a:t>
            </a:r>
          </a:p>
          <a:p>
            <a:pPr algn="just" eaLnBrk="1" hangingPunct="1">
              <a:spcBef>
                <a:spcPct val="10000"/>
              </a:spcBef>
            </a:pPr>
            <a:r>
              <a:rPr lang="ru-RU" altLang="ru-RU" sz="1200" dirty="0"/>
              <a:t>- точный учет фактически отработанного времени, исключающий всякого рода искусственное его уменьшение, влекущее за собой необоснованное увеличение расценок; </a:t>
            </a:r>
          </a:p>
          <a:p>
            <a:pPr marL="171450" indent="-171450" algn="just" eaLnBrk="1" hangingPunct="1">
              <a:spcBef>
                <a:spcPct val="10000"/>
              </a:spcBef>
              <a:buFontTx/>
              <a:buChar char="-"/>
            </a:pPr>
            <a:r>
              <a:rPr lang="ru-RU" altLang="ru-RU" sz="1200" dirty="0"/>
              <a:t>обязательное экономическое обоснование целесообразности применения сдельно-прогрессивной оплаты труда. </a:t>
            </a:r>
          </a:p>
          <a:p>
            <a:r>
              <a:rPr lang="ru-RU" sz="1200" b="0" i="0" u="none" strike="noStrike" kern="1200" dirty="0">
                <a:solidFill>
                  <a:schemeClr val="tx1"/>
                </a:solidFill>
                <a:effectLst/>
                <a:latin typeface="Arial" panose="020B0604020202020204" pitchFamily="34" charset="0"/>
                <a:ea typeface="+mn-ea"/>
                <a:cs typeface="+mn-cs"/>
              </a:rPr>
              <a:t>К основным требованиям при использовании сдельно-прогрессивной системы также следует отнести правильное установление исходной базы, разработку эффективных шкал повышения расценок, точный учет выработки продукции.</a:t>
            </a:r>
          </a:p>
          <a:p>
            <a:r>
              <a:rPr lang="ru-RU" sz="1200" b="0" i="0" u="none" strike="noStrike" kern="1200" dirty="0">
                <a:solidFill>
                  <a:schemeClr val="tx1"/>
                </a:solidFill>
                <a:effectLst/>
                <a:latin typeface="Arial" panose="020B0604020202020204" pitchFamily="34" charset="0"/>
                <a:ea typeface="+mn-ea"/>
                <a:cs typeface="+mn-cs"/>
              </a:rPr>
              <a:t>Применение данной системы оплаты труда на практике оправдано лишь на «узких» участках производства, а также там, где нужно стимулировать ускоренный выпуск продукции.</a:t>
            </a:r>
          </a:p>
        </p:txBody>
      </p:sp>
      <p:sp>
        <p:nvSpPr>
          <p:cNvPr id="39940"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06089B15-EC46-4977-9F1A-DB642880A087}" type="slidenum">
              <a:rPr lang="ru-RU" altLang="ru-RU" sz="1200" smtClean="0"/>
              <a:pPr/>
              <a:t>30</a:t>
            </a:fld>
            <a:endParaRPr lang="ru-RU" altLang="ru-RU" sz="1200"/>
          </a:p>
        </p:txBody>
      </p:sp>
    </p:spTree>
    <p:extLst>
      <p:ext uri="{BB962C8B-B14F-4D97-AF65-F5344CB8AC3E}">
        <p14:creationId xmlns:p14="http://schemas.microsoft.com/office/powerpoint/2010/main" val="13718013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ru-RU" sz="1200" b="0" i="0" u="none" strike="noStrike" kern="1200" dirty="0">
                <a:solidFill>
                  <a:schemeClr val="tx1"/>
                </a:solidFill>
                <a:effectLst/>
                <a:latin typeface="Arial" panose="020B0604020202020204" pitchFamily="34" charset="0"/>
                <a:ea typeface="+mn-ea"/>
                <a:cs typeface="+mn-cs"/>
              </a:rPr>
              <a:t>Как правило, применяется для оплаты вспомогательных рабочих, наладчиков и настройщиков в машиностроении, помощников мастеров в текстильной промышленности и других работников, занятых обслуживанием основных технологических процессов.</a:t>
            </a:r>
          </a:p>
          <a:p>
            <a:pPr marL="0" marR="0" lvl="0" indent="0" algn="l" defTabSz="914400" rtl="0" eaLnBrk="0" fontAlgn="base" latinLnBrk="0" hangingPunct="0">
              <a:lnSpc>
                <a:spcPct val="100000"/>
              </a:lnSpc>
              <a:spcBef>
                <a:spcPct val="30000"/>
              </a:spcBef>
              <a:spcAft>
                <a:spcPct val="0"/>
              </a:spcAft>
              <a:buClrTx/>
              <a:buSzTx/>
              <a:buFontTx/>
              <a:buNone/>
              <a:tabLst/>
              <a:defRPr/>
            </a:pPr>
            <a:r>
              <a:rPr lang="ru-RU" sz="1200" b="0" i="0" kern="1200" dirty="0">
                <a:solidFill>
                  <a:schemeClr val="tx1"/>
                </a:solidFill>
                <a:effectLst/>
                <a:latin typeface="Arial" panose="020B0604020202020204" pitchFamily="34" charset="0"/>
                <a:ea typeface="+mn-ea"/>
                <a:cs typeface="+mn-cs"/>
              </a:rPr>
              <a:t>Заработная плата этой категории работников устанавливается в зависимости от результатов труда, обслуживаемых ими основных рабочих, бригад, участков. По этой системе может оплачиваться труд наладчиков станков, рабочих, занятых на внутризаводском транспорте и обслуживании оборудования. Косвенно-сдельная оплата целесообразна при условии, когда производительность и качество труда вспомогательных рабочих способствует росту производительности труда основных. Определение заработной платы вспомогательных рабочих производится по сдельным расценкам по каждому объекту обслуживания на единицу работы, выполняемой основными рабочими.</a:t>
            </a:r>
            <a:endParaRPr lang="ru-RU" sz="1200" b="0" i="0" u="none" strike="noStrike" kern="1200" dirty="0">
              <a:solidFill>
                <a:schemeClr val="tx1"/>
              </a:solidFill>
              <a:effectLst/>
              <a:latin typeface="Arial" panose="020B0604020202020204" pitchFamily="34" charset="0"/>
              <a:ea typeface="+mn-ea"/>
              <a:cs typeface="+mn-cs"/>
            </a:endParaRPr>
          </a:p>
        </p:txBody>
      </p:sp>
      <p:sp>
        <p:nvSpPr>
          <p:cNvPr id="4" name="Номер слайда 3"/>
          <p:cNvSpPr>
            <a:spLocks noGrp="1"/>
          </p:cNvSpPr>
          <p:nvPr>
            <p:ph type="sldNum" sz="quarter" idx="10"/>
          </p:nvPr>
        </p:nvSpPr>
        <p:spPr/>
        <p:txBody>
          <a:bodyPr/>
          <a:lstStyle/>
          <a:p>
            <a:pPr>
              <a:defRPr/>
            </a:pPr>
            <a:fld id="{CBE225D6-1969-48CF-B2EF-CC037B1BCC27}" type="slidenum">
              <a:rPr lang="ru-RU" altLang="ru-RU" smtClean="0"/>
              <a:pPr>
                <a:defRPr/>
              </a:pPr>
              <a:t>31</a:t>
            </a:fld>
            <a:endParaRPr lang="ru-RU" altLang="ru-RU"/>
          </a:p>
        </p:txBody>
      </p:sp>
    </p:spTree>
    <p:extLst>
      <p:ext uri="{BB962C8B-B14F-4D97-AF65-F5344CB8AC3E}">
        <p14:creationId xmlns:p14="http://schemas.microsoft.com/office/powerpoint/2010/main" val="28447422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Образ слайда 1"/>
          <p:cNvSpPr>
            <a:spLocks noGrp="1" noRot="1" noChangeAspect="1" noTextEdit="1"/>
          </p:cNvSpPr>
          <p:nvPr>
            <p:ph type="sldImg"/>
          </p:nvPr>
        </p:nvSpPr>
        <p:spPr>
          <a:ln/>
        </p:spPr>
      </p:sp>
      <p:sp>
        <p:nvSpPr>
          <p:cNvPr id="46083" name="Заметки 2"/>
          <p:cNvSpPr>
            <a:spLocks noGrp="1"/>
          </p:cNvSpPr>
          <p:nvPr>
            <p:ph type="body" idx="1"/>
          </p:nvPr>
        </p:nvSpPr>
        <p:spPr>
          <a:noFill/>
        </p:spPr>
        <p:txBody>
          <a:bodyPr/>
          <a:lstStyle/>
          <a:p>
            <a:endParaRPr lang="ru-RU" altLang="ru-RU"/>
          </a:p>
        </p:txBody>
      </p:sp>
      <p:sp>
        <p:nvSpPr>
          <p:cNvPr id="46084"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C2A94DBD-8EF4-4E26-9263-5F7B8D3A652A}" type="slidenum">
              <a:rPr lang="ru-RU" altLang="ru-RU" sz="1200" smtClean="0"/>
              <a:pPr/>
              <a:t>33</a:t>
            </a:fld>
            <a:endParaRPr lang="ru-RU" altLang="ru-RU" sz="1200"/>
          </a:p>
        </p:txBody>
      </p:sp>
    </p:spTree>
    <p:extLst>
      <p:ext uri="{BB962C8B-B14F-4D97-AF65-F5344CB8AC3E}">
        <p14:creationId xmlns:p14="http://schemas.microsoft.com/office/powerpoint/2010/main" val="2667679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Образ слайда 1"/>
          <p:cNvSpPr>
            <a:spLocks noGrp="1" noRot="1" noChangeAspect="1" noTextEdit="1"/>
          </p:cNvSpPr>
          <p:nvPr>
            <p:ph type="sldImg"/>
          </p:nvPr>
        </p:nvSpPr>
        <p:spPr>
          <a:ln/>
        </p:spPr>
      </p:sp>
      <p:sp>
        <p:nvSpPr>
          <p:cNvPr id="48131" name="Заметки 2"/>
          <p:cNvSpPr>
            <a:spLocks noGrp="1"/>
          </p:cNvSpPr>
          <p:nvPr>
            <p:ph type="body" idx="1"/>
          </p:nvPr>
        </p:nvSpPr>
        <p:spPr>
          <a:noFill/>
        </p:spPr>
        <p:txBody>
          <a:bodyPr/>
          <a:lstStyle/>
          <a:p>
            <a:r>
              <a:rPr lang="ru-RU" altLang="ru-RU" dirty="0"/>
              <a:t>Аккордные задания устанавливаются для бригад, звеньев и отдельных рабочих или на весь объем работ в целом по объекту, этапу или виду работ. Нормативное время, полагающееся на выполнение аккордного задания, а также сумма заработной платы определяются на основе калькуляций затрат труда и заработной платы, составленных по укрупненным нормам и расценкам. </a:t>
            </a:r>
          </a:p>
          <a:p>
            <a:r>
              <a:rPr lang="ru-RU" altLang="ru-RU" dirty="0"/>
              <a:t>Аккордная оплата является одной из основных в строительстве. </a:t>
            </a:r>
          </a:p>
        </p:txBody>
      </p:sp>
      <p:sp>
        <p:nvSpPr>
          <p:cNvPr id="48132"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102917A0-191B-4CD4-AA20-7F8F8A0918E1}" type="slidenum">
              <a:rPr lang="ru-RU" altLang="ru-RU" sz="1200" smtClean="0"/>
              <a:pPr/>
              <a:t>34</a:t>
            </a:fld>
            <a:endParaRPr lang="ru-RU" altLang="ru-RU" sz="1200"/>
          </a:p>
        </p:txBody>
      </p:sp>
    </p:spTree>
    <p:extLst>
      <p:ext uri="{BB962C8B-B14F-4D97-AF65-F5344CB8AC3E}">
        <p14:creationId xmlns:p14="http://schemas.microsoft.com/office/powerpoint/2010/main" val="19058602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Образ слайда 1"/>
          <p:cNvSpPr>
            <a:spLocks noGrp="1" noRot="1" noChangeAspect="1" noTextEdit="1"/>
          </p:cNvSpPr>
          <p:nvPr>
            <p:ph type="sldImg"/>
          </p:nvPr>
        </p:nvSpPr>
        <p:spPr>
          <a:ln/>
        </p:spPr>
      </p:sp>
      <p:sp>
        <p:nvSpPr>
          <p:cNvPr id="50179" name="Заметки 2"/>
          <p:cNvSpPr>
            <a:spLocks noGrp="1"/>
          </p:cNvSpPr>
          <p:nvPr>
            <p:ph type="body" idx="1"/>
          </p:nvPr>
        </p:nvSpPr>
        <p:spPr>
          <a:noFill/>
        </p:spPr>
        <p:txBody>
          <a:bodyPr/>
          <a:lstStyle/>
          <a:p>
            <a:r>
              <a:rPr lang="ru-RU" altLang="ru-RU" dirty="0"/>
              <a:t>Данная форма оплаты труда применяется к работам, слабо под­дающимся нормированию и учету, или когда перевод на сдельную оплату может привести к ухудшению качества работ. Повременно оплачивается труд работников, осуществляющих технический уход и обслуживание строительных машин и механизмов, находящихся на выполнении пусконаладочных работ и занимающихся комплексным апробированием смонтированных машин и оборудования, выполнением экспериментальных работ. </a:t>
            </a:r>
          </a:p>
        </p:txBody>
      </p:sp>
      <p:sp>
        <p:nvSpPr>
          <p:cNvPr id="50180"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0D363518-9BB3-4080-A01D-0B87140589C5}" type="slidenum">
              <a:rPr lang="ru-RU" altLang="ru-RU" sz="1200" smtClean="0"/>
              <a:pPr/>
              <a:t>35</a:t>
            </a:fld>
            <a:endParaRPr lang="ru-RU" altLang="ru-RU" sz="1200"/>
          </a:p>
        </p:txBody>
      </p:sp>
    </p:spTree>
    <p:extLst>
      <p:ext uri="{BB962C8B-B14F-4D97-AF65-F5344CB8AC3E}">
        <p14:creationId xmlns:p14="http://schemas.microsoft.com/office/powerpoint/2010/main" val="3199748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0" i="0" kern="1200" dirty="0">
                <a:solidFill>
                  <a:schemeClr val="tx1"/>
                </a:solidFill>
                <a:effectLst/>
                <a:latin typeface="Arial" panose="020B0604020202020204" pitchFamily="34" charset="0"/>
                <a:ea typeface="+mn-ea"/>
                <a:cs typeface="+mn-cs"/>
              </a:rPr>
              <a:t>Повременная оплата труда применяется, если невозможно или трудно нормировать труд, при строго регламентированных, высокомеханизированных и автоматизированных производственных процессах, в производствах, требующих высокого качества и точности выполнения работ, и там, где нет надобности стимулировать интенсивность труда.</a:t>
            </a:r>
          </a:p>
          <a:p>
            <a:r>
              <a:rPr lang="ru-RU" sz="1200" b="0" i="0" kern="1200" dirty="0">
                <a:solidFill>
                  <a:schemeClr val="tx1"/>
                </a:solidFill>
                <a:effectLst/>
                <a:latin typeface="Arial" panose="020B0604020202020204" pitchFamily="34" charset="0"/>
                <a:ea typeface="+mn-ea"/>
                <a:cs typeface="+mn-cs"/>
              </a:rPr>
              <a:t>Главное преимущество для рабочего при повременной оплате труда состоит в том, что он имеет гарантированный ежемесячный заработок, не зависящий от возможного снижения уровня производства в данный период времени. Недостатком является то, что рабочий не имеет возможности повысить свой заработок путем увеличения личной доли участия в производственном процессе.</a:t>
            </a:r>
          </a:p>
          <a:p>
            <a:r>
              <a:rPr lang="ru-RU" sz="1200" b="0" i="0" kern="1200" dirty="0">
                <a:solidFill>
                  <a:schemeClr val="tx1"/>
                </a:solidFill>
                <a:effectLst/>
                <a:latin typeface="Arial" panose="020B0604020202020204" pitchFamily="34" charset="0"/>
                <a:ea typeface="+mn-ea"/>
                <a:cs typeface="+mn-cs"/>
              </a:rPr>
              <a:t>С точки зрения предприятия главный недостаток повременной оплаты в том, что она не стимулирует повышения выработки рабочих. При этом предприятие имеет относительную экономию на заработной плате при увеличении производства продукции.</a:t>
            </a:r>
          </a:p>
        </p:txBody>
      </p:sp>
      <p:sp>
        <p:nvSpPr>
          <p:cNvPr id="4" name="Номер слайда 3"/>
          <p:cNvSpPr>
            <a:spLocks noGrp="1"/>
          </p:cNvSpPr>
          <p:nvPr>
            <p:ph type="sldNum" sz="quarter" idx="10"/>
          </p:nvPr>
        </p:nvSpPr>
        <p:spPr/>
        <p:txBody>
          <a:bodyPr/>
          <a:lstStyle/>
          <a:p>
            <a:pPr>
              <a:defRPr/>
            </a:pPr>
            <a:fld id="{CBE225D6-1969-48CF-B2EF-CC037B1BCC27}" type="slidenum">
              <a:rPr lang="ru-RU" altLang="ru-RU" smtClean="0"/>
              <a:pPr>
                <a:defRPr/>
              </a:pPr>
              <a:t>36</a:t>
            </a:fld>
            <a:endParaRPr lang="ru-RU" altLang="ru-RU"/>
          </a:p>
        </p:txBody>
      </p:sp>
    </p:spTree>
    <p:extLst>
      <p:ext uri="{BB962C8B-B14F-4D97-AF65-F5344CB8AC3E}">
        <p14:creationId xmlns:p14="http://schemas.microsoft.com/office/powerpoint/2010/main" val="39886953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Образ слайда 1"/>
          <p:cNvSpPr>
            <a:spLocks noGrp="1" noRot="1" noChangeAspect="1" noTextEdit="1"/>
          </p:cNvSpPr>
          <p:nvPr>
            <p:ph type="sldImg"/>
          </p:nvPr>
        </p:nvSpPr>
        <p:spPr>
          <a:ln/>
        </p:spPr>
      </p:sp>
      <p:sp>
        <p:nvSpPr>
          <p:cNvPr id="55299" name="Заметки 2"/>
          <p:cNvSpPr>
            <a:spLocks noGrp="1"/>
          </p:cNvSpPr>
          <p:nvPr>
            <p:ph type="body" idx="1"/>
          </p:nvPr>
        </p:nvSpPr>
        <p:spPr>
          <a:noFill/>
        </p:spPr>
        <p:txBody>
          <a:bodyPr/>
          <a:lstStyle/>
          <a:p>
            <a:r>
              <a:rPr lang="ru-RU" altLang="ru-RU" dirty="0"/>
              <a:t>На предприятиях любой формы собственности должны быть утвержденные руководством предприятия штатные расписания, где указываются должности работающих и соответствующие этим должностям месячные оклады. Месячный оклад каждой категории работающих может быть дифференцирован в зависимости от уровня квалификации, ученого звания, степени и т.д. в соответствии с положением о профессии (должности). Руководители, специалисты и служащие за результаты финансово-хозяйственной деятельности могут премироваться из прибыли предприятия по утвержденным предприятием положениям.</a:t>
            </a:r>
          </a:p>
        </p:txBody>
      </p:sp>
      <p:sp>
        <p:nvSpPr>
          <p:cNvPr id="55300"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981B9890-C221-4438-8DF9-83618EFDB18C}" type="slidenum">
              <a:rPr lang="ru-RU" altLang="ru-RU" sz="1200" smtClean="0"/>
              <a:pPr/>
              <a:t>39</a:t>
            </a:fld>
            <a:endParaRPr lang="ru-RU" altLang="ru-RU" sz="1200"/>
          </a:p>
        </p:txBody>
      </p:sp>
    </p:spTree>
    <p:extLst>
      <p:ext uri="{BB962C8B-B14F-4D97-AF65-F5344CB8AC3E}">
        <p14:creationId xmlns:p14="http://schemas.microsoft.com/office/powerpoint/2010/main" val="15085023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Образ слайда 1"/>
          <p:cNvSpPr>
            <a:spLocks noGrp="1" noRot="1" noChangeAspect="1" noTextEdit="1"/>
          </p:cNvSpPr>
          <p:nvPr>
            <p:ph type="sldImg"/>
          </p:nvPr>
        </p:nvSpPr>
        <p:spPr>
          <a:ln/>
        </p:spPr>
      </p:sp>
      <p:sp>
        <p:nvSpPr>
          <p:cNvPr id="58371" name="Заметки 2"/>
          <p:cNvSpPr>
            <a:spLocks noGrp="1"/>
          </p:cNvSpPr>
          <p:nvPr>
            <p:ph type="body" idx="1"/>
          </p:nvPr>
        </p:nvSpPr>
        <p:spPr>
          <a:noFill/>
        </p:spPr>
        <p:txBody>
          <a:bodyPr/>
          <a:lstStyle/>
          <a:p>
            <a:r>
              <a:rPr lang="ru-RU" altLang="ru-RU" dirty="0"/>
              <a:t>За основу оценки квалификационного уровня работника принимаются его образование,  квалификация, инициативность, умение творчески работать и др. С течением времени квалификационные уровни отдельных работников могут меняться.</a:t>
            </a:r>
          </a:p>
          <a:p>
            <a:r>
              <a:rPr lang="ru-RU" sz="1200" b="0" i="0" kern="1200" dirty="0">
                <a:solidFill>
                  <a:schemeClr val="tx1"/>
                </a:solidFill>
                <a:effectLst/>
                <a:latin typeface="Arial" panose="020B0604020202020204" pitchFamily="34" charset="0"/>
                <a:ea typeface="+mn-ea"/>
                <a:cs typeface="+mn-cs"/>
              </a:rPr>
              <a:t>Бестарифная система оплаты труда ставит заработок работника в полную зависимость от конечных результатов работы коллектива, к которому относится работник. При этой системе не устанавливается твердого оклада или тарифной ставки. Применение такой системы целесообразно лишь в тех ситуациях, когда есть реальная возможность учесть результаты труда работника при общей заинтересованности и ответственности каждого коллектива.</a:t>
            </a:r>
            <a:endParaRPr lang="ru-RU" altLang="ru-RU" dirty="0"/>
          </a:p>
        </p:txBody>
      </p:sp>
      <p:sp>
        <p:nvSpPr>
          <p:cNvPr id="58372"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B873A218-B809-4B26-A0D2-3BAC2C4A8229}" type="slidenum">
              <a:rPr lang="ru-RU" altLang="ru-RU" sz="1200" smtClean="0"/>
              <a:pPr/>
              <a:t>41</a:t>
            </a:fld>
            <a:endParaRPr lang="ru-RU" altLang="ru-RU" sz="1200"/>
          </a:p>
        </p:txBody>
      </p:sp>
    </p:spTree>
    <p:extLst>
      <p:ext uri="{BB962C8B-B14F-4D97-AF65-F5344CB8AC3E}">
        <p14:creationId xmlns:p14="http://schemas.microsoft.com/office/powerpoint/2010/main" val="24434823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dirty="0"/>
              <a:t>Недостаток этого метода планирования ФОТ состоит в том, что в плановый фонд оплаты труда переносятся все нерациональные выплаты заработной платы, имевшие место в базисном периоде. Поэтому он не нацеливает трудовой коллектив фирмы и ее структурных подразделений на эффективное использование живого труда, так как в данном случае при большей численности работающих будет больше фонд оплаты труда. Данный метод может применяться на стадиях предплановой работы для укрупненного расчета ФОТ. Для детальных плановых расчетов в силу присущих ему недостатков он не годится, хотя широко применяется на практике.</a:t>
            </a:r>
            <a:endParaRPr lang="ru-RU" dirty="0"/>
          </a:p>
        </p:txBody>
      </p:sp>
      <p:sp>
        <p:nvSpPr>
          <p:cNvPr id="4" name="Номер слайда 3"/>
          <p:cNvSpPr>
            <a:spLocks noGrp="1"/>
          </p:cNvSpPr>
          <p:nvPr>
            <p:ph type="sldNum" sz="quarter" idx="10"/>
          </p:nvPr>
        </p:nvSpPr>
        <p:spPr/>
        <p:txBody>
          <a:bodyPr/>
          <a:lstStyle/>
          <a:p>
            <a:fld id="{B2279AD9-56BA-40BB-B2DA-FDC95C462AC2}" type="slidenum">
              <a:rPr lang="ru-RU" smtClean="0"/>
              <a:t>44</a:t>
            </a:fld>
            <a:endParaRPr lang="ru-RU"/>
          </a:p>
        </p:txBody>
      </p:sp>
    </p:spTree>
    <p:extLst>
      <p:ext uri="{BB962C8B-B14F-4D97-AF65-F5344CB8AC3E}">
        <p14:creationId xmlns:p14="http://schemas.microsoft.com/office/powerpoint/2010/main" val="2256240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По сравнению с рассмотренным выше данный метод более точен, поскольку базируется на плановых показателях. Однако рассчитать среднюю зарплату в плановом периоде в условиях значительной инфляции — дело непростое и требует детального обоснования.</a:t>
            </a:r>
          </a:p>
        </p:txBody>
      </p:sp>
      <p:sp>
        <p:nvSpPr>
          <p:cNvPr id="4" name="Номер слайда 3"/>
          <p:cNvSpPr>
            <a:spLocks noGrp="1"/>
          </p:cNvSpPr>
          <p:nvPr>
            <p:ph type="sldNum" sz="quarter" idx="10"/>
          </p:nvPr>
        </p:nvSpPr>
        <p:spPr/>
        <p:txBody>
          <a:bodyPr/>
          <a:lstStyle/>
          <a:p>
            <a:fld id="{B2279AD9-56BA-40BB-B2DA-FDC95C462AC2}" type="slidenum">
              <a:rPr lang="ru-RU" smtClean="0"/>
              <a:t>45</a:t>
            </a:fld>
            <a:endParaRPr lang="ru-RU"/>
          </a:p>
        </p:txBody>
      </p:sp>
    </p:spTree>
    <p:extLst>
      <p:ext uri="{BB962C8B-B14F-4D97-AF65-F5344CB8AC3E}">
        <p14:creationId xmlns:p14="http://schemas.microsoft.com/office/powerpoint/2010/main" val="26191442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Избежать недостатков вышерассмотренных методов позволяет нормативный метод планирования ФОТ. Именно его применяет большинство фирм в странах с развитой рыночной экономикой.</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Следует отметить, что данный метод оправдан при наличии следующих условий. Во-первых, нормативы должны быть достаточно стабильными в течение всего планового периода. Во-вторых, нормативы должны быть представительными, то есть одинаковыми для всех однотипных подразделений, иначе могут вызвать антагонизм у исполнителей.</a:t>
            </a:r>
          </a:p>
        </p:txBody>
      </p:sp>
      <p:sp>
        <p:nvSpPr>
          <p:cNvPr id="4" name="Номер слайда 3"/>
          <p:cNvSpPr>
            <a:spLocks noGrp="1"/>
          </p:cNvSpPr>
          <p:nvPr>
            <p:ph type="sldNum" sz="quarter" idx="10"/>
          </p:nvPr>
        </p:nvSpPr>
        <p:spPr/>
        <p:txBody>
          <a:bodyPr/>
          <a:lstStyle/>
          <a:p>
            <a:fld id="{B2279AD9-56BA-40BB-B2DA-FDC95C462AC2}" type="slidenum">
              <a:rPr lang="ru-RU" smtClean="0"/>
              <a:t>46</a:t>
            </a:fld>
            <a:endParaRPr lang="ru-RU"/>
          </a:p>
        </p:txBody>
      </p:sp>
    </p:spTree>
    <p:extLst>
      <p:ext uri="{BB962C8B-B14F-4D97-AF65-F5344CB8AC3E}">
        <p14:creationId xmlns:p14="http://schemas.microsoft.com/office/powerpoint/2010/main" val="41799915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dirty="0"/>
              <a:t>Недостатки данного метода аналогичны методу расчета планового ФОТ по достигнутому уровню базисного фонда, рассмотренному выше. Одного от последнего он отличается большим стимулирующим эффектом, поскольку основан на стабильном долговременном нормативе.</a:t>
            </a:r>
            <a:endParaRPr lang="ru-RU" dirty="0"/>
          </a:p>
        </p:txBody>
      </p:sp>
      <p:sp>
        <p:nvSpPr>
          <p:cNvPr id="4" name="Номер слайда 3"/>
          <p:cNvSpPr>
            <a:spLocks noGrp="1"/>
          </p:cNvSpPr>
          <p:nvPr>
            <p:ph type="sldNum" sz="quarter" idx="10"/>
          </p:nvPr>
        </p:nvSpPr>
        <p:spPr/>
        <p:txBody>
          <a:bodyPr/>
          <a:lstStyle/>
          <a:p>
            <a:fld id="{B2279AD9-56BA-40BB-B2DA-FDC95C462AC2}" type="slidenum">
              <a:rPr lang="ru-RU" smtClean="0"/>
              <a:t>47</a:t>
            </a:fld>
            <a:endParaRPr lang="ru-RU"/>
          </a:p>
        </p:txBody>
      </p:sp>
    </p:spTree>
    <p:extLst>
      <p:ext uri="{BB962C8B-B14F-4D97-AF65-F5344CB8AC3E}">
        <p14:creationId xmlns:p14="http://schemas.microsoft.com/office/powerpoint/2010/main" val="408638305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г) предполагает детальный расчет каждой статьи планового ФОТ раздельно по рабочим, служащим и прочим категориям работающих. Первоначально планируется ФОТ рабочих, затем служащих и прочих категорий</a:t>
            </a:r>
          </a:p>
        </p:txBody>
      </p:sp>
      <p:sp>
        <p:nvSpPr>
          <p:cNvPr id="4" name="Номер слайда 3"/>
          <p:cNvSpPr>
            <a:spLocks noGrp="1"/>
          </p:cNvSpPr>
          <p:nvPr>
            <p:ph type="sldNum" sz="quarter" idx="10"/>
          </p:nvPr>
        </p:nvSpPr>
        <p:spPr/>
        <p:txBody>
          <a:bodyPr/>
          <a:lstStyle/>
          <a:p>
            <a:fld id="{B2279AD9-56BA-40BB-B2DA-FDC95C462AC2}" type="slidenum">
              <a:rPr lang="ru-RU" smtClean="0"/>
              <a:t>48</a:t>
            </a:fld>
            <a:endParaRPr lang="ru-RU"/>
          </a:p>
        </p:txBody>
      </p:sp>
    </p:spTree>
    <p:extLst>
      <p:ext uri="{BB962C8B-B14F-4D97-AF65-F5344CB8AC3E}">
        <p14:creationId xmlns:p14="http://schemas.microsoft.com/office/powerpoint/2010/main" val="7273356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dirty="0"/>
              <a:t>В прямой тарифный фонд оплаты труда (</a:t>
            </a:r>
            <a:r>
              <a:rPr lang="ru-RU" sz="1200" dirty="0" err="1"/>
              <a:t>ФОТт</a:t>
            </a:r>
            <a:r>
              <a:rPr lang="en-US" sz="1200" dirty="0"/>
              <a:t>).</a:t>
            </a:r>
            <a:r>
              <a:rPr lang="ru-RU" sz="1200" dirty="0"/>
              <a:t> входит планируемый фонд оплаты труда рабочих, оплачиваемых по повременной форме заработной платы. </a:t>
            </a:r>
          </a:p>
          <a:p>
            <a:r>
              <a:rPr lang="ru-RU" sz="1200" dirty="0"/>
              <a:t>Фонд заработной платы рабочих, труд которых оплачивается на основе месячных окладов, определяется умножением их оклада на количество рабочих, имеющих одинаковый оклад, и на количество месяцев работы в плановом периоде</a:t>
            </a:r>
            <a:r>
              <a:rPr lang="en-US" sz="1200" dirty="0"/>
              <a:t>.</a:t>
            </a:r>
            <a:endParaRPr lang="ru-RU" sz="1200" dirty="0"/>
          </a:p>
          <a:p>
            <a:r>
              <a:rPr lang="ru-RU" dirty="0" err="1"/>
              <a:t>ФОТпр</a:t>
            </a:r>
            <a:r>
              <a:rPr lang="ru-RU" dirty="0"/>
              <a:t> – в данную часть ФОТ входят планируемые суммы премий за производственные результаты, предусмотренные действующей на предприятии системой планирования. Разовые премии сюда не входят</a:t>
            </a:r>
          </a:p>
        </p:txBody>
      </p:sp>
      <p:sp>
        <p:nvSpPr>
          <p:cNvPr id="4" name="Номер слайда 3"/>
          <p:cNvSpPr>
            <a:spLocks noGrp="1"/>
          </p:cNvSpPr>
          <p:nvPr>
            <p:ph type="sldNum" sz="quarter" idx="10"/>
          </p:nvPr>
        </p:nvSpPr>
        <p:spPr/>
        <p:txBody>
          <a:bodyPr/>
          <a:lstStyle/>
          <a:p>
            <a:fld id="{B2279AD9-56BA-40BB-B2DA-FDC95C462AC2}" type="slidenum">
              <a:rPr lang="ru-RU" smtClean="0"/>
              <a:t>51</a:t>
            </a:fld>
            <a:endParaRPr lang="ru-RU"/>
          </a:p>
        </p:txBody>
      </p:sp>
    </p:spTree>
    <p:extLst>
      <p:ext uri="{BB962C8B-B14F-4D97-AF65-F5344CB8AC3E}">
        <p14:creationId xmlns:p14="http://schemas.microsoft.com/office/powerpoint/2010/main" val="360120862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Таким образом, в общий плановый ФОТ рабочих  входят следующие элементы: </a:t>
            </a:r>
            <a:r>
              <a:rPr lang="ru-RU" sz="1200" dirty="0"/>
              <a:t>прямой сдельный фонд (</a:t>
            </a:r>
            <a:r>
              <a:rPr lang="ru-RU" sz="1200" dirty="0" err="1"/>
              <a:t>ФОТсд</a:t>
            </a:r>
            <a:r>
              <a:rPr lang="ru-RU" sz="1200" dirty="0"/>
              <a:t>), прямой тарифный фонд (</a:t>
            </a:r>
            <a:r>
              <a:rPr lang="ru-RU" sz="1200" dirty="0" err="1"/>
              <a:t>ФОТт</a:t>
            </a:r>
            <a:r>
              <a:rPr lang="ru-RU" sz="1200" dirty="0"/>
              <a:t>), премиальный фонд (</a:t>
            </a:r>
            <a:r>
              <a:rPr lang="ru-RU" sz="1200" dirty="0" err="1"/>
              <a:t>ФОТпр</a:t>
            </a:r>
            <a:r>
              <a:rPr lang="ru-RU" sz="1200" dirty="0"/>
              <a:t>), выплаты компенсирующего характера (</a:t>
            </a:r>
            <a:r>
              <a:rPr lang="ru-RU" sz="1200" dirty="0" err="1"/>
              <a:t>ФОТк</a:t>
            </a:r>
            <a:r>
              <a:rPr lang="ru-RU" sz="1200" dirty="0"/>
              <a:t>), включая доплаты за ночное время работы (</a:t>
            </a:r>
            <a:r>
              <a:rPr lang="ru-RU" sz="1200" dirty="0" err="1"/>
              <a:t>ФОТнч</a:t>
            </a:r>
            <a:r>
              <a:rPr lang="ru-RU" sz="1200" dirty="0"/>
              <a:t>); работу в праздничные дни (</a:t>
            </a:r>
            <a:r>
              <a:rPr lang="ru-RU" sz="1200" dirty="0" err="1"/>
              <a:t>ФОТпд</a:t>
            </a:r>
            <a:r>
              <a:rPr lang="ru-RU" sz="1200" dirty="0"/>
              <a:t>); сверхурочную работу (</a:t>
            </a:r>
            <a:r>
              <a:rPr lang="ru-RU" sz="1200" dirty="0" err="1"/>
              <a:t>ФОТсу</a:t>
            </a:r>
            <a:r>
              <a:rPr lang="ru-RU" sz="1200" dirty="0"/>
              <a:t>); работу в многосменном режиме (</a:t>
            </a:r>
            <a:r>
              <a:rPr lang="ru-RU" sz="1200" dirty="0" err="1"/>
              <a:t>ФОТмр</a:t>
            </a:r>
            <a:r>
              <a:rPr lang="ru-RU" sz="1200" dirty="0"/>
              <a:t>); работу в тяжелых, вредных, особо вредных условиях труда (</a:t>
            </a:r>
            <a:r>
              <a:rPr lang="ru-RU" sz="1200" dirty="0" err="1"/>
              <a:t>ФОТвр</a:t>
            </a:r>
            <a:r>
              <a:rPr lang="ru-RU" sz="1200" dirty="0"/>
              <a:t>); руководство бригадой (</a:t>
            </a:r>
            <a:r>
              <a:rPr lang="ru-RU" sz="1200" dirty="0" err="1"/>
              <a:t>ФОТбр</a:t>
            </a:r>
            <a:r>
              <a:rPr lang="ru-RU" sz="1200" dirty="0"/>
              <a:t>); обучение учеников (</a:t>
            </a:r>
            <a:r>
              <a:rPr lang="ru-RU" sz="1200" dirty="0" err="1"/>
              <a:t>ФОТу</a:t>
            </a:r>
            <a:r>
              <a:rPr lang="ru-RU" sz="1200" dirty="0"/>
              <a:t>); функции резервных рабочих (</a:t>
            </a:r>
            <a:r>
              <a:rPr lang="ru-RU" sz="1200" dirty="0" err="1"/>
              <a:t>ФОТрр</a:t>
            </a:r>
            <a:r>
              <a:rPr lang="ru-RU" sz="1200" dirty="0"/>
              <a:t>); совмещение профессий (</a:t>
            </a:r>
            <a:r>
              <a:rPr lang="ru-RU" sz="1200" dirty="0" err="1"/>
              <a:t>ФОТсп</a:t>
            </a:r>
            <a:r>
              <a:rPr lang="ru-RU" sz="1200" dirty="0"/>
              <a:t>); </a:t>
            </a:r>
            <a:r>
              <a:rPr lang="ru-RU" sz="1200" dirty="0" err="1"/>
              <a:t>межразрядную</a:t>
            </a:r>
            <a:r>
              <a:rPr lang="ru-RU" sz="1200" dirty="0"/>
              <a:t> разницу (</a:t>
            </a:r>
            <a:r>
              <a:rPr lang="ru-RU" sz="1200" dirty="0" err="1"/>
              <a:t>ФОТмр</a:t>
            </a:r>
            <a:r>
              <a:rPr lang="ru-RU" sz="1200" dirty="0"/>
              <a:t>); выполнение </a:t>
            </a:r>
            <a:r>
              <a:rPr lang="ru-RU" sz="1200" dirty="0" err="1"/>
              <a:t>гособязанностей</a:t>
            </a:r>
            <a:r>
              <a:rPr lang="ru-RU" sz="1200" dirty="0"/>
              <a:t> (</a:t>
            </a:r>
            <a:r>
              <a:rPr lang="ru-RU" sz="1200" dirty="0" err="1"/>
              <a:t>ФОТго</a:t>
            </a:r>
            <a:r>
              <a:rPr lang="ru-RU" sz="1200" dirty="0"/>
              <a:t>); выслугу лет (</a:t>
            </a:r>
            <a:r>
              <a:rPr lang="ru-RU" sz="1200" dirty="0" err="1"/>
              <a:t>ФОТвд</a:t>
            </a:r>
            <a:r>
              <a:rPr lang="ru-RU" sz="1200" dirty="0"/>
              <a:t>); доплату подросткам (</a:t>
            </a:r>
            <a:r>
              <a:rPr lang="ru-RU" sz="1200" dirty="0" err="1"/>
              <a:t>ФОТплч</a:t>
            </a:r>
            <a:r>
              <a:rPr lang="ru-RU" sz="1200" dirty="0"/>
              <a:t>); кормящим матерям (</a:t>
            </a:r>
            <a:r>
              <a:rPr lang="ru-RU" sz="1200" dirty="0" err="1"/>
              <a:t>ФОТкм</a:t>
            </a:r>
            <a:r>
              <a:rPr lang="ru-RU" sz="1200" dirty="0"/>
              <a:t>), а также оплату выходных пособий (</a:t>
            </a:r>
            <a:r>
              <a:rPr lang="ru-RU" sz="1200" dirty="0" err="1"/>
              <a:t>ФОТвп</a:t>
            </a:r>
            <a:r>
              <a:rPr lang="ru-RU" sz="1200" dirty="0"/>
              <a:t>), учебных отпусков (ФОТ0б), очередных и дополнительных отпусков (</a:t>
            </a:r>
            <a:r>
              <a:rPr lang="ru-RU" sz="1200" dirty="0" err="1"/>
              <a:t>ФОТотп</a:t>
            </a:r>
            <a:r>
              <a:rPr lang="ru-RU" sz="1200" dirty="0"/>
              <a:t>) и прочие выплаты, предусмотренные законодательством.</a:t>
            </a:r>
            <a:endParaRPr lang="ru-RU" dirty="0"/>
          </a:p>
        </p:txBody>
      </p:sp>
      <p:sp>
        <p:nvSpPr>
          <p:cNvPr id="4" name="Номер слайда 3"/>
          <p:cNvSpPr>
            <a:spLocks noGrp="1"/>
          </p:cNvSpPr>
          <p:nvPr>
            <p:ph type="sldNum" sz="quarter" idx="10"/>
          </p:nvPr>
        </p:nvSpPr>
        <p:spPr/>
        <p:txBody>
          <a:bodyPr/>
          <a:lstStyle/>
          <a:p>
            <a:fld id="{B2279AD9-56BA-40BB-B2DA-FDC95C462AC2}" type="slidenum">
              <a:rPr lang="ru-RU" smtClean="0"/>
              <a:t>52</a:t>
            </a:fld>
            <a:endParaRPr lang="ru-RU"/>
          </a:p>
        </p:txBody>
      </p:sp>
    </p:spTree>
    <p:extLst>
      <p:ext uri="{BB962C8B-B14F-4D97-AF65-F5344CB8AC3E}">
        <p14:creationId xmlns:p14="http://schemas.microsoft.com/office/powerpoint/2010/main" val="229848461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B2279AD9-56BA-40BB-B2DA-FDC95C462AC2}" type="slidenum">
              <a:rPr lang="ru-RU" smtClean="0"/>
              <a:t>53</a:t>
            </a:fld>
            <a:endParaRPr lang="ru-RU"/>
          </a:p>
        </p:txBody>
      </p:sp>
    </p:spTree>
    <p:extLst>
      <p:ext uri="{BB962C8B-B14F-4D97-AF65-F5344CB8AC3E}">
        <p14:creationId xmlns:p14="http://schemas.microsoft.com/office/powerpoint/2010/main" val="289282424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В фонд оплаты труда прочих категорий персонала (</a:t>
            </a:r>
            <a:r>
              <a:rPr lang="ru-RU" sz="1200" dirty="0" err="1"/>
              <a:t>ФОТпрч</a:t>
            </a:r>
            <a:r>
              <a:rPr lang="ru-RU" sz="1200" dirty="0"/>
              <a:t>) входит ФОТ младшего обслуживающего персонала, работников охраны. Его величина определяется по методике планирования фонда оплаты труда служащих. Иногда в ФОТ прочих категорий включается оплата труда внештатного персонала, величина которого определяется на основе плановой сметы, составленной на работы, которые не могут быть выполнены штатным составом.</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Фонд оплаты труда работников непромышленной группы (</a:t>
            </a:r>
            <a:r>
              <a:rPr lang="ru-RU" sz="1200" dirty="0" err="1"/>
              <a:t>ФОТнпг</a:t>
            </a:r>
            <a:r>
              <a:rPr lang="ru-RU" sz="1200" dirty="0"/>
              <a:t>) планируется аналогично ФОТ промышленно-производственного персонала.</a:t>
            </a:r>
          </a:p>
        </p:txBody>
      </p:sp>
      <p:sp>
        <p:nvSpPr>
          <p:cNvPr id="4" name="Номер слайда 3"/>
          <p:cNvSpPr>
            <a:spLocks noGrp="1"/>
          </p:cNvSpPr>
          <p:nvPr>
            <p:ph type="sldNum" sz="quarter" idx="10"/>
          </p:nvPr>
        </p:nvSpPr>
        <p:spPr/>
        <p:txBody>
          <a:bodyPr/>
          <a:lstStyle/>
          <a:p>
            <a:fld id="{B2279AD9-56BA-40BB-B2DA-FDC95C462AC2}" type="slidenum">
              <a:rPr lang="ru-RU" smtClean="0"/>
              <a:t>54</a:t>
            </a:fld>
            <a:endParaRPr lang="ru-RU"/>
          </a:p>
        </p:txBody>
      </p:sp>
    </p:spTree>
    <p:extLst>
      <p:ext uri="{BB962C8B-B14F-4D97-AF65-F5344CB8AC3E}">
        <p14:creationId xmlns:p14="http://schemas.microsoft.com/office/powerpoint/2010/main" val="24533159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indent="0">
              <a:buNone/>
            </a:pPr>
            <a:r>
              <a:rPr lang="ru-RU" dirty="0"/>
              <a:t>Поэтому подключение прибыли в качестве источника оплаты труда позволяет смягчить действие указанных недостатков, создать более высокие мотивы и стимулы к труду, восстановить функции заработной платы по расширенному воспроизводству рабочей силы, привести в соответствие уровень оплаты труда и реальной стоимости рабочей силы на рынке труда, ликвидировать деформации, сложившиеся в оплате труда всех категорий работников.</a:t>
            </a:r>
          </a:p>
        </p:txBody>
      </p:sp>
      <p:sp>
        <p:nvSpPr>
          <p:cNvPr id="4" name="Номер слайда 3"/>
          <p:cNvSpPr>
            <a:spLocks noGrp="1"/>
          </p:cNvSpPr>
          <p:nvPr>
            <p:ph type="sldNum" sz="quarter" idx="10"/>
          </p:nvPr>
        </p:nvSpPr>
        <p:spPr/>
        <p:txBody>
          <a:bodyPr/>
          <a:lstStyle/>
          <a:p>
            <a:fld id="{B2279AD9-56BA-40BB-B2DA-FDC95C462AC2}" type="slidenum">
              <a:rPr lang="ru-RU" smtClean="0"/>
              <a:t>55</a:t>
            </a:fld>
            <a:endParaRPr lang="ru-RU"/>
          </a:p>
        </p:txBody>
      </p:sp>
    </p:spTree>
    <p:extLst>
      <p:ext uri="{BB962C8B-B14F-4D97-AF65-F5344CB8AC3E}">
        <p14:creationId xmlns:p14="http://schemas.microsoft.com/office/powerpoint/2010/main" val="18452019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dirty="0"/>
              <a:t>Например, финансирование объектов здравоохранения, культуры, а также на индивидуальное потребление (вознаграждение по итогам работы за год, материальная помощь, оплата путевок в санатории и дома отдыха и т.п.).</a:t>
            </a:r>
          </a:p>
          <a:p>
            <a:r>
              <a:rPr lang="ru-RU" dirty="0"/>
              <a:t>Соотношение между этими частями фиксируется сметой использования фонда потребления. Какие-либо нормативы по данному вопросу отсутствуют. Каждая фирма к выбору направлений использования фонда потребления подходит индивидуально исходя из целей и задач, стоящих перед ней, сложившегося уровня заработной платы, наличия объектов социальной инфраструктуры, региона, в котором расположена фирма, и т.д.</a:t>
            </a:r>
          </a:p>
          <a:p>
            <a:r>
              <a:rPr lang="ru-RU" dirty="0"/>
              <a:t>Небольшие фирмы, работающие в отраслях легкой, пищевой, местной промышленности, строительстве, имеющие незначительную массу прибыли, а соответственно небольшой фонд потребления, направляют его на добавки к заработной плате, поскольку уровень заработной платы в этих отраслях ниже, чем в машиностроении и металлообработке. Крупные предприятия, имеющие большой хозяйственный оборот и развитую социальную инфраструктуру, значительную часть фонда потребления направляют на оплату услуг, которые оказывают работникам фирмы предприятия и организации инфраструктуры.</a:t>
            </a:r>
          </a:p>
        </p:txBody>
      </p:sp>
      <p:sp>
        <p:nvSpPr>
          <p:cNvPr id="4" name="Номер слайда 3"/>
          <p:cNvSpPr>
            <a:spLocks noGrp="1"/>
          </p:cNvSpPr>
          <p:nvPr>
            <p:ph type="sldNum" sz="quarter" idx="10"/>
          </p:nvPr>
        </p:nvSpPr>
        <p:spPr/>
        <p:txBody>
          <a:bodyPr/>
          <a:lstStyle/>
          <a:p>
            <a:fld id="{B2279AD9-56BA-40BB-B2DA-FDC95C462AC2}" type="slidenum">
              <a:rPr lang="ru-RU" smtClean="0"/>
              <a:t>56</a:t>
            </a:fld>
            <a:endParaRPr lang="ru-RU"/>
          </a:p>
        </p:txBody>
      </p:sp>
    </p:spTree>
    <p:extLst>
      <p:ext uri="{BB962C8B-B14F-4D97-AF65-F5344CB8AC3E}">
        <p14:creationId xmlns:p14="http://schemas.microsoft.com/office/powerpoint/2010/main" val="108046038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dirty="0"/>
              <a:t>1</a:t>
            </a:r>
            <a:r>
              <a:rPr lang="ru-RU" sz="1200" baseline="0" dirty="0"/>
              <a:t> </a:t>
            </a:r>
            <a:r>
              <a:rPr lang="ru-RU" sz="1200" dirty="0"/>
              <a:t>В числе этих показателей планируется прибыль, а внутрипроизводственные цены на продукцию подразделения рассчитываются на основе калькуляции плановой себестоимости с добавлением прибыли, из которой формируется фонд потребления, идущий на оплату труда.</a:t>
            </a:r>
            <a:r>
              <a:rPr lang="ru-RU" sz="1200" baseline="0" dirty="0"/>
              <a:t> </a:t>
            </a:r>
            <a:r>
              <a:rPr lang="ru-RU" sz="1200" dirty="0"/>
              <a:t>В этом случае величина фонда потребления, направляемого на оплату труда, всецело зависит от норматива формирования прибыли и результативности деятельности подразделения, заложенной в план. По такой схеме работают подразделения фирмы, выпускающие конечную продукцию, которая является товарной продукцией фирмы. Здесь внутрипроизводственные цены отличаются от отпускных цен предприятия на величину прибыли, остающейся в распоряжении предприятия.</a:t>
            </a:r>
          </a:p>
        </p:txBody>
      </p:sp>
      <p:sp>
        <p:nvSpPr>
          <p:cNvPr id="4" name="Номер слайда 3"/>
          <p:cNvSpPr>
            <a:spLocks noGrp="1"/>
          </p:cNvSpPr>
          <p:nvPr>
            <p:ph type="sldNum" sz="quarter" idx="10"/>
          </p:nvPr>
        </p:nvSpPr>
        <p:spPr/>
        <p:txBody>
          <a:bodyPr/>
          <a:lstStyle/>
          <a:p>
            <a:fld id="{B2279AD9-56BA-40BB-B2DA-FDC95C462AC2}" type="slidenum">
              <a:rPr lang="ru-RU" smtClean="0"/>
              <a:t>57</a:t>
            </a:fld>
            <a:endParaRPr lang="ru-RU"/>
          </a:p>
        </p:txBody>
      </p:sp>
    </p:spTree>
    <p:extLst>
      <p:ext uri="{BB962C8B-B14F-4D97-AF65-F5344CB8AC3E}">
        <p14:creationId xmlns:p14="http://schemas.microsoft.com/office/powerpoint/2010/main" val="195078264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Важным вопросом при планировании фонда потребления является следующий: какие выплаты производить из фонда потребления предприятия, а какие из фонда структурного подразделения? От его решения зависит соотношение между централизованной частью фонда и сформированной в подразделениях.</a:t>
            </a:r>
          </a:p>
          <a:p>
            <a:r>
              <a:rPr lang="ru-RU" dirty="0"/>
              <a:t>Анализ отечественного и зарубежного опыта показывает, что целесообразно следующее распределение выплат </a:t>
            </a:r>
            <a:r>
              <a:rPr lang="ru-RU" baseline="0" dirty="0"/>
              <a:t>(таблица 1).</a:t>
            </a:r>
            <a:endParaRPr lang="ru-RU" dirty="0"/>
          </a:p>
        </p:txBody>
      </p:sp>
      <p:sp>
        <p:nvSpPr>
          <p:cNvPr id="4" name="Номер слайда 3"/>
          <p:cNvSpPr>
            <a:spLocks noGrp="1"/>
          </p:cNvSpPr>
          <p:nvPr>
            <p:ph type="sldNum" sz="quarter" idx="10"/>
          </p:nvPr>
        </p:nvSpPr>
        <p:spPr/>
        <p:txBody>
          <a:bodyPr/>
          <a:lstStyle/>
          <a:p>
            <a:fld id="{B2279AD9-56BA-40BB-B2DA-FDC95C462AC2}" type="slidenum">
              <a:rPr lang="ru-RU" smtClean="0"/>
              <a:t>58</a:t>
            </a:fld>
            <a:endParaRPr lang="ru-RU"/>
          </a:p>
        </p:txBody>
      </p:sp>
    </p:spTree>
    <p:extLst>
      <p:ext uri="{BB962C8B-B14F-4D97-AF65-F5344CB8AC3E}">
        <p14:creationId xmlns:p14="http://schemas.microsoft.com/office/powerpoint/2010/main" val="121671685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С целью упрощения расчетов плановый фонд заработной платы по кварталам (месяцам) можно распределить пропорционально количеству рабочих дней или планируемого фонда рабочего времени в часах.</a:t>
            </a:r>
            <a:endParaRPr lang="ru-RU" dirty="0"/>
          </a:p>
        </p:txBody>
      </p:sp>
      <p:sp>
        <p:nvSpPr>
          <p:cNvPr id="4" name="Slide Number Placeholder 3"/>
          <p:cNvSpPr>
            <a:spLocks noGrp="1"/>
          </p:cNvSpPr>
          <p:nvPr>
            <p:ph type="sldNum" sz="quarter" idx="5"/>
          </p:nvPr>
        </p:nvSpPr>
        <p:spPr/>
        <p:txBody>
          <a:bodyPr/>
          <a:lstStyle/>
          <a:p>
            <a:fld id="{B2279AD9-56BA-40BB-B2DA-FDC95C462AC2}" type="slidenum">
              <a:rPr lang="ru-RU" smtClean="0"/>
              <a:t>60</a:t>
            </a:fld>
            <a:endParaRPr lang="ru-RU"/>
          </a:p>
        </p:txBody>
      </p:sp>
    </p:spTree>
    <p:extLst>
      <p:ext uri="{BB962C8B-B14F-4D97-AF65-F5344CB8AC3E}">
        <p14:creationId xmlns:p14="http://schemas.microsoft.com/office/powerpoint/2010/main" val="249082361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dirty="0"/>
              <a:t>Расчет ведется на основе планового часового, дневного и месячного (годового) фондов заработной платы. </a:t>
            </a:r>
            <a:endParaRPr lang="ru-RU" dirty="0"/>
          </a:p>
        </p:txBody>
      </p:sp>
      <p:sp>
        <p:nvSpPr>
          <p:cNvPr id="4" name="Номер слайда 3"/>
          <p:cNvSpPr>
            <a:spLocks noGrp="1"/>
          </p:cNvSpPr>
          <p:nvPr>
            <p:ph type="sldNum" sz="quarter" idx="10"/>
          </p:nvPr>
        </p:nvSpPr>
        <p:spPr/>
        <p:txBody>
          <a:bodyPr/>
          <a:lstStyle/>
          <a:p>
            <a:fld id="{B2279AD9-56BA-40BB-B2DA-FDC95C462AC2}" type="slidenum">
              <a:rPr lang="ru-RU" smtClean="0"/>
              <a:t>61</a:t>
            </a:fld>
            <a:endParaRPr lang="ru-RU"/>
          </a:p>
        </p:txBody>
      </p:sp>
    </p:spTree>
    <p:extLst>
      <p:ext uri="{BB962C8B-B14F-4D97-AF65-F5344CB8AC3E}">
        <p14:creationId xmlns:p14="http://schemas.microsoft.com/office/powerpoint/2010/main" val="20321401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indent="0">
              <a:buNone/>
            </a:pPr>
            <a:r>
              <a:rPr lang="ru-RU" sz="1200" dirty="0"/>
              <a:t>Среднемесячная (среднегодовая) заработная плата других категорий работающих определяется делением планового месячного (годового) фонда заработной платы этих работников на их среднесписочную численность. Фонд заработной платы учеников при исчислении плановой средней заработной платы не учитывается.</a:t>
            </a:r>
          </a:p>
          <a:p>
            <a:pPr marL="0" indent="0">
              <a:buNone/>
            </a:pPr>
            <a:r>
              <a:rPr lang="ru-RU" sz="1200" dirty="0"/>
              <a:t>Средняя плановая денежная заработная плата одного работающего фирмы определяется делением общего фонда заработной платы (ФЗП) на среднесписочную численность работающих фирмы (</a:t>
            </a:r>
            <a:r>
              <a:rPr lang="ru-RU" sz="1200" dirty="0" err="1"/>
              <a:t>Чсс</a:t>
            </a:r>
            <a:r>
              <a:rPr lang="ru-RU" sz="1200" dirty="0"/>
              <a:t>) в данном периоде.</a:t>
            </a:r>
          </a:p>
        </p:txBody>
      </p:sp>
      <p:sp>
        <p:nvSpPr>
          <p:cNvPr id="4" name="Номер слайда 3"/>
          <p:cNvSpPr>
            <a:spLocks noGrp="1"/>
          </p:cNvSpPr>
          <p:nvPr>
            <p:ph type="sldNum" sz="quarter" idx="10"/>
          </p:nvPr>
        </p:nvSpPr>
        <p:spPr/>
        <p:txBody>
          <a:bodyPr/>
          <a:lstStyle/>
          <a:p>
            <a:fld id="{B2279AD9-56BA-40BB-B2DA-FDC95C462AC2}" type="slidenum">
              <a:rPr lang="ru-RU" smtClean="0"/>
              <a:t>62</a:t>
            </a:fld>
            <a:endParaRPr lang="ru-RU"/>
          </a:p>
        </p:txBody>
      </p:sp>
    </p:spTree>
    <p:extLst>
      <p:ext uri="{BB962C8B-B14F-4D97-AF65-F5344CB8AC3E}">
        <p14:creationId xmlns:p14="http://schemas.microsoft.com/office/powerpoint/2010/main" val="15815863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Это соотношение должно быть меньше единицы и достигается максимальным использованием всех резервов роста производительности труда. В процессе планирования оплаты труда необходимо контролировать это соотношение. В практике планирования приняты следующие рекомендации. Рост заработной платы на один процент прироста производительности труда по группе технических мероприятий должен находиться в пределах 0,1 -0,4%, а по группе организационно-экономических факторов— 0,6-0,9%.Прн этом должен повышаться общий уровень заработной платы.</a:t>
            </a:r>
          </a:p>
        </p:txBody>
      </p:sp>
      <p:sp>
        <p:nvSpPr>
          <p:cNvPr id="4" name="Номер слайда 3"/>
          <p:cNvSpPr>
            <a:spLocks noGrp="1"/>
          </p:cNvSpPr>
          <p:nvPr>
            <p:ph type="sldNum" sz="quarter" idx="10"/>
          </p:nvPr>
        </p:nvSpPr>
        <p:spPr/>
        <p:txBody>
          <a:bodyPr/>
          <a:lstStyle/>
          <a:p>
            <a:fld id="{B2279AD9-56BA-40BB-B2DA-FDC95C462AC2}" type="slidenum">
              <a:rPr lang="ru-RU" smtClean="0"/>
              <a:t>63</a:t>
            </a:fld>
            <a:endParaRPr lang="ru-RU"/>
          </a:p>
        </p:txBody>
      </p:sp>
    </p:spTree>
    <p:extLst>
      <p:ext uri="{BB962C8B-B14F-4D97-AF65-F5344CB8AC3E}">
        <p14:creationId xmlns:p14="http://schemas.microsoft.com/office/powerpoint/2010/main" val="36309672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ru-RU"/>
              <a:t>Образец заголовка</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21.01.2020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21.01.2020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ru-RU"/>
              <a:t>Образец заголовка</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21.01.2020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B4C71EC6-210F-42DE-9C53-41977AD35B3D}" type="datetimeFigureOut">
              <a:rPr lang="ru-RU" smtClean="0"/>
              <a:t>21.01.2020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7" name="Date Placeholder 6"/>
          <p:cNvSpPr>
            <a:spLocks noGrp="1"/>
          </p:cNvSpPr>
          <p:nvPr>
            <p:ph type="dt" sz="half" idx="10"/>
          </p:nvPr>
        </p:nvSpPr>
        <p:spPr/>
        <p:txBody>
          <a:bodyPr/>
          <a:lstStyle/>
          <a:p>
            <a:fld id="{B4C71EC6-210F-42DE-9C53-41977AD35B3D}" type="datetimeFigureOut">
              <a:rPr lang="ru-RU" smtClean="0"/>
              <a:t>21.01.2020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Date Placeholder 2"/>
          <p:cNvSpPr>
            <a:spLocks noGrp="1"/>
          </p:cNvSpPr>
          <p:nvPr>
            <p:ph type="dt" sz="half" idx="10"/>
          </p:nvPr>
        </p:nvSpPr>
        <p:spPr/>
        <p:txBody>
          <a:bodyPr/>
          <a:lstStyle/>
          <a:p>
            <a:fld id="{B4C71EC6-210F-42DE-9C53-41977AD35B3D}" type="datetimeFigureOut">
              <a:rPr lang="ru-RU" smtClean="0"/>
              <a:t>21.01.2020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21.01.2020</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ru-RU"/>
              <a:t>Образец заголовка</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21.01.2020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9" name="Content Placeholder 8"/>
          <p:cNvSpPr>
            <a:spLocks noGrp="1"/>
          </p:cNvSpPr>
          <p:nvPr>
            <p:ph sz="quarter" idx="13"/>
          </p:nvPr>
        </p:nvSpPr>
        <p:spPr>
          <a:xfrm>
            <a:off x="304800" y="381000"/>
            <a:ext cx="7772400" cy="494284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ru-RU"/>
              <a:t>Образец заголовка</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8" name="Date Placeholder 7"/>
          <p:cNvSpPr>
            <a:spLocks noGrp="1"/>
          </p:cNvSpPr>
          <p:nvPr>
            <p:ph type="dt" sz="half" idx="10"/>
          </p:nvPr>
        </p:nvSpPr>
        <p:spPr/>
        <p:txBody>
          <a:bodyPr/>
          <a:lstStyle/>
          <a:p>
            <a:fld id="{B4C71EC6-210F-42DE-9C53-41977AD35B3D}" type="datetimeFigureOut">
              <a:rPr lang="ru-RU" smtClean="0"/>
              <a:t>21.01.2020</a:t>
            </a:fld>
            <a:endParaRPr lang="ru-RU"/>
          </a:p>
        </p:txBody>
      </p:sp>
      <p:sp>
        <p:nvSpPr>
          <p:cNvPr id="9" name="Slide Number Placeholder 8"/>
          <p:cNvSpPr>
            <a:spLocks noGrp="1"/>
          </p:cNvSpPr>
          <p:nvPr>
            <p:ph type="sldNum" sz="quarter" idx="11"/>
          </p:nvPr>
        </p:nvSpPr>
        <p:spPr/>
        <p:txBody>
          <a:bodyPr/>
          <a:lstStyle/>
          <a:p>
            <a:fld id="{B19B0651-EE4F-4900-A07F-96A6BFA9D0F0}" type="slidenum">
              <a:rPr lang="ru-RU" smtClean="0"/>
              <a:t>‹#›</a:t>
            </a:fld>
            <a:endParaRPr lang="ru-RU"/>
          </a:p>
        </p:txBody>
      </p:sp>
      <p:sp>
        <p:nvSpPr>
          <p:cNvPr id="10" name="Footer Placeholder 9"/>
          <p:cNvSpPr>
            <a:spLocks noGrp="1"/>
          </p:cNvSpPr>
          <p:nvPr>
            <p:ph type="ftr" sz="quarter" idx="12"/>
          </p:nvPr>
        </p:nvSpPr>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21.01.2020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ru-RU"/>
              <a:t>Образец заголовка</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21.01.2020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ru-RU"/>
              <a:t>Образец заголовка</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B19B0651-EE4F-4900-A07F-96A6BFA9D0F0}" type="slidenum">
              <a:rPr lang="ru-RU" smtClean="0"/>
              <a:t>‹#›</a:t>
            </a:fld>
            <a:endParaRPr lang="ru-RU"/>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ru-RU"/>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B4C71EC6-210F-42DE-9C53-41977AD35B3D}" type="datetimeFigureOut">
              <a:rPr lang="ru-RU" smtClean="0"/>
              <a:t>21.01.2020</a:t>
            </a:fld>
            <a:endParaRPr lang="ru-RU"/>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tmp"/><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tmp"/><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tmp"/><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tmp"/><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tmp"/><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tmp"/><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tmp"/><Relationship Id="rId2" Type="http://schemas.openxmlformats.org/officeDocument/2006/relationships/image" Target="../media/image8.tmp"/><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tmp"/><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tmp"/><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tmp"/><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1.tmp"/><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4.xml.rels><?xml version="1.0" encoding="UTF-8" standalone="yes"?>
<Relationships xmlns="http://schemas.openxmlformats.org/package/2006/relationships"><Relationship Id="rId3" Type="http://schemas.openxmlformats.org/officeDocument/2006/relationships/image" Target="../media/image13.tmp"/><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5.tmp"/><Relationship Id="rId4" Type="http://schemas.openxmlformats.org/officeDocument/2006/relationships/image" Target="../media/image14.tmp"/></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8.tmp"/><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9.tmp"/><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0.tmp"/><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1.tmp"/><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2.tmp"/><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3.tmp"/><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4.tmp"/><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5.tmp"/><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6.tmp"/><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7.tmp"/><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8.tmp"/><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29.tmp"/><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30.tmp"/><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30.tmp"/><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31.tmp"/><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3536" y="692696"/>
            <a:ext cx="8229600" cy="1646039"/>
          </a:xfrm>
        </p:spPr>
        <p:txBody>
          <a:bodyPr>
            <a:normAutofit fontScale="90000"/>
          </a:bodyPr>
          <a:lstStyle/>
          <a:p>
            <a:r>
              <a:rPr lang="ru-RU" dirty="0"/>
              <a:t>Планирование средств на оплату труда</a:t>
            </a:r>
          </a:p>
        </p:txBody>
      </p:sp>
      <p:sp>
        <p:nvSpPr>
          <p:cNvPr id="3" name="Подзаголовок 2"/>
          <p:cNvSpPr>
            <a:spLocks noGrp="1"/>
          </p:cNvSpPr>
          <p:nvPr>
            <p:ph type="subTitle" idx="1"/>
          </p:nvPr>
        </p:nvSpPr>
        <p:spPr/>
        <p:txBody>
          <a:bodyPr/>
          <a:lstStyle/>
          <a:p>
            <a:endParaRPr lang="ru-RU"/>
          </a:p>
        </p:txBody>
      </p:sp>
    </p:spTree>
    <p:extLst>
      <p:ext uri="{BB962C8B-B14F-4D97-AF65-F5344CB8AC3E}">
        <p14:creationId xmlns:p14="http://schemas.microsoft.com/office/powerpoint/2010/main" val="1454684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Содержание</a:t>
            </a:r>
          </a:p>
        </p:txBody>
      </p:sp>
      <p:sp>
        <p:nvSpPr>
          <p:cNvPr id="3" name="Объект 2"/>
          <p:cNvSpPr>
            <a:spLocks noGrp="1"/>
          </p:cNvSpPr>
          <p:nvPr>
            <p:ph idx="1"/>
          </p:nvPr>
        </p:nvSpPr>
        <p:spPr>
          <a:xfrm>
            <a:off x="251520" y="1484784"/>
            <a:ext cx="7620000" cy="4800600"/>
          </a:xfrm>
        </p:spPr>
        <p:txBody>
          <a:bodyPr>
            <a:normAutofit/>
          </a:bodyPr>
          <a:lstStyle/>
          <a:p>
            <a:r>
              <a:rPr lang="ru-RU" sz="2800" dirty="0"/>
              <a:t>Цели, задачи и технология планирования средств на оплату труда</a:t>
            </a:r>
          </a:p>
          <a:p>
            <a:r>
              <a:rPr lang="ru-RU" sz="2800" dirty="0"/>
              <a:t>Состав средств на оплату труда</a:t>
            </a:r>
          </a:p>
          <a:p>
            <a:r>
              <a:rPr lang="ru-RU" sz="2800" dirty="0"/>
              <a:t>Анализ фонда заработной платы	</a:t>
            </a:r>
          </a:p>
          <a:p>
            <a:r>
              <a:rPr lang="ru-RU" sz="2800" dirty="0"/>
              <a:t>Планирование фонда оплаты труда</a:t>
            </a:r>
          </a:p>
          <a:p>
            <a:r>
              <a:rPr lang="ru-RU" sz="2800" dirty="0"/>
              <a:t>Планирование средств фонда потребления</a:t>
            </a:r>
          </a:p>
          <a:p>
            <a:r>
              <a:rPr lang="ru-RU" sz="2800" dirty="0"/>
              <a:t>Планирование фонда заработной платы</a:t>
            </a:r>
          </a:p>
          <a:p>
            <a:r>
              <a:rPr lang="ru-RU" sz="2800" dirty="0"/>
              <a:t>Контрольные вопросы для самопроверки</a:t>
            </a:r>
          </a:p>
        </p:txBody>
      </p:sp>
    </p:spTree>
    <p:extLst>
      <p:ext uri="{BB962C8B-B14F-4D97-AF65-F5344CB8AC3E}">
        <p14:creationId xmlns:p14="http://schemas.microsoft.com/office/powerpoint/2010/main" val="17274320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32" y="2704"/>
            <a:ext cx="8460432" cy="1224136"/>
          </a:xfrm>
        </p:spPr>
        <p:txBody>
          <a:bodyPr/>
          <a:lstStyle/>
          <a:p>
            <a:pPr algn="ctr"/>
            <a:r>
              <a:rPr lang="ru-RU" sz="3600" dirty="0"/>
              <a:t>Цели, задачи и технология планирования средств на оплату труда</a:t>
            </a:r>
          </a:p>
        </p:txBody>
      </p:sp>
      <p:sp>
        <p:nvSpPr>
          <p:cNvPr id="3" name="Объект 2"/>
          <p:cNvSpPr>
            <a:spLocks noGrp="1"/>
          </p:cNvSpPr>
          <p:nvPr>
            <p:ph idx="1"/>
          </p:nvPr>
        </p:nvSpPr>
        <p:spPr>
          <a:xfrm>
            <a:off x="0" y="1268760"/>
            <a:ext cx="8460432" cy="5589240"/>
          </a:xfrm>
        </p:spPr>
        <p:txBody>
          <a:bodyPr>
            <a:noAutofit/>
          </a:bodyPr>
          <a:lstStyle/>
          <a:p>
            <a:pPr marL="114300" indent="0">
              <a:buNone/>
            </a:pPr>
            <a:r>
              <a:rPr lang="ru-RU" sz="2800" dirty="0"/>
              <a:t>	</a:t>
            </a:r>
            <a:r>
              <a:rPr lang="ru-RU" dirty="0"/>
              <a:t>Цель планирования средств на оплату труда — определение оптимального размера фонда заработной платы исходя из планируемой результативности хозяйственной деятельности фирмы.</a:t>
            </a:r>
          </a:p>
          <a:p>
            <a:pPr marL="114300" indent="0">
              <a:buNone/>
            </a:pPr>
            <a:r>
              <a:rPr lang="ru-RU" dirty="0"/>
              <a:t>	В процессе достижения поставленной цели решаются следующие задачи:</a:t>
            </a:r>
          </a:p>
          <a:p>
            <a:pPr marL="114300" indent="0">
              <a:buNone/>
            </a:pPr>
            <a:r>
              <a:rPr lang="ru-RU" dirty="0"/>
              <a:t>•	выбор форм и систем оплаты труда, в наибольшей мере соответствующих стратегии и тактике развития фирмы;</a:t>
            </a:r>
          </a:p>
          <a:p>
            <a:pPr marL="114300" indent="0">
              <a:buNone/>
            </a:pPr>
            <a:r>
              <a:rPr lang="ru-RU" dirty="0"/>
              <a:t>•	определение нормируемой величины расходов на оплату труда, включаемых в себестоимость продукции;</a:t>
            </a:r>
          </a:p>
          <a:p>
            <a:pPr marL="114300" indent="0">
              <a:buNone/>
            </a:pPr>
            <a:r>
              <a:rPr lang="ru-RU" dirty="0"/>
              <a:t>•	расчет величины чистой прибыли, направляемой на оплату труда;</a:t>
            </a:r>
          </a:p>
          <a:p>
            <a:pPr marL="114300" indent="0">
              <a:buNone/>
            </a:pPr>
            <a:endParaRPr lang="ru-RU" sz="2800" dirty="0"/>
          </a:p>
        </p:txBody>
      </p:sp>
    </p:spTree>
    <p:extLst>
      <p:ext uri="{BB962C8B-B14F-4D97-AF65-F5344CB8AC3E}">
        <p14:creationId xmlns:p14="http://schemas.microsoft.com/office/powerpoint/2010/main" val="37009419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340768"/>
            <a:ext cx="8460432" cy="5517232"/>
          </a:xfrm>
        </p:spPr>
        <p:txBody>
          <a:bodyPr>
            <a:normAutofit/>
          </a:bodyPr>
          <a:lstStyle/>
          <a:p>
            <a:pPr marL="114300" indent="0">
              <a:buNone/>
            </a:pPr>
            <a:r>
              <a:rPr lang="ru-RU" dirty="0"/>
              <a:t>В процессе достижения поставленной цели решаются следующие задачи (продолжение):	</a:t>
            </a:r>
          </a:p>
          <a:p>
            <a:pPr marL="114300" indent="0">
              <a:buNone/>
            </a:pPr>
            <a:r>
              <a:rPr lang="ru-RU" dirty="0"/>
              <a:t>•	расчет средней заработной платы работников фирмы;</a:t>
            </a:r>
          </a:p>
          <a:p>
            <a:pPr marL="114300" indent="0">
              <a:buNone/>
            </a:pPr>
            <a:r>
              <a:rPr lang="ru-RU" dirty="0"/>
              <a:t>•	определение и поддержание на запланированном уровне соотношения между заработной платой, производительностью и фондовооруженностью труда;</a:t>
            </a:r>
          </a:p>
          <a:p>
            <a:pPr marL="114300" indent="0">
              <a:buNone/>
            </a:pPr>
            <a:r>
              <a:rPr lang="ru-RU" dirty="0"/>
              <a:t>•	расчет налогов и отчислений, установленных в зависимости от величины фонда заработной платы;</a:t>
            </a:r>
          </a:p>
          <a:p>
            <a:pPr marL="114300" indent="0">
              <a:buNone/>
            </a:pPr>
            <a:r>
              <a:rPr lang="ru-RU" dirty="0"/>
              <a:t>•	обеспечение участия работников предприятия в капитале и прибыли, получаемой по итогам хозяйственной деятельности и т.д.</a:t>
            </a:r>
          </a:p>
        </p:txBody>
      </p:sp>
      <p:sp>
        <p:nvSpPr>
          <p:cNvPr id="5" name="Заголовок 1"/>
          <p:cNvSpPr>
            <a:spLocks noGrp="1"/>
          </p:cNvSpPr>
          <p:nvPr>
            <p:ph type="title"/>
          </p:nvPr>
        </p:nvSpPr>
        <p:spPr>
          <a:xfrm>
            <a:off x="-2232" y="2704"/>
            <a:ext cx="8460432" cy="1224136"/>
          </a:xfrm>
        </p:spPr>
        <p:txBody>
          <a:bodyPr/>
          <a:lstStyle/>
          <a:p>
            <a:pPr algn="ctr"/>
            <a:r>
              <a:rPr lang="ru-RU" sz="3600" dirty="0"/>
              <a:t>Цели, задачи и технология планирования средств на оплату труда</a:t>
            </a:r>
          </a:p>
        </p:txBody>
      </p:sp>
    </p:spTree>
    <p:extLst>
      <p:ext uri="{BB962C8B-B14F-4D97-AF65-F5344CB8AC3E}">
        <p14:creationId xmlns:p14="http://schemas.microsoft.com/office/powerpoint/2010/main" val="11408966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бъект 2"/>
          <p:cNvSpPr txBox="1">
            <a:spLocks/>
          </p:cNvSpPr>
          <p:nvPr/>
        </p:nvSpPr>
        <p:spPr>
          <a:xfrm>
            <a:off x="0" y="980728"/>
            <a:ext cx="8460432" cy="5877272"/>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114300" indent="0">
              <a:buFont typeface="Arial" pitchFamily="34" charset="0"/>
              <a:buNone/>
            </a:pPr>
            <a:endParaRPr lang="ru-RU" dirty="0"/>
          </a:p>
          <a:p>
            <a:pPr marL="114300" indent="0">
              <a:buFont typeface="Arial" pitchFamily="34" charset="0"/>
              <a:buNone/>
            </a:pPr>
            <a:endParaRPr lang="ru-RU" dirty="0"/>
          </a:p>
          <a:p>
            <a:pPr marL="114300" indent="0">
              <a:buFont typeface="Arial" pitchFamily="34" charset="0"/>
              <a:buNone/>
            </a:pPr>
            <a:endParaRPr lang="ru-RU" dirty="0"/>
          </a:p>
          <a:p>
            <a:pPr marL="114300" indent="0">
              <a:buFont typeface="Arial" pitchFamily="34" charset="0"/>
              <a:buNone/>
            </a:pPr>
            <a:endParaRPr lang="ru-RU" dirty="0"/>
          </a:p>
          <a:p>
            <a:pPr marL="114300" indent="0">
              <a:buFont typeface="Arial" pitchFamily="34" charset="0"/>
              <a:buNone/>
            </a:pPr>
            <a:endParaRPr lang="ru-RU" dirty="0"/>
          </a:p>
          <a:p>
            <a:pPr marL="114300" indent="0">
              <a:buFont typeface="Arial" pitchFamily="34" charset="0"/>
              <a:buNone/>
            </a:pPr>
            <a:endParaRPr lang="ru-RU" dirty="0"/>
          </a:p>
          <a:p>
            <a:pPr marL="114300" indent="0">
              <a:buFont typeface="Arial" pitchFamily="34" charset="0"/>
              <a:buNone/>
            </a:pPr>
            <a:endParaRPr lang="ru-RU" dirty="0"/>
          </a:p>
          <a:p>
            <a:pPr marL="114300" indent="0">
              <a:buFont typeface="Arial" pitchFamily="34" charset="0"/>
              <a:buNone/>
            </a:pPr>
            <a:endParaRPr lang="ru-RU" dirty="0"/>
          </a:p>
          <a:p>
            <a:pPr marL="114300" indent="0">
              <a:buFont typeface="Arial" pitchFamily="34" charset="0"/>
              <a:buNone/>
            </a:pPr>
            <a:endParaRPr lang="ru-RU" dirty="0"/>
          </a:p>
          <a:p>
            <a:pPr marL="114300" indent="0">
              <a:buFont typeface="Arial" pitchFamily="34" charset="0"/>
              <a:buNone/>
            </a:pPr>
            <a:endParaRPr lang="ru-RU" dirty="0"/>
          </a:p>
          <a:p>
            <a:pPr marL="114300" indent="0">
              <a:buFont typeface="Arial" pitchFamily="34" charset="0"/>
              <a:buNone/>
            </a:pPr>
            <a:endParaRPr lang="ru-RU" dirty="0"/>
          </a:p>
          <a:p>
            <a:pPr marL="114300" indent="0">
              <a:buFont typeface="Arial" pitchFamily="34" charset="0"/>
              <a:buNone/>
            </a:pPr>
            <a:endParaRPr lang="ru-RU" dirty="0"/>
          </a:p>
          <a:p>
            <a:pPr marL="114300" indent="0">
              <a:buFont typeface="Arial" pitchFamily="34" charset="0"/>
              <a:buNone/>
            </a:pPr>
            <a:endParaRPr lang="ru-RU" dirty="0"/>
          </a:p>
          <a:p>
            <a:pPr marL="114300" indent="0" algn="ctr">
              <a:buFont typeface="Arial" pitchFamily="34" charset="0"/>
              <a:buNone/>
            </a:pPr>
            <a:r>
              <a:rPr lang="ru-RU" dirty="0"/>
              <a:t>Рисунок 1 – Этапы планирования средств на оплату труда</a:t>
            </a:r>
          </a:p>
        </p:txBody>
      </p:sp>
      <p:sp>
        <p:nvSpPr>
          <p:cNvPr id="7" name="Заголовок 1"/>
          <p:cNvSpPr>
            <a:spLocks noGrp="1"/>
          </p:cNvSpPr>
          <p:nvPr>
            <p:ph type="title"/>
          </p:nvPr>
        </p:nvSpPr>
        <p:spPr>
          <a:xfrm>
            <a:off x="107504" y="44624"/>
            <a:ext cx="8460432" cy="978024"/>
          </a:xfrm>
        </p:spPr>
        <p:txBody>
          <a:bodyPr/>
          <a:lstStyle/>
          <a:p>
            <a:pPr algn="ctr"/>
            <a:r>
              <a:rPr lang="ru-RU" sz="3600" dirty="0"/>
              <a:t>Цели, задачи и технология планирования средств на оплату труда</a:t>
            </a:r>
          </a:p>
        </p:txBody>
      </p:sp>
      <p:pic>
        <p:nvPicPr>
          <p:cNvPr id="4" name="Объект 3" descr="DjVuReader"/>
          <p:cNvPicPr>
            <a:picLocks noGrp="1" noChangeAspect="1"/>
          </p:cNvPicPr>
          <p:nvPr>
            <p:ph idx="1"/>
          </p:nvPr>
        </p:nvPicPr>
        <p:blipFill rotWithShape="1">
          <a:blip r:embed="rId3">
            <a:extLst>
              <a:ext uri="{28A0092B-C50C-407E-A947-70E740481C1C}">
                <a14:useLocalDpi xmlns:a14="http://schemas.microsoft.com/office/drawing/2010/main" val="0"/>
              </a:ext>
            </a:extLst>
          </a:blip>
          <a:srcRect l="30131" t="15152" r="9582" b="17500"/>
          <a:stretch/>
        </p:blipFill>
        <p:spPr>
          <a:xfrm>
            <a:off x="1115616" y="1124744"/>
            <a:ext cx="6264696" cy="5162128"/>
          </a:xfrm>
        </p:spPr>
      </p:pic>
    </p:spTree>
    <p:extLst>
      <p:ext uri="{BB962C8B-B14F-4D97-AF65-F5344CB8AC3E}">
        <p14:creationId xmlns:p14="http://schemas.microsoft.com/office/powerpoint/2010/main" val="29879846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268760"/>
            <a:ext cx="8460432" cy="5589240"/>
          </a:xfrm>
        </p:spPr>
        <p:txBody>
          <a:bodyPr>
            <a:normAutofit/>
          </a:bodyPr>
          <a:lstStyle/>
          <a:p>
            <a:pPr marL="114300" indent="0">
              <a:buNone/>
            </a:pPr>
            <a:r>
              <a:rPr lang="ru-RU" sz="2400" dirty="0"/>
              <a:t>	</a:t>
            </a:r>
          </a:p>
          <a:p>
            <a:pPr marL="114300" indent="0">
              <a:buNone/>
            </a:pPr>
            <a:endParaRPr lang="ru-RU" sz="2400" dirty="0"/>
          </a:p>
          <a:p>
            <a:pPr marL="114300" indent="0">
              <a:buNone/>
            </a:pPr>
            <a:endParaRPr lang="ru-RU" sz="2400" dirty="0"/>
          </a:p>
          <a:p>
            <a:pPr marL="114300" indent="0">
              <a:buNone/>
            </a:pPr>
            <a:endParaRPr lang="ru-RU" sz="2400" dirty="0"/>
          </a:p>
          <a:p>
            <a:pPr marL="114300" indent="0" algn="ctr">
              <a:buNone/>
            </a:pPr>
            <a:r>
              <a:rPr lang="ru-RU" sz="2400" dirty="0"/>
              <a:t>Рисунок 1 - Состав средств, направляемых на потребление</a:t>
            </a:r>
          </a:p>
          <a:p>
            <a:pPr marL="114300" indent="0">
              <a:buNone/>
            </a:pPr>
            <a:r>
              <a:rPr lang="ru-RU" sz="2400" dirty="0"/>
              <a:t>	</a:t>
            </a:r>
          </a:p>
        </p:txBody>
      </p:sp>
      <p:sp>
        <p:nvSpPr>
          <p:cNvPr id="4" name="Заголовок 1"/>
          <p:cNvSpPr>
            <a:spLocks noGrp="1"/>
          </p:cNvSpPr>
          <p:nvPr>
            <p:ph type="title"/>
          </p:nvPr>
        </p:nvSpPr>
        <p:spPr>
          <a:xfrm>
            <a:off x="107504" y="44624"/>
            <a:ext cx="8460432" cy="978024"/>
          </a:xfrm>
        </p:spPr>
        <p:txBody>
          <a:bodyPr/>
          <a:lstStyle/>
          <a:p>
            <a:pPr algn="ctr"/>
            <a:r>
              <a:rPr lang="ru-RU" sz="3600" dirty="0"/>
              <a:t>Цели, задачи и технология планирования средств на оплату труда</a:t>
            </a:r>
          </a:p>
        </p:txBody>
      </p:sp>
      <p:pic>
        <p:nvPicPr>
          <p:cNvPr id="2" name="Picture 1">
            <a:extLst>
              <a:ext uri="{FF2B5EF4-FFF2-40B4-BE49-F238E27FC236}">
                <a16:creationId xmlns:a16="http://schemas.microsoft.com/office/drawing/2014/main" id="{B62AB420-AACA-491F-8744-0FCDB2496B1C}"/>
              </a:ext>
            </a:extLst>
          </p:cNvPr>
          <p:cNvPicPr>
            <a:picLocks noChangeAspect="1"/>
          </p:cNvPicPr>
          <p:nvPr/>
        </p:nvPicPr>
        <p:blipFill>
          <a:blip r:embed="rId3"/>
          <a:stretch>
            <a:fillRect/>
          </a:stretch>
        </p:blipFill>
        <p:spPr>
          <a:xfrm>
            <a:off x="237207" y="1268760"/>
            <a:ext cx="8201025" cy="1676400"/>
          </a:xfrm>
          <a:prstGeom prst="rect">
            <a:avLst/>
          </a:prstGeom>
        </p:spPr>
      </p:pic>
    </p:spTree>
    <p:extLst>
      <p:ext uri="{BB962C8B-B14F-4D97-AF65-F5344CB8AC3E}">
        <p14:creationId xmlns:p14="http://schemas.microsoft.com/office/powerpoint/2010/main" val="3464900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44624"/>
            <a:ext cx="8460432" cy="1268760"/>
          </a:xfrm>
        </p:spPr>
        <p:txBody>
          <a:bodyPr>
            <a:normAutofit/>
          </a:bodyPr>
          <a:lstStyle/>
          <a:p>
            <a:pPr algn="ctr"/>
            <a:r>
              <a:rPr lang="ru-RU" sz="3400" dirty="0"/>
              <a:t>Состав средств на оплату труда</a:t>
            </a:r>
          </a:p>
        </p:txBody>
      </p:sp>
      <p:pic>
        <p:nvPicPr>
          <p:cNvPr id="4" name="Объект 3" descr="Документ без имени [462] - ABBYY FineReader 12 Professional"/>
          <p:cNvPicPr>
            <a:picLocks noGrp="1" noChangeAspect="1"/>
          </p:cNvPicPr>
          <p:nvPr>
            <p:ph idx="1"/>
          </p:nvPr>
        </p:nvPicPr>
        <p:blipFill rotWithShape="1">
          <a:blip r:embed="rId3">
            <a:extLst>
              <a:ext uri="{28A0092B-C50C-407E-A947-70E740481C1C}">
                <a14:useLocalDpi xmlns:a14="http://schemas.microsoft.com/office/drawing/2010/main" val="0"/>
              </a:ext>
            </a:extLst>
          </a:blip>
          <a:srcRect l="39623" t="46721" r="3421" b="25815"/>
          <a:stretch/>
        </p:blipFill>
        <p:spPr>
          <a:xfrm>
            <a:off x="107504" y="1293842"/>
            <a:ext cx="8331235" cy="3071262"/>
          </a:xfrm>
        </p:spPr>
      </p:pic>
      <p:sp>
        <p:nvSpPr>
          <p:cNvPr id="5" name="Объект 2"/>
          <p:cNvSpPr txBox="1">
            <a:spLocks/>
          </p:cNvSpPr>
          <p:nvPr/>
        </p:nvSpPr>
        <p:spPr>
          <a:xfrm>
            <a:off x="0" y="980728"/>
            <a:ext cx="8460432" cy="5877272"/>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114300" indent="0">
              <a:buFont typeface="Arial" pitchFamily="34" charset="0"/>
              <a:buNone/>
            </a:pPr>
            <a:endParaRPr lang="ru-RU" dirty="0"/>
          </a:p>
          <a:p>
            <a:pPr marL="114300" indent="0">
              <a:buFont typeface="Arial" pitchFamily="34" charset="0"/>
              <a:buNone/>
            </a:pPr>
            <a:endParaRPr lang="ru-RU" dirty="0"/>
          </a:p>
          <a:p>
            <a:pPr marL="114300" indent="0">
              <a:buFont typeface="Arial" pitchFamily="34" charset="0"/>
              <a:buNone/>
            </a:pPr>
            <a:endParaRPr lang="ru-RU" dirty="0"/>
          </a:p>
          <a:p>
            <a:pPr marL="114300" indent="0">
              <a:buFont typeface="Arial" pitchFamily="34" charset="0"/>
              <a:buNone/>
            </a:pPr>
            <a:endParaRPr lang="ru-RU" dirty="0"/>
          </a:p>
          <a:p>
            <a:pPr marL="114300" indent="0">
              <a:buFont typeface="Arial" pitchFamily="34" charset="0"/>
              <a:buNone/>
            </a:pPr>
            <a:endParaRPr lang="ru-RU" dirty="0"/>
          </a:p>
          <a:p>
            <a:pPr marL="114300" indent="0">
              <a:buFont typeface="Arial" pitchFamily="34" charset="0"/>
              <a:buNone/>
            </a:pPr>
            <a:endParaRPr lang="ru-RU" dirty="0"/>
          </a:p>
          <a:p>
            <a:pPr marL="114300" indent="0">
              <a:buFont typeface="Arial" pitchFamily="34" charset="0"/>
              <a:buNone/>
            </a:pPr>
            <a:endParaRPr lang="ru-RU" dirty="0"/>
          </a:p>
          <a:p>
            <a:pPr marL="114300" indent="0">
              <a:buFont typeface="Arial" pitchFamily="34" charset="0"/>
              <a:buNone/>
            </a:pPr>
            <a:endParaRPr lang="ru-RU" dirty="0"/>
          </a:p>
          <a:p>
            <a:pPr marL="114300" indent="0" algn="ctr">
              <a:buFont typeface="Arial" pitchFamily="34" charset="0"/>
              <a:buNone/>
            </a:pPr>
            <a:r>
              <a:rPr lang="ru-RU" dirty="0"/>
              <a:t>Рисунок 2 – Состав средств, направляемых на потребление</a:t>
            </a:r>
          </a:p>
        </p:txBody>
      </p:sp>
    </p:spTree>
    <p:extLst>
      <p:ext uri="{BB962C8B-B14F-4D97-AF65-F5344CB8AC3E}">
        <p14:creationId xmlns:p14="http://schemas.microsoft.com/office/powerpoint/2010/main" val="37459735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8773" y="742392"/>
            <a:ext cx="8460432" cy="5373216"/>
          </a:xfrm>
        </p:spPr>
        <p:txBody>
          <a:bodyPr>
            <a:noAutofit/>
          </a:bodyPr>
          <a:lstStyle/>
          <a:p>
            <a:pPr marL="114300" indent="0">
              <a:buNone/>
            </a:pPr>
            <a:r>
              <a:rPr lang="ru-RU" sz="2000" dirty="0"/>
              <a:t>	В состав расходов на оплату труда в соответствии с действующим законодательством (НК РФ ст. 255) включаются следующие выплаты:</a:t>
            </a:r>
          </a:p>
          <a:p>
            <a:pPr marL="114300" indent="0">
              <a:buNone/>
            </a:pPr>
            <a:r>
              <a:rPr lang="ru-RU" sz="2000" dirty="0"/>
              <a:t>1 выплаты заработной платы за фактически выполненную работу;</a:t>
            </a:r>
          </a:p>
          <a:p>
            <a:pPr marL="114300" indent="0">
              <a:buNone/>
            </a:pPr>
            <a:r>
              <a:rPr lang="ru-RU" sz="2000" dirty="0"/>
              <a:t> 2 выплаты по системам премирования рабочих, руководителей, специалистов и служащих;</a:t>
            </a:r>
          </a:p>
          <a:p>
            <a:pPr marL="114300" indent="0">
              <a:buNone/>
            </a:pPr>
            <a:r>
              <a:rPr lang="ru-RU" sz="2000" dirty="0"/>
              <a:t>3 выплаты компенсирующего характера, связанные с режимом работы и условиями труда;</a:t>
            </a:r>
          </a:p>
          <a:p>
            <a:pPr marL="114300" indent="0">
              <a:buNone/>
            </a:pPr>
            <a:r>
              <a:rPr lang="ru-RU" sz="2000" dirty="0"/>
              <a:t>4 стоимость выдаваемых бесплатно в соответствии с действующим законодательством предметов;</a:t>
            </a:r>
          </a:p>
          <a:p>
            <a:pPr marL="114300" indent="0">
              <a:buNone/>
            </a:pPr>
            <a:r>
              <a:rPr lang="ru-RU" sz="2000" dirty="0"/>
              <a:t>5 оплата ежегодных и дополнительных отпусков;</a:t>
            </a:r>
          </a:p>
          <a:p>
            <a:pPr marL="114300" indent="0">
              <a:buNone/>
            </a:pPr>
            <a:r>
              <a:rPr lang="ru-RU" sz="2000" dirty="0"/>
              <a:t>6 выплаты работникам, высвобождаемым с предприятий и организаций;</a:t>
            </a:r>
          </a:p>
          <a:p>
            <a:pPr marL="114300" indent="0">
              <a:buNone/>
            </a:pPr>
            <a:r>
              <a:rPr lang="ru-RU" sz="2000" dirty="0"/>
              <a:t>7 надбавки к заработной плате за стаж работы в соответствии с действующим законодательством;</a:t>
            </a:r>
          </a:p>
          <a:p>
            <a:pPr marL="114300" indent="0">
              <a:buNone/>
            </a:pPr>
            <a:r>
              <a:rPr lang="ru-RU" sz="2000" dirty="0"/>
              <a:t>8 надбавки за непрерывный стаж работы в районах с тяжелыми природно-климатическими условиями;</a:t>
            </a:r>
          </a:p>
          <a:p>
            <a:pPr marL="114300" indent="0">
              <a:buNone/>
            </a:pPr>
            <a:endParaRPr lang="ru-RU" sz="2000" dirty="0"/>
          </a:p>
        </p:txBody>
      </p:sp>
      <p:sp>
        <p:nvSpPr>
          <p:cNvPr id="4" name="Заголовок 1"/>
          <p:cNvSpPr>
            <a:spLocks noGrp="1"/>
          </p:cNvSpPr>
          <p:nvPr>
            <p:ph type="title"/>
          </p:nvPr>
        </p:nvSpPr>
        <p:spPr>
          <a:xfrm>
            <a:off x="0" y="0"/>
            <a:ext cx="8460432" cy="692696"/>
          </a:xfrm>
        </p:spPr>
        <p:txBody>
          <a:bodyPr/>
          <a:lstStyle/>
          <a:p>
            <a:r>
              <a:rPr lang="ru-RU" dirty="0"/>
              <a:t>Состав средств на оплату труда</a:t>
            </a:r>
          </a:p>
        </p:txBody>
      </p:sp>
    </p:spTree>
    <p:extLst>
      <p:ext uri="{BB962C8B-B14F-4D97-AF65-F5344CB8AC3E}">
        <p14:creationId xmlns:p14="http://schemas.microsoft.com/office/powerpoint/2010/main" val="26647553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8773" y="742392"/>
            <a:ext cx="8460432" cy="5373216"/>
          </a:xfrm>
        </p:spPr>
        <p:txBody>
          <a:bodyPr>
            <a:noAutofit/>
          </a:bodyPr>
          <a:lstStyle/>
          <a:p>
            <a:pPr marL="114300" indent="0">
              <a:buNone/>
            </a:pPr>
            <a:r>
              <a:rPr lang="ru-RU" sz="2400" dirty="0"/>
              <a:t>	</a:t>
            </a:r>
            <a:r>
              <a:rPr lang="ru-RU" sz="2000" dirty="0"/>
              <a:t>В состав расходов на оплату труда в соответствии с действующим законодательством (НК РФ ст. 255) включаются следующие выплаты (продолжение):</a:t>
            </a:r>
          </a:p>
          <a:p>
            <a:pPr marL="114300" indent="0">
              <a:buNone/>
            </a:pPr>
            <a:r>
              <a:rPr lang="ru-RU" sz="2000" dirty="0"/>
              <a:t>9 оплата учебных отпусков;</a:t>
            </a:r>
          </a:p>
          <a:p>
            <a:pPr marL="114300" indent="0">
              <a:buNone/>
            </a:pPr>
            <a:r>
              <a:rPr lang="ru-RU" sz="2000" dirty="0"/>
              <a:t>10 оплата за время вынужденного прогула;</a:t>
            </a:r>
          </a:p>
          <a:p>
            <a:pPr marL="114300" indent="0">
              <a:buNone/>
            </a:pPr>
            <a:r>
              <a:rPr lang="ru-RU" sz="2000" dirty="0"/>
              <a:t>11 доплаты в случае временной утраты трудоспособности;</a:t>
            </a:r>
          </a:p>
          <a:p>
            <a:pPr marL="114300" indent="0">
              <a:buNone/>
            </a:pPr>
            <a:r>
              <a:rPr lang="ru-RU" sz="2000" dirty="0"/>
              <a:t>12 суммы, выплачиваемые при выполнении работ вахтовым методом;</a:t>
            </a:r>
            <a:endParaRPr lang="en-US" sz="2000" dirty="0"/>
          </a:p>
          <a:p>
            <a:pPr marL="114300" indent="0">
              <a:buNone/>
            </a:pPr>
            <a:r>
              <a:rPr lang="en-US" sz="2000" dirty="0"/>
              <a:t>13 </a:t>
            </a:r>
            <a:r>
              <a:rPr lang="ru-RU" sz="2000" dirty="0"/>
              <a:t>заработная плата по основному месту работы работникам во время их обучения с отрывом от производства;</a:t>
            </a:r>
          </a:p>
          <a:p>
            <a:pPr marL="114300" indent="0">
              <a:buNone/>
            </a:pPr>
            <a:r>
              <a:rPr lang="ru-RU" sz="2000" dirty="0"/>
              <a:t>14 оплата труда студентов высших учебных заведений и учащихся средних специальных и профессионально-технических заведений, работающих в составе студенческих отрядов;</a:t>
            </a:r>
          </a:p>
          <a:p>
            <a:pPr marL="114300" indent="0">
              <a:buNone/>
            </a:pPr>
            <a:r>
              <a:rPr lang="ru-RU" sz="2000" dirty="0"/>
              <a:t>15 оплата труда работников, не состоящих в штате предприятия;</a:t>
            </a:r>
          </a:p>
          <a:p>
            <a:pPr marL="114300" indent="0">
              <a:buNone/>
            </a:pPr>
            <a:r>
              <a:rPr lang="ru-RU" sz="2000" dirty="0"/>
              <a:t>16 другие выплаты, включаемые в соответствии с установленным порядком в фонд оплаты труда.</a:t>
            </a:r>
          </a:p>
        </p:txBody>
      </p:sp>
      <p:sp>
        <p:nvSpPr>
          <p:cNvPr id="4" name="Заголовок 1"/>
          <p:cNvSpPr>
            <a:spLocks noGrp="1"/>
          </p:cNvSpPr>
          <p:nvPr>
            <p:ph type="title"/>
          </p:nvPr>
        </p:nvSpPr>
        <p:spPr>
          <a:xfrm>
            <a:off x="0" y="0"/>
            <a:ext cx="8460432" cy="692696"/>
          </a:xfrm>
        </p:spPr>
        <p:txBody>
          <a:bodyPr/>
          <a:lstStyle/>
          <a:p>
            <a:r>
              <a:rPr lang="ru-RU" dirty="0"/>
              <a:t>Состав средств на оплату труда</a:t>
            </a:r>
          </a:p>
        </p:txBody>
      </p:sp>
    </p:spTree>
    <p:extLst>
      <p:ext uri="{BB962C8B-B14F-4D97-AF65-F5344CB8AC3E}">
        <p14:creationId xmlns:p14="http://schemas.microsoft.com/office/powerpoint/2010/main" val="18536792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8773" y="742392"/>
            <a:ext cx="8460432" cy="5373216"/>
          </a:xfrm>
        </p:spPr>
        <p:txBody>
          <a:bodyPr>
            <a:noAutofit/>
          </a:bodyPr>
          <a:lstStyle/>
          <a:p>
            <a:pPr marL="114300" indent="0">
              <a:buNone/>
            </a:pPr>
            <a:r>
              <a:rPr lang="ru-RU" sz="1900" dirty="0"/>
              <a:t>	Не включаются в фонд оплаты труда, но включаются в фонд заработной платы следующие выплаты работникам в денежной форме:</a:t>
            </a:r>
          </a:p>
          <a:p>
            <a:pPr marL="114300" indent="0">
              <a:buNone/>
            </a:pPr>
            <a:r>
              <a:rPr lang="ru-RU" sz="1900" dirty="0"/>
              <a:t>1 премии, выплачиваемые за счет средств специального назначения и целевых поступлений;</a:t>
            </a:r>
          </a:p>
          <a:p>
            <a:pPr marL="114300" indent="0">
              <a:buNone/>
            </a:pPr>
            <a:r>
              <a:rPr lang="ru-RU" sz="1900" dirty="0"/>
              <a:t>2 вознаграждения по итогам работы за год;</a:t>
            </a:r>
          </a:p>
          <a:p>
            <a:pPr marL="114300" indent="0">
              <a:buNone/>
            </a:pPr>
            <a:r>
              <a:rPr lang="ru-RU" sz="1900" dirty="0"/>
              <a:t>3 материальная помощь;</a:t>
            </a:r>
          </a:p>
          <a:p>
            <a:pPr marL="114300" indent="0">
              <a:buNone/>
            </a:pPr>
            <a:r>
              <a:rPr lang="ru-RU" sz="1900" dirty="0"/>
              <a:t>4 оплата дополнительно предоставляемых по коллективному договору сверх предусмотренных законодательством отпусков работникам;</a:t>
            </a:r>
          </a:p>
          <a:p>
            <a:pPr marL="114300" indent="0">
              <a:buNone/>
            </a:pPr>
            <a:r>
              <a:rPr lang="ru-RU" sz="1900" dirty="0"/>
              <a:t>5 надбавки к пенсиям от предприятия;</a:t>
            </a:r>
          </a:p>
          <a:p>
            <a:pPr marL="114300" indent="0">
              <a:buNone/>
            </a:pPr>
            <a:r>
              <a:rPr lang="ru-RU" sz="1900" dirty="0"/>
              <a:t>6 оплата проезда к месту работы транспортом общего пользования, специальными маршрутами, ведомственным транспортом;</a:t>
            </a:r>
          </a:p>
          <a:p>
            <a:pPr marL="114300" indent="0">
              <a:buNone/>
            </a:pPr>
            <a:r>
              <a:rPr lang="ru-RU" sz="1900" dirty="0"/>
              <a:t>7 ценовые разницы по продукции (работам, услугам), предоставляемой работникам предприятия или отпускаемой подсобными хозяйствами;</a:t>
            </a:r>
          </a:p>
          <a:p>
            <a:pPr marL="114300" indent="0">
              <a:buNone/>
            </a:pPr>
            <a:r>
              <a:rPr lang="ru-RU" sz="1900" dirty="0"/>
              <a:t>8 оплата жилья, путевок на лечение и отдых, занятий в секциях, посещений культурно-зрелищных и физкультурных (спортивных) мероприятий, подписки на периодические издания и товаров для личного потребления работников;</a:t>
            </a:r>
          </a:p>
          <a:p>
            <a:pPr marL="114300" indent="0">
              <a:buNone/>
            </a:pPr>
            <a:r>
              <a:rPr lang="ru-RU" sz="1900" dirty="0"/>
              <a:t>9 другие выплаты, носящие характер социальных льгот.</a:t>
            </a:r>
          </a:p>
        </p:txBody>
      </p:sp>
      <p:sp>
        <p:nvSpPr>
          <p:cNvPr id="4" name="Заголовок 1"/>
          <p:cNvSpPr>
            <a:spLocks noGrp="1"/>
          </p:cNvSpPr>
          <p:nvPr>
            <p:ph type="title"/>
          </p:nvPr>
        </p:nvSpPr>
        <p:spPr>
          <a:xfrm>
            <a:off x="0" y="0"/>
            <a:ext cx="8460432" cy="692696"/>
          </a:xfrm>
        </p:spPr>
        <p:txBody>
          <a:bodyPr/>
          <a:lstStyle/>
          <a:p>
            <a:r>
              <a:rPr lang="ru-RU" dirty="0"/>
              <a:t>Состав средств на оплату труда</a:t>
            </a:r>
          </a:p>
        </p:txBody>
      </p:sp>
    </p:spTree>
    <p:extLst>
      <p:ext uri="{BB962C8B-B14F-4D97-AF65-F5344CB8AC3E}">
        <p14:creationId xmlns:p14="http://schemas.microsoft.com/office/powerpoint/2010/main" val="29481471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11" y="980728"/>
            <a:ext cx="8460432" cy="5373216"/>
          </a:xfrm>
        </p:spPr>
        <p:txBody>
          <a:bodyPr>
            <a:noAutofit/>
          </a:bodyPr>
          <a:lstStyle/>
          <a:p>
            <a:pPr marL="114300" indent="0">
              <a:buNone/>
            </a:pPr>
            <a:r>
              <a:rPr lang="ru-RU" sz="2400" dirty="0"/>
              <a:t>	При планировании расходов на оплату труда необходимо учитывать их уровень в предплановом периоде. Однако необходимо иметь в виду, что фактическая структура фонда заработной платы может отличаться от вышерассмотренной.</a:t>
            </a:r>
          </a:p>
          <a:p>
            <a:pPr marL="114300" indent="0">
              <a:buNone/>
            </a:pPr>
            <a:r>
              <a:rPr lang="ru-RU" sz="2400" dirty="0"/>
              <a:t>Для удобства планирования фонд заработной платы целесообразно разбить на две части:</a:t>
            </a:r>
          </a:p>
          <a:p>
            <a:pPr marL="114300" indent="0">
              <a:buNone/>
            </a:pPr>
            <a:r>
              <a:rPr lang="ru-RU" sz="2400" dirty="0"/>
              <a:t>1 фонд основной заработной платы - оплата труда за выполненную работу;</a:t>
            </a:r>
          </a:p>
          <a:p>
            <a:pPr marL="114300" indent="0">
              <a:buNone/>
            </a:pPr>
            <a:r>
              <a:rPr lang="ru-RU" sz="2400" dirty="0"/>
              <a:t>2 фонд дополнительной заработной платы - различные доплаты, как правило, не связанные с объемом выполненной работы. </a:t>
            </a:r>
          </a:p>
        </p:txBody>
      </p:sp>
      <p:sp>
        <p:nvSpPr>
          <p:cNvPr id="4" name="Заголовок 1"/>
          <p:cNvSpPr>
            <a:spLocks noGrp="1"/>
          </p:cNvSpPr>
          <p:nvPr>
            <p:ph type="title"/>
          </p:nvPr>
        </p:nvSpPr>
        <p:spPr>
          <a:xfrm>
            <a:off x="0" y="0"/>
            <a:ext cx="8460432" cy="692696"/>
          </a:xfrm>
        </p:spPr>
        <p:txBody>
          <a:bodyPr/>
          <a:lstStyle/>
          <a:p>
            <a:r>
              <a:rPr lang="ru-RU" dirty="0"/>
              <a:t>Состав средств на оплату труда</a:t>
            </a:r>
          </a:p>
        </p:txBody>
      </p:sp>
    </p:spTree>
    <p:extLst>
      <p:ext uri="{BB962C8B-B14F-4D97-AF65-F5344CB8AC3E}">
        <p14:creationId xmlns:p14="http://schemas.microsoft.com/office/powerpoint/2010/main" val="35824124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836712"/>
            <a:ext cx="8460432" cy="6021288"/>
          </a:xfrm>
        </p:spPr>
        <p:txBody>
          <a:bodyPr>
            <a:noAutofit/>
          </a:bodyPr>
          <a:lstStyle/>
          <a:p>
            <a:pPr marL="114300" indent="0">
              <a:buNone/>
            </a:pPr>
            <a:r>
              <a:rPr lang="ru-RU" sz="2400" dirty="0"/>
              <a:t>	Абсолютное отклонение определяется сравнением фактически использованных средств ФОТ с плановым фондом в целом по фирме, структурным подразделениям и категориям работников.</a:t>
            </a:r>
          </a:p>
          <a:p>
            <a:pPr marL="114300" indent="0">
              <a:buNone/>
            </a:pPr>
            <a:r>
              <a:rPr lang="ru-RU" sz="2400" dirty="0"/>
              <a:t>	Относительное отклонение рассчитывается как разность между фактически начисленной суммой зарплаты и плановым ФОТ, скорректированным на коэффициент выполнения плана по производству продукции (товарной, валовой, чистой).</a:t>
            </a:r>
          </a:p>
        </p:txBody>
      </p:sp>
      <p:sp>
        <p:nvSpPr>
          <p:cNvPr id="4" name="Заголовок 1"/>
          <p:cNvSpPr>
            <a:spLocks noGrp="1"/>
          </p:cNvSpPr>
          <p:nvPr>
            <p:ph type="title"/>
          </p:nvPr>
        </p:nvSpPr>
        <p:spPr>
          <a:xfrm>
            <a:off x="0" y="0"/>
            <a:ext cx="8460432" cy="980728"/>
          </a:xfrm>
        </p:spPr>
        <p:txBody>
          <a:bodyPr/>
          <a:lstStyle/>
          <a:p>
            <a:r>
              <a:rPr lang="ru-RU" sz="4400" dirty="0"/>
              <a:t>Анализ фонда заработной платы</a:t>
            </a:r>
          </a:p>
        </p:txBody>
      </p:sp>
    </p:spTree>
    <p:extLst>
      <p:ext uri="{BB962C8B-B14F-4D97-AF65-F5344CB8AC3E}">
        <p14:creationId xmlns:p14="http://schemas.microsoft.com/office/powerpoint/2010/main" val="17980390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836712"/>
            <a:ext cx="8460432" cy="6021288"/>
          </a:xfrm>
        </p:spPr>
        <p:txBody>
          <a:bodyPr>
            <a:noAutofit/>
          </a:bodyPr>
          <a:lstStyle/>
          <a:p>
            <a:pPr marL="114300" indent="0">
              <a:buNone/>
            </a:pPr>
            <a:r>
              <a:rPr lang="ru-RU" sz="2400" dirty="0"/>
              <a:t>	Абсолютное отклонение определяется сравнением фактически использованных средств ФОТ с плановым фондом в целом по фирме, структурным подразделениям и категориям работников.</a:t>
            </a:r>
          </a:p>
          <a:p>
            <a:pPr marL="114300" indent="0">
              <a:buNone/>
            </a:pPr>
            <a:r>
              <a:rPr lang="ru-RU" sz="2400" dirty="0"/>
              <a:t>	Относительное отклонение рассчитывается как разность между фактически начисленной суммой зарплаты и плановым ФОТ, скорректированным на коэффициент выполнения плана по производству продукции (товарной, валовой, чистой).</a:t>
            </a:r>
          </a:p>
        </p:txBody>
      </p:sp>
      <p:sp>
        <p:nvSpPr>
          <p:cNvPr id="4" name="Заголовок 1"/>
          <p:cNvSpPr>
            <a:spLocks noGrp="1"/>
          </p:cNvSpPr>
          <p:nvPr>
            <p:ph type="title"/>
          </p:nvPr>
        </p:nvSpPr>
        <p:spPr>
          <a:xfrm>
            <a:off x="0" y="0"/>
            <a:ext cx="8460432" cy="980728"/>
          </a:xfrm>
        </p:spPr>
        <p:txBody>
          <a:bodyPr/>
          <a:lstStyle/>
          <a:p>
            <a:r>
              <a:rPr lang="ru-RU" sz="4400" dirty="0"/>
              <a:t>Анализ фонда заработной платы</a:t>
            </a:r>
          </a:p>
        </p:txBody>
      </p:sp>
    </p:spTree>
    <p:extLst>
      <p:ext uri="{BB962C8B-B14F-4D97-AF65-F5344CB8AC3E}">
        <p14:creationId xmlns:p14="http://schemas.microsoft.com/office/powerpoint/2010/main" val="27379424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124743"/>
            <a:ext cx="8265020" cy="864097"/>
          </a:xfrm>
        </p:spPr>
        <p:txBody>
          <a:bodyPr>
            <a:noAutofit/>
          </a:bodyPr>
          <a:lstStyle/>
          <a:p>
            <a:pPr marL="114300" indent="0">
              <a:buNone/>
            </a:pPr>
            <a:r>
              <a:rPr lang="ru-RU" sz="2400" dirty="0"/>
              <a:t>	Относительное отклонение фактического фонда оплаты труда от планового (△</a:t>
            </a:r>
            <a:r>
              <a:rPr lang="ru-RU" sz="2400" dirty="0" err="1"/>
              <a:t>ФОТотн</a:t>
            </a:r>
            <a:r>
              <a:rPr lang="ru-RU" sz="2400" dirty="0"/>
              <a:t> ) определяется по формуле</a:t>
            </a:r>
          </a:p>
          <a:p>
            <a:pPr marL="114300" indent="0">
              <a:buNone/>
            </a:pPr>
            <a:endParaRPr lang="ru-RU" sz="2400" dirty="0"/>
          </a:p>
        </p:txBody>
      </p:sp>
      <p:pic>
        <p:nvPicPr>
          <p:cNvPr id="4" name="Рисунок 3" descr="DjVuReader"/>
          <p:cNvPicPr>
            <a:picLocks noChangeAspect="1"/>
          </p:cNvPicPr>
          <p:nvPr/>
        </p:nvPicPr>
        <p:blipFill rotWithShape="1">
          <a:blip r:embed="rId3">
            <a:extLst>
              <a:ext uri="{28A0092B-C50C-407E-A947-70E740481C1C}">
                <a14:useLocalDpi xmlns:a14="http://schemas.microsoft.com/office/drawing/2010/main" val="0"/>
              </a:ext>
            </a:extLst>
          </a:blip>
          <a:srcRect l="19657" t="46786" r="49051" b="41644"/>
          <a:stretch/>
        </p:blipFill>
        <p:spPr>
          <a:xfrm>
            <a:off x="1691680" y="2060848"/>
            <a:ext cx="4944546" cy="1348513"/>
          </a:xfrm>
          <a:prstGeom prst="rect">
            <a:avLst/>
          </a:prstGeom>
        </p:spPr>
      </p:pic>
      <p:sp>
        <p:nvSpPr>
          <p:cNvPr id="5" name="Прямоугольник 4"/>
          <p:cNvSpPr/>
          <p:nvPr/>
        </p:nvSpPr>
        <p:spPr>
          <a:xfrm>
            <a:off x="2654" y="3441680"/>
            <a:ext cx="8532440" cy="2308324"/>
          </a:xfrm>
          <a:prstGeom prst="rect">
            <a:avLst/>
          </a:prstGeom>
        </p:spPr>
        <p:txBody>
          <a:bodyPr wrap="square">
            <a:spAutoFit/>
          </a:bodyPr>
          <a:lstStyle/>
          <a:p>
            <a:r>
              <a:rPr lang="ru-RU" sz="2400" dirty="0"/>
              <a:t>	где </a:t>
            </a:r>
            <a:r>
              <a:rPr lang="ru-RU" sz="2400" dirty="0" err="1"/>
              <a:t>ФОТф</a:t>
            </a:r>
            <a:r>
              <a:rPr lang="ru-RU" sz="2400" dirty="0"/>
              <a:t>, </a:t>
            </a:r>
            <a:r>
              <a:rPr lang="ru-RU" sz="2400" dirty="0" err="1"/>
              <a:t>ФОТпск</a:t>
            </a:r>
            <a:r>
              <a:rPr lang="ru-RU" sz="2400" dirty="0"/>
              <a:t> — фонд оплаты труда соответственно фактический и плановый, скорректированный на процент выполнения плана по производству продукции, млн р.; △ОП% — процент выполнения плана по выпуску продукции; Кс — коэффициент, отражающий удельный вес переменной зарплаты в общем фонде. </a:t>
            </a:r>
          </a:p>
        </p:txBody>
      </p:sp>
      <p:sp>
        <p:nvSpPr>
          <p:cNvPr id="6" name="Заголовок 1"/>
          <p:cNvSpPr>
            <a:spLocks noGrp="1"/>
          </p:cNvSpPr>
          <p:nvPr>
            <p:ph type="title"/>
          </p:nvPr>
        </p:nvSpPr>
        <p:spPr>
          <a:xfrm>
            <a:off x="0" y="0"/>
            <a:ext cx="8460432" cy="980728"/>
          </a:xfrm>
        </p:spPr>
        <p:txBody>
          <a:bodyPr/>
          <a:lstStyle/>
          <a:p>
            <a:r>
              <a:rPr lang="ru-RU" sz="4400" dirty="0"/>
              <a:t>Анализ фонда заработной платы</a:t>
            </a:r>
          </a:p>
        </p:txBody>
      </p:sp>
    </p:spTree>
    <p:extLst>
      <p:ext uri="{BB962C8B-B14F-4D97-AF65-F5344CB8AC3E}">
        <p14:creationId xmlns:p14="http://schemas.microsoft.com/office/powerpoint/2010/main" val="9155329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692696"/>
            <a:ext cx="8460432" cy="6165304"/>
          </a:xfrm>
        </p:spPr>
        <p:txBody>
          <a:bodyPr>
            <a:normAutofit/>
          </a:bodyPr>
          <a:lstStyle/>
          <a:p>
            <a:pPr marL="114300" indent="0">
              <a:buNone/>
            </a:pPr>
            <a:r>
              <a:rPr lang="ru-RU" dirty="0"/>
              <a:t>	Переменная часть фонда оплаты труда по плану, пересчитанному на фактический объем производства продукции, при плановой структуре определяется по формуле:</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3648" y="1844824"/>
            <a:ext cx="5456237" cy="1090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0" y="2996952"/>
            <a:ext cx="8460432" cy="1015663"/>
          </a:xfrm>
          <a:prstGeom prst="rect">
            <a:avLst/>
          </a:prstGeom>
        </p:spPr>
        <p:txBody>
          <a:bodyPr wrap="square">
            <a:spAutoFit/>
          </a:bodyPr>
          <a:lstStyle/>
          <a:p>
            <a:r>
              <a:rPr lang="ru-RU" sz="2000" dirty="0"/>
              <a:t>	где </a:t>
            </a:r>
            <a:r>
              <a:rPr lang="ru-RU" sz="2000" dirty="0" err="1"/>
              <a:t>ФОТп</a:t>
            </a:r>
            <a:r>
              <a:rPr lang="ru-RU" sz="2000" dirty="0"/>
              <a:t> пер — переменная часть фонда оплаты труда по плану за анализируемый период, млн р.; Коп, — коэффициент выполнения плана по объему производства продукции, работ, услуг за тот же период.</a:t>
            </a:r>
          </a:p>
        </p:txBody>
      </p:sp>
      <p:sp>
        <p:nvSpPr>
          <p:cNvPr id="5" name="Заголовок 1"/>
          <p:cNvSpPr>
            <a:spLocks noGrp="1"/>
          </p:cNvSpPr>
          <p:nvPr>
            <p:ph type="title"/>
          </p:nvPr>
        </p:nvSpPr>
        <p:spPr>
          <a:xfrm>
            <a:off x="0" y="-99392"/>
            <a:ext cx="8460432" cy="980728"/>
          </a:xfrm>
        </p:spPr>
        <p:txBody>
          <a:bodyPr/>
          <a:lstStyle/>
          <a:p>
            <a:r>
              <a:rPr lang="ru-RU" sz="4400" dirty="0"/>
              <a:t>Анализ фонда заработной платы</a:t>
            </a:r>
          </a:p>
        </p:txBody>
      </p:sp>
    </p:spTree>
    <p:extLst>
      <p:ext uri="{BB962C8B-B14F-4D97-AF65-F5344CB8AC3E}">
        <p14:creationId xmlns:p14="http://schemas.microsoft.com/office/powerpoint/2010/main" val="1696137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descr="DjVuReader"/>
          <p:cNvPicPr>
            <a:picLocks noGrp="1" noChangeAspect="1"/>
          </p:cNvPicPr>
          <p:nvPr>
            <p:ph idx="1"/>
          </p:nvPr>
        </p:nvPicPr>
        <p:blipFill rotWithShape="1">
          <a:blip r:embed="rId2">
            <a:extLst>
              <a:ext uri="{28A0092B-C50C-407E-A947-70E740481C1C}">
                <a14:useLocalDpi xmlns:a14="http://schemas.microsoft.com/office/drawing/2010/main" val="0"/>
              </a:ext>
            </a:extLst>
          </a:blip>
          <a:srcRect l="21748" t="29043" r="51552" b="62539"/>
          <a:stretch/>
        </p:blipFill>
        <p:spPr>
          <a:xfrm>
            <a:off x="1403648" y="2852936"/>
            <a:ext cx="5239664" cy="1218526"/>
          </a:xfrm>
        </p:spPr>
      </p:pic>
      <p:sp>
        <p:nvSpPr>
          <p:cNvPr id="5" name="Прямоугольник 4"/>
          <p:cNvSpPr/>
          <p:nvPr/>
        </p:nvSpPr>
        <p:spPr>
          <a:xfrm>
            <a:off x="-4605" y="980728"/>
            <a:ext cx="8460432" cy="1815882"/>
          </a:xfrm>
          <a:prstGeom prst="rect">
            <a:avLst/>
          </a:prstGeom>
        </p:spPr>
        <p:txBody>
          <a:bodyPr wrap="square">
            <a:spAutoFit/>
          </a:bodyPr>
          <a:lstStyle/>
          <a:p>
            <a:r>
              <a:rPr lang="ru-RU" sz="2800" dirty="0"/>
              <a:t>	Переменная часть фонда оплаты труда по плану, пересчитанному на фактический объем производства продукции и фактическую структуру ассортимента (ФОТ ), определяется по формуле</a:t>
            </a:r>
          </a:p>
        </p:txBody>
      </p:sp>
      <p:sp>
        <p:nvSpPr>
          <p:cNvPr id="6" name="Прямоугольник 5"/>
          <p:cNvSpPr/>
          <p:nvPr/>
        </p:nvSpPr>
        <p:spPr>
          <a:xfrm>
            <a:off x="0" y="4005064"/>
            <a:ext cx="8460432" cy="2246769"/>
          </a:xfrm>
          <a:prstGeom prst="rect">
            <a:avLst/>
          </a:prstGeom>
        </p:spPr>
        <p:txBody>
          <a:bodyPr wrap="square">
            <a:spAutoFit/>
          </a:bodyPr>
          <a:lstStyle/>
          <a:p>
            <a:r>
              <a:rPr lang="ru-RU" sz="2800" dirty="0"/>
              <a:t>	где ОП</a:t>
            </a:r>
            <a:r>
              <a:rPr lang="en-US" sz="2800" dirty="0" err="1"/>
              <a:t>i</a:t>
            </a:r>
            <a:r>
              <a:rPr lang="ru-RU" sz="2800" dirty="0"/>
              <a:t>ф— фактический объем производства </a:t>
            </a:r>
            <a:r>
              <a:rPr lang="en-US" sz="2800" dirty="0" err="1"/>
              <a:t>i</a:t>
            </a:r>
            <a:r>
              <a:rPr lang="ru-RU" sz="2800" dirty="0"/>
              <a:t>-го изделия (работ, услуг) в натуральном выражении за анализируемый период; ЗПП</a:t>
            </a:r>
            <a:r>
              <a:rPr lang="en-US" sz="2800" dirty="0" err="1"/>
              <a:t>i</a:t>
            </a:r>
            <a:r>
              <a:rPr lang="ru-RU" sz="2800" dirty="0"/>
              <a:t>п— прямая оплата труда за единицу продукции по плану за тот же период, р.; </a:t>
            </a:r>
            <a:r>
              <a:rPr lang="en-US" sz="2800" dirty="0"/>
              <a:t>n </a:t>
            </a:r>
            <a:r>
              <a:rPr lang="ru-RU" sz="2800" dirty="0"/>
              <a:t>— количество наименований продукции.</a:t>
            </a:r>
          </a:p>
        </p:txBody>
      </p:sp>
      <p:sp>
        <p:nvSpPr>
          <p:cNvPr id="7" name="Заголовок 1"/>
          <p:cNvSpPr>
            <a:spLocks noGrp="1"/>
          </p:cNvSpPr>
          <p:nvPr>
            <p:ph type="title"/>
          </p:nvPr>
        </p:nvSpPr>
        <p:spPr>
          <a:xfrm>
            <a:off x="0" y="0"/>
            <a:ext cx="8460432" cy="980728"/>
          </a:xfrm>
        </p:spPr>
        <p:txBody>
          <a:bodyPr/>
          <a:lstStyle/>
          <a:p>
            <a:r>
              <a:rPr lang="ru-RU" sz="4400" dirty="0"/>
              <a:t>Анализ фонда заработной платы</a:t>
            </a:r>
          </a:p>
        </p:txBody>
      </p:sp>
    </p:spTree>
    <p:extLst>
      <p:ext uri="{BB962C8B-B14F-4D97-AF65-F5344CB8AC3E}">
        <p14:creationId xmlns:p14="http://schemas.microsoft.com/office/powerpoint/2010/main" val="30886642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Объект 5" descr="DjVuReader"/>
          <p:cNvPicPr>
            <a:picLocks noGrp="1" noChangeAspect="1"/>
          </p:cNvPicPr>
          <p:nvPr>
            <p:ph idx="1"/>
          </p:nvPr>
        </p:nvPicPr>
        <p:blipFill rotWithShape="1">
          <a:blip r:embed="rId2">
            <a:extLst>
              <a:ext uri="{28A0092B-C50C-407E-A947-70E740481C1C}">
                <a14:useLocalDpi xmlns:a14="http://schemas.microsoft.com/office/drawing/2010/main" val="0"/>
              </a:ext>
            </a:extLst>
          </a:blip>
          <a:srcRect l="18643" t="62715" r="50931" b="29288"/>
          <a:stretch/>
        </p:blipFill>
        <p:spPr>
          <a:xfrm>
            <a:off x="516119" y="2636912"/>
            <a:ext cx="7428194" cy="1440160"/>
          </a:xfrm>
        </p:spPr>
      </p:pic>
      <p:sp>
        <p:nvSpPr>
          <p:cNvPr id="7" name="Прямоугольник 6"/>
          <p:cNvSpPr/>
          <p:nvPr/>
        </p:nvSpPr>
        <p:spPr>
          <a:xfrm>
            <a:off x="0" y="764704"/>
            <a:ext cx="8460432" cy="1815882"/>
          </a:xfrm>
          <a:prstGeom prst="rect">
            <a:avLst/>
          </a:prstGeom>
        </p:spPr>
        <p:txBody>
          <a:bodyPr wrap="square">
            <a:spAutoFit/>
          </a:bodyPr>
          <a:lstStyle/>
          <a:p>
            <a:r>
              <a:rPr lang="ru-RU" sz="2800" dirty="0"/>
              <a:t>	Переменная часть фонда оплаты труда фактически при фактической удельной трудоемкости и плановом уровне оплаты труда рассчитывается следующим образом:</a:t>
            </a:r>
          </a:p>
        </p:txBody>
      </p:sp>
      <p:sp>
        <p:nvSpPr>
          <p:cNvPr id="8" name="Прямоугольник 7"/>
          <p:cNvSpPr/>
          <p:nvPr/>
        </p:nvSpPr>
        <p:spPr>
          <a:xfrm>
            <a:off x="44202" y="4509120"/>
            <a:ext cx="8460432" cy="1815882"/>
          </a:xfrm>
          <a:prstGeom prst="rect">
            <a:avLst/>
          </a:prstGeom>
        </p:spPr>
        <p:txBody>
          <a:bodyPr wrap="square">
            <a:spAutoFit/>
          </a:bodyPr>
          <a:lstStyle/>
          <a:p>
            <a:r>
              <a:rPr lang="ru-RU" sz="2800" dirty="0"/>
              <a:t>	где Т</a:t>
            </a:r>
            <a:r>
              <a:rPr lang="en-US" sz="2800" dirty="0" err="1"/>
              <a:t>i</a:t>
            </a:r>
            <a:r>
              <a:rPr lang="ru-RU" sz="2800" dirty="0"/>
              <a:t>ф- — трудоемкость фактическая (фактические трудозатраты) на выпуск единицы продукции </a:t>
            </a:r>
            <a:r>
              <a:rPr lang="en-US" sz="2800" dirty="0" err="1"/>
              <a:t>i</a:t>
            </a:r>
            <a:r>
              <a:rPr lang="ru-RU" sz="2800" dirty="0"/>
              <a:t>-го наименования, ч; ОТ</a:t>
            </a:r>
            <a:r>
              <a:rPr lang="en-US" sz="2800" dirty="0" err="1"/>
              <a:t>i</a:t>
            </a:r>
            <a:r>
              <a:rPr lang="ru-RU" sz="2800" dirty="0"/>
              <a:t>п — плановый уровень среднечасовой оплаты труда, р.</a:t>
            </a:r>
          </a:p>
        </p:txBody>
      </p:sp>
      <p:sp>
        <p:nvSpPr>
          <p:cNvPr id="5" name="Заголовок 1"/>
          <p:cNvSpPr>
            <a:spLocks noGrp="1"/>
          </p:cNvSpPr>
          <p:nvPr>
            <p:ph type="title"/>
          </p:nvPr>
        </p:nvSpPr>
        <p:spPr>
          <a:xfrm>
            <a:off x="0" y="0"/>
            <a:ext cx="8460432" cy="980728"/>
          </a:xfrm>
        </p:spPr>
        <p:txBody>
          <a:bodyPr/>
          <a:lstStyle/>
          <a:p>
            <a:r>
              <a:rPr lang="ru-RU" sz="4400" dirty="0"/>
              <a:t>Анализ фонда заработной платы</a:t>
            </a:r>
          </a:p>
        </p:txBody>
      </p:sp>
    </p:spTree>
    <p:extLst>
      <p:ext uri="{BB962C8B-B14F-4D97-AF65-F5344CB8AC3E}">
        <p14:creationId xmlns:p14="http://schemas.microsoft.com/office/powerpoint/2010/main" val="13198141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1832" y="1437296"/>
            <a:ext cx="8448600" cy="830997"/>
          </a:xfrm>
          <a:prstGeom prst="rect">
            <a:avLst/>
          </a:prstGeom>
        </p:spPr>
        <p:txBody>
          <a:bodyPr wrap="square">
            <a:spAutoFit/>
          </a:bodyPr>
          <a:lstStyle/>
          <a:p>
            <a:r>
              <a:rPr lang="ru-RU" sz="2400" dirty="0"/>
              <a:t>	Абсолютное отклонение переменной части фонда оплаты труда от плана можно рассчитать по формуле</a:t>
            </a:r>
          </a:p>
        </p:txBody>
      </p:sp>
      <p:pic>
        <p:nvPicPr>
          <p:cNvPr id="5" name="Рисунок 4" descr="DjVuReader"/>
          <p:cNvPicPr>
            <a:picLocks noChangeAspect="1"/>
          </p:cNvPicPr>
          <p:nvPr/>
        </p:nvPicPr>
        <p:blipFill rotWithShape="1">
          <a:blip r:embed="rId2">
            <a:extLst>
              <a:ext uri="{28A0092B-C50C-407E-A947-70E740481C1C}">
                <a14:useLocalDpi xmlns:a14="http://schemas.microsoft.com/office/drawing/2010/main" val="0"/>
              </a:ext>
            </a:extLst>
          </a:blip>
          <a:srcRect l="44521" t="31146" r="28507" b="63998"/>
          <a:stretch/>
        </p:blipFill>
        <p:spPr>
          <a:xfrm>
            <a:off x="1619672" y="2470382"/>
            <a:ext cx="5858662" cy="778103"/>
          </a:xfrm>
          <a:prstGeom prst="rect">
            <a:avLst/>
          </a:prstGeom>
        </p:spPr>
      </p:pic>
      <p:sp>
        <p:nvSpPr>
          <p:cNvPr id="6" name="Прямоугольник 5"/>
          <p:cNvSpPr/>
          <p:nvPr/>
        </p:nvSpPr>
        <p:spPr>
          <a:xfrm>
            <a:off x="21010" y="3176476"/>
            <a:ext cx="8267600" cy="830997"/>
          </a:xfrm>
          <a:prstGeom prst="rect">
            <a:avLst/>
          </a:prstGeom>
        </p:spPr>
        <p:txBody>
          <a:bodyPr wrap="square">
            <a:spAutoFit/>
          </a:bodyPr>
          <a:lstStyle/>
          <a:p>
            <a:r>
              <a:rPr lang="ru-RU" sz="2400" dirty="0"/>
              <a:t>	Относительное отклонение переменной части фонда оплаты труда от плана можно определить по формуле</a:t>
            </a:r>
          </a:p>
        </p:txBody>
      </p:sp>
      <p:pic>
        <p:nvPicPr>
          <p:cNvPr id="7" name="Рисунок 6" descr="DjVuReader"/>
          <p:cNvPicPr>
            <a:picLocks noChangeAspect="1"/>
          </p:cNvPicPr>
          <p:nvPr/>
        </p:nvPicPr>
        <p:blipFill rotWithShape="1">
          <a:blip r:embed="rId2">
            <a:extLst>
              <a:ext uri="{28A0092B-C50C-407E-A947-70E740481C1C}">
                <a14:useLocalDpi xmlns:a14="http://schemas.microsoft.com/office/drawing/2010/main" val="0"/>
              </a:ext>
            </a:extLst>
          </a:blip>
          <a:srcRect l="44521" t="44001" r="27740" b="51143"/>
          <a:stretch/>
        </p:blipFill>
        <p:spPr>
          <a:xfrm>
            <a:off x="1403648" y="4112581"/>
            <a:ext cx="5858662" cy="756579"/>
          </a:xfrm>
          <a:prstGeom prst="rect">
            <a:avLst/>
          </a:prstGeom>
        </p:spPr>
      </p:pic>
      <p:sp>
        <p:nvSpPr>
          <p:cNvPr id="8" name="Прямоугольник 7"/>
          <p:cNvSpPr/>
          <p:nvPr/>
        </p:nvSpPr>
        <p:spPr>
          <a:xfrm>
            <a:off x="21010" y="3429000"/>
            <a:ext cx="8439422" cy="461665"/>
          </a:xfrm>
          <a:prstGeom prst="rect">
            <a:avLst/>
          </a:prstGeom>
        </p:spPr>
        <p:txBody>
          <a:bodyPr wrap="square">
            <a:spAutoFit/>
          </a:bodyPr>
          <a:lstStyle/>
          <a:p>
            <a:r>
              <a:rPr lang="ru-RU" sz="2400" dirty="0"/>
              <a:t>	</a:t>
            </a:r>
          </a:p>
        </p:txBody>
      </p:sp>
      <p:sp>
        <p:nvSpPr>
          <p:cNvPr id="10" name="Заголовок 1"/>
          <p:cNvSpPr>
            <a:spLocks noGrp="1"/>
          </p:cNvSpPr>
          <p:nvPr>
            <p:ph type="title"/>
          </p:nvPr>
        </p:nvSpPr>
        <p:spPr>
          <a:xfrm>
            <a:off x="0" y="0"/>
            <a:ext cx="8460432" cy="980728"/>
          </a:xfrm>
        </p:spPr>
        <p:txBody>
          <a:bodyPr/>
          <a:lstStyle/>
          <a:p>
            <a:r>
              <a:rPr lang="ru-RU" sz="4400" dirty="0"/>
              <a:t>Анализ фонда заработной платы</a:t>
            </a:r>
          </a:p>
        </p:txBody>
      </p:sp>
    </p:spTree>
    <p:extLst>
      <p:ext uri="{BB962C8B-B14F-4D97-AF65-F5344CB8AC3E}">
        <p14:creationId xmlns:p14="http://schemas.microsoft.com/office/powerpoint/2010/main" val="17567304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323528" y="908720"/>
            <a:ext cx="8439422" cy="1938992"/>
          </a:xfrm>
          <a:prstGeom prst="rect">
            <a:avLst/>
          </a:prstGeom>
        </p:spPr>
        <p:txBody>
          <a:bodyPr wrap="square">
            <a:spAutoFit/>
          </a:bodyPr>
          <a:lstStyle/>
          <a:p>
            <a:r>
              <a:rPr lang="ru-RU" sz="2400" dirty="0"/>
              <a:t>	Затем производится расчет влияния различных факторов на изменение переменной части ФОТ.</a:t>
            </a:r>
          </a:p>
          <a:p>
            <a:r>
              <a:rPr lang="ru-RU" sz="2400" dirty="0"/>
              <a:t>	Абсолютное отклонение переменной части фонда оплаты труда за счет изменения объема произведенной продукции:</a:t>
            </a:r>
          </a:p>
        </p:txBody>
      </p:sp>
      <p:pic>
        <p:nvPicPr>
          <p:cNvPr id="9" name="Рисунок 8" descr="DjVuReader"/>
          <p:cNvPicPr>
            <a:picLocks noChangeAspect="1"/>
          </p:cNvPicPr>
          <p:nvPr/>
        </p:nvPicPr>
        <p:blipFill rotWithShape="1">
          <a:blip r:embed="rId2">
            <a:extLst>
              <a:ext uri="{28A0092B-C50C-407E-A947-70E740481C1C}">
                <a14:useLocalDpi xmlns:a14="http://schemas.microsoft.com/office/drawing/2010/main" val="0"/>
              </a:ext>
            </a:extLst>
          </a:blip>
          <a:srcRect l="40333" t="66855" r="24503" b="26575"/>
          <a:stretch/>
        </p:blipFill>
        <p:spPr>
          <a:xfrm>
            <a:off x="1187624" y="2780928"/>
            <a:ext cx="6590840" cy="908386"/>
          </a:xfrm>
          <a:prstGeom prst="rect">
            <a:avLst/>
          </a:prstGeom>
        </p:spPr>
      </p:pic>
      <p:sp>
        <p:nvSpPr>
          <p:cNvPr id="10" name="Прямоугольник 9"/>
          <p:cNvSpPr/>
          <p:nvPr/>
        </p:nvSpPr>
        <p:spPr>
          <a:xfrm>
            <a:off x="179512" y="3717032"/>
            <a:ext cx="8416689" cy="1200329"/>
          </a:xfrm>
          <a:prstGeom prst="rect">
            <a:avLst/>
          </a:prstGeom>
        </p:spPr>
        <p:txBody>
          <a:bodyPr wrap="square">
            <a:spAutoFit/>
          </a:bodyPr>
          <a:lstStyle/>
          <a:p>
            <a:r>
              <a:rPr lang="ru-RU" sz="2400" dirty="0"/>
              <a:t>Абсолютное отклонение переменной части фонда оплаты труда за счет изменения структуры продукции рассчитывается по формуле</a:t>
            </a:r>
          </a:p>
        </p:txBody>
      </p:sp>
      <p:pic>
        <p:nvPicPr>
          <p:cNvPr id="11" name="Объект 3" descr="DjVuReader"/>
          <p:cNvPicPr>
            <a:picLocks noGrp="1" noChangeAspect="1"/>
          </p:cNvPicPr>
          <p:nvPr>
            <p:ph idx="1"/>
          </p:nvPr>
        </p:nvPicPr>
        <p:blipFill rotWithShape="1">
          <a:blip r:embed="rId3">
            <a:extLst>
              <a:ext uri="{28A0092B-C50C-407E-A947-70E740481C1C}">
                <a14:useLocalDpi xmlns:a14="http://schemas.microsoft.com/office/drawing/2010/main" val="0"/>
              </a:ext>
            </a:extLst>
          </a:blip>
          <a:srcRect l="56482" t="47939" r="28935" b="47331"/>
          <a:stretch/>
        </p:blipFill>
        <p:spPr>
          <a:xfrm>
            <a:off x="1763688" y="4869160"/>
            <a:ext cx="5497671" cy="959911"/>
          </a:xfrm>
        </p:spPr>
      </p:pic>
      <p:sp>
        <p:nvSpPr>
          <p:cNvPr id="12" name="Заголовок 1"/>
          <p:cNvSpPr>
            <a:spLocks noGrp="1"/>
          </p:cNvSpPr>
          <p:nvPr>
            <p:ph type="title"/>
          </p:nvPr>
        </p:nvSpPr>
        <p:spPr>
          <a:xfrm>
            <a:off x="0" y="-27384"/>
            <a:ext cx="8460432" cy="980728"/>
          </a:xfrm>
        </p:spPr>
        <p:txBody>
          <a:bodyPr/>
          <a:lstStyle/>
          <a:p>
            <a:r>
              <a:rPr lang="ru-RU" sz="4400" dirty="0"/>
              <a:t>Анализ фонда заработной платы</a:t>
            </a:r>
          </a:p>
        </p:txBody>
      </p:sp>
    </p:spTree>
    <p:extLst>
      <p:ext uri="{BB962C8B-B14F-4D97-AF65-F5344CB8AC3E}">
        <p14:creationId xmlns:p14="http://schemas.microsoft.com/office/powerpoint/2010/main" val="10288647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DjVuReader"/>
          <p:cNvPicPr>
            <a:picLocks noChangeAspect="1"/>
          </p:cNvPicPr>
          <p:nvPr/>
        </p:nvPicPr>
        <p:blipFill rotWithShape="1">
          <a:blip r:embed="rId2">
            <a:extLst>
              <a:ext uri="{28A0092B-C50C-407E-A947-70E740481C1C}">
                <a14:useLocalDpi xmlns:a14="http://schemas.microsoft.com/office/drawing/2010/main" val="0"/>
              </a:ext>
            </a:extLst>
          </a:blip>
          <a:srcRect l="56875" t="61610" r="28333" b="34907"/>
          <a:stretch/>
        </p:blipFill>
        <p:spPr>
          <a:xfrm>
            <a:off x="1043608" y="2204864"/>
            <a:ext cx="6379462" cy="808669"/>
          </a:xfrm>
          <a:prstGeom prst="rect">
            <a:avLst/>
          </a:prstGeom>
        </p:spPr>
      </p:pic>
      <p:pic>
        <p:nvPicPr>
          <p:cNvPr id="6" name="Рисунок 5" descr="DjVuReader"/>
          <p:cNvPicPr>
            <a:picLocks noChangeAspect="1"/>
          </p:cNvPicPr>
          <p:nvPr/>
        </p:nvPicPr>
        <p:blipFill rotWithShape="1">
          <a:blip r:embed="rId2">
            <a:extLst>
              <a:ext uri="{28A0092B-C50C-407E-A947-70E740481C1C}">
                <a14:useLocalDpi xmlns:a14="http://schemas.microsoft.com/office/drawing/2010/main" val="0"/>
              </a:ext>
            </a:extLst>
          </a:blip>
          <a:srcRect l="56667" t="74380" r="28750" b="21750"/>
          <a:stretch/>
        </p:blipFill>
        <p:spPr>
          <a:xfrm>
            <a:off x="971635" y="4293096"/>
            <a:ext cx="6552693" cy="936104"/>
          </a:xfrm>
          <a:prstGeom prst="rect">
            <a:avLst/>
          </a:prstGeom>
        </p:spPr>
      </p:pic>
      <p:sp>
        <p:nvSpPr>
          <p:cNvPr id="8" name="Прямоугольник 7"/>
          <p:cNvSpPr/>
          <p:nvPr/>
        </p:nvSpPr>
        <p:spPr>
          <a:xfrm>
            <a:off x="323528" y="980728"/>
            <a:ext cx="8416689" cy="1200329"/>
          </a:xfrm>
          <a:prstGeom prst="rect">
            <a:avLst/>
          </a:prstGeom>
        </p:spPr>
        <p:txBody>
          <a:bodyPr wrap="square">
            <a:spAutoFit/>
          </a:bodyPr>
          <a:lstStyle/>
          <a:p>
            <a:r>
              <a:rPr lang="ru-RU" sz="2400" dirty="0"/>
              <a:t>Абсолютное отклонение переменной части фонда оплаты труда за счет изменения трудоемкости продукции определяется по формуле</a:t>
            </a:r>
          </a:p>
        </p:txBody>
      </p:sp>
      <p:sp>
        <p:nvSpPr>
          <p:cNvPr id="9" name="Прямоугольник 8"/>
          <p:cNvSpPr/>
          <p:nvPr/>
        </p:nvSpPr>
        <p:spPr>
          <a:xfrm>
            <a:off x="251520" y="3068960"/>
            <a:ext cx="8416688" cy="1200329"/>
          </a:xfrm>
          <a:prstGeom prst="rect">
            <a:avLst/>
          </a:prstGeom>
        </p:spPr>
        <p:txBody>
          <a:bodyPr wrap="square">
            <a:spAutoFit/>
          </a:bodyPr>
          <a:lstStyle/>
          <a:p>
            <a:r>
              <a:rPr lang="ru-RU" sz="2400" dirty="0"/>
              <a:t>Абсолютное отклонение переменной части фонда оплаты труда за счет изменения уровня оплаты рассчитывается по формуле:</a:t>
            </a:r>
          </a:p>
        </p:txBody>
      </p:sp>
      <p:sp>
        <p:nvSpPr>
          <p:cNvPr id="10" name="Заголовок 1"/>
          <p:cNvSpPr>
            <a:spLocks noGrp="1"/>
          </p:cNvSpPr>
          <p:nvPr>
            <p:ph type="title"/>
          </p:nvPr>
        </p:nvSpPr>
        <p:spPr>
          <a:xfrm>
            <a:off x="0" y="0"/>
            <a:ext cx="8460432" cy="980728"/>
          </a:xfrm>
        </p:spPr>
        <p:txBody>
          <a:bodyPr/>
          <a:lstStyle/>
          <a:p>
            <a:r>
              <a:rPr lang="ru-RU" sz="4400" dirty="0"/>
              <a:t>Анализ фонда заработной платы</a:t>
            </a:r>
          </a:p>
        </p:txBody>
      </p:sp>
    </p:spTree>
    <p:extLst>
      <p:ext uri="{BB962C8B-B14F-4D97-AF65-F5344CB8AC3E}">
        <p14:creationId xmlns:p14="http://schemas.microsoft.com/office/powerpoint/2010/main" val="12706880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1268760"/>
            <a:ext cx="8460432" cy="1384995"/>
          </a:xfrm>
          <a:prstGeom prst="rect">
            <a:avLst/>
          </a:prstGeom>
        </p:spPr>
        <p:txBody>
          <a:bodyPr wrap="square">
            <a:spAutoFit/>
          </a:bodyPr>
          <a:lstStyle/>
          <a:p>
            <a:r>
              <a:rPr lang="ru-RU" sz="2800" dirty="0"/>
              <a:t>	Таким образом, суммарное абсолютное отклонение переменной части фонда оплаты труда от плана равняется:</a:t>
            </a:r>
          </a:p>
        </p:txBody>
      </p:sp>
      <p:pic>
        <p:nvPicPr>
          <p:cNvPr id="5" name="Рисунок 4" descr="DjVuReader"/>
          <p:cNvPicPr>
            <a:picLocks noChangeAspect="1"/>
          </p:cNvPicPr>
          <p:nvPr/>
        </p:nvPicPr>
        <p:blipFill rotWithShape="1">
          <a:blip r:embed="rId2">
            <a:extLst>
              <a:ext uri="{28A0092B-C50C-407E-A947-70E740481C1C}">
                <a14:useLocalDpi xmlns:a14="http://schemas.microsoft.com/office/drawing/2010/main" val="0"/>
              </a:ext>
            </a:extLst>
          </a:blip>
          <a:srcRect l="15863" t="21433" r="61169" b="69711"/>
          <a:stretch/>
        </p:blipFill>
        <p:spPr>
          <a:xfrm>
            <a:off x="1115616" y="2708920"/>
            <a:ext cx="6506874" cy="1850579"/>
          </a:xfrm>
          <a:prstGeom prst="rect">
            <a:avLst/>
          </a:prstGeom>
        </p:spPr>
      </p:pic>
      <p:sp>
        <p:nvSpPr>
          <p:cNvPr id="6" name="Прямоугольник 5"/>
          <p:cNvSpPr/>
          <p:nvPr/>
        </p:nvSpPr>
        <p:spPr>
          <a:xfrm>
            <a:off x="0" y="4509120"/>
            <a:ext cx="8460432" cy="2092881"/>
          </a:xfrm>
          <a:prstGeom prst="rect">
            <a:avLst/>
          </a:prstGeom>
        </p:spPr>
        <p:txBody>
          <a:bodyPr wrap="square">
            <a:spAutoFit/>
          </a:bodyPr>
          <a:lstStyle/>
          <a:p>
            <a:r>
              <a:rPr lang="ru-RU" sz="2800" dirty="0"/>
              <a:t>	Аналогично рассчитывается влияние факторов на относительное отклонение переменной части ФОТ. При этом влияние изменения объема продукции не определяется.</a:t>
            </a:r>
          </a:p>
          <a:p>
            <a:endParaRPr lang="ru-RU" dirty="0"/>
          </a:p>
        </p:txBody>
      </p:sp>
      <p:sp>
        <p:nvSpPr>
          <p:cNvPr id="7" name="Заголовок 1"/>
          <p:cNvSpPr>
            <a:spLocks noGrp="1"/>
          </p:cNvSpPr>
          <p:nvPr>
            <p:ph type="title"/>
          </p:nvPr>
        </p:nvSpPr>
        <p:spPr>
          <a:xfrm>
            <a:off x="0" y="0"/>
            <a:ext cx="8460432" cy="980728"/>
          </a:xfrm>
        </p:spPr>
        <p:txBody>
          <a:bodyPr/>
          <a:lstStyle/>
          <a:p>
            <a:r>
              <a:rPr lang="ru-RU" sz="4400" dirty="0"/>
              <a:t>Анализ фонда заработной платы</a:t>
            </a:r>
          </a:p>
        </p:txBody>
      </p:sp>
    </p:spTree>
    <p:extLst>
      <p:ext uri="{BB962C8B-B14F-4D97-AF65-F5344CB8AC3E}">
        <p14:creationId xmlns:p14="http://schemas.microsoft.com/office/powerpoint/2010/main" val="2445668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548680"/>
            <a:ext cx="8460432" cy="1569660"/>
          </a:xfrm>
          <a:prstGeom prst="rect">
            <a:avLst/>
          </a:prstGeom>
        </p:spPr>
        <p:txBody>
          <a:bodyPr wrap="square">
            <a:spAutoFit/>
          </a:bodyPr>
          <a:lstStyle/>
          <a:p>
            <a:r>
              <a:rPr lang="ru-RU" sz="2400" dirty="0"/>
              <a:t>	После этого необходимо проанализировать причины изменения постоянной, не зависящей от объема производства продукции, части ФОТ (</a:t>
            </a:r>
            <a:r>
              <a:rPr lang="ru-RU" sz="2400" dirty="0" err="1"/>
              <a:t>ФОТпос</a:t>
            </a:r>
            <a:r>
              <a:rPr lang="ru-RU" sz="2400" dirty="0"/>
              <a:t>).</a:t>
            </a:r>
          </a:p>
          <a:p>
            <a:r>
              <a:rPr lang="ru-RU" sz="2400" dirty="0"/>
              <a:t>	Для этого используются следующие зависимости:</a:t>
            </a:r>
          </a:p>
        </p:txBody>
      </p:sp>
      <p:pic>
        <p:nvPicPr>
          <p:cNvPr id="6" name="Рисунок 5" descr="DjVuReader"/>
          <p:cNvPicPr>
            <a:picLocks noChangeAspect="1"/>
          </p:cNvPicPr>
          <p:nvPr/>
        </p:nvPicPr>
        <p:blipFill rotWithShape="1">
          <a:blip r:embed="rId3">
            <a:extLst>
              <a:ext uri="{28A0092B-C50C-407E-A947-70E740481C1C}">
                <a14:useLocalDpi xmlns:a14="http://schemas.microsoft.com/office/drawing/2010/main" val="0"/>
              </a:ext>
            </a:extLst>
          </a:blip>
          <a:srcRect l="17549" t="70854" r="62854" b="16862"/>
          <a:stretch/>
        </p:blipFill>
        <p:spPr>
          <a:xfrm>
            <a:off x="1907704" y="2132856"/>
            <a:ext cx="4543334" cy="2100682"/>
          </a:xfrm>
          <a:prstGeom prst="rect">
            <a:avLst/>
          </a:prstGeom>
        </p:spPr>
      </p:pic>
      <p:sp>
        <p:nvSpPr>
          <p:cNvPr id="7" name="Прямоугольник 6"/>
          <p:cNvSpPr/>
          <p:nvPr/>
        </p:nvSpPr>
        <p:spPr>
          <a:xfrm>
            <a:off x="0" y="4180344"/>
            <a:ext cx="8460432" cy="2677656"/>
          </a:xfrm>
          <a:prstGeom prst="rect">
            <a:avLst/>
          </a:prstGeom>
        </p:spPr>
        <p:txBody>
          <a:bodyPr wrap="square">
            <a:spAutoFit/>
          </a:bodyPr>
          <a:lstStyle/>
          <a:p>
            <a:r>
              <a:rPr lang="ru-RU" sz="2400" dirty="0"/>
              <a:t>	где </a:t>
            </a:r>
            <a:r>
              <a:rPr lang="ru-RU" sz="2400" dirty="0" err="1"/>
              <a:t>ФОТпос</a:t>
            </a:r>
            <a:r>
              <a:rPr lang="ru-RU" sz="2400" dirty="0"/>
              <a:t>— постоянная часть фонда оплаты труда, р.; </a:t>
            </a:r>
            <a:r>
              <a:rPr lang="ru-RU" sz="2400" dirty="0" err="1"/>
              <a:t>Чсс</a:t>
            </a:r>
            <a:r>
              <a:rPr lang="ru-RU" sz="2400" dirty="0"/>
              <a:t> — среднесписочная численность рабочих, оплачиваемых повременно, чел.; </a:t>
            </a:r>
            <a:r>
              <a:rPr lang="ru-RU" sz="2400" dirty="0" err="1"/>
              <a:t>ЗПст</a:t>
            </a:r>
            <a:r>
              <a:rPr lang="ru-RU" sz="2400" dirty="0"/>
              <a:t> — среднегодовая зарплата одного рабочего, р.; Кд — количество отработанных одним рабочим в среднем за год дней; </a:t>
            </a:r>
            <a:r>
              <a:rPr lang="ru-RU" sz="2400" dirty="0" err="1"/>
              <a:t>ЗПсд</a:t>
            </a:r>
            <a:r>
              <a:rPr lang="ru-RU" sz="2400" dirty="0"/>
              <a:t> — среднедневная зарплата рабочего, р.; </a:t>
            </a:r>
            <a:r>
              <a:rPr lang="ru-RU" sz="2400" dirty="0" err="1"/>
              <a:t>Пс</a:t>
            </a:r>
            <a:r>
              <a:rPr lang="ru-RU" sz="2400" dirty="0"/>
              <a:t> — средняя продолжительность смены, ч; ЗПСЧ — среднечасовая зарплата одного рабочего, р.</a:t>
            </a:r>
          </a:p>
        </p:txBody>
      </p:sp>
      <p:sp>
        <p:nvSpPr>
          <p:cNvPr id="5" name="Заголовок 1"/>
          <p:cNvSpPr>
            <a:spLocks noGrp="1"/>
          </p:cNvSpPr>
          <p:nvPr>
            <p:ph type="title"/>
          </p:nvPr>
        </p:nvSpPr>
        <p:spPr>
          <a:xfrm>
            <a:off x="0" y="0"/>
            <a:ext cx="8460432" cy="764704"/>
          </a:xfrm>
        </p:spPr>
        <p:txBody>
          <a:bodyPr/>
          <a:lstStyle/>
          <a:p>
            <a:r>
              <a:rPr lang="ru-RU" sz="4400" dirty="0"/>
              <a:t>Анализ фонда заработной платы</a:t>
            </a:r>
          </a:p>
        </p:txBody>
      </p:sp>
    </p:spTree>
    <p:extLst>
      <p:ext uri="{BB962C8B-B14F-4D97-AF65-F5344CB8AC3E}">
        <p14:creationId xmlns:p14="http://schemas.microsoft.com/office/powerpoint/2010/main" val="41536237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359" y="980728"/>
            <a:ext cx="8460432" cy="1152128"/>
          </a:xfrm>
        </p:spPr>
        <p:txBody>
          <a:bodyPr>
            <a:noAutofit/>
          </a:bodyPr>
          <a:lstStyle/>
          <a:p>
            <a:pPr marL="114300" indent="0">
              <a:buNone/>
            </a:pPr>
            <a:r>
              <a:rPr lang="ru-RU" sz="2000" dirty="0"/>
              <a:t>	Отклонение постоянной части ФОТ за счет изменения среднесписочной численности рабочих (ДФОТ™) определяется по формуле</a:t>
            </a:r>
          </a:p>
        </p:txBody>
      </p:sp>
      <p:pic>
        <p:nvPicPr>
          <p:cNvPr id="4" name="Рисунок 3" descr="DjVuReader"/>
          <p:cNvPicPr>
            <a:picLocks noChangeAspect="1"/>
          </p:cNvPicPr>
          <p:nvPr/>
        </p:nvPicPr>
        <p:blipFill rotWithShape="1">
          <a:blip r:embed="rId3">
            <a:extLst>
              <a:ext uri="{28A0092B-C50C-407E-A947-70E740481C1C}">
                <a14:useLocalDpi xmlns:a14="http://schemas.microsoft.com/office/drawing/2010/main" val="0"/>
              </a:ext>
            </a:extLst>
          </a:blip>
          <a:srcRect l="44732" t="34002" r="27634" b="60570"/>
          <a:stretch/>
        </p:blipFill>
        <p:spPr>
          <a:xfrm>
            <a:off x="1331640" y="1916832"/>
            <a:ext cx="5809500" cy="841689"/>
          </a:xfrm>
          <a:prstGeom prst="rect">
            <a:avLst/>
          </a:prstGeom>
        </p:spPr>
      </p:pic>
      <p:sp>
        <p:nvSpPr>
          <p:cNvPr id="5" name="Прямоугольник 4"/>
          <p:cNvSpPr/>
          <p:nvPr/>
        </p:nvSpPr>
        <p:spPr>
          <a:xfrm>
            <a:off x="0" y="2845979"/>
            <a:ext cx="8428806" cy="3693319"/>
          </a:xfrm>
          <a:prstGeom prst="rect">
            <a:avLst/>
          </a:prstGeom>
        </p:spPr>
        <p:txBody>
          <a:bodyPr wrap="square">
            <a:spAutoFit/>
          </a:bodyPr>
          <a:lstStyle/>
          <a:p>
            <a:r>
              <a:rPr lang="ru-RU" dirty="0"/>
              <a:t>	где Ч </a:t>
            </a:r>
            <a:r>
              <a:rPr lang="ru-RU" dirty="0" err="1"/>
              <a:t>сс</a:t>
            </a:r>
            <a:r>
              <a:rPr lang="ru-RU" dirty="0"/>
              <a:t> , </a:t>
            </a:r>
            <a:r>
              <a:rPr lang="ru-RU" dirty="0" err="1"/>
              <a:t>Чсс</a:t>
            </a:r>
            <a:r>
              <a:rPr lang="ru-RU" dirty="0"/>
              <a:t> — среднесписочная численность рабочих за анализируемый период соответственно фактическая и плановая, чел.; ЗПСГ — среднегодовая плановая зарплата одного рабочего, р.</a:t>
            </a:r>
          </a:p>
          <a:p>
            <a:endParaRPr lang="ru-RU" dirty="0"/>
          </a:p>
          <a:p>
            <a:r>
              <a:rPr lang="ru-RU" dirty="0"/>
              <a:t>	Отклонение постоянной части ФОТ за счет изменения среднегодовой заработной платы рабочих рассчитывается по формуле</a:t>
            </a:r>
          </a:p>
          <a:p>
            <a:endParaRPr lang="ru-RU" dirty="0"/>
          </a:p>
          <a:p>
            <a:endParaRPr lang="ru-RU" dirty="0"/>
          </a:p>
          <a:p>
            <a:endParaRPr lang="ru-RU" dirty="0"/>
          </a:p>
          <a:p>
            <a:endParaRPr lang="ru-RU" dirty="0"/>
          </a:p>
          <a:p>
            <a:r>
              <a:rPr lang="ru-RU" dirty="0"/>
              <a:t>где </a:t>
            </a:r>
            <a:r>
              <a:rPr lang="ru-RU" dirty="0" err="1"/>
              <a:t>ЗПсгф</a:t>
            </a:r>
            <a:r>
              <a:rPr lang="ru-RU" dirty="0"/>
              <a:t>, </a:t>
            </a:r>
            <a:r>
              <a:rPr lang="ru-RU" dirty="0" err="1"/>
              <a:t>ЗПсгп</a:t>
            </a:r>
            <a:r>
              <a:rPr lang="ru-RU" dirty="0"/>
              <a:t> – соответственно фактическая и плановая среднегодовая зарплата рабочего.</a:t>
            </a:r>
          </a:p>
          <a:p>
            <a:endParaRPr lang="ru-RU" dirty="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05245" y="4721456"/>
            <a:ext cx="6018315" cy="720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Заголовок 1"/>
          <p:cNvSpPr>
            <a:spLocks noGrp="1"/>
          </p:cNvSpPr>
          <p:nvPr>
            <p:ph type="title"/>
          </p:nvPr>
        </p:nvSpPr>
        <p:spPr>
          <a:xfrm>
            <a:off x="0" y="0"/>
            <a:ext cx="8460432" cy="980728"/>
          </a:xfrm>
        </p:spPr>
        <p:txBody>
          <a:bodyPr/>
          <a:lstStyle/>
          <a:p>
            <a:r>
              <a:rPr lang="ru-RU" sz="4400" dirty="0"/>
              <a:t>Анализ фонда заработной платы</a:t>
            </a:r>
          </a:p>
        </p:txBody>
      </p:sp>
    </p:spTree>
    <p:extLst>
      <p:ext uri="{BB962C8B-B14F-4D97-AF65-F5344CB8AC3E}">
        <p14:creationId xmlns:p14="http://schemas.microsoft.com/office/powerpoint/2010/main" val="17868723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80528" y="692696"/>
            <a:ext cx="8460432" cy="461665"/>
          </a:xfrm>
          <a:prstGeom prst="rect">
            <a:avLst/>
          </a:prstGeom>
        </p:spPr>
        <p:txBody>
          <a:bodyPr wrap="square">
            <a:spAutoFit/>
          </a:bodyPr>
          <a:lstStyle/>
          <a:p>
            <a:r>
              <a:rPr lang="ru-RU" sz="2400" dirty="0"/>
              <a:t>	Общее отклонение постоянной части ФОТ равно сумме:</a:t>
            </a:r>
          </a:p>
        </p:txBody>
      </p:sp>
      <p:pic>
        <p:nvPicPr>
          <p:cNvPr id="5" name="Рисунок 4" descr="DjVuReader"/>
          <p:cNvPicPr>
            <a:picLocks noChangeAspect="1"/>
          </p:cNvPicPr>
          <p:nvPr/>
        </p:nvPicPr>
        <p:blipFill rotWithShape="1">
          <a:blip r:embed="rId3">
            <a:extLst>
              <a:ext uri="{28A0092B-C50C-407E-A947-70E740481C1C}">
                <a14:useLocalDpi xmlns:a14="http://schemas.microsoft.com/office/drawing/2010/main" val="0"/>
              </a:ext>
            </a:extLst>
          </a:blip>
          <a:srcRect l="44732" t="81424" r="27634" b="14862"/>
          <a:stretch/>
        </p:blipFill>
        <p:spPr>
          <a:xfrm>
            <a:off x="1187624" y="1151828"/>
            <a:ext cx="6264405" cy="620988"/>
          </a:xfrm>
          <a:prstGeom prst="rect">
            <a:avLst/>
          </a:prstGeom>
        </p:spPr>
      </p:pic>
      <p:sp>
        <p:nvSpPr>
          <p:cNvPr id="6" name="Прямоугольник 5"/>
          <p:cNvSpPr/>
          <p:nvPr/>
        </p:nvSpPr>
        <p:spPr>
          <a:xfrm>
            <a:off x="0" y="1700808"/>
            <a:ext cx="8410714" cy="1569660"/>
          </a:xfrm>
          <a:prstGeom prst="rect">
            <a:avLst/>
          </a:prstGeom>
        </p:spPr>
        <p:txBody>
          <a:bodyPr wrap="square">
            <a:spAutoFit/>
          </a:bodyPr>
          <a:lstStyle/>
          <a:p>
            <a:r>
              <a:rPr lang="ru-RU" sz="2400" dirty="0"/>
              <a:t>	Из общей величины отклонения необходимо выделить следующие факторы.</a:t>
            </a:r>
          </a:p>
          <a:p>
            <a:r>
              <a:rPr lang="ru-RU" sz="2400" dirty="0"/>
              <a:t>	Отклонение за счет изменения количества отработанных дней:</a:t>
            </a:r>
          </a:p>
        </p:txBody>
      </p:sp>
      <p:pic>
        <p:nvPicPr>
          <p:cNvPr id="8" name="Рисунок 7" descr="DjVuReader"/>
          <p:cNvPicPr>
            <a:picLocks noChangeAspect="1"/>
          </p:cNvPicPr>
          <p:nvPr/>
        </p:nvPicPr>
        <p:blipFill rotWithShape="1">
          <a:blip r:embed="rId4">
            <a:extLst>
              <a:ext uri="{28A0092B-C50C-407E-A947-70E740481C1C}">
                <a14:useLocalDpi xmlns:a14="http://schemas.microsoft.com/office/drawing/2010/main" val="0"/>
              </a:ext>
            </a:extLst>
          </a:blip>
          <a:srcRect l="40308" t="47715" r="21131" b="47143"/>
          <a:stretch/>
        </p:blipFill>
        <p:spPr>
          <a:xfrm>
            <a:off x="613229" y="3240412"/>
            <a:ext cx="7041881" cy="692644"/>
          </a:xfrm>
          <a:prstGeom prst="rect">
            <a:avLst/>
          </a:prstGeom>
        </p:spPr>
      </p:pic>
      <p:sp>
        <p:nvSpPr>
          <p:cNvPr id="9" name="Прямоугольник 8"/>
          <p:cNvSpPr/>
          <p:nvPr/>
        </p:nvSpPr>
        <p:spPr>
          <a:xfrm>
            <a:off x="49718" y="3829134"/>
            <a:ext cx="8410714" cy="830997"/>
          </a:xfrm>
          <a:prstGeom prst="rect">
            <a:avLst/>
          </a:prstGeom>
        </p:spPr>
        <p:txBody>
          <a:bodyPr wrap="square">
            <a:spAutoFit/>
          </a:bodyPr>
          <a:lstStyle/>
          <a:p>
            <a:r>
              <a:rPr lang="ru-RU" sz="2400" dirty="0"/>
              <a:t>Отклонение за счет изменения средней продолжительности смены:</a:t>
            </a:r>
          </a:p>
        </p:txBody>
      </p:sp>
      <p:pic>
        <p:nvPicPr>
          <p:cNvPr id="10" name="Рисунок 9" descr="DjVuReader"/>
          <p:cNvPicPr>
            <a:picLocks noChangeAspect="1"/>
          </p:cNvPicPr>
          <p:nvPr/>
        </p:nvPicPr>
        <p:blipFill rotWithShape="1">
          <a:blip r:embed="rId5">
            <a:extLst>
              <a:ext uri="{28A0092B-C50C-407E-A947-70E740481C1C}">
                <a14:useLocalDpi xmlns:a14="http://schemas.microsoft.com/office/drawing/2010/main" val="0"/>
              </a:ext>
            </a:extLst>
          </a:blip>
          <a:srcRect l="41150" t="61998" r="21764" b="33431"/>
          <a:stretch/>
        </p:blipFill>
        <p:spPr>
          <a:xfrm>
            <a:off x="585541" y="4743536"/>
            <a:ext cx="6986503" cy="635137"/>
          </a:xfrm>
          <a:prstGeom prst="rect">
            <a:avLst/>
          </a:prstGeom>
        </p:spPr>
      </p:pic>
      <p:sp>
        <p:nvSpPr>
          <p:cNvPr id="11" name="Прямоугольник 10"/>
          <p:cNvSpPr/>
          <p:nvPr/>
        </p:nvSpPr>
        <p:spPr>
          <a:xfrm>
            <a:off x="8316" y="5517232"/>
            <a:ext cx="8482136" cy="461665"/>
          </a:xfrm>
          <a:prstGeom prst="rect">
            <a:avLst/>
          </a:prstGeom>
        </p:spPr>
        <p:txBody>
          <a:bodyPr wrap="square">
            <a:spAutoFit/>
          </a:bodyPr>
          <a:lstStyle/>
          <a:p>
            <a:r>
              <a:rPr lang="ru-RU" sz="2400" dirty="0"/>
              <a:t>Отклонение за счет изменения среднечасовой зарплаты:</a:t>
            </a:r>
          </a:p>
        </p:txBody>
      </p:sp>
      <p:pic>
        <p:nvPicPr>
          <p:cNvPr id="12" name="Рисунок 11" descr="DjVuReader"/>
          <p:cNvPicPr>
            <a:picLocks noChangeAspect="1"/>
          </p:cNvPicPr>
          <p:nvPr/>
        </p:nvPicPr>
        <p:blipFill rotWithShape="1">
          <a:blip r:embed="rId5">
            <a:extLst>
              <a:ext uri="{28A0092B-C50C-407E-A947-70E740481C1C}">
                <a14:useLocalDpi xmlns:a14="http://schemas.microsoft.com/office/drawing/2010/main" val="0"/>
              </a:ext>
            </a:extLst>
          </a:blip>
          <a:srcRect l="40307" t="75916" r="20921" b="19238"/>
          <a:stretch/>
        </p:blipFill>
        <p:spPr>
          <a:xfrm>
            <a:off x="755576" y="5949280"/>
            <a:ext cx="7029295" cy="648072"/>
          </a:xfrm>
          <a:prstGeom prst="rect">
            <a:avLst/>
          </a:prstGeom>
        </p:spPr>
      </p:pic>
      <p:sp>
        <p:nvSpPr>
          <p:cNvPr id="13" name="Заголовок 1"/>
          <p:cNvSpPr>
            <a:spLocks noGrp="1"/>
          </p:cNvSpPr>
          <p:nvPr>
            <p:ph type="title"/>
          </p:nvPr>
        </p:nvSpPr>
        <p:spPr>
          <a:xfrm>
            <a:off x="0" y="0"/>
            <a:ext cx="8460432" cy="980728"/>
          </a:xfrm>
        </p:spPr>
        <p:txBody>
          <a:bodyPr/>
          <a:lstStyle/>
          <a:p>
            <a:r>
              <a:rPr lang="ru-RU" sz="4400" dirty="0"/>
              <a:t>Анализ фонда заработной платы</a:t>
            </a:r>
          </a:p>
        </p:txBody>
      </p:sp>
    </p:spTree>
    <p:extLst>
      <p:ext uri="{BB962C8B-B14F-4D97-AF65-F5344CB8AC3E}">
        <p14:creationId xmlns:p14="http://schemas.microsoft.com/office/powerpoint/2010/main" val="42807432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8460432" cy="980728"/>
          </a:xfrm>
        </p:spPr>
        <p:txBody>
          <a:bodyPr/>
          <a:lstStyle/>
          <a:p>
            <a:r>
              <a:rPr lang="ru-RU" sz="4000" dirty="0"/>
              <a:t>Планирование фонда оплаты труда</a:t>
            </a:r>
          </a:p>
        </p:txBody>
      </p:sp>
      <p:sp>
        <p:nvSpPr>
          <p:cNvPr id="3" name="Объект 2"/>
          <p:cNvSpPr>
            <a:spLocks noGrp="1"/>
          </p:cNvSpPr>
          <p:nvPr>
            <p:ph idx="1"/>
          </p:nvPr>
        </p:nvSpPr>
        <p:spPr>
          <a:xfrm>
            <a:off x="0" y="908720"/>
            <a:ext cx="8460432" cy="5949280"/>
          </a:xfrm>
        </p:spPr>
        <p:txBody>
          <a:bodyPr>
            <a:normAutofit/>
          </a:bodyPr>
          <a:lstStyle/>
          <a:p>
            <a:pPr marL="114300" indent="0">
              <a:buNone/>
            </a:pPr>
            <a:r>
              <a:rPr lang="ru-RU" dirty="0"/>
              <a:t>	В процессе планирования фонда оплаты труда необходимо решить следующие задачи:</a:t>
            </a:r>
          </a:p>
          <a:p>
            <a:pPr marL="114300" indent="0">
              <a:buNone/>
            </a:pPr>
            <a:r>
              <a:rPr lang="ru-RU" dirty="0"/>
              <a:t>•	выбрать формы и системы заработной платы, в наибольшей мере соответствующие установкам стратегического и тактического плана;</a:t>
            </a:r>
          </a:p>
          <a:p>
            <a:pPr marL="114300" indent="0">
              <a:buNone/>
            </a:pPr>
            <a:r>
              <a:rPr lang="ru-RU" dirty="0"/>
              <a:t>•	выбрать методы определения планового фонда оплаты труда;</a:t>
            </a:r>
          </a:p>
          <a:p>
            <a:pPr marL="114300" indent="0">
              <a:buNone/>
            </a:pPr>
            <a:r>
              <a:rPr lang="ru-RU" dirty="0"/>
              <a:t>•	рассчитать величину планового фонда оплаты труда.</a:t>
            </a:r>
          </a:p>
        </p:txBody>
      </p:sp>
    </p:spTree>
    <p:extLst>
      <p:ext uri="{BB962C8B-B14F-4D97-AF65-F5344CB8AC3E}">
        <p14:creationId xmlns:p14="http://schemas.microsoft.com/office/powerpoint/2010/main" val="5940156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8460432" cy="980728"/>
          </a:xfrm>
        </p:spPr>
        <p:txBody>
          <a:bodyPr/>
          <a:lstStyle/>
          <a:p>
            <a:r>
              <a:rPr lang="ru-RU" sz="4000" dirty="0"/>
              <a:t>Планирование фонда оплаты труда</a:t>
            </a:r>
          </a:p>
        </p:txBody>
      </p:sp>
      <p:sp>
        <p:nvSpPr>
          <p:cNvPr id="3" name="Объект 2"/>
          <p:cNvSpPr>
            <a:spLocks noGrp="1"/>
          </p:cNvSpPr>
          <p:nvPr>
            <p:ph idx="1"/>
          </p:nvPr>
        </p:nvSpPr>
        <p:spPr>
          <a:xfrm>
            <a:off x="0" y="908720"/>
            <a:ext cx="8460432" cy="5949280"/>
          </a:xfrm>
        </p:spPr>
        <p:txBody>
          <a:bodyPr>
            <a:normAutofit/>
          </a:bodyPr>
          <a:lstStyle/>
          <a:p>
            <a:pPr marL="114300" indent="0">
              <a:buNone/>
            </a:pPr>
            <a:r>
              <a:rPr lang="ru-RU" dirty="0"/>
              <a:t>	1. Выбор форм и систем оплаты труда.</a:t>
            </a:r>
          </a:p>
          <a:p>
            <a:pPr marL="114300" indent="0">
              <a:buNone/>
            </a:pPr>
            <a:r>
              <a:rPr lang="ru-RU" dirty="0"/>
              <a:t>	Наибольшее распространение в настоящее время в отечественной и зарубежной практике получили следующие формы оплаты труда.</a:t>
            </a:r>
          </a:p>
          <a:p>
            <a:pPr marL="114300" indent="0">
              <a:buNone/>
            </a:pPr>
            <a:r>
              <a:rPr lang="ru-RU" dirty="0"/>
              <a:t>	1) сдельная;</a:t>
            </a:r>
            <a:endParaRPr lang="en-US" dirty="0"/>
          </a:p>
          <a:p>
            <a:pPr marL="114300" indent="0">
              <a:buNone/>
            </a:pPr>
            <a:r>
              <a:rPr lang="en-US" dirty="0"/>
              <a:t>	</a:t>
            </a:r>
            <a:r>
              <a:rPr lang="ru-RU" dirty="0"/>
              <a:t>2) повременная.</a:t>
            </a:r>
          </a:p>
        </p:txBody>
      </p:sp>
    </p:spTree>
    <p:extLst>
      <p:ext uri="{BB962C8B-B14F-4D97-AF65-F5344CB8AC3E}">
        <p14:creationId xmlns:p14="http://schemas.microsoft.com/office/powerpoint/2010/main" val="37813750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Line 2"/>
          <p:cNvSpPr>
            <a:spLocks noChangeShapeType="1"/>
          </p:cNvSpPr>
          <p:nvPr/>
        </p:nvSpPr>
        <p:spPr bwMode="auto">
          <a:xfrm>
            <a:off x="323850" y="657225"/>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9699" name="Text Box 3"/>
          <p:cNvSpPr txBox="1">
            <a:spLocks noChangeArrowheads="1"/>
          </p:cNvSpPr>
          <p:nvPr/>
        </p:nvSpPr>
        <p:spPr bwMode="auto">
          <a:xfrm>
            <a:off x="323850" y="0"/>
            <a:ext cx="8496300" cy="620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r>
              <a:rPr lang="ru-RU" altLang="ru-RU" sz="2800">
                <a:solidFill>
                  <a:srgbClr val="333399"/>
                </a:solidFill>
              </a:rPr>
              <a:t>Формы и системы оплаты труда</a:t>
            </a:r>
          </a:p>
        </p:txBody>
      </p:sp>
      <p:sp>
        <p:nvSpPr>
          <p:cNvPr id="29700" name="Text Box 4"/>
          <p:cNvSpPr txBox="1">
            <a:spLocks noChangeArrowheads="1"/>
          </p:cNvSpPr>
          <p:nvPr/>
        </p:nvSpPr>
        <p:spPr bwMode="auto">
          <a:xfrm>
            <a:off x="323850" y="6308725"/>
            <a:ext cx="254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28F31F87-0B2F-4DCF-97F3-87707A63B816}" type="slidenum">
              <a:rPr lang="ru-RU" altLang="ru-RU" sz="1800"/>
              <a:pPr eaLnBrk="1" hangingPunct="1"/>
              <a:t>27</a:t>
            </a:fld>
            <a:endParaRPr lang="ru-RU" altLang="ru-RU" sz="1800"/>
          </a:p>
        </p:txBody>
      </p:sp>
      <p:sp>
        <p:nvSpPr>
          <p:cNvPr id="29701" name="Text Box 5"/>
          <p:cNvSpPr txBox="1">
            <a:spLocks noChangeArrowheads="1"/>
          </p:cNvSpPr>
          <p:nvPr/>
        </p:nvSpPr>
        <p:spPr bwMode="auto">
          <a:xfrm>
            <a:off x="323850" y="873125"/>
            <a:ext cx="8496300" cy="543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marL="266700">
              <a:defRPr sz="2000">
                <a:solidFill>
                  <a:schemeClr val="tx1"/>
                </a:solidFill>
                <a:latin typeface="Arial" panose="020B0604020202020204" pitchFamily="34" charset="0"/>
              </a:defRPr>
            </a:lvl1pPr>
            <a:lvl2pPr marL="1327150" indent="-342900">
              <a:defRPr sz="2000">
                <a:solidFill>
                  <a:schemeClr val="tx1"/>
                </a:solidFill>
                <a:latin typeface="Arial" panose="020B0604020202020204" pitchFamily="34" charset="0"/>
              </a:defRPr>
            </a:lvl2pPr>
            <a:lvl3pPr marL="1849438" indent="-342900">
              <a:defRPr sz="2000">
                <a:solidFill>
                  <a:schemeClr val="tx1"/>
                </a:solidFill>
                <a:latin typeface="Arial" panose="020B0604020202020204" pitchFamily="34" charset="0"/>
              </a:defRPr>
            </a:lvl3pPr>
            <a:lvl4pPr marL="2371725" indent="-342900">
              <a:defRPr sz="2000">
                <a:solidFill>
                  <a:schemeClr val="tx1"/>
                </a:solidFill>
                <a:latin typeface="Arial" panose="020B0604020202020204" pitchFamily="34" charset="0"/>
              </a:defRPr>
            </a:lvl4pPr>
            <a:lvl5pPr marL="2894013" indent="-342900">
              <a:defRPr sz="2000">
                <a:solidFill>
                  <a:schemeClr val="tx1"/>
                </a:solidFill>
                <a:latin typeface="Arial" panose="020B0604020202020204" pitchFamily="34" charset="0"/>
              </a:defRPr>
            </a:lvl5pPr>
            <a:lvl6pPr marL="3351213" indent="-342900" eaLnBrk="0" fontAlgn="base" hangingPunct="0">
              <a:spcBef>
                <a:spcPct val="0"/>
              </a:spcBef>
              <a:spcAft>
                <a:spcPct val="0"/>
              </a:spcAft>
              <a:defRPr sz="2000">
                <a:solidFill>
                  <a:schemeClr val="tx1"/>
                </a:solidFill>
                <a:latin typeface="Arial" panose="020B0604020202020204" pitchFamily="34" charset="0"/>
              </a:defRPr>
            </a:lvl6pPr>
            <a:lvl7pPr marL="3808413" indent="-342900" eaLnBrk="0" fontAlgn="base" hangingPunct="0">
              <a:spcBef>
                <a:spcPct val="0"/>
              </a:spcBef>
              <a:spcAft>
                <a:spcPct val="0"/>
              </a:spcAft>
              <a:defRPr sz="2000">
                <a:solidFill>
                  <a:schemeClr val="tx1"/>
                </a:solidFill>
                <a:latin typeface="Arial" panose="020B0604020202020204" pitchFamily="34" charset="0"/>
              </a:defRPr>
            </a:lvl7pPr>
            <a:lvl8pPr marL="4265613" indent="-342900" eaLnBrk="0" fontAlgn="base" hangingPunct="0">
              <a:spcBef>
                <a:spcPct val="0"/>
              </a:spcBef>
              <a:spcAft>
                <a:spcPct val="0"/>
              </a:spcAft>
              <a:defRPr sz="2000">
                <a:solidFill>
                  <a:schemeClr val="tx1"/>
                </a:solidFill>
                <a:latin typeface="Arial" panose="020B0604020202020204" pitchFamily="34" charset="0"/>
              </a:defRPr>
            </a:lvl8pPr>
            <a:lvl9pPr marL="4722813" indent="-3429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10000"/>
              </a:spcBef>
            </a:pPr>
            <a:r>
              <a:rPr lang="ru-RU" altLang="ru-RU" sz="2200">
                <a:solidFill>
                  <a:srgbClr val="333399"/>
                </a:solidFill>
              </a:rPr>
              <a:t>Таблица 1 – Условия использования форм оплаты труда</a:t>
            </a:r>
            <a:endParaRPr lang="ru-RU" altLang="ru-RU" sz="2800"/>
          </a:p>
        </p:txBody>
      </p:sp>
      <p:graphicFrame>
        <p:nvGraphicFramePr>
          <p:cNvPr id="2" name="Таблица 1"/>
          <p:cNvGraphicFramePr>
            <a:graphicFrameLocks noGrp="1"/>
          </p:cNvGraphicFramePr>
          <p:nvPr>
            <p:extLst>
              <p:ext uri="{D42A27DB-BD31-4B8C-83A1-F6EECF244321}">
                <p14:modId xmlns:p14="http://schemas.microsoft.com/office/powerpoint/2010/main" val="1557194246"/>
              </p:ext>
            </p:extLst>
          </p:nvPr>
        </p:nvGraphicFramePr>
        <p:xfrm>
          <a:off x="467544" y="1397000"/>
          <a:ext cx="7704138" cy="3662363"/>
        </p:xfrm>
        <a:graphic>
          <a:graphicData uri="http://schemas.openxmlformats.org/drawingml/2006/table">
            <a:tbl>
              <a:tblPr firstRow="1" bandRow="1">
                <a:tableStyleId>{5C22544A-7EE6-4342-B048-85BDC9FD1C3A}</a:tableStyleId>
              </a:tblPr>
              <a:tblGrid>
                <a:gridCol w="3852069">
                  <a:extLst>
                    <a:ext uri="{9D8B030D-6E8A-4147-A177-3AD203B41FA5}">
                      <a16:colId xmlns:a16="http://schemas.microsoft.com/office/drawing/2014/main" val="20000"/>
                    </a:ext>
                  </a:extLst>
                </a:gridCol>
                <a:gridCol w="3852069">
                  <a:extLst>
                    <a:ext uri="{9D8B030D-6E8A-4147-A177-3AD203B41FA5}">
                      <a16:colId xmlns:a16="http://schemas.microsoft.com/office/drawing/2014/main" val="20001"/>
                    </a:ext>
                  </a:extLst>
                </a:gridCol>
              </a:tblGrid>
              <a:tr h="370755">
                <a:tc>
                  <a:txBody>
                    <a:bodyPr/>
                    <a:lstStyle/>
                    <a:p>
                      <a:pPr algn="ctr"/>
                      <a:r>
                        <a:rPr lang="ru-RU" sz="1500" dirty="0">
                          <a:solidFill>
                            <a:srgbClr val="000000"/>
                          </a:solidFill>
                        </a:rPr>
                        <a:t>Сдельная</a:t>
                      </a:r>
                    </a:p>
                  </a:txBody>
                  <a:tcPr marL="91431" marR="91431" marT="45710" marB="4571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500" dirty="0">
                          <a:solidFill>
                            <a:srgbClr val="000000"/>
                          </a:solidFill>
                        </a:rPr>
                        <a:t>Повременная</a:t>
                      </a:r>
                    </a:p>
                  </a:txBody>
                  <a:tcPr marL="91431" marR="91431" marT="45710" marB="4571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291608">
                <a:tc>
                  <a:txBody>
                    <a:bodyPr/>
                    <a:lstStyle/>
                    <a:p>
                      <a:pPr marL="342900" indent="-342900">
                        <a:buAutoNum type="arabicPeriod"/>
                      </a:pPr>
                      <a:r>
                        <a:rPr lang="ru-RU" sz="1500" dirty="0">
                          <a:solidFill>
                            <a:srgbClr val="000000"/>
                          </a:solidFill>
                        </a:rPr>
                        <a:t>Наличие количественных показателей работы,</a:t>
                      </a:r>
                      <a:r>
                        <a:rPr lang="ru-RU" sz="1500" baseline="0" dirty="0">
                          <a:solidFill>
                            <a:srgbClr val="000000"/>
                          </a:solidFill>
                        </a:rPr>
                        <a:t> непосредственно зависящих от конкретного работника или бригады;</a:t>
                      </a:r>
                    </a:p>
                    <a:p>
                      <a:pPr marL="342900" indent="-342900">
                        <a:buAutoNum type="arabicPeriod"/>
                      </a:pPr>
                      <a:r>
                        <a:rPr lang="ru-RU" sz="1500" baseline="0" dirty="0">
                          <a:solidFill>
                            <a:srgbClr val="000000"/>
                          </a:solidFill>
                        </a:rPr>
                        <a:t>Возможность точного учета объемов (количества выполняемых работ);</a:t>
                      </a:r>
                    </a:p>
                    <a:p>
                      <a:pPr marL="342900" indent="-342900">
                        <a:buAutoNum type="arabicPeriod"/>
                      </a:pPr>
                      <a:r>
                        <a:rPr lang="ru-RU" sz="1500" baseline="0" dirty="0">
                          <a:solidFill>
                            <a:srgbClr val="000000"/>
                          </a:solidFill>
                        </a:rPr>
                        <a:t>Возможность увеличения выработки или объема выполняемых работ конкретного рабочего;</a:t>
                      </a:r>
                    </a:p>
                    <a:p>
                      <a:pPr marL="342900" indent="-342900">
                        <a:buAutoNum type="arabicPeriod"/>
                      </a:pPr>
                      <a:r>
                        <a:rPr lang="ru-RU" sz="1500" baseline="0" dirty="0">
                          <a:solidFill>
                            <a:srgbClr val="000000"/>
                          </a:solidFill>
                        </a:rPr>
                        <a:t>Необходимость дальнейшего стимулирования рабочих в дальнейшем увеличении выработки;</a:t>
                      </a:r>
                    </a:p>
                    <a:p>
                      <a:pPr marL="342900" indent="-342900">
                        <a:buAutoNum type="arabicPeriod"/>
                      </a:pPr>
                      <a:r>
                        <a:rPr lang="ru-RU" sz="1500" baseline="0" dirty="0">
                          <a:solidFill>
                            <a:srgbClr val="000000"/>
                          </a:solidFill>
                        </a:rPr>
                        <a:t>Возможность технического нормирования труда.</a:t>
                      </a:r>
                    </a:p>
                  </a:txBody>
                  <a:tcPr marL="91431" marR="91431" marT="45710" marB="4571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indent="-342900">
                        <a:buAutoNum type="arabicPeriod"/>
                      </a:pPr>
                      <a:r>
                        <a:rPr lang="ru-RU" sz="1500" dirty="0">
                          <a:solidFill>
                            <a:srgbClr val="000000"/>
                          </a:solidFill>
                        </a:rPr>
                        <a:t>Отсутствует возможность увеличения выпуска</a:t>
                      </a:r>
                      <a:r>
                        <a:rPr lang="ru-RU" sz="1500" baseline="0" dirty="0">
                          <a:solidFill>
                            <a:srgbClr val="000000"/>
                          </a:solidFill>
                        </a:rPr>
                        <a:t> продукции;</a:t>
                      </a:r>
                    </a:p>
                    <a:p>
                      <a:pPr marL="342900" indent="-342900">
                        <a:buAutoNum type="arabicPeriod"/>
                      </a:pPr>
                      <a:r>
                        <a:rPr lang="ru-RU" sz="1500" dirty="0">
                          <a:solidFill>
                            <a:srgbClr val="000000"/>
                          </a:solidFill>
                        </a:rPr>
                        <a:t>Производственный процесс строго</a:t>
                      </a:r>
                      <a:r>
                        <a:rPr lang="ru-RU" sz="1500" baseline="0" dirty="0">
                          <a:solidFill>
                            <a:srgbClr val="000000"/>
                          </a:solidFill>
                        </a:rPr>
                        <a:t> регламентирован;</a:t>
                      </a:r>
                    </a:p>
                    <a:p>
                      <a:pPr marL="342900" indent="-342900">
                        <a:buAutoNum type="arabicPeriod"/>
                      </a:pPr>
                      <a:r>
                        <a:rPr lang="ru-RU" sz="1500" baseline="0" dirty="0">
                          <a:solidFill>
                            <a:srgbClr val="000000"/>
                          </a:solidFill>
                        </a:rPr>
                        <a:t>Функции рабочего строго регламентированы;</a:t>
                      </a:r>
                    </a:p>
                    <a:p>
                      <a:pPr marL="342900" indent="-342900">
                        <a:buAutoNum type="arabicPeriod"/>
                      </a:pPr>
                      <a:r>
                        <a:rPr lang="ru-RU" sz="1500" baseline="0" dirty="0">
                          <a:solidFill>
                            <a:srgbClr val="000000"/>
                          </a:solidFill>
                        </a:rPr>
                        <a:t>Поточные и конвейерные типы производства со строго заданным ритмом;</a:t>
                      </a:r>
                    </a:p>
                    <a:p>
                      <a:pPr marL="342900" indent="-342900">
                        <a:buAutoNum type="arabicPeriod"/>
                      </a:pPr>
                      <a:r>
                        <a:rPr lang="ru-RU" sz="1500" baseline="0" dirty="0">
                          <a:solidFill>
                            <a:srgbClr val="000000"/>
                          </a:solidFill>
                        </a:rPr>
                        <a:t>Увеличение выпуска продукции может привести к браку или ухудшению ее качества.</a:t>
                      </a:r>
                      <a:endParaRPr lang="ru-RU" sz="1500" dirty="0">
                        <a:solidFill>
                          <a:srgbClr val="000000"/>
                        </a:solidFill>
                      </a:endParaRPr>
                    </a:p>
                  </a:txBody>
                  <a:tcPr marL="91431" marR="91431" marT="45710" marB="4571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Line 2"/>
          <p:cNvSpPr>
            <a:spLocks noChangeShapeType="1"/>
          </p:cNvSpPr>
          <p:nvPr/>
        </p:nvSpPr>
        <p:spPr bwMode="auto">
          <a:xfrm>
            <a:off x="323850" y="1125538"/>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32771"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endParaRPr lang="ru-RU" altLang="ru-RU" sz="2800">
              <a:solidFill>
                <a:srgbClr val="333399"/>
              </a:solidFill>
            </a:endParaRPr>
          </a:p>
          <a:p>
            <a:pPr algn="ctr" eaLnBrk="1" hangingPunct="1"/>
            <a:r>
              <a:rPr lang="ru-RU" altLang="ru-RU" sz="2800">
                <a:solidFill>
                  <a:srgbClr val="333399"/>
                </a:solidFill>
              </a:rPr>
              <a:t>Формы и системы оплаты труда</a:t>
            </a:r>
          </a:p>
        </p:txBody>
      </p:sp>
      <p:sp>
        <p:nvSpPr>
          <p:cNvPr id="32772" name="Text Box 4"/>
          <p:cNvSpPr txBox="1">
            <a:spLocks noChangeArrowheads="1"/>
          </p:cNvSpPr>
          <p:nvPr/>
        </p:nvSpPr>
        <p:spPr bwMode="auto">
          <a:xfrm>
            <a:off x="323850" y="6308725"/>
            <a:ext cx="254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DB78E6E2-2E16-452E-8054-56BF2083770F}" type="slidenum">
              <a:rPr lang="ru-RU" altLang="ru-RU" sz="1800"/>
              <a:pPr eaLnBrk="1" hangingPunct="1"/>
              <a:t>28</a:t>
            </a:fld>
            <a:endParaRPr lang="ru-RU" altLang="ru-RU" sz="1800"/>
          </a:p>
        </p:txBody>
      </p:sp>
      <p:sp>
        <p:nvSpPr>
          <p:cNvPr id="32773" name="Text Box 5"/>
          <p:cNvSpPr txBox="1">
            <a:spLocks noChangeArrowheads="1"/>
          </p:cNvSpPr>
          <p:nvPr/>
        </p:nvSpPr>
        <p:spPr bwMode="auto">
          <a:xfrm>
            <a:off x="323850" y="1412875"/>
            <a:ext cx="7992566" cy="4895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50850" defTabSz="450850">
              <a:defRPr sz="2000">
                <a:solidFill>
                  <a:schemeClr val="tx1"/>
                </a:solidFill>
                <a:latin typeface="Arial" panose="020B0604020202020204" pitchFamily="34" charset="0"/>
              </a:defRPr>
            </a:lvl1pPr>
            <a:lvl2pPr marL="884238" indent="-254000" defTabSz="450850">
              <a:defRPr sz="2000">
                <a:solidFill>
                  <a:schemeClr val="tx1"/>
                </a:solidFill>
                <a:latin typeface="Arial" panose="020B0604020202020204" pitchFamily="34" charset="0"/>
              </a:defRPr>
            </a:lvl2pPr>
            <a:lvl3pPr marL="1336675" indent="-273050" defTabSz="450850">
              <a:defRPr sz="2000">
                <a:solidFill>
                  <a:schemeClr val="tx1"/>
                </a:solidFill>
                <a:latin typeface="Arial" panose="020B0604020202020204" pitchFamily="34" charset="0"/>
              </a:defRPr>
            </a:lvl3pPr>
            <a:lvl4pPr marL="1600200" indent="-228600" defTabSz="450850">
              <a:defRPr sz="2000">
                <a:solidFill>
                  <a:schemeClr val="tx1"/>
                </a:solidFill>
                <a:latin typeface="Arial" panose="020B0604020202020204" pitchFamily="34" charset="0"/>
              </a:defRPr>
            </a:lvl4pPr>
            <a:lvl5pPr marL="2057400" indent="-228600" defTabSz="450850">
              <a:defRPr sz="2000">
                <a:solidFill>
                  <a:schemeClr val="tx1"/>
                </a:solidFill>
                <a:latin typeface="Arial" panose="020B0604020202020204" pitchFamily="34" charset="0"/>
              </a:defRPr>
            </a:lvl5pPr>
            <a:lvl6pPr marL="2514600" indent="-228600" defTabSz="450850" eaLnBrk="0" fontAlgn="base" hangingPunct="0">
              <a:spcBef>
                <a:spcPct val="0"/>
              </a:spcBef>
              <a:spcAft>
                <a:spcPct val="0"/>
              </a:spcAft>
              <a:defRPr sz="2000">
                <a:solidFill>
                  <a:schemeClr val="tx1"/>
                </a:solidFill>
                <a:latin typeface="Arial" panose="020B0604020202020204" pitchFamily="34" charset="0"/>
              </a:defRPr>
            </a:lvl6pPr>
            <a:lvl7pPr marL="2971800" indent="-228600" defTabSz="450850" eaLnBrk="0" fontAlgn="base" hangingPunct="0">
              <a:spcBef>
                <a:spcPct val="0"/>
              </a:spcBef>
              <a:spcAft>
                <a:spcPct val="0"/>
              </a:spcAft>
              <a:defRPr sz="2000">
                <a:solidFill>
                  <a:schemeClr val="tx1"/>
                </a:solidFill>
                <a:latin typeface="Arial" panose="020B0604020202020204" pitchFamily="34" charset="0"/>
              </a:defRPr>
            </a:lvl7pPr>
            <a:lvl8pPr marL="3429000" indent="-228600" defTabSz="450850" eaLnBrk="0" fontAlgn="base" hangingPunct="0">
              <a:spcBef>
                <a:spcPct val="0"/>
              </a:spcBef>
              <a:spcAft>
                <a:spcPct val="0"/>
              </a:spcAft>
              <a:defRPr sz="2000">
                <a:solidFill>
                  <a:schemeClr val="tx1"/>
                </a:solidFill>
                <a:latin typeface="Arial" panose="020B0604020202020204" pitchFamily="34" charset="0"/>
              </a:defRPr>
            </a:lvl8pPr>
            <a:lvl9pPr marL="3886200" indent="-228600" defTabSz="45085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10000"/>
              </a:spcBef>
            </a:pPr>
            <a:r>
              <a:rPr lang="ru-RU" altLang="ru-RU" i="1" dirty="0"/>
              <a:t>Простая сдельная</a:t>
            </a:r>
            <a:r>
              <a:rPr lang="ru-RU" altLang="ru-RU" dirty="0"/>
              <a:t> заработная плата - зарплата по расценке за каждую единицу продукции. </a:t>
            </a:r>
          </a:p>
          <a:p>
            <a:pPr algn="just" eaLnBrk="1" hangingPunct="1">
              <a:spcBef>
                <a:spcPct val="10000"/>
              </a:spcBef>
            </a:pPr>
            <a:endParaRPr lang="ru-RU" altLang="ru-RU" dirty="0"/>
          </a:p>
          <a:p>
            <a:pPr algn="ctr" eaLnBrk="1" hangingPunct="1">
              <a:spcBef>
                <a:spcPct val="10000"/>
              </a:spcBef>
            </a:pPr>
            <a:r>
              <a:rPr lang="ru-RU" altLang="ru-RU" dirty="0" err="1"/>
              <a:t>Зс</a:t>
            </a:r>
            <a:r>
              <a:rPr lang="ru-RU" altLang="ru-RU" dirty="0"/>
              <a:t>=</a:t>
            </a:r>
            <a:r>
              <a:rPr lang="ru-RU" altLang="ru-RU" dirty="0" err="1"/>
              <a:t>Расц</a:t>
            </a:r>
            <a:r>
              <a:rPr lang="ru-RU" altLang="ru-RU" dirty="0"/>
              <a:t>*</a:t>
            </a:r>
            <a:r>
              <a:rPr lang="en-US" altLang="ru-RU" dirty="0"/>
              <a:t>Q</a:t>
            </a:r>
            <a:r>
              <a:rPr lang="ru-RU" altLang="ru-RU" dirty="0"/>
              <a:t>,</a:t>
            </a:r>
          </a:p>
          <a:p>
            <a:pPr algn="just" eaLnBrk="1" hangingPunct="1">
              <a:spcBef>
                <a:spcPct val="10000"/>
              </a:spcBef>
            </a:pPr>
            <a:endParaRPr lang="ru-RU" altLang="ru-RU" dirty="0"/>
          </a:p>
          <a:p>
            <a:pPr algn="just" eaLnBrk="1" hangingPunct="1">
              <a:spcBef>
                <a:spcPct val="10000"/>
              </a:spcBef>
            </a:pPr>
            <a:r>
              <a:rPr lang="ru-RU" altLang="ru-RU" dirty="0"/>
              <a:t>где </a:t>
            </a:r>
            <a:r>
              <a:rPr lang="ru-RU" altLang="ru-RU" dirty="0" err="1"/>
              <a:t>Зс</a:t>
            </a:r>
            <a:r>
              <a:rPr lang="ru-RU" altLang="ru-RU" dirty="0"/>
              <a:t> – сдельный заработок;</a:t>
            </a:r>
          </a:p>
          <a:p>
            <a:pPr algn="just" eaLnBrk="1" hangingPunct="1">
              <a:spcBef>
                <a:spcPct val="10000"/>
              </a:spcBef>
            </a:pPr>
            <a:r>
              <a:rPr lang="ru-RU" altLang="ru-RU" dirty="0"/>
              <a:t>      </a:t>
            </a:r>
            <a:r>
              <a:rPr lang="ru-RU" altLang="ru-RU" dirty="0" err="1"/>
              <a:t>Расц</a:t>
            </a:r>
            <a:r>
              <a:rPr lang="ru-RU" altLang="ru-RU" dirty="0"/>
              <a:t>-сдельная расценка за 1 ед. продукции;</a:t>
            </a:r>
          </a:p>
          <a:p>
            <a:pPr algn="just" eaLnBrk="1" hangingPunct="1">
              <a:spcBef>
                <a:spcPct val="10000"/>
              </a:spcBef>
            </a:pPr>
            <a:r>
              <a:rPr lang="ru-RU" altLang="ru-RU" dirty="0"/>
              <a:t>      </a:t>
            </a:r>
            <a:r>
              <a:rPr lang="en-US" altLang="ru-RU" dirty="0"/>
              <a:t>Q</a:t>
            </a:r>
            <a:r>
              <a:rPr lang="ru-RU" altLang="ru-RU" dirty="0"/>
              <a:t> – выработка фактическая.</a:t>
            </a:r>
          </a:p>
          <a:p>
            <a:pPr algn="just" eaLnBrk="1" hangingPunct="1">
              <a:spcBef>
                <a:spcPct val="10000"/>
              </a:spcBef>
            </a:pPr>
            <a:endParaRPr lang="ru-RU" altLang="ru-RU" dirty="0"/>
          </a:p>
          <a:p>
            <a:pPr algn="just" eaLnBrk="1" hangingPunct="1">
              <a:spcBef>
                <a:spcPct val="10000"/>
              </a:spcBef>
            </a:pPr>
            <a:r>
              <a:rPr lang="ru-RU" altLang="ru-RU" dirty="0" err="1"/>
              <a:t>Расц</a:t>
            </a:r>
            <a:r>
              <a:rPr lang="ru-RU" altLang="ru-RU" dirty="0"/>
              <a:t> = Тс</a:t>
            </a:r>
            <a:r>
              <a:rPr lang="en-US" altLang="ru-RU" dirty="0"/>
              <a:t> / </a:t>
            </a:r>
            <a:r>
              <a:rPr lang="ru-RU" altLang="ru-RU" dirty="0" err="1"/>
              <a:t>Нвыр</a:t>
            </a:r>
            <a:r>
              <a:rPr lang="ru-RU" altLang="ru-RU" dirty="0"/>
              <a:t> или </a:t>
            </a:r>
            <a:r>
              <a:rPr lang="ru-RU" altLang="ru-RU" dirty="0" err="1"/>
              <a:t>Расц</a:t>
            </a:r>
            <a:r>
              <a:rPr lang="ru-RU" altLang="ru-RU" dirty="0"/>
              <a:t> = Тс х </a:t>
            </a:r>
            <a:r>
              <a:rPr lang="ru-RU" altLang="ru-RU" dirty="0" err="1"/>
              <a:t>Нвр</a:t>
            </a:r>
            <a:r>
              <a:rPr lang="ru-RU" altLang="ru-RU" dirty="0"/>
              <a:t>,</a:t>
            </a:r>
          </a:p>
          <a:p>
            <a:pPr algn="just" eaLnBrk="1" hangingPunct="1">
              <a:spcBef>
                <a:spcPct val="10000"/>
              </a:spcBef>
            </a:pPr>
            <a:r>
              <a:rPr lang="ru-RU" altLang="ru-RU" dirty="0"/>
              <a:t>где Тс – часовая тарифная ставка;</a:t>
            </a:r>
          </a:p>
          <a:p>
            <a:pPr algn="just" eaLnBrk="1" hangingPunct="1">
              <a:spcBef>
                <a:spcPct val="10000"/>
              </a:spcBef>
            </a:pPr>
            <a:r>
              <a:rPr lang="ru-RU" altLang="ru-RU" dirty="0" err="1"/>
              <a:t>Нвыр</a:t>
            </a:r>
            <a:r>
              <a:rPr lang="ru-RU" altLang="ru-RU" dirty="0"/>
              <a:t> – часовая норма выработки данной продукции;</a:t>
            </a:r>
          </a:p>
          <a:p>
            <a:pPr algn="just" eaLnBrk="1" hangingPunct="1">
              <a:spcBef>
                <a:spcPct val="10000"/>
              </a:spcBef>
            </a:pPr>
            <a:r>
              <a:rPr lang="ru-RU" altLang="ru-RU" dirty="0" err="1"/>
              <a:t>Нвр</a:t>
            </a:r>
            <a:r>
              <a:rPr lang="ru-RU" altLang="ru-RU" dirty="0"/>
              <a:t> – норма времени на единицу продукции (работы).</a:t>
            </a:r>
          </a:p>
          <a:p>
            <a:pPr algn="just" eaLnBrk="1" hangingPunct="1">
              <a:spcBef>
                <a:spcPct val="10000"/>
              </a:spcBef>
            </a:pPr>
            <a:endParaRPr lang="ru-RU" altLang="ru-RU" dirty="0"/>
          </a:p>
          <a:p>
            <a:pPr algn="just" eaLnBrk="1" hangingPunct="1">
              <a:spcBef>
                <a:spcPct val="10000"/>
              </a:spcBef>
            </a:pPr>
            <a:endParaRPr lang="ru-RU" altLang="ru-RU" dirty="0"/>
          </a:p>
          <a:p>
            <a:pPr algn="just" eaLnBrk="1" hangingPunct="1">
              <a:spcBef>
                <a:spcPct val="10000"/>
              </a:spcBef>
            </a:pPr>
            <a:r>
              <a:rPr lang="ru-RU" altLang="ru-RU" sz="2400" dirty="0"/>
              <a:t>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Line 2"/>
          <p:cNvSpPr>
            <a:spLocks noChangeShapeType="1"/>
          </p:cNvSpPr>
          <p:nvPr/>
        </p:nvSpPr>
        <p:spPr bwMode="auto">
          <a:xfrm>
            <a:off x="323850" y="1125538"/>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34819"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endParaRPr lang="ru-RU" altLang="ru-RU" sz="2800">
              <a:solidFill>
                <a:srgbClr val="333399"/>
              </a:solidFill>
            </a:endParaRPr>
          </a:p>
          <a:p>
            <a:pPr algn="ctr" eaLnBrk="1" hangingPunct="1"/>
            <a:r>
              <a:rPr lang="ru-RU" altLang="ru-RU" sz="2800">
                <a:solidFill>
                  <a:srgbClr val="333399"/>
                </a:solidFill>
              </a:rPr>
              <a:t>Формы и системы оплаты труда</a:t>
            </a:r>
          </a:p>
        </p:txBody>
      </p:sp>
      <p:sp>
        <p:nvSpPr>
          <p:cNvPr id="34820" name="Text Box 4"/>
          <p:cNvSpPr txBox="1">
            <a:spLocks noChangeArrowheads="1"/>
          </p:cNvSpPr>
          <p:nvPr/>
        </p:nvSpPr>
        <p:spPr bwMode="auto">
          <a:xfrm>
            <a:off x="323850" y="6308725"/>
            <a:ext cx="254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671B007A-755D-4294-BE33-35CFE2C36637}" type="slidenum">
              <a:rPr lang="ru-RU" altLang="ru-RU" sz="1800"/>
              <a:pPr eaLnBrk="1" hangingPunct="1"/>
              <a:t>29</a:t>
            </a:fld>
            <a:endParaRPr lang="ru-RU" altLang="ru-RU" sz="1800"/>
          </a:p>
        </p:txBody>
      </p:sp>
      <p:sp>
        <p:nvSpPr>
          <p:cNvPr id="34821" name="Text Box 5"/>
          <p:cNvSpPr txBox="1">
            <a:spLocks noChangeArrowheads="1"/>
          </p:cNvSpPr>
          <p:nvPr/>
        </p:nvSpPr>
        <p:spPr bwMode="auto">
          <a:xfrm>
            <a:off x="324172" y="1412876"/>
            <a:ext cx="7848228" cy="4552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50850" defTabSz="450850">
              <a:defRPr sz="2000">
                <a:solidFill>
                  <a:schemeClr val="tx1"/>
                </a:solidFill>
                <a:latin typeface="Arial" panose="020B0604020202020204" pitchFamily="34" charset="0"/>
              </a:defRPr>
            </a:lvl1pPr>
            <a:lvl2pPr marL="884238" indent="-254000" defTabSz="450850">
              <a:defRPr sz="2000">
                <a:solidFill>
                  <a:schemeClr val="tx1"/>
                </a:solidFill>
                <a:latin typeface="Arial" panose="020B0604020202020204" pitchFamily="34" charset="0"/>
              </a:defRPr>
            </a:lvl2pPr>
            <a:lvl3pPr marL="1336675" indent="-273050" defTabSz="450850">
              <a:defRPr sz="2000">
                <a:solidFill>
                  <a:schemeClr val="tx1"/>
                </a:solidFill>
                <a:latin typeface="Arial" panose="020B0604020202020204" pitchFamily="34" charset="0"/>
              </a:defRPr>
            </a:lvl3pPr>
            <a:lvl4pPr marL="1600200" indent="-228600" defTabSz="450850">
              <a:defRPr sz="2000">
                <a:solidFill>
                  <a:schemeClr val="tx1"/>
                </a:solidFill>
                <a:latin typeface="Arial" panose="020B0604020202020204" pitchFamily="34" charset="0"/>
              </a:defRPr>
            </a:lvl4pPr>
            <a:lvl5pPr marL="2057400" indent="-228600" defTabSz="450850">
              <a:defRPr sz="2000">
                <a:solidFill>
                  <a:schemeClr val="tx1"/>
                </a:solidFill>
                <a:latin typeface="Arial" panose="020B0604020202020204" pitchFamily="34" charset="0"/>
              </a:defRPr>
            </a:lvl5pPr>
            <a:lvl6pPr marL="2514600" indent="-228600" defTabSz="450850" eaLnBrk="0" fontAlgn="base" hangingPunct="0">
              <a:spcBef>
                <a:spcPct val="0"/>
              </a:spcBef>
              <a:spcAft>
                <a:spcPct val="0"/>
              </a:spcAft>
              <a:defRPr sz="2000">
                <a:solidFill>
                  <a:schemeClr val="tx1"/>
                </a:solidFill>
                <a:latin typeface="Arial" panose="020B0604020202020204" pitchFamily="34" charset="0"/>
              </a:defRPr>
            </a:lvl6pPr>
            <a:lvl7pPr marL="2971800" indent="-228600" defTabSz="450850" eaLnBrk="0" fontAlgn="base" hangingPunct="0">
              <a:spcBef>
                <a:spcPct val="0"/>
              </a:spcBef>
              <a:spcAft>
                <a:spcPct val="0"/>
              </a:spcAft>
              <a:defRPr sz="2000">
                <a:solidFill>
                  <a:schemeClr val="tx1"/>
                </a:solidFill>
                <a:latin typeface="Arial" panose="020B0604020202020204" pitchFamily="34" charset="0"/>
              </a:defRPr>
            </a:lvl7pPr>
            <a:lvl8pPr marL="3429000" indent="-228600" defTabSz="450850" eaLnBrk="0" fontAlgn="base" hangingPunct="0">
              <a:spcBef>
                <a:spcPct val="0"/>
              </a:spcBef>
              <a:spcAft>
                <a:spcPct val="0"/>
              </a:spcAft>
              <a:defRPr sz="2000">
                <a:solidFill>
                  <a:schemeClr val="tx1"/>
                </a:solidFill>
                <a:latin typeface="Arial" panose="020B0604020202020204" pitchFamily="34" charset="0"/>
              </a:defRPr>
            </a:lvl8pPr>
            <a:lvl9pPr marL="3886200" indent="-228600" defTabSz="45085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10000"/>
              </a:spcBef>
            </a:pPr>
            <a:endParaRPr lang="ru-RU" altLang="ru-RU" dirty="0"/>
          </a:p>
          <a:p>
            <a:pPr algn="just" eaLnBrk="1" hangingPunct="1">
              <a:spcBef>
                <a:spcPct val="10000"/>
              </a:spcBef>
            </a:pPr>
            <a:r>
              <a:rPr lang="ru-RU" altLang="ru-RU" sz="2400" i="1" dirty="0"/>
              <a:t>Сдельно-премиальная</a:t>
            </a:r>
            <a:r>
              <a:rPr lang="ru-RU" altLang="ru-RU" sz="2400" dirty="0"/>
              <a:t> заработная плата - выработка рабочего оплачивается по прямым сдельным расценкам + премии. </a:t>
            </a:r>
          </a:p>
          <a:p>
            <a:pPr algn="just" eaLnBrk="1" hangingPunct="1">
              <a:spcBef>
                <a:spcPct val="10000"/>
              </a:spcBef>
            </a:pPr>
            <a:endParaRPr lang="ru-RU" altLang="ru-RU" sz="2400" dirty="0"/>
          </a:p>
          <a:p>
            <a:pPr algn="ctr" eaLnBrk="1" hangingPunct="1">
              <a:spcBef>
                <a:spcPct val="10000"/>
              </a:spcBef>
            </a:pPr>
            <a:r>
              <a:rPr lang="ru-RU" altLang="ru-RU" sz="2400" dirty="0" err="1"/>
              <a:t>Зс</a:t>
            </a:r>
            <a:r>
              <a:rPr lang="ru-RU" altLang="ru-RU" sz="2400" dirty="0"/>
              <a:t>=</a:t>
            </a:r>
            <a:r>
              <a:rPr lang="ru-RU" altLang="ru-RU" sz="2400" dirty="0" err="1"/>
              <a:t>Расц</a:t>
            </a:r>
            <a:r>
              <a:rPr lang="ru-RU" altLang="ru-RU" sz="2400" dirty="0"/>
              <a:t>*</a:t>
            </a:r>
            <a:r>
              <a:rPr lang="en-US" altLang="ru-RU" sz="2400" dirty="0"/>
              <a:t>Q</a:t>
            </a:r>
            <a:r>
              <a:rPr lang="ru-RU" altLang="ru-RU" sz="2400" dirty="0"/>
              <a:t>+П,</a:t>
            </a:r>
          </a:p>
          <a:p>
            <a:pPr algn="just" eaLnBrk="1" hangingPunct="1">
              <a:spcBef>
                <a:spcPct val="10000"/>
              </a:spcBef>
            </a:pPr>
            <a:endParaRPr lang="ru-RU" altLang="ru-RU" sz="2400" dirty="0"/>
          </a:p>
          <a:p>
            <a:pPr algn="just" eaLnBrk="1" hangingPunct="1">
              <a:spcBef>
                <a:spcPct val="10000"/>
              </a:spcBef>
            </a:pPr>
            <a:r>
              <a:rPr lang="ru-RU" altLang="ru-RU" sz="2400" dirty="0"/>
              <a:t>где </a:t>
            </a:r>
            <a:r>
              <a:rPr lang="ru-RU" altLang="ru-RU" sz="2400" dirty="0" err="1"/>
              <a:t>Зс</a:t>
            </a:r>
            <a:r>
              <a:rPr lang="ru-RU" altLang="ru-RU" sz="2400" dirty="0"/>
              <a:t> – сдельный заработок;</a:t>
            </a:r>
          </a:p>
          <a:p>
            <a:pPr algn="just" eaLnBrk="1" hangingPunct="1">
              <a:spcBef>
                <a:spcPct val="10000"/>
              </a:spcBef>
            </a:pPr>
            <a:r>
              <a:rPr lang="ru-RU" altLang="ru-RU" sz="2400" dirty="0"/>
              <a:t>      </a:t>
            </a:r>
            <a:r>
              <a:rPr lang="ru-RU" altLang="ru-RU" sz="2400" dirty="0" err="1"/>
              <a:t>Расц</a:t>
            </a:r>
            <a:r>
              <a:rPr lang="ru-RU" altLang="ru-RU" sz="2400" dirty="0"/>
              <a:t>-сдельная расценка за 1 ед. продукции;</a:t>
            </a:r>
          </a:p>
          <a:p>
            <a:pPr algn="just" eaLnBrk="1" hangingPunct="1">
              <a:spcBef>
                <a:spcPct val="10000"/>
              </a:spcBef>
            </a:pPr>
            <a:r>
              <a:rPr lang="ru-RU" altLang="ru-RU" sz="2400" dirty="0"/>
              <a:t>      </a:t>
            </a:r>
            <a:r>
              <a:rPr lang="en-US" altLang="ru-RU" sz="2400" dirty="0"/>
              <a:t>Q</a:t>
            </a:r>
            <a:r>
              <a:rPr lang="ru-RU" altLang="ru-RU" sz="2400" dirty="0"/>
              <a:t> – выработка фактическая;</a:t>
            </a:r>
          </a:p>
          <a:p>
            <a:pPr algn="just" eaLnBrk="1" hangingPunct="1">
              <a:spcBef>
                <a:spcPct val="10000"/>
              </a:spcBef>
            </a:pPr>
            <a:r>
              <a:rPr lang="ru-RU" altLang="ru-RU" sz="2400" dirty="0"/>
              <a:t>	 П – премия.</a:t>
            </a:r>
            <a:endParaRPr lang="ru-RU" altLang="ru-RU" dirty="0"/>
          </a:p>
          <a:p>
            <a:pPr algn="just" eaLnBrk="1" hangingPunct="1">
              <a:spcBef>
                <a:spcPct val="10000"/>
              </a:spcBef>
            </a:pPr>
            <a:r>
              <a:rPr lang="ru-RU" altLang="ru-RU" sz="2400" dirty="0"/>
              <a:t>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Line 2"/>
          <p:cNvSpPr>
            <a:spLocks noChangeShapeType="1"/>
          </p:cNvSpPr>
          <p:nvPr/>
        </p:nvSpPr>
        <p:spPr bwMode="auto">
          <a:xfrm>
            <a:off x="323850" y="549275"/>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38915" name="Text Box 3"/>
          <p:cNvSpPr txBox="1">
            <a:spLocks noChangeArrowheads="1"/>
          </p:cNvSpPr>
          <p:nvPr/>
        </p:nvSpPr>
        <p:spPr bwMode="auto">
          <a:xfrm>
            <a:off x="323850" y="0"/>
            <a:ext cx="8496300"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r>
              <a:rPr lang="ru-RU" altLang="ru-RU" sz="2800">
                <a:solidFill>
                  <a:srgbClr val="333399"/>
                </a:solidFill>
              </a:rPr>
              <a:t>Формы и системы оплаты труда</a:t>
            </a:r>
          </a:p>
        </p:txBody>
      </p:sp>
      <p:sp>
        <p:nvSpPr>
          <p:cNvPr id="38916" name="Text Box 4"/>
          <p:cNvSpPr txBox="1">
            <a:spLocks noChangeArrowheads="1"/>
          </p:cNvSpPr>
          <p:nvPr/>
        </p:nvSpPr>
        <p:spPr bwMode="auto">
          <a:xfrm>
            <a:off x="323850" y="6308725"/>
            <a:ext cx="254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FADAA567-5545-4225-99C4-CC9272947A36}" type="slidenum">
              <a:rPr lang="ru-RU" altLang="ru-RU" sz="1800"/>
              <a:pPr eaLnBrk="1" hangingPunct="1"/>
              <a:t>30</a:t>
            </a:fld>
            <a:endParaRPr lang="ru-RU" altLang="ru-RU" sz="1800"/>
          </a:p>
        </p:txBody>
      </p:sp>
      <p:sp>
        <p:nvSpPr>
          <p:cNvPr id="38917" name="Text Box 5"/>
          <p:cNvSpPr txBox="1">
            <a:spLocks noChangeArrowheads="1"/>
          </p:cNvSpPr>
          <p:nvPr/>
        </p:nvSpPr>
        <p:spPr bwMode="auto">
          <a:xfrm>
            <a:off x="323850" y="646113"/>
            <a:ext cx="8496300" cy="4895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50850" defTabSz="450850">
              <a:defRPr sz="2000">
                <a:solidFill>
                  <a:schemeClr val="tx1"/>
                </a:solidFill>
                <a:latin typeface="Arial" panose="020B0604020202020204" pitchFamily="34" charset="0"/>
              </a:defRPr>
            </a:lvl1pPr>
            <a:lvl2pPr marL="884238" indent="-254000" defTabSz="450850">
              <a:defRPr sz="2000">
                <a:solidFill>
                  <a:schemeClr val="tx1"/>
                </a:solidFill>
                <a:latin typeface="Arial" panose="020B0604020202020204" pitchFamily="34" charset="0"/>
              </a:defRPr>
            </a:lvl2pPr>
            <a:lvl3pPr marL="1336675" indent="-273050" defTabSz="450850">
              <a:defRPr sz="2000">
                <a:solidFill>
                  <a:schemeClr val="tx1"/>
                </a:solidFill>
                <a:latin typeface="Arial" panose="020B0604020202020204" pitchFamily="34" charset="0"/>
              </a:defRPr>
            </a:lvl3pPr>
            <a:lvl4pPr marL="1600200" indent="-228600" defTabSz="450850">
              <a:defRPr sz="2000">
                <a:solidFill>
                  <a:schemeClr val="tx1"/>
                </a:solidFill>
                <a:latin typeface="Arial" panose="020B0604020202020204" pitchFamily="34" charset="0"/>
              </a:defRPr>
            </a:lvl4pPr>
            <a:lvl5pPr marL="2057400" indent="-228600" defTabSz="450850">
              <a:defRPr sz="2000">
                <a:solidFill>
                  <a:schemeClr val="tx1"/>
                </a:solidFill>
                <a:latin typeface="Arial" panose="020B0604020202020204" pitchFamily="34" charset="0"/>
              </a:defRPr>
            </a:lvl5pPr>
            <a:lvl6pPr marL="2514600" indent="-228600" defTabSz="450850" eaLnBrk="0" fontAlgn="base" hangingPunct="0">
              <a:spcBef>
                <a:spcPct val="0"/>
              </a:spcBef>
              <a:spcAft>
                <a:spcPct val="0"/>
              </a:spcAft>
              <a:defRPr sz="2000">
                <a:solidFill>
                  <a:schemeClr val="tx1"/>
                </a:solidFill>
                <a:latin typeface="Arial" panose="020B0604020202020204" pitchFamily="34" charset="0"/>
              </a:defRPr>
            </a:lvl6pPr>
            <a:lvl7pPr marL="2971800" indent="-228600" defTabSz="450850" eaLnBrk="0" fontAlgn="base" hangingPunct="0">
              <a:spcBef>
                <a:spcPct val="0"/>
              </a:spcBef>
              <a:spcAft>
                <a:spcPct val="0"/>
              </a:spcAft>
              <a:defRPr sz="2000">
                <a:solidFill>
                  <a:schemeClr val="tx1"/>
                </a:solidFill>
                <a:latin typeface="Arial" panose="020B0604020202020204" pitchFamily="34" charset="0"/>
              </a:defRPr>
            </a:lvl7pPr>
            <a:lvl8pPr marL="3429000" indent="-228600" defTabSz="450850" eaLnBrk="0" fontAlgn="base" hangingPunct="0">
              <a:spcBef>
                <a:spcPct val="0"/>
              </a:spcBef>
              <a:spcAft>
                <a:spcPct val="0"/>
              </a:spcAft>
              <a:defRPr sz="2000">
                <a:solidFill>
                  <a:schemeClr val="tx1"/>
                </a:solidFill>
                <a:latin typeface="Arial" panose="020B0604020202020204" pitchFamily="34" charset="0"/>
              </a:defRPr>
            </a:lvl8pPr>
            <a:lvl9pPr marL="3886200" indent="-228600" defTabSz="45085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10000"/>
              </a:spcBef>
            </a:pPr>
            <a:r>
              <a:rPr lang="ru-RU" altLang="ru-RU" i="1"/>
              <a:t>Сдельно-прогрессивная</a:t>
            </a:r>
            <a:r>
              <a:rPr lang="ru-RU" altLang="ru-RU"/>
              <a:t> заработная плата – оплата происходит в пределах норм оплата по прямым сдельным расценкам, выработка сверх норм - по повышенным расценкам. </a:t>
            </a:r>
          </a:p>
          <a:p>
            <a:pPr algn="just" eaLnBrk="1" hangingPunct="1">
              <a:spcBef>
                <a:spcPct val="10000"/>
              </a:spcBef>
            </a:pPr>
            <a:endParaRPr lang="ru-RU" altLang="ru-RU"/>
          </a:p>
          <a:p>
            <a:pPr algn="just" eaLnBrk="1" hangingPunct="1">
              <a:spcBef>
                <a:spcPct val="10000"/>
              </a:spcBef>
            </a:pPr>
            <a:endParaRPr lang="ru-RU" altLang="ru-RU"/>
          </a:p>
          <a:p>
            <a:pPr algn="just" eaLnBrk="1" hangingPunct="1">
              <a:spcBef>
                <a:spcPct val="10000"/>
              </a:spcBef>
            </a:pPr>
            <a:endParaRPr lang="ru-RU" altLang="ru-RU"/>
          </a:p>
          <a:p>
            <a:pPr algn="just" eaLnBrk="1" hangingPunct="1">
              <a:spcBef>
                <a:spcPct val="10000"/>
              </a:spcBef>
            </a:pPr>
            <a:endParaRPr lang="ru-RU" altLang="ru-RU"/>
          </a:p>
          <a:p>
            <a:pPr algn="just" eaLnBrk="1" hangingPunct="1">
              <a:spcBef>
                <a:spcPct val="10000"/>
              </a:spcBef>
            </a:pPr>
            <a:r>
              <a:rPr lang="ru-RU" altLang="ru-RU"/>
              <a:t>где  ЗПс.р – сумма  основного  заработка  рабочего,  исчисленная  по прямым сдельным расценкам, руб.;</a:t>
            </a:r>
          </a:p>
          <a:p>
            <a:pPr algn="just" eaLnBrk="1" hangingPunct="1">
              <a:spcBef>
                <a:spcPct val="10000"/>
              </a:spcBef>
            </a:pPr>
            <a:r>
              <a:rPr lang="ru-RU" altLang="ru-RU"/>
              <a:t>Вн – выполнение норм выработки рабочим, %;</a:t>
            </a:r>
          </a:p>
          <a:p>
            <a:pPr algn="just" eaLnBrk="1" hangingPunct="1">
              <a:spcBef>
                <a:spcPct val="10000"/>
              </a:spcBef>
            </a:pPr>
            <a:r>
              <a:rPr lang="ru-RU" altLang="ru-RU"/>
              <a:t>Вн.баз – базовый уровень норм выработки, %;</a:t>
            </a:r>
          </a:p>
          <a:p>
            <a:pPr algn="just" eaLnBrk="1" hangingPunct="1">
              <a:spcBef>
                <a:spcPct val="10000"/>
              </a:spcBef>
            </a:pPr>
            <a:r>
              <a:rPr lang="ru-RU" altLang="ru-RU"/>
              <a:t>qпр – коэффициент увеличения сдельной расценки за выработку продукции сверх установленной нормы.</a:t>
            </a:r>
          </a:p>
        </p:txBody>
      </p:sp>
      <p:pic>
        <p:nvPicPr>
          <p:cNvPr id="38918" name="Рисунок 1"/>
          <p:cNvPicPr>
            <a:picLocks noChangeAspect="1"/>
          </p:cNvPicPr>
          <p:nvPr/>
        </p:nvPicPr>
        <p:blipFill>
          <a:blip r:embed="rId3">
            <a:extLst>
              <a:ext uri="{28A0092B-C50C-407E-A947-70E740481C1C}">
                <a14:useLocalDpi xmlns:a14="http://schemas.microsoft.com/office/drawing/2010/main" val="0"/>
              </a:ext>
            </a:extLst>
          </a:blip>
          <a:srcRect l="31642" t="43176" r="24901" b="44997"/>
          <a:stretch>
            <a:fillRect/>
          </a:stretch>
        </p:blipFill>
        <p:spPr bwMode="auto">
          <a:xfrm>
            <a:off x="2016125" y="1933575"/>
            <a:ext cx="5297488"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Line 2"/>
          <p:cNvSpPr>
            <a:spLocks noChangeShapeType="1"/>
          </p:cNvSpPr>
          <p:nvPr/>
        </p:nvSpPr>
        <p:spPr bwMode="auto">
          <a:xfrm>
            <a:off x="323850" y="1125538"/>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43011"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endParaRPr lang="ru-RU" altLang="ru-RU" sz="2800">
              <a:solidFill>
                <a:srgbClr val="333399"/>
              </a:solidFill>
            </a:endParaRPr>
          </a:p>
          <a:p>
            <a:pPr algn="ctr" eaLnBrk="1" hangingPunct="1"/>
            <a:r>
              <a:rPr lang="ru-RU" altLang="ru-RU" sz="2800">
                <a:solidFill>
                  <a:srgbClr val="333399"/>
                </a:solidFill>
              </a:rPr>
              <a:t>Формы и системы оплаты труда</a:t>
            </a:r>
          </a:p>
        </p:txBody>
      </p:sp>
      <p:sp>
        <p:nvSpPr>
          <p:cNvPr id="43012" name="Text Box 4"/>
          <p:cNvSpPr txBox="1">
            <a:spLocks noChangeArrowheads="1"/>
          </p:cNvSpPr>
          <p:nvPr/>
        </p:nvSpPr>
        <p:spPr bwMode="auto">
          <a:xfrm>
            <a:off x="323850" y="6308725"/>
            <a:ext cx="254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58A85E6D-0A46-4475-9855-35DA44711C82}" type="slidenum">
              <a:rPr lang="ru-RU" altLang="ru-RU" sz="1800"/>
              <a:pPr eaLnBrk="1" hangingPunct="1"/>
              <a:t>31</a:t>
            </a:fld>
            <a:endParaRPr lang="ru-RU" altLang="ru-RU" sz="1800"/>
          </a:p>
        </p:txBody>
      </p:sp>
      <p:sp>
        <p:nvSpPr>
          <p:cNvPr id="43013" name="Text Box 5"/>
          <p:cNvSpPr txBox="1">
            <a:spLocks noChangeArrowheads="1"/>
          </p:cNvSpPr>
          <p:nvPr/>
        </p:nvSpPr>
        <p:spPr bwMode="auto">
          <a:xfrm>
            <a:off x="323850" y="1412875"/>
            <a:ext cx="7920558" cy="4608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50850" defTabSz="450850">
              <a:defRPr sz="2000">
                <a:solidFill>
                  <a:schemeClr val="tx1"/>
                </a:solidFill>
                <a:latin typeface="Arial" panose="020B0604020202020204" pitchFamily="34" charset="0"/>
              </a:defRPr>
            </a:lvl1pPr>
            <a:lvl2pPr marL="884238" indent="-254000" defTabSz="450850">
              <a:defRPr sz="2000">
                <a:solidFill>
                  <a:schemeClr val="tx1"/>
                </a:solidFill>
                <a:latin typeface="Arial" panose="020B0604020202020204" pitchFamily="34" charset="0"/>
              </a:defRPr>
            </a:lvl2pPr>
            <a:lvl3pPr marL="1336675" indent="-273050" defTabSz="450850">
              <a:defRPr sz="2000">
                <a:solidFill>
                  <a:schemeClr val="tx1"/>
                </a:solidFill>
                <a:latin typeface="Arial" panose="020B0604020202020204" pitchFamily="34" charset="0"/>
              </a:defRPr>
            </a:lvl3pPr>
            <a:lvl4pPr marL="1600200" indent="-228600" defTabSz="450850">
              <a:defRPr sz="2000">
                <a:solidFill>
                  <a:schemeClr val="tx1"/>
                </a:solidFill>
                <a:latin typeface="Arial" panose="020B0604020202020204" pitchFamily="34" charset="0"/>
              </a:defRPr>
            </a:lvl4pPr>
            <a:lvl5pPr marL="2057400" indent="-228600" defTabSz="450850">
              <a:defRPr sz="2000">
                <a:solidFill>
                  <a:schemeClr val="tx1"/>
                </a:solidFill>
                <a:latin typeface="Arial" panose="020B0604020202020204" pitchFamily="34" charset="0"/>
              </a:defRPr>
            </a:lvl5pPr>
            <a:lvl6pPr marL="2514600" indent="-228600" defTabSz="450850" eaLnBrk="0" fontAlgn="base" hangingPunct="0">
              <a:spcBef>
                <a:spcPct val="0"/>
              </a:spcBef>
              <a:spcAft>
                <a:spcPct val="0"/>
              </a:spcAft>
              <a:defRPr sz="2000">
                <a:solidFill>
                  <a:schemeClr val="tx1"/>
                </a:solidFill>
                <a:latin typeface="Arial" panose="020B0604020202020204" pitchFamily="34" charset="0"/>
              </a:defRPr>
            </a:lvl6pPr>
            <a:lvl7pPr marL="2971800" indent="-228600" defTabSz="450850" eaLnBrk="0" fontAlgn="base" hangingPunct="0">
              <a:spcBef>
                <a:spcPct val="0"/>
              </a:spcBef>
              <a:spcAft>
                <a:spcPct val="0"/>
              </a:spcAft>
              <a:defRPr sz="2000">
                <a:solidFill>
                  <a:schemeClr val="tx1"/>
                </a:solidFill>
                <a:latin typeface="Arial" panose="020B0604020202020204" pitchFamily="34" charset="0"/>
              </a:defRPr>
            </a:lvl7pPr>
            <a:lvl8pPr marL="3429000" indent="-228600" defTabSz="450850" eaLnBrk="0" fontAlgn="base" hangingPunct="0">
              <a:spcBef>
                <a:spcPct val="0"/>
              </a:spcBef>
              <a:spcAft>
                <a:spcPct val="0"/>
              </a:spcAft>
              <a:defRPr sz="2000">
                <a:solidFill>
                  <a:schemeClr val="tx1"/>
                </a:solidFill>
                <a:latin typeface="Arial" panose="020B0604020202020204" pitchFamily="34" charset="0"/>
              </a:defRPr>
            </a:lvl8pPr>
            <a:lvl9pPr marL="3886200" indent="-228600" defTabSz="45085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10000"/>
              </a:spcBef>
            </a:pPr>
            <a:endParaRPr lang="ru-RU" altLang="ru-RU" dirty="0"/>
          </a:p>
          <a:p>
            <a:pPr algn="just" eaLnBrk="1" hangingPunct="1">
              <a:spcBef>
                <a:spcPct val="10000"/>
              </a:spcBef>
            </a:pPr>
            <a:r>
              <a:rPr lang="ru-RU" altLang="ru-RU" sz="2400" i="1" dirty="0"/>
              <a:t>Косвенно-сдельная</a:t>
            </a:r>
            <a:r>
              <a:rPr lang="ru-RU" altLang="ru-RU" sz="2400" dirty="0"/>
              <a:t> заработная плата – размер зарплаты рабочего (вспомогательного) ставится в прямую зависимость от результатов обслуживания им рабочих или оборудования.</a:t>
            </a:r>
          </a:p>
          <a:p>
            <a:pPr algn="just" eaLnBrk="1" hangingPunct="1">
              <a:spcBef>
                <a:spcPct val="10000"/>
              </a:spcBef>
            </a:pPr>
            <a:r>
              <a:rPr lang="ru-RU" altLang="ru-RU" sz="2400" dirty="0"/>
              <a:t>Объектами, которые обслуживают вспомогательные рабочие, могут быть индивидуальные или бригадные рабочие места основных рабочих.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Line 2"/>
          <p:cNvSpPr>
            <a:spLocks noChangeShapeType="1"/>
          </p:cNvSpPr>
          <p:nvPr/>
        </p:nvSpPr>
        <p:spPr bwMode="auto">
          <a:xfrm>
            <a:off x="323850" y="1125538"/>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44035" name="Text Box 3"/>
          <p:cNvSpPr txBox="1">
            <a:spLocks noChangeArrowheads="1"/>
          </p:cNvSpPr>
          <p:nvPr/>
        </p:nvSpPr>
        <p:spPr bwMode="auto">
          <a:xfrm>
            <a:off x="107504" y="7707"/>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endParaRPr lang="ru-RU" altLang="ru-RU" sz="2800">
              <a:solidFill>
                <a:srgbClr val="333399"/>
              </a:solidFill>
            </a:endParaRPr>
          </a:p>
          <a:p>
            <a:pPr algn="ctr" eaLnBrk="1" hangingPunct="1"/>
            <a:r>
              <a:rPr lang="ru-RU" altLang="ru-RU" sz="2800">
                <a:solidFill>
                  <a:srgbClr val="333399"/>
                </a:solidFill>
              </a:rPr>
              <a:t>Формы и системы оплаты труда</a:t>
            </a:r>
          </a:p>
        </p:txBody>
      </p:sp>
      <p:sp>
        <p:nvSpPr>
          <p:cNvPr id="44036" name="Text Box 4"/>
          <p:cNvSpPr txBox="1">
            <a:spLocks noChangeArrowheads="1"/>
          </p:cNvSpPr>
          <p:nvPr/>
        </p:nvSpPr>
        <p:spPr bwMode="auto">
          <a:xfrm>
            <a:off x="323850" y="6308725"/>
            <a:ext cx="254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F0703004-7200-457A-9C2D-C9306F5D6A05}" type="slidenum">
              <a:rPr lang="ru-RU" altLang="ru-RU" sz="1800"/>
              <a:pPr eaLnBrk="1" hangingPunct="1"/>
              <a:t>32</a:t>
            </a:fld>
            <a:endParaRPr lang="ru-RU" altLang="ru-RU" sz="1800"/>
          </a:p>
        </p:txBody>
      </p:sp>
      <p:pic>
        <p:nvPicPr>
          <p:cNvPr id="2" name="Picture 1">
            <a:extLst>
              <a:ext uri="{FF2B5EF4-FFF2-40B4-BE49-F238E27FC236}">
                <a16:creationId xmlns:a16="http://schemas.microsoft.com/office/drawing/2014/main" id="{E4392022-107C-4B67-9888-5BB0E5A63177}"/>
              </a:ext>
            </a:extLst>
          </p:cNvPr>
          <p:cNvPicPr>
            <a:picLocks noChangeAspect="1"/>
          </p:cNvPicPr>
          <p:nvPr/>
        </p:nvPicPr>
        <p:blipFill>
          <a:blip r:embed="rId2"/>
          <a:stretch>
            <a:fillRect/>
          </a:stretch>
        </p:blipFill>
        <p:spPr>
          <a:xfrm>
            <a:off x="257461" y="1268760"/>
            <a:ext cx="8099557" cy="3384376"/>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Line 2"/>
          <p:cNvSpPr>
            <a:spLocks noChangeShapeType="1"/>
          </p:cNvSpPr>
          <p:nvPr/>
        </p:nvSpPr>
        <p:spPr bwMode="auto">
          <a:xfrm>
            <a:off x="323850" y="1125538"/>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45059"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endParaRPr lang="ru-RU" altLang="ru-RU" sz="2800">
              <a:solidFill>
                <a:srgbClr val="333399"/>
              </a:solidFill>
            </a:endParaRPr>
          </a:p>
          <a:p>
            <a:pPr algn="ctr" eaLnBrk="1" hangingPunct="1"/>
            <a:r>
              <a:rPr lang="ru-RU" altLang="ru-RU" sz="2800">
                <a:solidFill>
                  <a:srgbClr val="333399"/>
                </a:solidFill>
              </a:rPr>
              <a:t>Формы и системы оплаты труда</a:t>
            </a:r>
          </a:p>
        </p:txBody>
      </p:sp>
      <p:sp>
        <p:nvSpPr>
          <p:cNvPr id="45060" name="Text Box 4"/>
          <p:cNvSpPr txBox="1">
            <a:spLocks noChangeArrowheads="1"/>
          </p:cNvSpPr>
          <p:nvPr/>
        </p:nvSpPr>
        <p:spPr bwMode="auto">
          <a:xfrm>
            <a:off x="323850" y="6308725"/>
            <a:ext cx="254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257F6E8F-93D7-422D-97A3-1F030930EC5A}" type="slidenum">
              <a:rPr lang="ru-RU" altLang="ru-RU" sz="1800"/>
              <a:pPr eaLnBrk="1" hangingPunct="1"/>
              <a:t>33</a:t>
            </a:fld>
            <a:endParaRPr lang="ru-RU" altLang="ru-RU" sz="1800"/>
          </a:p>
        </p:txBody>
      </p:sp>
      <p:sp>
        <p:nvSpPr>
          <p:cNvPr id="45061" name="Text Box 5"/>
          <p:cNvSpPr txBox="1">
            <a:spLocks noChangeArrowheads="1"/>
          </p:cNvSpPr>
          <p:nvPr/>
        </p:nvSpPr>
        <p:spPr bwMode="auto">
          <a:xfrm>
            <a:off x="323850" y="1412875"/>
            <a:ext cx="7992566" cy="46084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50850" defTabSz="450850">
              <a:defRPr sz="2000">
                <a:solidFill>
                  <a:schemeClr val="tx1"/>
                </a:solidFill>
                <a:latin typeface="Arial" panose="020B0604020202020204" pitchFamily="34" charset="0"/>
              </a:defRPr>
            </a:lvl1pPr>
            <a:lvl2pPr marL="884238" indent="-254000" defTabSz="450850">
              <a:defRPr sz="2000">
                <a:solidFill>
                  <a:schemeClr val="tx1"/>
                </a:solidFill>
                <a:latin typeface="Arial" panose="020B0604020202020204" pitchFamily="34" charset="0"/>
              </a:defRPr>
            </a:lvl2pPr>
            <a:lvl3pPr marL="1336675" indent="-273050" defTabSz="450850">
              <a:defRPr sz="2000">
                <a:solidFill>
                  <a:schemeClr val="tx1"/>
                </a:solidFill>
                <a:latin typeface="Arial" panose="020B0604020202020204" pitchFamily="34" charset="0"/>
              </a:defRPr>
            </a:lvl3pPr>
            <a:lvl4pPr marL="1600200" indent="-228600" defTabSz="450850">
              <a:defRPr sz="2000">
                <a:solidFill>
                  <a:schemeClr val="tx1"/>
                </a:solidFill>
                <a:latin typeface="Arial" panose="020B0604020202020204" pitchFamily="34" charset="0"/>
              </a:defRPr>
            </a:lvl4pPr>
            <a:lvl5pPr marL="2057400" indent="-228600" defTabSz="450850">
              <a:defRPr sz="2000">
                <a:solidFill>
                  <a:schemeClr val="tx1"/>
                </a:solidFill>
                <a:latin typeface="Arial" panose="020B0604020202020204" pitchFamily="34" charset="0"/>
              </a:defRPr>
            </a:lvl5pPr>
            <a:lvl6pPr marL="2514600" indent="-228600" defTabSz="450850" eaLnBrk="0" fontAlgn="base" hangingPunct="0">
              <a:spcBef>
                <a:spcPct val="0"/>
              </a:spcBef>
              <a:spcAft>
                <a:spcPct val="0"/>
              </a:spcAft>
              <a:defRPr sz="2000">
                <a:solidFill>
                  <a:schemeClr val="tx1"/>
                </a:solidFill>
                <a:latin typeface="Arial" panose="020B0604020202020204" pitchFamily="34" charset="0"/>
              </a:defRPr>
            </a:lvl6pPr>
            <a:lvl7pPr marL="2971800" indent="-228600" defTabSz="450850" eaLnBrk="0" fontAlgn="base" hangingPunct="0">
              <a:spcBef>
                <a:spcPct val="0"/>
              </a:spcBef>
              <a:spcAft>
                <a:spcPct val="0"/>
              </a:spcAft>
              <a:defRPr sz="2000">
                <a:solidFill>
                  <a:schemeClr val="tx1"/>
                </a:solidFill>
                <a:latin typeface="Arial" panose="020B0604020202020204" pitchFamily="34" charset="0"/>
              </a:defRPr>
            </a:lvl7pPr>
            <a:lvl8pPr marL="3429000" indent="-228600" defTabSz="450850" eaLnBrk="0" fontAlgn="base" hangingPunct="0">
              <a:spcBef>
                <a:spcPct val="0"/>
              </a:spcBef>
              <a:spcAft>
                <a:spcPct val="0"/>
              </a:spcAft>
              <a:defRPr sz="2000">
                <a:solidFill>
                  <a:schemeClr val="tx1"/>
                </a:solidFill>
                <a:latin typeface="Arial" panose="020B0604020202020204" pitchFamily="34" charset="0"/>
              </a:defRPr>
            </a:lvl8pPr>
            <a:lvl9pPr marL="3886200" indent="-228600" defTabSz="45085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10000"/>
              </a:spcBef>
            </a:pPr>
            <a:r>
              <a:rPr lang="ru-RU" altLang="ru-RU" sz="2200" dirty="0"/>
              <a:t>Общий заработок при косвенно-сдельной системе:</a:t>
            </a:r>
          </a:p>
          <a:p>
            <a:pPr algn="just" eaLnBrk="1" hangingPunct="1">
              <a:spcBef>
                <a:spcPct val="10000"/>
              </a:spcBef>
            </a:pPr>
            <a:endParaRPr lang="ru-RU" altLang="ru-RU" sz="2200" dirty="0"/>
          </a:p>
          <a:p>
            <a:pPr algn="ctr" eaLnBrk="1" hangingPunct="1">
              <a:spcBef>
                <a:spcPct val="10000"/>
              </a:spcBef>
            </a:pPr>
            <a:r>
              <a:rPr lang="ru-RU" altLang="ru-RU" sz="2200" dirty="0" err="1"/>
              <a:t>ЗПобщ</a:t>
            </a:r>
            <a:r>
              <a:rPr lang="ru-RU" altLang="ru-RU" sz="2200" dirty="0"/>
              <a:t> = </a:t>
            </a:r>
            <a:r>
              <a:rPr lang="ru-RU" altLang="ru-RU" sz="2200" dirty="0" err="1"/>
              <a:t>Расц</a:t>
            </a:r>
            <a:r>
              <a:rPr lang="ru-RU" altLang="ru-RU" sz="2200" dirty="0"/>
              <a:t> косв. х </a:t>
            </a:r>
            <a:r>
              <a:rPr lang="en-US" altLang="ru-RU" sz="2200" dirty="0"/>
              <a:t>Q</a:t>
            </a:r>
            <a:r>
              <a:rPr lang="ru-RU" altLang="ru-RU" sz="2200" dirty="0" err="1"/>
              <a:t>осн</a:t>
            </a:r>
            <a:r>
              <a:rPr lang="ru-RU" altLang="ru-RU" sz="2200" dirty="0"/>
              <a:t>,</a:t>
            </a:r>
          </a:p>
          <a:p>
            <a:pPr algn="ctr" eaLnBrk="1" hangingPunct="1">
              <a:spcBef>
                <a:spcPct val="10000"/>
              </a:spcBef>
            </a:pPr>
            <a:endParaRPr lang="ru-RU" altLang="ru-RU" sz="2200" dirty="0"/>
          </a:p>
          <a:p>
            <a:pPr algn="just" eaLnBrk="1" hangingPunct="1">
              <a:spcBef>
                <a:spcPct val="10000"/>
              </a:spcBef>
            </a:pPr>
            <a:r>
              <a:rPr lang="ru-RU" altLang="ru-RU" sz="2200" dirty="0"/>
              <a:t>где </a:t>
            </a:r>
            <a:r>
              <a:rPr lang="en-US" altLang="ru-RU" sz="2200" dirty="0"/>
              <a:t>Q</a:t>
            </a:r>
            <a:r>
              <a:rPr lang="ru-RU" altLang="ru-RU" sz="2200" dirty="0" err="1"/>
              <a:t>осн</a:t>
            </a:r>
            <a:r>
              <a:rPr lang="ru-RU" altLang="ru-RU" sz="2200" dirty="0"/>
              <a:t> – объем произведенной продукции (выполненной работы) основными рабочими, обслуживаемыми вспомогательным рабочим.</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Line 2"/>
          <p:cNvSpPr>
            <a:spLocks noChangeShapeType="1"/>
          </p:cNvSpPr>
          <p:nvPr/>
        </p:nvSpPr>
        <p:spPr bwMode="auto">
          <a:xfrm>
            <a:off x="323850" y="1125538"/>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47107"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endParaRPr lang="ru-RU" altLang="ru-RU" sz="2800">
              <a:solidFill>
                <a:srgbClr val="333399"/>
              </a:solidFill>
            </a:endParaRPr>
          </a:p>
          <a:p>
            <a:pPr algn="ctr" eaLnBrk="1" hangingPunct="1"/>
            <a:r>
              <a:rPr lang="ru-RU" altLang="ru-RU" sz="2800">
                <a:solidFill>
                  <a:srgbClr val="333399"/>
                </a:solidFill>
              </a:rPr>
              <a:t>Формы и системы оплаты труда</a:t>
            </a:r>
          </a:p>
        </p:txBody>
      </p:sp>
      <p:sp>
        <p:nvSpPr>
          <p:cNvPr id="47108" name="Text Box 4"/>
          <p:cNvSpPr txBox="1">
            <a:spLocks noChangeArrowheads="1"/>
          </p:cNvSpPr>
          <p:nvPr/>
        </p:nvSpPr>
        <p:spPr bwMode="auto">
          <a:xfrm>
            <a:off x="323850" y="6308725"/>
            <a:ext cx="254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2BE39882-42FC-4279-B85B-E12752C62E48}" type="slidenum">
              <a:rPr lang="ru-RU" altLang="ru-RU" sz="1800"/>
              <a:pPr eaLnBrk="1" hangingPunct="1"/>
              <a:t>34</a:t>
            </a:fld>
            <a:endParaRPr lang="ru-RU" altLang="ru-RU" sz="1800"/>
          </a:p>
        </p:txBody>
      </p:sp>
      <p:sp>
        <p:nvSpPr>
          <p:cNvPr id="47109" name="Text Box 5"/>
          <p:cNvSpPr txBox="1">
            <a:spLocks noChangeArrowheads="1"/>
          </p:cNvSpPr>
          <p:nvPr/>
        </p:nvSpPr>
        <p:spPr bwMode="auto">
          <a:xfrm>
            <a:off x="323850" y="1412875"/>
            <a:ext cx="7848550" cy="44643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50850" defTabSz="450850">
              <a:defRPr sz="2000">
                <a:solidFill>
                  <a:schemeClr val="tx1"/>
                </a:solidFill>
                <a:latin typeface="Arial" panose="020B0604020202020204" pitchFamily="34" charset="0"/>
              </a:defRPr>
            </a:lvl1pPr>
            <a:lvl2pPr marL="884238" indent="-254000" defTabSz="450850">
              <a:defRPr sz="2000">
                <a:solidFill>
                  <a:schemeClr val="tx1"/>
                </a:solidFill>
                <a:latin typeface="Arial" panose="020B0604020202020204" pitchFamily="34" charset="0"/>
              </a:defRPr>
            </a:lvl2pPr>
            <a:lvl3pPr marL="1336675" indent="-273050" defTabSz="450850">
              <a:defRPr sz="2000">
                <a:solidFill>
                  <a:schemeClr val="tx1"/>
                </a:solidFill>
                <a:latin typeface="Arial" panose="020B0604020202020204" pitchFamily="34" charset="0"/>
              </a:defRPr>
            </a:lvl3pPr>
            <a:lvl4pPr marL="1600200" indent="-228600" defTabSz="450850">
              <a:defRPr sz="2000">
                <a:solidFill>
                  <a:schemeClr val="tx1"/>
                </a:solidFill>
                <a:latin typeface="Arial" panose="020B0604020202020204" pitchFamily="34" charset="0"/>
              </a:defRPr>
            </a:lvl4pPr>
            <a:lvl5pPr marL="2057400" indent="-228600" defTabSz="450850">
              <a:defRPr sz="2000">
                <a:solidFill>
                  <a:schemeClr val="tx1"/>
                </a:solidFill>
                <a:latin typeface="Arial" panose="020B0604020202020204" pitchFamily="34" charset="0"/>
              </a:defRPr>
            </a:lvl5pPr>
            <a:lvl6pPr marL="2514600" indent="-228600" defTabSz="450850" eaLnBrk="0" fontAlgn="base" hangingPunct="0">
              <a:spcBef>
                <a:spcPct val="0"/>
              </a:spcBef>
              <a:spcAft>
                <a:spcPct val="0"/>
              </a:spcAft>
              <a:defRPr sz="2000">
                <a:solidFill>
                  <a:schemeClr val="tx1"/>
                </a:solidFill>
                <a:latin typeface="Arial" panose="020B0604020202020204" pitchFamily="34" charset="0"/>
              </a:defRPr>
            </a:lvl6pPr>
            <a:lvl7pPr marL="2971800" indent="-228600" defTabSz="450850" eaLnBrk="0" fontAlgn="base" hangingPunct="0">
              <a:spcBef>
                <a:spcPct val="0"/>
              </a:spcBef>
              <a:spcAft>
                <a:spcPct val="0"/>
              </a:spcAft>
              <a:defRPr sz="2000">
                <a:solidFill>
                  <a:schemeClr val="tx1"/>
                </a:solidFill>
                <a:latin typeface="Arial" panose="020B0604020202020204" pitchFamily="34" charset="0"/>
              </a:defRPr>
            </a:lvl7pPr>
            <a:lvl8pPr marL="3429000" indent="-228600" defTabSz="450850" eaLnBrk="0" fontAlgn="base" hangingPunct="0">
              <a:spcBef>
                <a:spcPct val="0"/>
              </a:spcBef>
              <a:spcAft>
                <a:spcPct val="0"/>
              </a:spcAft>
              <a:defRPr sz="2000">
                <a:solidFill>
                  <a:schemeClr val="tx1"/>
                </a:solidFill>
                <a:latin typeface="Arial" panose="020B0604020202020204" pitchFamily="34" charset="0"/>
              </a:defRPr>
            </a:lvl8pPr>
            <a:lvl9pPr marL="3886200" indent="-228600" defTabSz="45085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10000"/>
              </a:spcBef>
            </a:pPr>
            <a:endParaRPr lang="ru-RU" altLang="ru-RU" dirty="0"/>
          </a:p>
          <a:p>
            <a:pPr algn="just" eaLnBrk="1" hangingPunct="1">
              <a:spcBef>
                <a:spcPct val="10000"/>
              </a:spcBef>
            </a:pPr>
            <a:r>
              <a:rPr lang="ru-RU" altLang="ru-RU" sz="2400" i="1" dirty="0"/>
              <a:t>Аккордная</a:t>
            </a:r>
            <a:r>
              <a:rPr lang="ru-RU" altLang="ru-RU" sz="2400" dirty="0"/>
              <a:t> заработная плата – оплата за комплекс работ (для бригады), распределяется пропорционально отработанному времени и разряду рабочего. </a:t>
            </a:r>
          </a:p>
          <a:p>
            <a:pPr algn="just" eaLnBrk="1" hangingPunct="1">
              <a:spcBef>
                <a:spcPct val="10000"/>
              </a:spcBef>
            </a:pPr>
            <a:endParaRPr lang="ru-RU" altLang="ru-RU" sz="2400" dirty="0"/>
          </a:p>
          <a:p>
            <a:pPr algn="just" eaLnBrk="1" hangingPunct="1">
              <a:spcBef>
                <a:spcPct val="10000"/>
              </a:spcBef>
            </a:pPr>
            <a:r>
              <a:rPr lang="ru-RU" altLang="ru-RU" sz="2400" i="1" dirty="0"/>
              <a:t>Аккордно-премиальная</a:t>
            </a:r>
            <a:r>
              <a:rPr lang="ru-RU" altLang="ru-RU" sz="2400" dirty="0"/>
              <a:t> заработная плата - оплата за комплекс работ (для бригады), распределяется пропорционально отработанному времени и разряду рабочего + премия за выполнение работ в короткий срок.</a:t>
            </a:r>
          </a:p>
          <a:p>
            <a:pPr algn="just" eaLnBrk="1" hangingPunct="1">
              <a:spcBef>
                <a:spcPct val="10000"/>
              </a:spcBef>
            </a:pPr>
            <a:endParaRPr lang="ru-RU" altLang="ru-RU" sz="24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Line 2"/>
          <p:cNvSpPr>
            <a:spLocks noChangeShapeType="1"/>
          </p:cNvSpPr>
          <p:nvPr/>
        </p:nvSpPr>
        <p:spPr bwMode="auto">
          <a:xfrm>
            <a:off x="323850" y="1125538"/>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49155"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endParaRPr lang="ru-RU" altLang="ru-RU" sz="2800">
              <a:solidFill>
                <a:srgbClr val="333399"/>
              </a:solidFill>
            </a:endParaRPr>
          </a:p>
          <a:p>
            <a:pPr algn="ctr" eaLnBrk="1" hangingPunct="1"/>
            <a:r>
              <a:rPr lang="ru-RU" altLang="ru-RU" sz="2800">
                <a:solidFill>
                  <a:srgbClr val="333399"/>
                </a:solidFill>
              </a:rPr>
              <a:t>Формы и системы оплаты труда</a:t>
            </a:r>
          </a:p>
        </p:txBody>
      </p:sp>
      <p:sp>
        <p:nvSpPr>
          <p:cNvPr id="49156" name="Text Box 4"/>
          <p:cNvSpPr txBox="1">
            <a:spLocks noChangeArrowheads="1"/>
          </p:cNvSpPr>
          <p:nvPr/>
        </p:nvSpPr>
        <p:spPr bwMode="auto">
          <a:xfrm>
            <a:off x="323850" y="6308725"/>
            <a:ext cx="254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BD8ADEDA-75D7-4270-A696-7D8856B74A65}" type="slidenum">
              <a:rPr lang="ru-RU" altLang="ru-RU" sz="1800"/>
              <a:pPr eaLnBrk="1" hangingPunct="1"/>
              <a:t>35</a:t>
            </a:fld>
            <a:endParaRPr lang="ru-RU" altLang="ru-RU" sz="1800"/>
          </a:p>
        </p:txBody>
      </p:sp>
      <p:sp>
        <p:nvSpPr>
          <p:cNvPr id="49157" name="Text Box 5"/>
          <p:cNvSpPr txBox="1">
            <a:spLocks noChangeArrowheads="1"/>
          </p:cNvSpPr>
          <p:nvPr/>
        </p:nvSpPr>
        <p:spPr bwMode="auto">
          <a:xfrm>
            <a:off x="539874" y="1412875"/>
            <a:ext cx="7632526" cy="43195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50850" defTabSz="450850">
              <a:defRPr sz="2000">
                <a:solidFill>
                  <a:schemeClr val="tx1"/>
                </a:solidFill>
                <a:latin typeface="Arial" panose="020B0604020202020204" pitchFamily="34" charset="0"/>
              </a:defRPr>
            </a:lvl1pPr>
            <a:lvl2pPr marL="884238" indent="-254000" defTabSz="450850">
              <a:defRPr sz="2000">
                <a:solidFill>
                  <a:schemeClr val="tx1"/>
                </a:solidFill>
                <a:latin typeface="Arial" panose="020B0604020202020204" pitchFamily="34" charset="0"/>
              </a:defRPr>
            </a:lvl2pPr>
            <a:lvl3pPr marL="1336675" indent="-273050" defTabSz="450850">
              <a:defRPr sz="2000">
                <a:solidFill>
                  <a:schemeClr val="tx1"/>
                </a:solidFill>
                <a:latin typeface="Arial" panose="020B0604020202020204" pitchFamily="34" charset="0"/>
              </a:defRPr>
            </a:lvl3pPr>
            <a:lvl4pPr marL="1600200" indent="-228600" defTabSz="450850">
              <a:defRPr sz="2000">
                <a:solidFill>
                  <a:schemeClr val="tx1"/>
                </a:solidFill>
                <a:latin typeface="Arial" panose="020B0604020202020204" pitchFamily="34" charset="0"/>
              </a:defRPr>
            </a:lvl4pPr>
            <a:lvl5pPr marL="2057400" indent="-228600" defTabSz="450850">
              <a:defRPr sz="2000">
                <a:solidFill>
                  <a:schemeClr val="tx1"/>
                </a:solidFill>
                <a:latin typeface="Arial" panose="020B0604020202020204" pitchFamily="34" charset="0"/>
              </a:defRPr>
            </a:lvl5pPr>
            <a:lvl6pPr marL="2514600" indent="-228600" defTabSz="450850" eaLnBrk="0" fontAlgn="base" hangingPunct="0">
              <a:spcBef>
                <a:spcPct val="0"/>
              </a:spcBef>
              <a:spcAft>
                <a:spcPct val="0"/>
              </a:spcAft>
              <a:defRPr sz="2000">
                <a:solidFill>
                  <a:schemeClr val="tx1"/>
                </a:solidFill>
                <a:latin typeface="Arial" panose="020B0604020202020204" pitchFamily="34" charset="0"/>
              </a:defRPr>
            </a:lvl6pPr>
            <a:lvl7pPr marL="2971800" indent="-228600" defTabSz="450850" eaLnBrk="0" fontAlgn="base" hangingPunct="0">
              <a:spcBef>
                <a:spcPct val="0"/>
              </a:spcBef>
              <a:spcAft>
                <a:spcPct val="0"/>
              </a:spcAft>
              <a:defRPr sz="2000">
                <a:solidFill>
                  <a:schemeClr val="tx1"/>
                </a:solidFill>
                <a:latin typeface="Arial" panose="020B0604020202020204" pitchFamily="34" charset="0"/>
              </a:defRPr>
            </a:lvl7pPr>
            <a:lvl8pPr marL="3429000" indent="-228600" defTabSz="450850" eaLnBrk="0" fontAlgn="base" hangingPunct="0">
              <a:spcBef>
                <a:spcPct val="0"/>
              </a:spcBef>
              <a:spcAft>
                <a:spcPct val="0"/>
              </a:spcAft>
              <a:defRPr sz="2000">
                <a:solidFill>
                  <a:schemeClr val="tx1"/>
                </a:solidFill>
                <a:latin typeface="Arial" panose="020B0604020202020204" pitchFamily="34" charset="0"/>
              </a:defRPr>
            </a:lvl8pPr>
            <a:lvl9pPr marL="3886200" indent="-228600" defTabSz="45085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10000"/>
              </a:spcBef>
            </a:pPr>
            <a:endParaRPr lang="ru-RU" altLang="ru-RU" dirty="0"/>
          </a:p>
          <a:p>
            <a:pPr algn="just" eaLnBrk="1" hangingPunct="1">
              <a:spcBef>
                <a:spcPct val="10000"/>
              </a:spcBef>
            </a:pPr>
            <a:r>
              <a:rPr lang="ru-RU" altLang="ru-RU" sz="2400" i="1" dirty="0"/>
              <a:t>	Повременной</a:t>
            </a:r>
            <a:r>
              <a:rPr lang="ru-RU" altLang="ru-RU" sz="2400" dirty="0"/>
              <a:t> называется такая форма оплаты труда, при которой заработная плата начисляется работникам по установленному окладу за фактически отработанное на производстве время.</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Line 2"/>
          <p:cNvSpPr>
            <a:spLocks noChangeShapeType="1"/>
          </p:cNvSpPr>
          <p:nvPr/>
        </p:nvSpPr>
        <p:spPr bwMode="auto">
          <a:xfrm>
            <a:off x="323850" y="1125538"/>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51203"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endParaRPr lang="ru-RU" altLang="ru-RU" sz="2800">
              <a:solidFill>
                <a:srgbClr val="333399"/>
              </a:solidFill>
            </a:endParaRPr>
          </a:p>
          <a:p>
            <a:pPr algn="ctr" eaLnBrk="1" hangingPunct="1"/>
            <a:r>
              <a:rPr lang="ru-RU" altLang="ru-RU" sz="2800">
                <a:solidFill>
                  <a:srgbClr val="333399"/>
                </a:solidFill>
              </a:rPr>
              <a:t>Формы и системы оплаты труда</a:t>
            </a:r>
          </a:p>
        </p:txBody>
      </p:sp>
      <p:sp>
        <p:nvSpPr>
          <p:cNvPr id="51204" name="Text Box 4"/>
          <p:cNvSpPr txBox="1">
            <a:spLocks noChangeArrowheads="1"/>
          </p:cNvSpPr>
          <p:nvPr/>
        </p:nvSpPr>
        <p:spPr bwMode="auto">
          <a:xfrm>
            <a:off x="323850" y="6308725"/>
            <a:ext cx="254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DD49A696-B7FF-49E8-94AA-1225EC3A0DD8}" type="slidenum">
              <a:rPr lang="ru-RU" altLang="ru-RU" sz="1800"/>
              <a:pPr eaLnBrk="1" hangingPunct="1"/>
              <a:t>36</a:t>
            </a:fld>
            <a:endParaRPr lang="ru-RU" altLang="ru-RU" sz="1800"/>
          </a:p>
        </p:txBody>
      </p:sp>
      <p:sp>
        <p:nvSpPr>
          <p:cNvPr id="51205" name="Text Box 5"/>
          <p:cNvSpPr txBox="1">
            <a:spLocks noChangeArrowheads="1"/>
          </p:cNvSpPr>
          <p:nvPr/>
        </p:nvSpPr>
        <p:spPr bwMode="auto">
          <a:xfrm>
            <a:off x="323850" y="1412875"/>
            <a:ext cx="8496300" cy="4895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50850" defTabSz="450850">
              <a:defRPr sz="2000">
                <a:solidFill>
                  <a:schemeClr val="tx1"/>
                </a:solidFill>
                <a:latin typeface="Arial" panose="020B0604020202020204" pitchFamily="34" charset="0"/>
              </a:defRPr>
            </a:lvl1pPr>
            <a:lvl2pPr marL="884238" indent="-254000" defTabSz="450850">
              <a:defRPr sz="2000">
                <a:solidFill>
                  <a:schemeClr val="tx1"/>
                </a:solidFill>
                <a:latin typeface="Arial" panose="020B0604020202020204" pitchFamily="34" charset="0"/>
              </a:defRPr>
            </a:lvl2pPr>
            <a:lvl3pPr marL="1336675" indent="-273050" defTabSz="450850">
              <a:defRPr sz="2000">
                <a:solidFill>
                  <a:schemeClr val="tx1"/>
                </a:solidFill>
                <a:latin typeface="Arial" panose="020B0604020202020204" pitchFamily="34" charset="0"/>
              </a:defRPr>
            </a:lvl3pPr>
            <a:lvl4pPr marL="1600200" indent="-228600" defTabSz="450850">
              <a:defRPr sz="2000">
                <a:solidFill>
                  <a:schemeClr val="tx1"/>
                </a:solidFill>
                <a:latin typeface="Arial" panose="020B0604020202020204" pitchFamily="34" charset="0"/>
              </a:defRPr>
            </a:lvl4pPr>
            <a:lvl5pPr marL="2057400" indent="-228600" defTabSz="450850">
              <a:defRPr sz="2000">
                <a:solidFill>
                  <a:schemeClr val="tx1"/>
                </a:solidFill>
                <a:latin typeface="Arial" panose="020B0604020202020204" pitchFamily="34" charset="0"/>
              </a:defRPr>
            </a:lvl5pPr>
            <a:lvl6pPr marL="2514600" indent="-228600" defTabSz="450850" eaLnBrk="0" fontAlgn="base" hangingPunct="0">
              <a:spcBef>
                <a:spcPct val="0"/>
              </a:spcBef>
              <a:spcAft>
                <a:spcPct val="0"/>
              </a:spcAft>
              <a:defRPr sz="2000">
                <a:solidFill>
                  <a:schemeClr val="tx1"/>
                </a:solidFill>
                <a:latin typeface="Arial" panose="020B0604020202020204" pitchFamily="34" charset="0"/>
              </a:defRPr>
            </a:lvl6pPr>
            <a:lvl7pPr marL="2971800" indent="-228600" defTabSz="450850" eaLnBrk="0" fontAlgn="base" hangingPunct="0">
              <a:spcBef>
                <a:spcPct val="0"/>
              </a:spcBef>
              <a:spcAft>
                <a:spcPct val="0"/>
              </a:spcAft>
              <a:defRPr sz="2000">
                <a:solidFill>
                  <a:schemeClr val="tx1"/>
                </a:solidFill>
                <a:latin typeface="Arial" panose="020B0604020202020204" pitchFamily="34" charset="0"/>
              </a:defRPr>
            </a:lvl7pPr>
            <a:lvl8pPr marL="3429000" indent="-228600" defTabSz="450850" eaLnBrk="0" fontAlgn="base" hangingPunct="0">
              <a:spcBef>
                <a:spcPct val="0"/>
              </a:spcBef>
              <a:spcAft>
                <a:spcPct val="0"/>
              </a:spcAft>
              <a:defRPr sz="2000">
                <a:solidFill>
                  <a:schemeClr val="tx1"/>
                </a:solidFill>
                <a:latin typeface="Arial" panose="020B0604020202020204" pitchFamily="34" charset="0"/>
              </a:defRPr>
            </a:lvl8pPr>
            <a:lvl9pPr marL="3886200" indent="-228600" defTabSz="45085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10000"/>
              </a:spcBef>
            </a:pPr>
            <a:endParaRPr lang="ru-RU" altLang="ru-RU"/>
          </a:p>
          <a:p>
            <a:pPr algn="just" eaLnBrk="1" hangingPunct="1">
              <a:spcBef>
                <a:spcPct val="10000"/>
              </a:spcBef>
            </a:pPr>
            <a:r>
              <a:rPr lang="ru-RU" altLang="ru-RU" sz="2400" i="1"/>
              <a:t>	</a:t>
            </a:r>
            <a:r>
              <a:rPr lang="ru-RU" altLang="ru-RU" sz="2400"/>
              <a:t>Разновидности повременной оплаты труда:</a:t>
            </a:r>
          </a:p>
          <a:p>
            <a:pPr algn="just" eaLnBrk="1" hangingPunct="1">
              <a:spcBef>
                <a:spcPct val="10000"/>
              </a:spcBef>
            </a:pPr>
            <a:endParaRPr lang="ru-RU" altLang="ru-RU" sz="2400"/>
          </a:p>
          <a:p>
            <a:pPr algn="just" eaLnBrk="1" hangingPunct="1">
              <a:spcBef>
                <a:spcPct val="10000"/>
              </a:spcBef>
              <a:buFont typeface="Wingdings" panose="05000000000000000000" pitchFamily="2" charset="2"/>
              <a:buChar char="ü"/>
            </a:pPr>
            <a:r>
              <a:rPr lang="ru-RU" altLang="ru-RU" sz="2400"/>
              <a:t>простая повременная;</a:t>
            </a:r>
          </a:p>
          <a:p>
            <a:pPr algn="just" eaLnBrk="1" hangingPunct="1">
              <a:spcBef>
                <a:spcPct val="10000"/>
              </a:spcBef>
              <a:buFont typeface="Wingdings" panose="05000000000000000000" pitchFamily="2" charset="2"/>
              <a:buChar char="ü"/>
            </a:pPr>
            <a:r>
              <a:rPr lang="ru-RU" altLang="ru-RU" sz="2400"/>
              <a:t>повременно-премиальная;</a:t>
            </a:r>
          </a:p>
          <a:p>
            <a:pPr algn="just" eaLnBrk="1" hangingPunct="1">
              <a:spcBef>
                <a:spcPct val="10000"/>
              </a:spcBef>
              <a:buFont typeface="Wingdings" panose="05000000000000000000" pitchFamily="2" charset="2"/>
              <a:buChar char="ü"/>
            </a:pPr>
            <a:r>
              <a:rPr lang="ru-RU" altLang="ru-RU" sz="2400"/>
              <a:t>окладная.</a:t>
            </a:r>
          </a:p>
          <a:p>
            <a:pPr algn="just" eaLnBrk="1" hangingPunct="1">
              <a:spcBef>
                <a:spcPct val="10000"/>
              </a:spcBef>
            </a:pPr>
            <a:endParaRPr lang="ru-RU" altLang="ru-RU" sz="240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Line 2"/>
          <p:cNvSpPr>
            <a:spLocks noChangeShapeType="1"/>
          </p:cNvSpPr>
          <p:nvPr/>
        </p:nvSpPr>
        <p:spPr bwMode="auto">
          <a:xfrm>
            <a:off x="323850" y="1125538"/>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52227"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endParaRPr lang="ru-RU" altLang="ru-RU" sz="2800">
              <a:solidFill>
                <a:srgbClr val="333399"/>
              </a:solidFill>
            </a:endParaRPr>
          </a:p>
          <a:p>
            <a:pPr algn="ctr" eaLnBrk="1" hangingPunct="1"/>
            <a:r>
              <a:rPr lang="ru-RU" altLang="ru-RU" sz="2800">
                <a:solidFill>
                  <a:srgbClr val="333399"/>
                </a:solidFill>
              </a:rPr>
              <a:t>Формы и системы оплаты труда</a:t>
            </a:r>
          </a:p>
        </p:txBody>
      </p:sp>
      <p:sp>
        <p:nvSpPr>
          <p:cNvPr id="52228" name="Text Box 4"/>
          <p:cNvSpPr txBox="1">
            <a:spLocks noChangeArrowheads="1"/>
          </p:cNvSpPr>
          <p:nvPr/>
        </p:nvSpPr>
        <p:spPr bwMode="auto">
          <a:xfrm>
            <a:off x="323850" y="6308725"/>
            <a:ext cx="254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682225DE-1156-4035-816B-883CB78474FE}" type="slidenum">
              <a:rPr lang="ru-RU" altLang="ru-RU" sz="1800"/>
              <a:pPr eaLnBrk="1" hangingPunct="1"/>
              <a:t>37</a:t>
            </a:fld>
            <a:endParaRPr lang="ru-RU" altLang="ru-RU" sz="1800"/>
          </a:p>
        </p:txBody>
      </p:sp>
      <p:sp>
        <p:nvSpPr>
          <p:cNvPr id="52229" name="Text Box 5"/>
          <p:cNvSpPr txBox="1">
            <a:spLocks noChangeArrowheads="1"/>
          </p:cNvSpPr>
          <p:nvPr/>
        </p:nvSpPr>
        <p:spPr bwMode="auto">
          <a:xfrm>
            <a:off x="323850" y="1412875"/>
            <a:ext cx="7920558" cy="4536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50850" defTabSz="450850">
              <a:defRPr sz="2000">
                <a:solidFill>
                  <a:schemeClr val="tx1"/>
                </a:solidFill>
                <a:latin typeface="Arial" panose="020B0604020202020204" pitchFamily="34" charset="0"/>
              </a:defRPr>
            </a:lvl1pPr>
            <a:lvl2pPr marL="884238" indent="-254000" defTabSz="450850">
              <a:defRPr sz="2000">
                <a:solidFill>
                  <a:schemeClr val="tx1"/>
                </a:solidFill>
                <a:latin typeface="Arial" panose="020B0604020202020204" pitchFamily="34" charset="0"/>
              </a:defRPr>
            </a:lvl2pPr>
            <a:lvl3pPr marL="1336675" indent="-273050" defTabSz="450850">
              <a:defRPr sz="2000">
                <a:solidFill>
                  <a:schemeClr val="tx1"/>
                </a:solidFill>
                <a:latin typeface="Arial" panose="020B0604020202020204" pitchFamily="34" charset="0"/>
              </a:defRPr>
            </a:lvl3pPr>
            <a:lvl4pPr marL="1600200" indent="-228600" defTabSz="450850">
              <a:defRPr sz="2000">
                <a:solidFill>
                  <a:schemeClr val="tx1"/>
                </a:solidFill>
                <a:latin typeface="Arial" panose="020B0604020202020204" pitchFamily="34" charset="0"/>
              </a:defRPr>
            </a:lvl4pPr>
            <a:lvl5pPr marL="2057400" indent="-228600" defTabSz="450850">
              <a:defRPr sz="2000">
                <a:solidFill>
                  <a:schemeClr val="tx1"/>
                </a:solidFill>
                <a:latin typeface="Arial" panose="020B0604020202020204" pitchFamily="34" charset="0"/>
              </a:defRPr>
            </a:lvl5pPr>
            <a:lvl6pPr marL="2514600" indent="-228600" defTabSz="450850" eaLnBrk="0" fontAlgn="base" hangingPunct="0">
              <a:spcBef>
                <a:spcPct val="0"/>
              </a:spcBef>
              <a:spcAft>
                <a:spcPct val="0"/>
              </a:spcAft>
              <a:defRPr sz="2000">
                <a:solidFill>
                  <a:schemeClr val="tx1"/>
                </a:solidFill>
                <a:latin typeface="Arial" panose="020B0604020202020204" pitchFamily="34" charset="0"/>
              </a:defRPr>
            </a:lvl6pPr>
            <a:lvl7pPr marL="2971800" indent="-228600" defTabSz="450850" eaLnBrk="0" fontAlgn="base" hangingPunct="0">
              <a:spcBef>
                <a:spcPct val="0"/>
              </a:spcBef>
              <a:spcAft>
                <a:spcPct val="0"/>
              </a:spcAft>
              <a:defRPr sz="2000">
                <a:solidFill>
                  <a:schemeClr val="tx1"/>
                </a:solidFill>
                <a:latin typeface="Arial" panose="020B0604020202020204" pitchFamily="34" charset="0"/>
              </a:defRPr>
            </a:lvl7pPr>
            <a:lvl8pPr marL="3429000" indent="-228600" defTabSz="450850" eaLnBrk="0" fontAlgn="base" hangingPunct="0">
              <a:spcBef>
                <a:spcPct val="0"/>
              </a:spcBef>
              <a:spcAft>
                <a:spcPct val="0"/>
              </a:spcAft>
              <a:defRPr sz="2000">
                <a:solidFill>
                  <a:schemeClr val="tx1"/>
                </a:solidFill>
                <a:latin typeface="Arial" panose="020B0604020202020204" pitchFamily="34" charset="0"/>
              </a:defRPr>
            </a:lvl8pPr>
            <a:lvl9pPr marL="3886200" indent="-228600" defTabSz="45085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10000"/>
              </a:spcBef>
            </a:pPr>
            <a:endParaRPr lang="ru-RU" altLang="ru-RU" dirty="0"/>
          </a:p>
          <a:p>
            <a:pPr algn="just" eaLnBrk="1" hangingPunct="1">
              <a:spcBef>
                <a:spcPct val="10000"/>
              </a:spcBef>
            </a:pPr>
            <a:r>
              <a:rPr lang="ru-RU" altLang="ru-RU" sz="2400" i="1" dirty="0"/>
              <a:t>	</a:t>
            </a:r>
            <a:r>
              <a:rPr lang="ru-RU" altLang="ru-RU" sz="2400" dirty="0"/>
              <a:t>Простая повременная заработная плата – оплата производится по установленному окладу за фактически отработанное время: </a:t>
            </a:r>
          </a:p>
          <a:p>
            <a:pPr algn="just" eaLnBrk="1" hangingPunct="1">
              <a:spcBef>
                <a:spcPct val="10000"/>
              </a:spcBef>
            </a:pPr>
            <a:endParaRPr lang="ru-RU" altLang="ru-RU" sz="2400" dirty="0"/>
          </a:p>
          <a:p>
            <a:pPr algn="ctr" eaLnBrk="1" hangingPunct="1">
              <a:spcBef>
                <a:spcPct val="10000"/>
              </a:spcBef>
            </a:pPr>
            <a:r>
              <a:rPr lang="ru-RU" altLang="ru-RU" sz="2400" dirty="0" err="1"/>
              <a:t>Зп</a:t>
            </a:r>
            <a:r>
              <a:rPr lang="fr-FR" altLang="ru-RU" sz="2400" dirty="0"/>
              <a:t>=</a:t>
            </a:r>
            <a:r>
              <a:rPr lang="ru-RU" altLang="ru-RU" sz="2400" dirty="0"/>
              <a:t>ТС</a:t>
            </a:r>
            <a:r>
              <a:rPr lang="fr-FR" altLang="ru-RU" sz="2400" dirty="0"/>
              <a:t>*t</a:t>
            </a:r>
            <a:r>
              <a:rPr lang="ru-RU" altLang="ru-RU" sz="2400" dirty="0"/>
              <a:t>,</a:t>
            </a:r>
          </a:p>
          <a:p>
            <a:pPr algn="just" eaLnBrk="1" hangingPunct="1">
              <a:spcBef>
                <a:spcPct val="10000"/>
              </a:spcBef>
            </a:pPr>
            <a:endParaRPr lang="ru-RU" altLang="ru-RU" sz="2400" dirty="0"/>
          </a:p>
          <a:p>
            <a:pPr algn="just" eaLnBrk="1" hangingPunct="1">
              <a:spcBef>
                <a:spcPct val="10000"/>
              </a:spcBef>
            </a:pPr>
            <a:r>
              <a:rPr lang="ru-RU" altLang="ru-RU" sz="2400" dirty="0"/>
              <a:t>где </a:t>
            </a:r>
            <a:r>
              <a:rPr lang="ru-RU" altLang="ru-RU" sz="2400" dirty="0" err="1"/>
              <a:t>Зп</a:t>
            </a:r>
            <a:r>
              <a:rPr lang="ru-RU" altLang="ru-RU" sz="2400" dirty="0"/>
              <a:t> – повременный заработок;</a:t>
            </a:r>
          </a:p>
          <a:p>
            <a:pPr algn="just" eaLnBrk="1" hangingPunct="1">
              <a:spcBef>
                <a:spcPct val="10000"/>
              </a:spcBef>
            </a:pPr>
            <a:r>
              <a:rPr lang="en-US" altLang="ru-RU" sz="2400" dirty="0"/>
              <a:t>      </a:t>
            </a:r>
            <a:r>
              <a:rPr lang="ru-RU" altLang="ru-RU" sz="2400" dirty="0"/>
              <a:t>ТС – тарифная ставка;</a:t>
            </a:r>
          </a:p>
          <a:p>
            <a:pPr algn="just" eaLnBrk="1" hangingPunct="1">
              <a:spcBef>
                <a:spcPct val="10000"/>
              </a:spcBef>
            </a:pPr>
            <a:r>
              <a:rPr lang="en-US" altLang="ru-RU" sz="2400" dirty="0"/>
              <a:t>       t</a:t>
            </a:r>
            <a:r>
              <a:rPr lang="ru-RU" altLang="ru-RU" sz="2400" dirty="0"/>
              <a:t> – количество отработанного работником времени.</a:t>
            </a:r>
          </a:p>
          <a:p>
            <a:pPr algn="just" eaLnBrk="1" hangingPunct="1">
              <a:spcBef>
                <a:spcPct val="10000"/>
              </a:spcBef>
            </a:pPr>
            <a:endParaRPr lang="ru-RU" altLang="ru-RU" sz="2400" dirty="0"/>
          </a:p>
          <a:p>
            <a:pPr algn="just" eaLnBrk="1" hangingPunct="1">
              <a:spcBef>
                <a:spcPct val="10000"/>
              </a:spcBef>
            </a:pPr>
            <a:endParaRPr lang="ru-RU" altLang="ru-RU" sz="24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Line 2"/>
          <p:cNvSpPr>
            <a:spLocks noChangeShapeType="1"/>
          </p:cNvSpPr>
          <p:nvPr/>
        </p:nvSpPr>
        <p:spPr bwMode="auto">
          <a:xfrm>
            <a:off x="323850" y="1125538"/>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53251"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endParaRPr lang="ru-RU" altLang="ru-RU" sz="2800">
              <a:solidFill>
                <a:srgbClr val="333399"/>
              </a:solidFill>
            </a:endParaRPr>
          </a:p>
          <a:p>
            <a:pPr algn="ctr" eaLnBrk="1" hangingPunct="1"/>
            <a:r>
              <a:rPr lang="ru-RU" altLang="ru-RU" sz="2800">
                <a:solidFill>
                  <a:srgbClr val="333399"/>
                </a:solidFill>
              </a:rPr>
              <a:t>Формы и системы оплаты труда</a:t>
            </a:r>
          </a:p>
        </p:txBody>
      </p:sp>
      <p:sp>
        <p:nvSpPr>
          <p:cNvPr id="53252" name="Text Box 4"/>
          <p:cNvSpPr txBox="1">
            <a:spLocks noChangeArrowheads="1"/>
          </p:cNvSpPr>
          <p:nvPr/>
        </p:nvSpPr>
        <p:spPr bwMode="auto">
          <a:xfrm>
            <a:off x="323850" y="6308725"/>
            <a:ext cx="254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E6097C4A-D77F-4286-9B09-7B90068B2D5E}" type="slidenum">
              <a:rPr lang="ru-RU" altLang="ru-RU" sz="1800"/>
              <a:pPr eaLnBrk="1" hangingPunct="1"/>
              <a:t>38</a:t>
            </a:fld>
            <a:endParaRPr lang="ru-RU" altLang="ru-RU" sz="1800"/>
          </a:p>
        </p:txBody>
      </p:sp>
      <p:sp>
        <p:nvSpPr>
          <p:cNvPr id="53253" name="Text Box 5"/>
          <p:cNvSpPr txBox="1">
            <a:spLocks noChangeArrowheads="1"/>
          </p:cNvSpPr>
          <p:nvPr/>
        </p:nvSpPr>
        <p:spPr bwMode="auto">
          <a:xfrm>
            <a:off x="323850" y="1412875"/>
            <a:ext cx="7992566" cy="4680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50850" defTabSz="450850">
              <a:defRPr sz="2000">
                <a:solidFill>
                  <a:schemeClr val="tx1"/>
                </a:solidFill>
                <a:latin typeface="Arial" panose="020B0604020202020204" pitchFamily="34" charset="0"/>
              </a:defRPr>
            </a:lvl1pPr>
            <a:lvl2pPr marL="884238" indent="-254000" defTabSz="450850">
              <a:defRPr sz="2000">
                <a:solidFill>
                  <a:schemeClr val="tx1"/>
                </a:solidFill>
                <a:latin typeface="Arial" panose="020B0604020202020204" pitchFamily="34" charset="0"/>
              </a:defRPr>
            </a:lvl2pPr>
            <a:lvl3pPr marL="1336675" indent="-273050" defTabSz="450850">
              <a:defRPr sz="2000">
                <a:solidFill>
                  <a:schemeClr val="tx1"/>
                </a:solidFill>
                <a:latin typeface="Arial" panose="020B0604020202020204" pitchFamily="34" charset="0"/>
              </a:defRPr>
            </a:lvl3pPr>
            <a:lvl4pPr marL="1600200" indent="-228600" defTabSz="450850">
              <a:defRPr sz="2000">
                <a:solidFill>
                  <a:schemeClr val="tx1"/>
                </a:solidFill>
                <a:latin typeface="Arial" panose="020B0604020202020204" pitchFamily="34" charset="0"/>
              </a:defRPr>
            </a:lvl4pPr>
            <a:lvl5pPr marL="2057400" indent="-228600" defTabSz="450850">
              <a:defRPr sz="2000">
                <a:solidFill>
                  <a:schemeClr val="tx1"/>
                </a:solidFill>
                <a:latin typeface="Arial" panose="020B0604020202020204" pitchFamily="34" charset="0"/>
              </a:defRPr>
            </a:lvl5pPr>
            <a:lvl6pPr marL="2514600" indent="-228600" defTabSz="450850" eaLnBrk="0" fontAlgn="base" hangingPunct="0">
              <a:spcBef>
                <a:spcPct val="0"/>
              </a:spcBef>
              <a:spcAft>
                <a:spcPct val="0"/>
              </a:spcAft>
              <a:defRPr sz="2000">
                <a:solidFill>
                  <a:schemeClr val="tx1"/>
                </a:solidFill>
                <a:latin typeface="Arial" panose="020B0604020202020204" pitchFamily="34" charset="0"/>
              </a:defRPr>
            </a:lvl6pPr>
            <a:lvl7pPr marL="2971800" indent="-228600" defTabSz="450850" eaLnBrk="0" fontAlgn="base" hangingPunct="0">
              <a:spcBef>
                <a:spcPct val="0"/>
              </a:spcBef>
              <a:spcAft>
                <a:spcPct val="0"/>
              </a:spcAft>
              <a:defRPr sz="2000">
                <a:solidFill>
                  <a:schemeClr val="tx1"/>
                </a:solidFill>
                <a:latin typeface="Arial" panose="020B0604020202020204" pitchFamily="34" charset="0"/>
              </a:defRPr>
            </a:lvl7pPr>
            <a:lvl8pPr marL="3429000" indent="-228600" defTabSz="450850" eaLnBrk="0" fontAlgn="base" hangingPunct="0">
              <a:spcBef>
                <a:spcPct val="0"/>
              </a:spcBef>
              <a:spcAft>
                <a:spcPct val="0"/>
              </a:spcAft>
              <a:defRPr sz="2000">
                <a:solidFill>
                  <a:schemeClr val="tx1"/>
                </a:solidFill>
                <a:latin typeface="Arial" panose="020B0604020202020204" pitchFamily="34" charset="0"/>
              </a:defRPr>
            </a:lvl8pPr>
            <a:lvl9pPr marL="3886200" indent="-228600" defTabSz="45085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10000"/>
              </a:spcBef>
            </a:pPr>
            <a:endParaRPr lang="ru-RU" altLang="ru-RU" dirty="0"/>
          </a:p>
          <a:p>
            <a:pPr algn="just" eaLnBrk="1" hangingPunct="1">
              <a:spcBef>
                <a:spcPct val="10000"/>
              </a:spcBef>
            </a:pPr>
            <a:r>
              <a:rPr lang="ru-RU" altLang="ru-RU" sz="2400" i="1" dirty="0"/>
              <a:t>	</a:t>
            </a:r>
            <a:r>
              <a:rPr lang="ru-RU" altLang="ru-RU" sz="2400" dirty="0"/>
              <a:t>Повременно-премиальная заработная плата – оплата производится по установленному окладу за фактически отработанное время + премия в процентах к зарплате, начисленной за фактически отработанное время: </a:t>
            </a:r>
          </a:p>
          <a:p>
            <a:pPr algn="just" eaLnBrk="1" hangingPunct="1">
              <a:spcBef>
                <a:spcPct val="10000"/>
              </a:spcBef>
            </a:pPr>
            <a:endParaRPr lang="ru-RU" altLang="ru-RU" sz="2400" dirty="0"/>
          </a:p>
          <a:p>
            <a:pPr algn="ctr" eaLnBrk="1" hangingPunct="1">
              <a:spcBef>
                <a:spcPct val="10000"/>
              </a:spcBef>
            </a:pPr>
            <a:r>
              <a:rPr lang="ru-RU" altLang="ru-RU" sz="2400" dirty="0" err="1"/>
              <a:t>Зп</a:t>
            </a:r>
            <a:r>
              <a:rPr lang="fr-FR" altLang="ru-RU" sz="2400" dirty="0"/>
              <a:t>=</a:t>
            </a:r>
            <a:r>
              <a:rPr lang="ru-RU" altLang="ru-RU" sz="2400" dirty="0"/>
              <a:t>ТС</a:t>
            </a:r>
            <a:r>
              <a:rPr lang="fr-FR" altLang="ru-RU" sz="2400" dirty="0"/>
              <a:t>*t</a:t>
            </a:r>
            <a:r>
              <a:rPr lang="ru-RU" altLang="ru-RU" sz="2400" dirty="0"/>
              <a:t>+П,</a:t>
            </a:r>
          </a:p>
          <a:p>
            <a:pPr algn="just" eaLnBrk="1" hangingPunct="1">
              <a:spcBef>
                <a:spcPct val="10000"/>
              </a:spcBef>
            </a:pPr>
            <a:r>
              <a:rPr lang="ru-RU" altLang="ru-RU" sz="2400" dirty="0"/>
              <a:t>где </a:t>
            </a:r>
            <a:r>
              <a:rPr lang="ru-RU" altLang="ru-RU" sz="2400" dirty="0" err="1"/>
              <a:t>Зп</a:t>
            </a:r>
            <a:r>
              <a:rPr lang="ru-RU" altLang="ru-RU" sz="2400" dirty="0"/>
              <a:t> – повременный заработок;</a:t>
            </a:r>
          </a:p>
          <a:p>
            <a:pPr algn="just" eaLnBrk="1" hangingPunct="1">
              <a:spcBef>
                <a:spcPct val="10000"/>
              </a:spcBef>
            </a:pPr>
            <a:r>
              <a:rPr lang="en-US" altLang="ru-RU" sz="2400" dirty="0"/>
              <a:t>      </a:t>
            </a:r>
            <a:r>
              <a:rPr lang="ru-RU" altLang="ru-RU" sz="2400" dirty="0"/>
              <a:t>ТС – тарифная ставка;</a:t>
            </a:r>
          </a:p>
          <a:p>
            <a:pPr algn="just" eaLnBrk="1" hangingPunct="1">
              <a:spcBef>
                <a:spcPct val="10000"/>
              </a:spcBef>
            </a:pPr>
            <a:r>
              <a:rPr lang="en-US" altLang="ru-RU" sz="2400" dirty="0"/>
              <a:t>       t</a:t>
            </a:r>
            <a:r>
              <a:rPr lang="ru-RU" altLang="ru-RU" sz="2400" dirty="0"/>
              <a:t>- количество отработанного работником времени;</a:t>
            </a:r>
          </a:p>
          <a:p>
            <a:pPr algn="just" eaLnBrk="1" hangingPunct="1">
              <a:spcBef>
                <a:spcPct val="10000"/>
              </a:spcBef>
            </a:pPr>
            <a:r>
              <a:rPr lang="ru-RU" altLang="ru-RU" sz="2400" dirty="0"/>
              <a:t>	 П- премия.</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Line 2"/>
          <p:cNvSpPr>
            <a:spLocks noChangeShapeType="1"/>
          </p:cNvSpPr>
          <p:nvPr/>
        </p:nvSpPr>
        <p:spPr bwMode="auto">
          <a:xfrm>
            <a:off x="323850" y="1125538"/>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54275"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endParaRPr lang="ru-RU" altLang="ru-RU" sz="2800">
              <a:solidFill>
                <a:srgbClr val="333399"/>
              </a:solidFill>
            </a:endParaRPr>
          </a:p>
          <a:p>
            <a:pPr algn="ctr" eaLnBrk="1" hangingPunct="1"/>
            <a:r>
              <a:rPr lang="ru-RU" altLang="ru-RU" sz="2800">
                <a:solidFill>
                  <a:srgbClr val="333399"/>
                </a:solidFill>
              </a:rPr>
              <a:t>Формы и системы оплаты труда</a:t>
            </a:r>
          </a:p>
        </p:txBody>
      </p:sp>
      <p:sp>
        <p:nvSpPr>
          <p:cNvPr id="54276" name="Text Box 4"/>
          <p:cNvSpPr txBox="1">
            <a:spLocks noChangeArrowheads="1"/>
          </p:cNvSpPr>
          <p:nvPr/>
        </p:nvSpPr>
        <p:spPr bwMode="auto">
          <a:xfrm>
            <a:off x="323850" y="6308725"/>
            <a:ext cx="254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FFF07A95-EB63-4E16-B531-877ADFBD36B7}" type="slidenum">
              <a:rPr lang="ru-RU" altLang="ru-RU" sz="1800"/>
              <a:pPr eaLnBrk="1" hangingPunct="1"/>
              <a:t>39</a:t>
            </a:fld>
            <a:endParaRPr lang="ru-RU" altLang="ru-RU" sz="1800"/>
          </a:p>
        </p:txBody>
      </p:sp>
      <p:sp>
        <p:nvSpPr>
          <p:cNvPr id="54277" name="Text Box 5"/>
          <p:cNvSpPr txBox="1">
            <a:spLocks noChangeArrowheads="1"/>
          </p:cNvSpPr>
          <p:nvPr/>
        </p:nvSpPr>
        <p:spPr bwMode="auto">
          <a:xfrm>
            <a:off x="323850" y="1412875"/>
            <a:ext cx="7848550" cy="45364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50850" defTabSz="450850">
              <a:defRPr sz="2000">
                <a:solidFill>
                  <a:schemeClr val="tx1"/>
                </a:solidFill>
                <a:latin typeface="Arial" panose="020B0604020202020204" pitchFamily="34" charset="0"/>
              </a:defRPr>
            </a:lvl1pPr>
            <a:lvl2pPr marL="884238" indent="-254000" defTabSz="450850">
              <a:defRPr sz="2000">
                <a:solidFill>
                  <a:schemeClr val="tx1"/>
                </a:solidFill>
                <a:latin typeface="Arial" panose="020B0604020202020204" pitchFamily="34" charset="0"/>
              </a:defRPr>
            </a:lvl2pPr>
            <a:lvl3pPr marL="1336675" indent="-273050" defTabSz="450850">
              <a:defRPr sz="2000">
                <a:solidFill>
                  <a:schemeClr val="tx1"/>
                </a:solidFill>
                <a:latin typeface="Arial" panose="020B0604020202020204" pitchFamily="34" charset="0"/>
              </a:defRPr>
            </a:lvl3pPr>
            <a:lvl4pPr marL="1600200" indent="-228600" defTabSz="450850">
              <a:defRPr sz="2000">
                <a:solidFill>
                  <a:schemeClr val="tx1"/>
                </a:solidFill>
                <a:latin typeface="Arial" panose="020B0604020202020204" pitchFamily="34" charset="0"/>
              </a:defRPr>
            </a:lvl4pPr>
            <a:lvl5pPr marL="2057400" indent="-228600" defTabSz="450850">
              <a:defRPr sz="2000">
                <a:solidFill>
                  <a:schemeClr val="tx1"/>
                </a:solidFill>
                <a:latin typeface="Arial" panose="020B0604020202020204" pitchFamily="34" charset="0"/>
              </a:defRPr>
            </a:lvl5pPr>
            <a:lvl6pPr marL="2514600" indent="-228600" defTabSz="450850" eaLnBrk="0" fontAlgn="base" hangingPunct="0">
              <a:spcBef>
                <a:spcPct val="0"/>
              </a:spcBef>
              <a:spcAft>
                <a:spcPct val="0"/>
              </a:spcAft>
              <a:defRPr sz="2000">
                <a:solidFill>
                  <a:schemeClr val="tx1"/>
                </a:solidFill>
                <a:latin typeface="Arial" panose="020B0604020202020204" pitchFamily="34" charset="0"/>
              </a:defRPr>
            </a:lvl6pPr>
            <a:lvl7pPr marL="2971800" indent="-228600" defTabSz="450850" eaLnBrk="0" fontAlgn="base" hangingPunct="0">
              <a:spcBef>
                <a:spcPct val="0"/>
              </a:spcBef>
              <a:spcAft>
                <a:spcPct val="0"/>
              </a:spcAft>
              <a:defRPr sz="2000">
                <a:solidFill>
                  <a:schemeClr val="tx1"/>
                </a:solidFill>
                <a:latin typeface="Arial" panose="020B0604020202020204" pitchFamily="34" charset="0"/>
              </a:defRPr>
            </a:lvl7pPr>
            <a:lvl8pPr marL="3429000" indent="-228600" defTabSz="450850" eaLnBrk="0" fontAlgn="base" hangingPunct="0">
              <a:spcBef>
                <a:spcPct val="0"/>
              </a:spcBef>
              <a:spcAft>
                <a:spcPct val="0"/>
              </a:spcAft>
              <a:defRPr sz="2000">
                <a:solidFill>
                  <a:schemeClr val="tx1"/>
                </a:solidFill>
                <a:latin typeface="Arial" panose="020B0604020202020204" pitchFamily="34" charset="0"/>
              </a:defRPr>
            </a:lvl8pPr>
            <a:lvl9pPr marL="3886200" indent="-228600" defTabSz="45085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10000"/>
              </a:spcBef>
            </a:pPr>
            <a:r>
              <a:rPr lang="ru-RU" altLang="ru-RU" sz="2400" dirty="0"/>
              <a:t>При окладной системе оплата труда производится не по тарифным ставкам, а по установленным месячным должностным окладам.</a:t>
            </a:r>
          </a:p>
          <a:p>
            <a:pPr algn="just" eaLnBrk="1" hangingPunct="1">
              <a:spcBef>
                <a:spcPct val="10000"/>
              </a:spcBef>
            </a:pPr>
            <a:r>
              <a:rPr lang="ru-RU" altLang="ru-RU" sz="2400" dirty="0"/>
              <a:t>Должностной месячный оклад – это абсолютный размер заработной платы, устанавливаемый в соответствии с занимаемой должностью. Окладная система оплаты труда может предусматривать элементы премирования за количественные и качественные показатели.</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Line 2"/>
          <p:cNvSpPr>
            <a:spLocks noChangeShapeType="1"/>
          </p:cNvSpPr>
          <p:nvPr/>
        </p:nvSpPr>
        <p:spPr bwMode="auto">
          <a:xfrm>
            <a:off x="323850" y="1125538"/>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56323"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endParaRPr lang="ru-RU" altLang="ru-RU" sz="2800">
              <a:solidFill>
                <a:srgbClr val="333399"/>
              </a:solidFill>
            </a:endParaRPr>
          </a:p>
          <a:p>
            <a:pPr algn="ctr" eaLnBrk="1" hangingPunct="1"/>
            <a:r>
              <a:rPr lang="ru-RU" altLang="ru-RU" sz="2800">
                <a:solidFill>
                  <a:srgbClr val="333399"/>
                </a:solidFill>
              </a:rPr>
              <a:t>Формы и системы оплаты труда</a:t>
            </a:r>
          </a:p>
        </p:txBody>
      </p:sp>
      <p:sp>
        <p:nvSpPr>
          <p:cNvPr id="56324" name="Text Box 4"/>
          <p:cNvSpPr txBox="1">
            <a:spLocks noChangeArrowheads="1"/>
          </p:cNvSpPr>
          <p:nvPr/>
        </p:nvSpPr>
        <p:spPr bwMode="auto">
          <a:xfrm>
            <a:off x="323850" y="6308725"/>
            <a:ext cx="254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FB341C12-35F2-4618-A1B8-A8311221705F}" type="slidenum">
              <a:rPr lang="ru-RU" altLang="ru-RU" sz="1800"/>
              <a:pPr eaLnBrk="1" hangingPunct="1"/>
              <a:t>40</a:t>
            </a:fld>
            <a:endParaRPr lang="ru-RU" altLang="ru-RU" sz="1800"/>
          </a:p>
        </p:txBody>
      </p:sp>
      <p:sp>
        <p:nvSpPr>
          <p:cNvPr id="56325" name="Text Box 5"/>
          <p:cNvSpPr txBox="1">
            <a:spLocks noChangeArrowheads="1"/>
          </p:cNvSpPr>
          <p:nvPr/>
        </p:nvSpPr>
        <p:spPr bwMode="auto">
          <a:xfrm>
            <a:off x="323850" y="1412875"/>
            <a:ext cx="7920558" cy="4319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50850" defTabSz="450850">
              <a:defRPr sz="2000">
                <a:solidFill>
                  <a:schemeClr val="tx1"/>
                </a:solidFill>
                <a:latin typeface="Arial" panose="020B0604020202020204" pitchFamily="34" charset="0"/>
              </a:defRPr>
            </a:lvl1pPr>
            <a:lvl2pPr marL="884238" indent="-254000" defTabSz="450850">
              <a:defRPr sz="2000">
                <a:solidFill>
                  <a:schemeClr val="tx1"/>
                </a:solidFill>
                <a:latin typeface="Arial" panose="020B0604020202020204" pitchFamily="34" charset="0"/>
              </a:defRPr>
            </a:lvl2pPr>
            <a:lvl3pPr marL="1336675" indent="-273050" defTabSz="450850">
              <a:defRPr sz="2000">
                <a:solidFill>
                  <a:schemeClr val="tx1"/>
                </a:solidFill>
                <a:latin typeface="Arial" panose="020B0604020202020204" pitchFamily="34" charset="0"/>
              </a:defRPr>
            </a:lvl3pPr>
            <a:lvl4pPr marL="1600200" indent="-228600" defTabSz="450850">
              <a:defRPr sz="2000">
                <a:solidFill>
                  <a:schemeClr val="tx1"/>
                </a:solidFill>
                <a:latin typeface="Arial" panose="020B0604020202020204" pitchFamily="34" charset="0"/>
              </a:defRPr>
            </a:lvl4pPr>
            <a:lvl5pPr marL="2057400" indent="-228600" defTabSz="450850">
              <a:defRPr sz="2000">
                <a:solidFill>
                  <a:schemeClr val="tx1"/>
                </a:solidFill>
                <a:latin typeface="Arial" panose="020B0604020202020204" pitchFamily="34" charset="0"/>
              </a:defRPr>
            </a:lvl5pPr>
            <a:lvl6pPr marL="2514600" indent="-228600" defTabSz="450850" eaLnBrk="0" fontAlgn="base" hangingPunct="0">
              <a:spcBef>
                <a:spcPct val="0"/>
              </a:spcBef>
              <a:spcAft>
                <a:spcPct val="0"/>
              </a:spcAft>
              <a:defRPr sz="2000">
                <a:solidFill>
                  <a:schemeClr val="tx1"/>
                </a:solidFill>
                <a:latin typeface="Arial" panose="020B0604020202020204" pitchFamily="34" charset="0"/>
              </a:defRPr>
            </a:lvl6pPr>
            <a:lvl7pPr marL="2971800" indent="-228600" defTabSz="450850" eaLnBrk="0" fontAlgn="base" hangingPunct="0">
              <a:spcBef>
                <a:spcPct val="0"/>
              </a:spcBef>
              <a:spcAft>
                <a:spcPct val="0"/>
              </a:spcAft>
              <a:defRPr sz="2000">
                <a:solidFill>
                  <a:schemeClr val="tx1"/>
                </a:solidFill>
                <a:latin typeface="Arial" panose="020B0604020202020204" pitchFamily="34" charset="0"/>
              </a:defRPr>
            </a:lvl7pPr>
            <a:lvl8pPr marL="3429000" indent="-228600" defTabSz="450850" eaLnBrk="0" fontAlgn="base" hangingPunct="0">
              <a:spcBef>
                <a:spcPct val="0"/>
              </a:spcBef>
              <a:spcAft>
                <a:spcPct val="0"/>
              </a:spcAft>
              <a:defRPr sz="2000">
                <a:solidFill>
                  <a:schemeClr val="tx1"/>
                </a:solidFill>
                <a:latin typeface="Arial" panose="020B0604020202020204" pitchFamily="34" charset="0"/>
              </a:defRPr>
            </a:lvl8pPr>
            <a:lvl9pPr marL="3886200" indent="-228600" defTabSz="45085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10000"/>
              </a:spcBef>
            </a:pPr>
            <a:endParaRPr lang="ru-RU" altLang="ru-RU" dirty="0"/>
          </a:p>
          <a:p>
            <a:pPr algn="just" eaLnBrk="1" hangingPunct="1">
              <a:spcBef>
                <a:spcPct val="10000"/>
              </a:spcBef>
            </a:pPr>
            <a:r>
              <a:rPr lang="ru-RU" altLang="ru-RU" sz="2400" i="1" dirty="0"/>
              <a:t>	</a:t>
            </a:r>
            <a:r>
              <a:rPr lang="ru-RU" altLang="ru-RU" sz="2400" dirty="0"/>
              <a:t>В настоящее время на ряде предприятий используют бестарифную систему оплаты труда, при которой оплата труда является предметом личной договоренности работника и работодателя.</a:t>
            </a:r>
          </a:p>
          <a:p>
            <a:pPr algn="just" eaLnBrk="1" hangingPunct="1">
              <a:spcBef>
                <a:spcPct val="10000"/>
              </a:spcBef>
            </a:pPr>
            <a:endParaRPr lang="ru-RU" altLang="ru-RU" sz="2400" dirty="0"/>
          </a:p>
          <a:p>
            <a:pPr algn="just" eaLnBrk="1" hangingPunct="1">
              <a:spcBef>
                <a:spcPct val="10000"/>
              </a:spcBef>
            </a:pPr>
            <a:r>
              <a:rPr lang="ru-RU" altLang="ru-RU" sz="2400" dirty="0"/>
              <a:t>    Тарифная сетка оплаты труда работников бюджетной сферы упразднена Постановлением Правительства РФ с 01 декабря 2008 г.</a:t>
            </a:r>
          </a:p>
          <a:p>
            <a:pPr algn="just" eaLnBrk="1" hangingPunct="1">
              <a:spcBef>
                <a:spcPct val="10000"/>
              </a:spcBef>
            </a:pPr>
            <a:endParaRPr lang="ru-RU" altLang="ru-RU" sz="24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Line 2"/>
          <p:cNvSpPr>
            <a:spLocks noChangeShapeType="1"/>
          </p:cNvSpPr>
          <p:nvPr/>
        </p:nvSpPr>
        <p:spPr bwMode="auto">
          <a:xfrm>
            <a:off x="323850" y="1125538"/>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57347"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endParaRPr lang="ru-RU" altLang="ru-RU" sz="2800">
              <a:solidFill>
                <a:srgbClr val="333399"/>
              </a:solidFill>
            </a:endParaRPr>
          </a:p>
          <a:p>
            <a:pPr algn="ctr" eaLnBrk="1" hangingPunct="1"/>
            <a:r>
              <a:rPr lang="ru-RU" altLang="ru-RU" sz="2800">
                <a:solidFill>
                  <a:srgbClr val="333399"/>
                </a:solidFill>
              </a:rPr>
              <a:t>Формы и системы оплаты труда</a:t>
            </a:r>
          </a:p>
        </p:txBody>
      </p:sp>
      <p:sp>
        <p:nvSpPr>
          <p:cNvPr id="57348" name="Text Box 4"/>
          <p:cNvSpPr txBox="1">
            <a:spLocks noChangeArrowheads="1"/>
          </p:cNvSpPr>
          <p:nvPr/>
        </p:nvSpPr>
        <p:spPr bwMode="auto">
          <a:xfrm>
            <a:off x="323850" y="6308725"/>
            <a:ext cx="254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39AD7695-7CEE-40AA-9C07-E6E121AE06A9}" type="slidenum">
              <a:rPr lang="ru-RU" altLang="ru-RU" sz="1800"/>
              <a:pPr eaLnBrk="1" hangingPunct="1"/>
              <a:t>41</a:t>
            </a:fld>
            <a:endParaRPr lang="ru-RU" altLang="ru-RU" sz="1800"/>
          </a:p>
        </p:txBody>
      </p:sp>
      <p:sp>
        <p:nvSpPr>
          <p:cNvPr id="35845" name="Text Box 5"/>
          <p:cNvSpPr txBox="1">
            <a:spLocks noChangeArrowheads="1"/>
          </p:cNvSpPr>
          <p:nvPr/>
        </p:nvSpPr>
        <p:spPr bwMode="auto">
          <a:xfrm>
            <a:off x="323850" y="1412875"/>
            <a:ext cx="7848550" cy="45363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50850" defTabSz="450850">
              <a:defRPr sz="2000">
                <a:solidFill>
                  <a:schemeClr val="tx1"/>
                </a:solidFill>
                <a:latin typeface="Arial" panose="020B0604020202020204" pitchFamily="34" charset="0"/>
              </a:defRPr>
            </a:lvl1pPr>
            <a:lvl2pPr marL="884238" indent="-254000" defTabSz="450850">
              <a:defRPr sz="2000">
                <a:solidFill>
                  <a:schemeClr val="tx1"/>
                </a:solidFill>
                <a:latin typeface="Arial" panose="020B0604020202020204" pitchFamily="34" charset="0"/>
              </a:defRPr>
            </a:lvl2pPr>
            <a:lvl3pPr marL="1336675" indent="-273050" defTabSz="450850">
              <a:defRPr sz="2000">
                <a:solidFill>
                  <a:schemeClr val="tx1"/>
                </a:solidFill>
                <a:latin typeface="Arial" panose="020B0604020202020204" pitchFamily="34" charset="0"/>
              </a:defRPr>
            </a:lvl3pPr>
            <a:lvl4pPr marL="1600200" indent="-228600" defTabSz="450850">
              <a:defRPr sz="2000">
                <a:solidFill>
                  <a:schemeClr val="tx1"/>
                </a:solidFill>
                <a:latin typeface="Arial" panose="020B0604020202020204" pitchFamily="34" charset="0"/>
              </a:defRPr>
            </a:lvl4pPr>
            <a:lvl5pPr marL="2057400" indent="-228600" defTabSz="450850">
              <a:defRPr sz="2000">
                <a:solidFill>
                  <a:schemeClr val="tx1"/>
                </a:solidFill>
                <a:latin typeface="Arial" panose="020B0604020202020204" pitchFamily="34" charset="0"/>
              </a:defRPr>
            </a:lvl5pPr>
            <a:lvl6pPr marL="2514600" indent="-228600" defTabSz="450850" eaLnBrk="0" fontAlgn="base" hangingPunct="0">
              <a:spcBef>
                <a:spcPct val="0"/>
              </a:spcBef>
              <a:spcAft>
                <a:spcPct val="0"/>
              </a:spcAft>
              <a:defRPr sz="2000">
                <a:solidFill>
                  <a:schemeClr val="tx1"/>
                </a:solidFill>
                <a:latin typeface="Arial" panose="020B0604020202020204" pitchFamily="34" charset="0"/>
              </a:defRPr>
            </a:lvl6pPr>
            <a:lvl7pPr marL="2971800" indent="-228600" defTabSz="450850" eaLnBrk="0" fontAlgn="base" hangingPunct="0">
              <a:spcBef>
                <a:spcPct val="0"/>
              </a:spcBef>
              <a:spcAft>
                <a:spcPct val="0"/>
              </a:spcAft>
              <a:defRPr sz="2000">
                <a:solidFill>
                  <a:schemeClr val="tx1"/>
                </a:solidFill>
                <a:latin typeface="Arial" panose="020B0604020202020204" pitchFamily="34" charset="0"/>
              </a:defRPr>
            </a:lvl7pPr>
            <a:lvl8pPr marL="3429000" indent="-228600" defTabSz="450850" eaLnBrk="0" fontAlgn="base" hangingPunct="0">
              <a:spcBef>
                <a:spcPct val="0"/>
              </a:spcBef>
              <a:spcAft>
                <a:spcPct val="0"/>
              </a:spcAft>
              <a:defRPr sz="2000">
                <a:solidFill>
                  <a:schemeClr val="tx1"/>
                </a:solidFill>
                <a:latin typeface="Arial" panose="020B0604020202020204" pitchFamily="34" charset="0"/>
              </a:defRPr>
            </a:lvl8pPr>
            <a:lvl9pPr marL="3886200" indent="-228600" defTabSz="45085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10000"/>
              </a:spcBef>
              <a:defRPr/>
            </a:pPr>
            <a:endParaRPr lang="ru-RU" altLang="ru-RU" dirty="0"/>
          </a:p>
          <a:p>
            <a:pPr algn="just" eaLnBrk="1" hangingPunct="1">
              <a:spcBef>
                <a:spcPct val="10000"/>
              </a:spcBef>
              <a:defRPr/>
            </a:pPr>
            <a:r>
              <a:rPr lang="ru-RU" altLang="ru-RU" sz="2400" i="1" dirty="0"/>
              <a:t>	</a:t>
            </a:r>
            <a:r>
              <a:rPr lang="ru-RU" altLang="ru-RU" sz="2400" dirty="0"/>
              <a:t>При бестарифной системе оплаты труда зарплата всех работников предприятия от директора до рабочего представляет собой долю работника в фонде оплаты труда всего предприятия или подразделения.</a:t>
            </a:r>
          </a:p>
          <a:p>
            <a:pPr algn="just" eaLnBrk="1" hangingPunct="1">
              <a:spcBef>
                <a:spcPct val="10000"/>
              </a:spcBef>
              <a:defRPr/>
            </a:pPr>
            <a:r>
              <a:rPr lang="ru-RU" altLang="ru-RU" sz="2400" dirty="0"/>
              <a:t>Величина зарплаты зависит от следующих факторов:</a:t>
            </a:r>
          </a:p>
          <a:p>
            <a:pPr marL="342900" indent="-342900" algn="just" eaLnBrk="1" hangingPunct="1">
              <a:spcBef>
                <a:spcPct val="10000"/>
              </a:spcBef>
              <a:buFontTx/>
              <a:buChar char="-"/>
              <a:defRPr/>
            </a:pPr>
            <a:r>
              <a:rPr lang="ru-RU" altLang="ru-RU" sz="2400" dirty="0"/>
              <a:t>квалификационный уровень работника (частное от деления зарплаты на минимальную зарплату, квалификационный балл);</a:t>
            </a:r>
          </a:p>
          <a:p>
            <a:pPr marL="342900" indent="-342900" algn="just" eaLnBrk="1" hangingPunct="1">
              <a:spcBef>
                <a:spcPct val="10000"/>
              </a:spcBef>
              <a:buFontTx/>
              <a:buChar char="-"/>
              <a:defRPr/>
            </a:pPr>
            <a:r>
              <a:rPr lang="ru-RU" altLang="ru-RU" sz="2400" dirty="0"/>
              <a:t> коэффициент трудового участия (КТУ);</a:t>
            </a:r>
          </a:p>
          <a:p>
            <a:pPr marL="342900" indent="-342900" algn="just" eaLnBrk="1" hangingPunct="1">
              <a:spcBef>
                <a:spcPct val="10000"/>
              </a:spcBef>
              <a:buFontTx/>
              <a:buChar char="-"/>
              <a:defRPr/>
            </a:pPr>
            <a:r>
              <a:rPr lang="ru-RU" altLang="ru-RU" sz="2400" dirty="0"/>
              <a:t>фактически отработанное время.</a:t>
            </a:r>
          </a:p>
          <a:p>
            <a:pPr algn="just" eaLnBrk="1" hangingPunct="1">
              <a:spcBef>
                <a:spcPct val="10000"/>
              </a:spcBef>
              <a:defRPr/>
            </a:pPr>
            <a:endParaRPr lang="ru-RU" altLang="ru-RU" sz="24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Line 2"/>
          <p:cNvSpPr>
            <a:spLocks noChangeShapeType="1"/>
          </p:cNvSpPr>
          <p:nvPr/>
        </p:nvSpPr>
        <p:spPr bwMode="auto">
          <a:xfrm>
            <a:off x="323850" y="1125538"/>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61443"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endParaRPr lang="ru-RU" altLang="ru-RU" sz="2800">
              <a:solidFill>
                <a:srgbClr val="333399"/>
              </a:solidFill>
            </a:endParaRPr>
          </a:p>
          <a:p>
            <a:pPr algn="ctr" eaLnBrk="1" hangingPunct="1"/>
            <a:r>
              <a:rPr lang="ru-RU" altLang="ru-RU" sz="2800">
                <a:solidFill>
                  <a:srgbClr val="333399"/>
                </a:solidFill>
              </a:rPr>
              <a:t>Формы и системы оплаты труда</a:t>
            </a:r>
          </a:p>
        </p:txBody>
      </p:sp>
      <p:sp>
        <p:nvSpPr>
          <p:cNvPr id="61444" name="Text Box 4"/>
          <p:cNvSpPr txBox="1">
            <a:spLocks noChangeArrowheads="1"/>
          </p:cNvSpPr>
          <p:nvPr/>
        </p:nvSpPr>
        <p:spPr bwMode="auto">
          <a:xfrm>
            <a:off x="323850" y="6308725"/>
            <a:ext cx="254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C25C4810-9F53-4DA3-9668-3DE1A41A0CF3}" type="slidenum">
              <a:rPr lang="ru-RU" altLang="ru-RU" sz="1800"/>
              <a:pPr eaLnBrk="1" hangingPunct="1"/>
              <a:t>42</a:t>
            </a:fld>
            <a:endParaRPr lang="ru-RU" altLang="ru-RU" sz="1800"/>
          </a:p>
        </p:txBody>
      </p:sp>
      <p:sp>
        <p:nvSpPr>
          <p:cNvPr id="61445" name="Text Box 5"/>
          <p:cNvSpPr txBox="1">
            <a:spLocks noChangeArrowheads="1"/>
          </p:cNvSpPr>
          <p:nvPr/>
        </p:nvSpPr>
        <p:spPr bwMode="auto">
          <a:xfrm>
            <a:off x="323850" y="1412875"/>
            <a:ext cx="7848550" cy="45364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50850" defTabSz="450850">
              <a:defRPr sz="2000">
                <a:solidFill>
                  <a:schemeClr val="tx1"/>
                </a:solidFill>
                <a:latin typeface="Arial" panose="020B0604020202020204" pitchFamily="34" charset="0"/>
              </a:defRPr>
            </a:lvl1pPr>
            <a:lvl2pPr marL="884238" indent="-254000" defTabSz="450850">
              <a:defRPr sz="2000">
                <a:solidFill>
                  <a:schemeClr val="tx1"/>
                </a:solidFill>
                <a:latin typeface="Arial" panose="020B0604020202020204" pitchFamily="34" charset="0"/>
              </a:defRPr>
            </a:lvl2pPr>
            <a:lvl3pPr marL="1336675" indent="-273050" defTabSz="450850">
              <a:defRPr sz="2000">
                <a:solidFill>
                  <a:schemeClr val="tx1"/>
                </a:solidFill>
                <a:latin typeface="Arial" panose="020B0604020202020204" pitchFamily="34" charset="0"/>
              </a:defRPr>
            </a:lvl3pPr>
            <a:lvl4pPr marL="1600200" indent="-228600" defTabSz="450850">
              <a:defRPr sz="2000">
                <a:solidFill>
                  <a:schemeClr val="tx1"/>
                </a:solidFill>
                <a:latin typeface="Arial" panose="020B0604020202020204" pitchFamily="34" charset="0"/>
              </a:defRPr>
            </a:lvl4pPr>
            <a:lvl5pPr marL="2057400" indent="-228600" defTabSz="450850">
              <a:defRPr sz="2000">
                <a:solidFill>
                  <a:schemeClr val="tx1"/>
                </a:solidFill>
                <a:latin typeface="Arial" panose="020B0604020202020204" pitchFamily="34" charset="0"/>
              </a:defRPr>
            </a:lvl5pPr>
            <a:lvl6pPr marL="2514600" indent="-228600" defTabSz="450850" eaLnBrk="0" fontAlgn="base" hangingPunct="0">
              <a:spcBef>
                <a:spcPct val="0"/>
              </a:spcBef>
              <a:spcAft>
                <a:spcPct val="0"/>
              </a:spcAft>
              <a:defRPr sz="2000">
                <a:solidFill>
                  <a:schemeClr val="tx1"/>
                </a:solidFill>
                <a:latin typeface="Arial" panose="020B0604020202020204" pitchFamily="34" charset="0"/>
              </a:defRPr>
            </a:lvl6pPr>
            <a:lvl7pPr marL="2971800" indent="-228600" defTabSz="450850" eaLnBrk="0" fontAlgn="base" hangingPunct="0">
              <a:spcBef>
                <a:spcPct val="0"/>
              </a:spcBef>
              <a:spcAft>
                <a:spcPct val="0"/>
              </a:spcAft>
              <a:defRPr sz="2000">
                <a:solidFill>
                  <a:schemeClr val="tx1"/>
                </a:solidFill>
                <a:latin typeface="Arial" panose="020B0604020202020204" pitchFamily="34" charset="0"/>
              </a:defRPr>
            </a:lvl7pPr>
            <a:lvl8pPr marL="3429000" indent="-228600" defTabSz="450850" eaLnBrk="0" fontAlgn="base" hangingPunct="0">
              <a:spcBef>
                <a:spcPct val="0"/>
              </a:spcBef>
              <a:spcAft>
                <a:spcPct val="0"/>
              </a:spcAft>
              <a:defRPr sz="2000">
                <a:solidFill>
                  <a:schemeClr val="tx1"/>
                </a:solidFill>
                <a:latin typeface="Arial" panose="020B0604020202020204" pitchFamily="34" charset="0"/>
              </a:defRPr>
            </a:lvl8pPr>
            <a:lvl9pPr marL="3886200" indent="-228600" defTabSz="45085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10000"/>
              </a:spcBef>
            </a:pPr>
            <a:endParaRPr lang="ru-RU" altLang="ru-RU" dirty="0"/>
          </a:p>
          <a:p>
            <a:pPr algn="just" eaLnBrk="1" hangingPunct="1">
              <a:spcBef>
                <a:spcPct val="10000"/>
              </a:spcBef>
            </a:pPr>
            <a:r>
              <a:rPr lang="ru-RU" altLang="ru-RU" sz="2400" i="1" dirty="0"/>
              <a:t>	</a:t>
            </a:r>
            <a:r>
              <a:rPr lang="ru-RU" altLang="ru-RU" sz="2400" dirty="0"/>
              <a:t>Разновидностью бестарифной системы оплаты труда является </a:t>
            </a:r>
            <a:r>
              <a:rPr lang="ru-RU" altLang="ru-RU" sz="2400" i="1" dirty="0"/>
              <a:t>контрактная </a:t>
            </a:r>
            <a:r>
              <a:rPr lang="ru-RU" altLang="ru-RU" sz="2400" dirty="0"/>
              <a:t>система - заключение договора (контракта) на определенный срок между работодателем и исполнителем. В нем оговариваются условия труда, права и обязанности сторон, режим работы и уровень оплаты труда, срок действия контракта.</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340768"/>
            <a:ext cx="8460432" cy="4608512"/>
          </a:xfrm>
        </p:spPr>
        <p:txBody>
          <a:bodyPr>
            <a:normAutofit/>
          </a:bodyPr>
          <a:lstStyle/>
          <a:p>
            <a:pPr marL="114300" indent="0">
              <a:buNone/>
            </a:pPr>
            <a:r>
              <a:rPr lang="ru-RU" dirty="0"/>
              <a:t>2. Методы определения планового фонда оплаты труда.</a:t>
            </a:r>
          </a:p>
          <a:p>
            <a:pPr marL="114300" indent="0">
              <a:buNone/>
            </a:pPr>
            <a:r>
              <a:rPr lang="ru-RU" dirty="0"/>
              <a:t>Для определения планового фонда оплаты труда (фонда заработной платы) применяются следующие методы:</a:t>
            </a:r>
          </a:p>
          <a:p>
            <a:r>
              <a:rPr lang="ru-RU" dirty="0"/>
              <a:t>по достигнутому уровню базового фонда оплаты труда;</a:t>
            </a:r>
          </a:p>
          <a:p>
            <a:r>
              <a:rPr lang="ru-RU" dirty="0"/>
              <a:t>на основе средней заработной платы;</a:t>
            </a:r>
          </a:p>
          <a:p>
            <a:r>
              <a:rPr lang="ru-RU" dirty="0"/>
              <a:t>нормативный;</a:t>
            </a:r>
          </a:p>
          <a:p>
            <a:r>
              <a:rPr lang="ru-RU" dirty="0"/>
              <a:t>поэлементный (прямого счета).</a:t>
            </a:r>
          </a:p>
        </p:txBody>
      </p:sp>
      <p:sp>
        <p:nvSpPr>
          <p:cNvPr id="5" name="Заголовок 1"/>
          <p:cNvSpPr>
            <a:spLocks noGrp="1"/>
          </p:cNvSpPr>
          <p:nvPr>
            <p:ph type="title"/>
          </p:nvPr>
        </p:nvSpPr>
        <p:spPr>
          <a:xfrm>
            <a:off x="0" y="0"/>
            <a:ext cx="8460432" cy="980728"/>
          </a:xfrm>
        </p:spPr>
        <p:txBody>
          <a:bodyPr/>
          <a:lstStyle/>
          <a:p>
            <a:r>
              <a:rPr lang="ru-RU" sz="4000" dirty="0"/>
              <a:t>Планирование фонда оплаты труда</a:t>
            </a:r>
          </a:p>
        </p:txBody>
      </p:sp>
    </p:spTree>
    <p:extLst>
      <p:ext uri="{BB962C8B-B14F-4D97-AF65-F5344CB8AC3E}">
        <p14:creationId xmlns:p14="http://schemas.microsoft.com/office/powerpoint/2010/main" val="24833638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196752"/>
            <a:ext cx="8460432" cy="4752528"/>
          </a:xfrm>
        </p:spPr>
        <p:txBody>
          <a:bodyPr>
            <a:normAutofit/>
          </a:bodyPr>
          <a:lstStyle/>
          <a:p>
            <a:pPr marL="114300" indent="0">
              <a:buNone/>
            </a:pPr>
            <a:r>
              <a:rPr lang="ru-RU" dirty="0"/>
              <a:t>	Методику планирования ФОТ с использованием данных методов:</a:t>
            </a:r>
          </a:p>
          <a:p>
            <a:pPr marL="114300" indent="0">
              <a:buNone/>
            </a:pPr>
            <a:r>
              <a:rPr lang="ru-RU" dirty="0"/>
              <a:t>	а)	По достигнутому уровню базового фонда оплаты труда. В данном случае плановый фонд оплаты труда (</a:t>
            </a:r>
            <a:r>
              <a:rPr lang="ru-RU" dirty="0" err="1"/>
              <a:t>ФОТп</a:t>
            </a:r>
            <a:r>
              <a:rPr lang="ru-RU" dirty="0"/>
              <a:t>) определяется на основе фонда оплаты труда базисного года, фактического или ожидаемого (</a:t>
            </a:r>
            <a:r>
              <a:rPr lang="ru-RU" dirty="0" err="1"/>
              <a:t>ФОТе</a:t>
            </a:r>
            <a:r>
              <a:rPr lang="ru-RU" dirty="0"/>
              <a:t>); планируемого коэффициента роста объема производства (Коп); планируемого сокращения (увеличения) численности работающих (</a:t>
            </a:r>
            <a:r>
              <a:rPr lang="ru-RU" dirty="0" err="1"/>
              <a:t>Эч</a:t>
            </a:r>
            <a:r>
              <a:rPr lang="ru-RU" dirty="0"/>
              <a:t>) и достигнутого в базисном периоде уровня средней заработной платы (</a:t>
            </a:r>
            <a:r>
              <a:rPr lang="ru-RU" dirty="0" err="1"/>
              <a:t>ЗПсб</a:t>
            </a:r>
            <a:r>
              <a:rPr lang="ru-RU" dirty="0"/>
              <a:t>):</a:t>
            </a:r>
          </a:p>
          <a:p>
            <a:pPr marL="114300" indent="0">
              <a:buNone/>
            </a:pPr>
            <a:endParaRPr lang="ru-RU" dirty="0"/>
          </a:p>
        </p:txBody>
      </p:sp>
      <p:pic>
        <p:nvPicPr>
          <p:cNvPr id="4" name="Рисунок 3" descr="DjVuReader"/>
          <p:cNvPicPr>
            <a:picLocks noChangeAspect="1"/>
          </p:cNvPicPr>
          <p:nvPr/>
        </p:nvPicPr>
        <p:blipFill rotWithShape="1">
          <a:blip r:embed="rId3">
            <a:extLst>
              <a:ext uri="{28A0092B-C50C-407E-A947-70E740481C1C}">
                <a14:useLocalDpi xmlns:a14="http://schemas.microsoft.com/office/drawing/2010/main" val="0"/>
              </a:ext>
            </a:extLst>
          </a:blip>
          <a:srcRect l="35670" t="68283" r="30404" b="27432"/>
          <a:stretch/>
        </p:blipFill>
        <p:spPr>
          <a:xfrm>
            <a:off x="611560" y="4437112"/>
            <a:ext cx="6955973" cy="648072"/>
          </a:xfrm>
          <a:prstGeom prst="rect">
            <a:avLst/>
          </a:prstGeom>
        </p:spPr>
      </p:pic>
      <p:sp>
        <p:nvSpPr>
          <p:cNvPr id="5" name="Заголовок 1"/>
          <p:cNvSpPr>
            <a:spLocks noGrp="1"/>
          </p:cNvSpPr>
          <p:nvPr>
            <p:ph type="title"/>
          </p:nvPr>
        </p:nvSpPr>
        <p:spPr>
          <a:xfrm>
            <a:off x="0" y="0"/>
            <a:ext cx="8460432" cy="980728"/>
          </a:xfrm>
        </p:spPr>
        <p:txBody>
          <a:bodyPr/>
          <a:lstStyle/>
          <a:p>
            <a:r>
              <a:rPr lang="ru-RU" sz="4000" dirty="0"/>
              <a:t>Планирование фонда оплаты труда</a:t>
            </a:r>
          </a:p>
        </p:txBody>
      </p:sp>
    </p:spTree>
    <p:extLst>
      <p:ext uri="{BB962C8B-B14F-4D97-AF65-F5344CB8AC3E}">
        <p14:creationId xmlns:p14="http://schemas.microsoft.com/office/powerpoint/2010/main" val="9082713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620688"/>
            <a:ext cx="8460432" cy="2308324"/>
          </a:xfrm>
          <a:prstGeom prst="rect">
            <a:avLst/>
          </a:prstGeom>
        </p:spPr>
        <p:txBody>
          <a:bodyPr wrap="square">
            <a:spAutoFit/>
          </a:bodyPr>
          <a:lstStyle/>
          <a:p>
            <a:r>
              <a:rPr lang="ru-RU" sz="2400" dirty="0"/>
              <a:t>	б)	Планирование ФОТ на основе средней заработной платы. Метод состоит в определении планового фонда оплаты труда на основе плановой численности работающих по категориям (</a:t>
            </a:r>
            <a:r>
              <a:rPr lang="ru-RU" sz="2400" dirty="0" err="1"/>
              <a:t>Чспп</a:t>
            </a:r>
            <a:r>
              <a:rPr lang="ru-RU" sz="2400" dirty="0"/>
              <a:t> ) и планируемой среднегодовой заработной платы одного работника данной категории (</a:t>
            </a:r>
            <a:r>
              <a:rPr lang="ru-RU" sz="2400" dirty="0" err="1"/>
              <a:t>ЗПп</a:t>
            </a:r>
            <a:r>
              <a:rPr lang="ru-RU" sz="2400" dirty="0"/>
              <a:t> ):</a:t>
            </a:r>
          </a:p>
        </p:txBody>
      </p:sp>
      <p:pic>
        <p:nvPicPr>
          <p:cNvPr id="5" name="Рисунок 4" descr="DjVuReader"/>
          <p:cNvPicPr>
            <a:picLocks noChangeAspect="1"/>
          </p:cNvPicPr>
          <p:nvPr/>
        </p:nvPicPr>
        <p:blipFill rotWithShape="1">
          <a:blip r:embed="rId3">
            <a:extLst>
              <a:ext uri="{28A0092B-C50C-407E-A947-70E740481C1C}">
                <a14:useLocalDpi xmlns:a14="http://schemas.microsoft.com/office/drawing/2010/main" val="0"/>
              </a:ext>
            </a:extLst>
          </a:blip>
          <a:srcRect l="29139" t="47429" r="45785" b="37145"/>
          <a:stretch/>
        </p:blipFill>
        <p:spPr>
          <a:xfrm>
            <a:off x="2339752" y="2780928"/>
            <a:ext cx="3440342" cy="1561164"/>
          </a:xfrm>
          <a:prstGeom prst="rect">
            <a:avLst/>
          </a:prstGeom>
        </p:spPr>
      </p:pic>
      <p:sp>
        <p:nvSpPr>
          <p:cNvPr id="2" name="Прямоугольник 1"/>
          <p:cNvSpPr/>
          <p:nvPr/>
        </p:nvSpPr>
        <p:spPr>
          <a:xfrm>
            <a:off x="11997" y="4437112"/>
            <a:ext cx="8460432" cy="1569660"/>
          </a:xfrm>
          <a:prstGeom prst="rect">
            <a:avLst/>
          </a:prstGeom>
        </p:spPr>
        <p:txBody>
          <a:bodyPr wrap="square">
            <a:spAutoFit/>
          </a:bodyPr>
          <a:lstStyle/>
          <a:p>
            <a:r>
              <a:rPr lang="ru-RU" sz="2400" dirty="0"/>
              <a:t>	где </a:t>
            </a:r>
            <a:r>
              <a:rPr lang="ru-RU" sz="2400" dirty="0" err="1"/>
              <a:t>ЗПб</a:t>
            </a:r>
            <a:r>
              <a:rPr lang="ru-RU" sz="2400" dirty="0"/>
              <a:t> — достигнутый уровень заработной платы работника </a:t>
            </a:r>
            <a:r>
              <a:rPr lang="en-US" sz="2400" dirty="0" err="1"/>
              <a:t>i</a:t>
            </a:r>
            <a:r>
              <a:rPr lang="ru-RU" sz="2400" dirty="0"/>
              <a:t>-й категории в предплановом периоде, р.; </a:t>
            </a:r>
            <a:r>
              <a:rPr lang="ru-RU" sz="2400" dirty="0" err="1"/>
              <a:t>Кзп</a:t>
            </a:r>
            <a:r>
              <a:rPr lang="ru-RU" sz="2400" dirty="0"/>
              <a:t>— планируемый коэффициент роста средней заработной платы </a:t>
            </a:r>
            <a:r>
              <a:rPr lang="en-US" sz="2400" dirty="0" err="1"/>
              <a:t>i</a:t>
            </a:r>
            <a:r>
              <a:rPr lang="ru-RU" sz="2400" dirty="0"/>
              <a:t>-й категории работников.</a:t>
            </a:r>
          </a:p>
        </p:txBody>
      </p:sp>
      <p:sp>
        <p:nvSpPr>
          <p:cNvPr id="6" name="Заголовок 1"/>
          <p:cNvSpPr>
            <a:spLocks noGrp="1"/>
          </p:cNvSpPr>
          <p:nvPr>
            <p:ph type="title"/>
          </p:nvPr>
        </p:nvSpPr>
        <p:spPr>
          <a:xfrm>
            <a:off x="0" y="0"/>
            <a:ext cx="8460432" cy="764704"/>
          </a:xfrm>
        </p:spPr>
        <p:txBody>
          <a:bodyPr/>
          <a:lstStyle/>
          <a:p>
            <a:r>
              <a:rPr lang="ru-RU" sz="4000" dirty="0"/>
              <a:t>Планирование фонда оплаты труда</a:t>
            </a:r>
          </a:p>
        </p:txBody>
      </p:sp>
    </p:spTree>
    <p:extLst>
      <p:ext uri="{BB962C8B-B14F-4D97-AF65-F5344CB8AC3E}">
        <p14:creationId xmlns:p14="http://schemas.microsoft.com/office/powerpoint/2010/main" val="293634299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340768"/>
            <a:ext cx="8460432" cy="4176464"/>
          </a:xfrm>
        </p:spPr>
        <p:txBody>
          <a:bodyPr>
            <a:normAutofit/>
          </a:bodyPr>
          <a:lstStyle/>
          <a:p>
            <a:pPr marL="114300" indent="0">
              <a:buNone/>
            </a:pPr>
            <a:r>
              <a:rPr lang="ru-RU" dirty="0"/>
              <a:t>	в)	Нормативный метод. </a:t>
            </a:r>
          </a:p>
          <a:p>
            <a:pPr marL="114300" indent="0">
              <a:buNone/>
            </a:pPr>
            <a:r>
              <a:rPr lang="ru-RU" dirty="0"/>
              <a:t>	В практике применяются два варианта нормативного метода: уровневый и приростной.</a:t>
            </a:r>
          </a:p>
          <a:p>
            <a:pPr marL="114300" indent="0">
              <a:buNone/>
            </a:pPr>
            <a:r>
              <a:rPr lang="ru-RU" dirty="0"/>
              <a:t>	1) При уровневом нормативном методе фонд оплаты труда или заработной платы определяется на основе планируемого объема выпуска товарной (валовой, чистой) продукции в стоимостном (трудовом) выражении (</a:t>
            </a:r>
            <a:r>
              <a:rPr lang="ru-RU" dirty="0" err="1"/>
              <a:t>ОПп</a:t>
            </a:r>
            <a:r>
              <a:rPr lang="ru-RU" dirty="0"/>
              <a:t>) и планового норматива заработной платы на один рубль (нормо-час) объема продукции (</a:t>
            </a:r>
            <a:r>
              <a:rPr lang="ru-RU" dirty="0" err="1"/>
              <a:t>Нзп</a:t>
            </a:r>
            <a:r>
              <a:rPr lang="ru-RU" dirty="0"/>
              <a:t>):</a:t>
            </a:r>
          </a:p>
        </p:txBody>
      </p:sp>
      <p:pic>
        <p:nvPicPr>
          <p:cNvPr id="4" name="Рисунок 3" descr="DjVuReader"/>
          <p:cNvPicPr>
            <a:picLocks noChangeAspect="1"/>
          </p:cNvPicPr>
          <p:nvPr/>
        </p:nvPicPr>
        <p:blipFill rotWithShape="1">
          <a:blip r:embed="rId3">
            <a:extLst>
              <a:ext uri="{28A0092B-C50C-407E-A947-70E740481C1C}">
                <a14:useLocalDpi xmlns:a14="http://schemas.microsoft.com/office/drawing/2010/main" val="0"/>
              </a:ext>
            </a:extLst>
          </a:blip>
          <a:srcRect l="51897" t="34574" r="31245" b="61141"/>
          <a:stretch/>
        </p:blipFill>
        <p:spPr>
          <a:xfrm>
            <a:off x="1835696" y="4293096"/>
            <a:ext cx="5318376" cy="997196"/>
          </a:xfrm>
          <a:prstGeom prst="rect">
            <a:avLst/>
          </a:prstGeom>
        </p:spPr>
      </p:pic>
      <p:sp>
        <p:nvSpPr>
          <p:cNvPr id="5" name="Заголовок 1"/>
          <p:cNvSpPr>
            <a:spLocks noGrp="1"/>
          </p:cNvSpPr>
          <p:nvPr>
            <p:ph type="title"/>
          </p:nvPr>
        </p:nvSpPr>
        <p:spPr>
          <a:xfrm>
            <a:off x="0" y="0"/>
            <a:ext cx="8460432" cy="980728"/>
          </a:xfrm>
        </p:spPr>
        <p:txBody>
          <a:bodyPr/>
          <a:lstStyle/>
          <a:p>
            <a:r>
              <a:rPr lang="ru-RU" sz="4000" dirty="0"/>
              <a:t>Планирование фонда оплаты труда</a:t>
            </a:r>
          </a:p>
        </p:txBody>
      </p:sp>
    </p:spTree>
    <p:extLst>
      <p:ext uri="{BB962C8B-B14F-4D97-AF65-F5344CB8AC3E}">
        <p14:creationId xmlns:p14="http://schemas.microsoft.com/office/powerpoint/2010/main" val="179528653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61" y="836712"/>
            <a:ext cx="8367464" cy="1200329"/>
          </a:xfrm>
          <a:prstGeom prst="rect">
            <a:avLst/>
          </a:prstGeom>
        </p:spPr>
        <p:txBody>
          <a:bodyPr wrap="square">
            <a:spAutoFit/>
          </a:bodyPr>
          <a:lstStyle/>
          <a:p>
            <a:r>
              <a:rPr lang="ru-RU" sz="2400" dirty="0"/>
              <a:t>	2) Приростной нормативный метод базируется на нормативе прироста фонда оплаты труда на один процент прироста объема производства (ДНЗП):</a:t>
            </a:r>
          </a:p>
        </p:txBody>
      </p:sp>
      <p:sp>
        <p:nvSpPr>
          <p:cNvPr id="5" name="Прямоугольник 4"/>
          <p:cNvSpPr/>
          <p:nvPr/>
        </p:nvSpPr>
        <p:spPr>
          <a:xfrm>
            <a:off x="0" y="3068960"/>
            <a:ext cx="8367464" cy="1938992"/>
          </a:xfrm>
          <a:prstGeom prst="rect">
            <a:avLst/>
          </a:prstGeom>
        </p:spPr>
        <p:txBody>
          <a:bodyPr wrap="square">
            <a:spAutoFit/>
          </a:bodyPr>
          <a:lstStyle/>
          <a:p>
            <a:r>
              <a:rPr lang="ru-RU" sz="2400" dirty="0"/>
              <a:t>	где </a:t>
            </a:r>
            <a:r>
              <a:rPr lang="ru-RU" sz="2400" dirty="0">
                <a:sym typeface="Symbol" panose="05050102010706020507" pitchFamily="18" charset="2"/>
              </a:rPr>
              <a:t></a:t>
            </a:r>
            <a:r>
              <a:rPr lang="ru-RU" sz="2400" dirty="0"/>
              <a:t>ОП — планируемый процент прироста (уменьшения) объема продукции по отношению к базисному году.</a:t>
            </a:r>
          </a:p>
          <a:p>
            <a:endParaRPr lang="ru-RU" sz="2400" dirty="0"/>
          </a:p>
          <a:p>
            <a:r>
              <a:rPr lang="ru-RU" sz="2400" dirty="0"/>
              <a:t>	</a:t>
            </a:r>
          </a:p>
        </p:txBody>
      </p:sp>
      <p:pic>
        <p:nvPicPr>
          <p:cNvPr id="6" name="Рисунок 5" descr="DjVuReader"/>
          <p:cNvPicPr>
            <a:picLocks noChangeAspect="1"/>
          </p:cNvPicPr>
          <p:nvPr/>
        </p:nvPicPr>
        <p:blipFill rotWithShape="1">
          <a:blip r:embed="rId3">
            <a:extLst>
              <a:ext uri="{28A0092B-C50C-407E-A947-70E740481C1C}">
                <a14:useLocalDpi xmlns:a14="http://schemas.microsoft.com/office/drawing/2010/main" val="0"/>
              </a:ext>
            </a:extLst>
          </a:blip>
          <a:srcRect l="18392" t="25146" r="49768" b="68569"/>
          <a:stretch/>
        </p:blipFill>
        <p:spPr>
          <a:xfrm>
            <a:off x="1259632" y="2060848"/>
            <a:ext cx="6298260" cy="917018"/>
          </a:xfrm>
          <a:prstGeom prst="rect">
            <a:avLst/>
          </a:prstGeom>
        </p:spPr>
      </p:pic>
      <p:sp>
        <p:nvSpPr>
          <p:cNvPr id="7" name="Заголовок 1"/>
          <p:cNvSpPr>
            <a:spLocks noGrp="1"/>
          </p:cNvSpPr>
          <p:nvPr>
            <p:ph type="title"/>
          </p:nvPr>
        </p:nvSpPr>
        <p:spPr>
          <a:xfrm>
            <a:off x="0" y="0"/>
            <a:ext cx="8460432" cy="980728"/>
          </a:xfrm>
        </p:spPr>
        <p:txBody>
          <a:bodyPr/>
          <a:lstStyle/>
          <a:p>
            <a:r>
              <a:rPr lang="ru-RU" sz="4000" dirty="0"/>
              <a:t>Планирование фонда оплаты труда</a:t>
            </a:r>
          </a:p>
        </p:txBody>
      </p:sp>
    </p:spTree>
    <p:extLst>
      <p:ext uri="{BB962C8B-B14F-4D97-AF65-F5344CB8AC3E}">
        <p14:creationId xmlns:p14="http://schemas.microsoft.com/office/powerpoint/2010/main" val="295001298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descr="DjVuReader"/>
          <p:cNvPicPr>
            <a:picLocks noChangeAspect="1"/>
          </p:cNvPicPr>
          <p:nvPr/>
        </p:nvPicPr>
        <p:blipFill rotWithShape="1">
          <a:blip r:embed="rId3">
            <a:extLst>
              <a:ext uri="{28A0092B-C50C-407E-A947-70E740481C1C}">
                <a14:useLocalDpi xmlns:a14="http://schemas.microsoft.com/office/drawing/2010/main" val="0"/>
              </a:ext>
            </a:extLst>
          </a:blip>
          <a:srcRect l="51686" t="29717" r="30192" b="63427"/>
          <a:stretch/>
        </p:blipFill>
        <p:spPr>
          <a:xfrm>
            <a:off x="1547664" y="2924944"/>
            <a:ext cx="5674730" cy="1583645"/>
          </a:xfrm>
          <a:prstGeom prst="rect">
            <a:avLst/>
          </a:prstGeom>
        </p:spPr>
      </p:pic>
      <p:sp>
        <p:nvSpPr>
          <p:cNvPr id="8" name="Прямоугольник 7"/>
          <p:cNvSpPr/>
          <p:nvPr/>
        </p:nvSpPr>
        <p:spPr>
          <a:xfrm>
            <a:off x="-28803" y="836712"/>
            <a:ext cx="8460432" cy="1692771"/>
          </a:xfrm>
          <a:prstGeom prst="rect">
            <a:avLst/>
          </a:prstGeom>
        </p:spPr>
        <p:txBody>
          <a:bodyPr wrap="square">
            <a:spAutoFit/>
          </a:bodyPr>
          <a:lstStyle/>
          <a:p>
            <a:r>
              <a:rPr lang="ru-RU" sz="2800" dirty="0"/>
              <a:t> 	</a:t>
            </a:r>
            <a:r>
              <a:rPr lang="ru-RU" sz="2400" dirty="0"/>
              <a:t>г) поэлементный метод (метод прямого счета)</a:t>
            </a:r>
            <a:endParaRPr lang="en-US" sz="2400" dirty="0"/>
          </a:p>
          <a:p>
            <a:r>
              <a:rPr lang="ru-RU" sz="2400" dirty="0"/>
              <a:t>Расчет прямого сдельного фонда оплаты труда рабочих. В эту статью ФОТ входит заработная плата рабочих, начисляемая по сдельной форме заработной платы. Расчет ведется по формуле</a:t>
            </a:r>
          </a:p>
        </p:txBody>
      </p:sp>
      <p:sp>
        <p:nvSpPr>
          <p:cNvPr id="9" name="Прямоугольник 8"/>
          <p:cNvSpPr/>
          <p:nvPr/>
        </p:nvSpPr>
        <p:spPr>
          <a:xfrm>
            <a:off x="-4564" y="4611231"/>
            <a:ext cx="8464996" cy="1631216"/>
          </a:xfrm>
          <a:prstGeom prst="rect">
            <a:avLst/>
          </a:prstGeom>
        </p:spPr>
        <p:txBody>
          <a:bodyPr wrap="square">
            <a:spAutoFit/>
          </a:bodyPr>
          <a:lstStyle/>
          <a:p>
            <a:r>
              <a:rPr lang="ru-RU" sz="2800" dirty="0"/>
              <a:t>	</a:t>
            </a:r>
            <a:r>
              <a:rPr lang="ru-RU" sz="2400" dirty="0"/>
              <a:t>где ОП</a:t>
            </a:r>
            <a:r>
              <a:rPr lang="en-US" sz="2400" dirty="0" err="1"/>
              <a:t>i</a:t>
            </a:r>
            <a:r>
              <a:rPr lang="ru-RU" sz="2400" dirty="0"/>
              <a:t> — объем производства </a:t>
            </a:r>
            <a:r>
              <a:rPr lang="en-US" sz="2400" dirty="0" err="1"/>
              <a:t>i</a:t>
            </a:r>
            <a:r>
              <a:rPr lang="ru-RU" sz="2400" dirty="0"/>
              <a:t>-х изделий, работ, услуг в плановом периоде; п — количество наименований изделий, работ, услуг; </a:t>
            </a:r>
            <a:r>
              <a:rPr lang="ru-RU" sz="2400" dirty="0" err="1"/>
              <a:t>Рс</a:t>
            </a:r>
            <a:r>
              <a:rPr lang="ru-RU" sz="2400" dirty="0"/>
              <a:t>— суммарная планируемая сдельная расценка на i-e изделие по данному подразделению, фирме, р.</a:t>
            </a:r>
          </a:p>
        </p:txBody>
      </p:sp>
      <p:sp>
        <p:nvSpPr>
          <p:cNvPr id="5" name="Заголовок 1"/>
          <p:cNvSpPr>
            <a:spLocks noGrp="1"/>
          </p:cNvSpPr>
          <p:nvPr>
            <p:ph type="title"/>
          </p:nvPr>
        </p:nvSpPr>
        <p:spPr>
          <a:xfrm>
            <a:off x="0" y="0"/>
            <a:ext cx="8460432" cy="980728"/>
          </a:xfrm>
        </p:spPr>
        <p:txBody>
          <a:bodyPr/>
          <a:lstStyle/>
          <a:p>
            <a:r>
              <a:rPr lang="ru-RU" sz="4000" dirty="0"/>
              <a:t>Планирование фонда оплаты труда</a:t>
            </a:r>
          </a:p>
        </p:txBody>
      </p:sp>
    </p:spTree>
    <p:extLst>
      <p:ext uri="{BB962C8B-B14F-4D97-AF65-F5344CB8AC3E}">
        <p14:creationId xmlns:p14="http://schemas.microsoft.com/office/powerpoint/2010/main" val="378218776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DjVuReader"/>
          <p:cNvPicPr>
            <a:picLocks noChangeAspect="1"/>
          </p:cNvPicPr>
          <p:nvPr/>
        </p:nvPicPr>
        <p:blipFill rotWithShape="1">
          <a:blip r:embed="rId2">
            <a:extLst>
              <a:ext uri="{28A0092B-C50C-407E-A947-70E740481C1C}">
                <a14:useLocalDpi xmlns:a14="http://schemas.microsoft.com/office/drawing/2010/main" val="0"/>
              </a:ext>
            </a:extLst>
          </a:blip>
          <a:srcRect l="53372" t="60855" r="31035" b="23719"/>
          <a:stretch/>
        </p:blipFill>
        <p:spPr>
          <a:xfrm>
            <a:off x="2555776" y="2564904"/>
            <a:ext cx="2785238" cy="2032471"/>
          </a:xfrm>
          <a:prstGeom prst="rect">
            <a:avLst/>
          </a:prstGeom>
        </p:spPr>
      </p:pic>
      <p:sp>
        <p:nvSpPr>
          <p:cNvPr id="7" name="Прямоугольник 6"/>
          <p:cNvSpPr/>
          <p:nvPr/>
        </p:nvSpPr>
        <p:spPr>
          <a:xfrm>
            <a:off x="15821" y="980728"/>
            <a:ext cx="8548042" cy="1815882"/>
          </a:xfrm>
          <a:prstGeom prst="rect">
            <a:avLst/>
          </a:prstGeom>
        </p:spPr>
        <p:txBody>
          <a:bodyPr wrap="square">
            <a:spAutoFit/>
          </a:bodyPr>
          <a:lstStyle/>
          <a:p>
            <a:r>
              <a:rPr lang="ru-RU" sz="2800" dirty="0"/>
              <a:t>	Данный фонд можно определить на основе трудоемкости производственной программы (Т) в нормо-часах и среднечасовой тарифной ставки (</a:t>
            </a:r>
            <a:r>
              <a:rPr lang="ru-RU" sz="2800" dirty="0" err="1"/>
              <a:t>ТСсч</a:t>
            </a:r>
            <a:r>
              <a:rPr lang="ru-RU" sz="2800" dirty="0"/>
              <a:t>) в рублях:</a:t>
            </a:r>
          </a:p>
        </p:txBody>
      </p:sp>
      <p:sp>
        <p:nvSpPr>
          <p:cNvPr id="8" name="Прямоугольник 7"/>
          <p:cNvSpPr/>
          <p:nvPr/>
        </p:nvSpPr>
        <p:spPr>
          <a:xfrm>
            <a:off x="0" y="4581128"/>
            <a:ext cx="8404026" cy="1815882"/>
          </a:xfrm>
          <a:prstGeom prst="rect">
            <a:avLst/>
          </a:prstGeom>
        </p:spPr>
        <p:txBody>
          <a:bodyPr wrap="square">
            <a:spAutoFit/>
          </a:bodyPr>
          <a:lstStyle/>
          <a:p>
            <a:r>
              <a:rPr lang="ru-RU" sz="2800" dirty="0"/>
              <a:t>	где </a:t>
            </a:r>
            <a:r>
              <a:rPr lang="ru-RU" sz="2800" dirty="0" err="1"/>
              <a:t>ТС</a:t>
            </a:r>
            <a:r>
              <a:rPr lang="ru-RU" sz="2000" dirty="0" err="1"/>
              <a:t>сч</a:t>
            </a:r>
            <a:r>
              <a:rPr lang="ru-RU" sz="2800" dirty="0"/>
              <a:t> — часовая тарифная ставка i-</a:t>
            </a:r>
            <a:r>
              <a:rPr lang="ru-RU" sz="2800" dirty="0" err="1"/>
              <a:t>гo</a:t>
            </a:r>
            <a:r>
              <a:rPr lang="ru-RU" sz="2800" dirty="0"/>
              <a:t> разряда, р.; Ч</a:t>
            </a:r>
            <a:r>
              <a:rPr lang="en-US" sz="2000" dirty="0" err="1"/>
              <a:t>i</a:t>
            </a:r>
            <a:r>
              <a:rPr lang="ru-RU" sz="2800" dirty="0"/>
              <a:t> — численность рабочих </a:t>
            </a:r>
            <a:r>
              <a:rPr lang="en-US" sz="2800" dirty="0" err="1"/>
              <a:t>i</a:t>
            </a:r>
            <a:r>
              <a:rPr lang="ru-RU" sz="2800" dirty="0"/>
              <a:t>-го разряда; </a:t>
            </a:r>
            <a:r>
              <a:rPr lang="en-US" sz="2800" dirty="0"/>
              <a:t>n</a:t>
            </a:r>
            <a:r>
              <a:rPr lang="ru-RU" sz="2800" dirty="0"/>
              <a:t>— количество разрядов рабочих в данном подразделении, фирме.</a:t>
            </a:r>
          </a:p>
        </p:txBody>
      </p:sp>
      <p:sp>
        <p:nvSpPr>
          <p:cNvPr id="6" name="Заголовок 1"/>
          <p:cNvSpPr>
            <a:spLocks noGrp="1"/>
          </p:cNvSpPr>
          <p:nvPr>
            <p:ph type="title"/>
          </p:nvPr>
        </p:nvSpPr>
        <p:spPr>
          <a:xfrm>
            <a:off x="0" y="0"/>
            <a:ext cx="8460432" cy="980728"/>
          </a:xfrm>
        </p:spPr>
        <p:txBody>
          <a:bodyPr/>
          <a:lstStyle/>
          <a:p>
            <a:r>
              <a:rPr lang="ru-RU" sz="4000" dirty="0"/>
              <a:t>Планирование фонда оплаты труда</a:t>
            </a:r>
          </a:p>
        </p:txBody>
      </p:sp>
    </p:spTree>
    <p:extLst>
      <p:ext uri="{BB962C8B-B14F-4D97-AF65-F5344CB8AC3E}">
        <p14:creationId xmlns:p14="http://schemas.microsoft.com/office/powerpoint/2010/main" val="182461678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DjVuReader"/>
          <p:cNvPicPr>
            <a:picLocks noChangeAspect="1"/>
          </p:cNvPicPr>
          <p:nvPr/>
        </p:nvPicPr>
        <p:blipFill rotWithShape="1">
          <a:blip r:embed="rId2">
            <a:extLst>
              <a:ext uri="{28A0092B-C50C-407E-A947-70E740481C1C}">
                <a14:useLocalDpi xmlns:a14="http://schemas.microsoft.com/office/drawing/2010/main" val="0"/>
              </a:ext>
            </a:extLst>
          </a:blip>
          <a:srcRect l="41782" t="61427" r="19446" b="28860"/>
          <a:stretch/>
        </p:blipFill>
        <p:spPr>
          <a:xfrm>
            <a:off x="755576" y="2636912"/>
            <a:ext cx="7048509" cy="1302441"/>
          </a:xfrm>
          <a:prstGeom prst="rect">
            <a:avLst/>
          </a:prstGeom>
        </p:spPr>
      </p:pic>
      <p:sp>
        <p:nvSpPr>
          <p:cNvPr id="7" name="Прямоугольник 6"/>
          <p:cNvSpPr/>
          <p:nvPr/>
        </p:nvSpPr>
        <p:spPr>
          <a:xfrm>
            <a:off x="0" y="692696"/>
            <a:ext cx="8460432" cy="1938992"/>
          </a:xfrm>
          <a:prstGeom prst="rect">
            <a:avLst/>
          </a:prstGeom>
        </p:spPr>
        <p:txBody>
          <a:bodyPr wrap="square">
            <a:spAutoFit/>
          </a:bodyPr>
          <a:lstStyle/>
          <a:p>
            <a:r>
              <a:rPr lang="ru-RU" sz="2400" dirty="0"/>
              <a:t>	При сдельно-прогрессивной системе оплаты труда, когда сдельные расценки увеличиваются только по изделиям, произведенным сверх нормы выработки, расчет прямого фонда оплаты труда с учетом этих доплат производится по формуле</a:t>
            </a:r>
          </a:p>
        </p:txBody>
      </p:sp>
      <p:sp>
        <p:nvSpPr>
          <p:cNvPr id="8" name="Прямоугольник 7"/>
          <p:cNvSpPr/>
          <p:nvPr/>
        </p:nvSpPr>
        <p:spPr>
          <a:xfrm>
            <a:off x="0" y="3995678"/>
            <a:ext cx="8460432" cy="2677656"/>
          </a:xfrm>
          <a:prstGeom prst="rect">
            <a:avLst/>
          </a:prstGeom>
        </p:spPr>
        <p:txBody>
          <a:bodyPr wrap="square">
            <a:spAutoFit/>
          </a:bodyPr>
          <a:lstStyle/>
          <a:p>
            <a:r>
              <a:rPr lang="ru-RU" sz="2400" dirty="0"/>
              <a:t>	где </a:t>
            </a:r>
            <a:r>
              <a:rPr lang="ru-RU" sz="2400" dirty="0">
                <a:sym typeface="Symbol" panose="05050102010706020507" pitchFamily="18" charset="2"/>
              </a:rPr>
              <a:t></a:t>
            </a:r>
            <a:r>
              <a:rPr lang="ru-RU" sz="2400" dirty="0"/>
              <a:t>ОП</a:t>
            </a:r>
            <a:r>
              <a:rPr lang="en-US" sz="2400" dirty="0" err="1"/>
              <a:t>i</a:t>
            </a:r>
            <a:r>
              <a:rPr lang="ru-RU" sz="2400" dirty="0"/>
              <a:t> — дополнительный выпуск продукции </a:t>
            </a:r>
            <a:r>
              <a:rPr lang="en-US" sz="2400" dirty="0" err="1"/>
              <a:t>i</a:t>
            </a:r>
            <a:r>
              <a:rPr lang="ru-RU" sz="2400" dirty="0"/>
              <a:t>-го вида, который намечается выработать сверх плана, в натуральных единицах измерения; </a:t>
            </a:r>
            <a:r>
              <a:rPr lang="ru-RU" sz="2400" dirty="0" err="1"/>
              <a:t>Рс</a:t>
            </a:r>
            <a:r>
              <a:rPr lang="ru-RU" sz="2400" dirty="0"/>
              <a:t> — сдельная расценка за одну j-ю операцию по данному виду продукции (работы), р.; П— планируемый процент прироста сдельных расценок на часть продукции (работы), произведенной сверх установленного плана в данном периоде.</a:t>
            </a:r>
          </a:p>
        </p:txBody>
      </p:sp>
      <p:sp>
        <p:nvSpPr>
          <p:cNvPr id="6" name="Заголовок 1"/>
          <p:cNvSpPr>
            <a:spLocks noGrp="1"/>
          </p:cNvSpPr>
          <p:nvPr>
            <p:ph type="title"/>
          </p:nvPr>
        </p:nvSpPr>
        <p:spPr>
          <a:xfrm>
            <a:off x="0" y="0"/>
            <a:ext cx="8460432" cy="980728"/>
          </a:xfrm>
        </p:spPr>
        <p:txBody>
          <a:bodyPr/>
          <a:lstStyle/>
          <a:p>
            <a:r>
              <a:rPr lang="ru-RU" sz="4000" dirty="0"/>
              <a:t>Планирование фонда оплаты труда</a:t>
            </a:r>
          </a:p>
        </p:txBody>
      </p:sp>
    </p:spTree>
    <p:extLst>
      <p:ext uri="{BB962C8B-B14F-4D97-AF65-F5344CB8AC3E}">
        <p14:creationId xmlns:p14="http://schemas.microsoft.com/office/powerpoint/2010/main" val="40231447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DjVuReader"/>
          <p:cNvPicPr>
            <a:picLocks noChangeAspect="1"/>
          </p:cNvPicPr>
          <p:nvPr/>
        </p:nvPicPr>
        <p:blipFill rotWithShape="1">
          <a:blip r:embed="rId3">
            <a:extLst>
              <a:ext uri="{28A0092B-C50C-407E-A947-70E740481C1C}">
                <a14:useLocalDpi xmlns:a14="http://schemas.microsoft.com/office/drawing/2010/main" val="0"/>
              </a:ext>
            </a:extLst>
          </a:blip>
          <a:srcRect l="23660" t="47715" r="56111" b="48285"/>
          <a:stretch/>
        </p:blipFill>
        <p:spPr>
          <a:xfrm>
            <a:off x="1043608" y="1916832"/>
            <a:ext cx="6497293" cy="947522"/>
          </a:xfrm>
          <a:prstGeom prst="rect">
            <a:avLst/>
          </a:prstGeom>
        </p:spPr>
      </p:pic>
      <p:sp>
        <p:nvSpPr>
          <p:cNvPr id="7" name="Прямоугольник 6"/>
          <p:cNvSpPr/>
          <p:nvPr/>
        </p:nvSpPr>
        <p:spPr>
          <a:xfrm>
            <a:off x="0" y="1124744"/>
            <a:ext cx="8479615" cy="830997"/>
          </a:xfrm>
          <a:prstGeom prst="rect">
            <a:avLst/>
          </a:prstGeom>
        </p:spPr>
        <p:txBody>
          <a:bodyPr wrap="square">
            <a:spAutoFit/>
          </a:bodyPr>
          <a:lstStyle/>
          <a:p>
            <a:r>
              <a:rPr lang="ru-RU" sz="2400" dirty="0"/>
              <a:t>	Расчет прямого тарифного фонда оплаты труда (</a:t>
            </a:r>
            <a:r>
              <a:rPr lang="ru-RU" sz="2400" dirty="0" err="1"/>
              <a:t>ФОТт</a:t>
            </a:r>
            <a:r>
              <a:rPr lang="en-US" sz="2400" dirty="0"/>
              <a:t>)</a:t>
            </a:r>
            <a:r>
              <a:rPr lang="ru-RU" sz="2400" dirty="0"/>
              <a:t> ведется по формуле</a:t>
            </a:r>
          </a:p>
        </p:txBody>
      </p:sp>
      <p:sp>
        <p:nvSpPr>
          <p:cNvPr id="8" name="Прямоугольник 7"/>
          <p:cNvSpPr/>
          <p:nvPr/>
        </p:nvSpPr>
        <p:spPr>
          <a:xfrm>
            <a:off x="0" y="2924944"/>
            <a:ext cx="8445201" cy="3416320"/>
          </a:xfrm>
          <a:prstGeom prst="rect">
            <a:avLst/>
          </a:prstGeom>
        </p:spPr>
        <p:txBody>
          <a:bodyPr wrap="square">
            <a:spAutoFit/>
          </a:bodyPr>
          <a:lstStyle/>
          <a:p>
            <a:r>
              <a:rPr lang="ru-RU" sz="2400" dirty="0"/>
              <a:t>	где </a:t>
            </a:r>
            <a:r>
              <a:rPr lang="ru-RU" sz="2400" dirty="0" err="1"/>
              <a:t>Фп</a:t>
            </a:r>
            <a:r>
              <a:rPr lang="ru-RU" sz="2400" dirty="0"/>
              <a:t> — планируемый фонд времени одного рабочего, ч; </a:t>
            </a:r>
            <a:r>
              <a:rPr lang="ru-RU" sz="2400" dirty="0" err="1"/>
              <a:t>Чрп</a:t>
            </a:r>
            <a:r>
              <a:rPr lang="ru-RU" sz="2400" dirty="0"/>
              <a:t> — численность рабочих, охваченных повременной формой заработной платы, чел.; </a:t>
            </a:r>
            <a:r>
              <a:rPr lang="ru-RU" sz="2400" dirty="0" err="1"/>
              <a:t>ТСсч</a:t>
            </a:r>
            <a:r>
              <a:rPr lang="ru-RU" sz="2400" dirty="0"/>
              <a:t> — среднечасовая тарифная ставка, р.</a:t>
            </a:r>
          </a:p>
          <a:p>
            <a:r>
              <a:rPr lang="ru-RU" sz="2400" dirty="0"/>
              <a:t>	Расчет премиального фонда (</a:t>
            </a:r>
            <a:r>
              <a:rPr lang="ru-RU" sz="2400" dirty="0" err="1"/>
              <a:t>ФОТпр</a:t>
            </a:r>
            <a:r>
              <a:rPr lang="ru-RU" sz="2400" dirty="0"/>
              <a:t>) осуществляется умножением планового фонда основной (прямой) заработной платы рабочих, исчисленного по сдельным расценкам, и размера премии в % к основной заработной плате за выполнение показателей премирования.</a:t>
            </a:r>
          </a:p>
        </p:txBody>
      </p:sp>
      <p:sp>
        <p:nvSpPr>
          <p:cNvPr id="6" name="Заголовок 1"/>
          <p:cNvSpPr>
            <a:spLocks noGrp="1"/>
          </p:cNvSpPr>
          <p:nvPr>
            <p:ph type="title"/>
          </p:nvPr>
        </p:nvSpPr>
        <p:spPr>
          <a:xfrm>
            <a:off x="0" y="0"/>
            <a:ext cx="8460432" cy="980728"/>
          </a:xfrm>
        </p:spPr>
        <p:txBody>
          <a:bodyPr/>
          <a:lstStyle/>
          <a:p>
            <a:r>
              <a:rPr lang="ru-RU" sz="4000" dirty="0"/>
              <a:t>Планирование фонда оплаты труда</a:t>
            </a:r>
          </a:p>
        </p:txBody>
      </p:sp>
    </p:spTree>
    <p:extLst>
      <p:ext uri="{BB962C8B-B14F-4D97-AF65-F5344CB8AC3E}">
        <p14:creationId xmlns:p14="http://schemas.microsoft.com/office/powerpoint/2010/main" val="413248192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0" y="476672"/>
            <a:ext cx="8460432" cy="2246769"/>
          </a:xfrm>
          <a:prstGeom prst="rect">
            <a:avLst/>
          </a:prstGeom>
        </p:spPr>
        <p:txBody>
          <a:bodyPr wrap="square">
            <a:spAutoFit/>
          </a:bodyPr>
          <a:lstStyle/>
          <a:p>
            <a:r>
              <a:rPr lang="ru-RU" sz="2800" dirty="0"/>
              <a:t>	Плановая сумма ФОТ на оплату очередных и дополнительных отпусков (</a:t>
            </a:r>
            <a:r>
              <a:rPr lang="ru-RU" sz="2800" dirty="0" err="1"/>
              <a:t>ФОТотп</a:t>
            </a:r>
            <a:r>
              <a:rPr lang="ru-RU" sz="2800" dirty="0"/>
              <a:t>) рассчитывается следующим образом:</a:t>
            </a:r>
          </a:p>
          <a:p>
            <a:endParaRPr lang="ru-RU" sz="2800" dirty="0"/>
          </a:p>
          <a:p>
            <a:pPr algn="ctr"/>
            <a:r>
              <a:rPr lang="ru-RU" sz="2800" dirty="0" err="1"/>
              <a:t>ФОТотп</a:t>
            </a:r>
            <a:r>
              <a:rPr lang="ru-RU" sz="2800" dirty="0"/>
              <a:t> = </a:t>
            </a:r>
            <a:r>
              <a:rPr lang="ru-RU" sz="2800" dirty="0" err="1"/>
              <a:t>ФОТп</a:t>
            </a:r>
            <a:r>
              <a:rPr lang="ru-RU" sz="2800" dirty="0"/>
              <a:t> х По</a:t>
            </a:r>
            <a:r>
              <a:rPr lang="en-US" sz="2800" dirty="0"/>
              <a:t> / </a:t>
            </a:r>
            <a:r>
              <a:rPr lang="ru-RU" sz="2800" dirty="0" err="1"/>
              <a:t>Пп</a:t>
            </a:r>
            <a:r>
              <a:rPr lang="ru-RU" sz="2800" dirty="0"/>
              <a:t>,</a:t>
            </a:r>
          </a:p>
        </p:txBody>
      </p:sp>
      <p:sp>
        <p:nvSpPr>
          <p:cNvPr id="8" name="Прямоугольник 7"/>
          <p:cNvSpPr/>
          <p:nvPr/>
        </p:nvSpPr>
        <p:spPr>
          <a:xfrm>
            <a:off x="0" y="2780928"/>
            <a:ext cx="8460432" cy="3539430"/>
          </a:xfrm>
          <a:prstGeom prst="rect">
            <a:avLst/>
          </a:prstGeom>
        </p:spPr>
        <p:txBody>
          <a:bodyPr wrap="square">
            <a:spAutoFit/>
          </a:bodyPr>
          <a:lstStyle/>
          <a:p>
            <a:r>
              <a:rPr lang="ru-RU" sz="2800" dirty="0"/>
              <a:t>	где </a:t>
            </a:r>
            <a:r>
              <a:rPr lang="ru-RU" sz="2800" dirty="0" err="1"/>
              <a:t>ФОТп</a:t>
            </a:r>
            <a:r>
              <a:rPr lang="ru-RU" sz="2800" dirty="0"/>
              <a:t> – плановый фонд заработной платы рабочих;</a:t>
            </a:r>
            <a:endParaRPr lang="en-US" sz="2800" dirty="0"/>
          </a:p>
          <a:p>
            <a:r>
              <a:rPr lang="ru-RU" sz="2800" dirty="0"/>
              <a:t>П</a:t>
            </a:r>
            <a:r>
              <a:rPr lang="ru-RU" sz="2000" dirty="0"/>
              <a:t>0</a:t>
            </a:r>
            <a:r>
              <a:rPr lang="ru-RU" sz="2800" dirty="0"/>
              <a:t> — средняя плановая продолжительность отпуска одного рабочего, дней;</a:t>
            </a:r>
          </a:p>
          <a:p>
            <a:r>
              <a:rPr lang="ru-RU" sz="2800" dirty="0" err="1"/>
              <a:t>Пп</a:t>
            </a:r>
            <a:r>
              <a:rPr lang="ru-RU" sz="2800" dirty="0"/>
              <a:t> – продолжительность планового периода, дней.</a:t>
            </a:r>
            <a:endParaRPr lang="en-US" sz="2800" dirty="0"/>
          </a:p>
          <a:p>
            <a:r>
              <a:rPr lang="en-US" sz="2800" dirty="0"/>
              <a:t>	</a:t>
            </a:r>
            <a:r>
              <a:rPr lang="ru-RU" sz="2800" dirty="0"/>
              <a:t>Общий плановый фонд оплаты труда рабочих (</a:t>
            </a:r>
            <a:r>
              <a:rPr lang="ru-RU" sz="2800" dirty="0" err="1"/>
              <a:t>ФОТр</a:t>
            </a:r>
            <a:r>
              <a:rPr lang="ru-RU" sz="2800" dirty="0"/>
              <a:t>) рассчитывается как сумма</a:t>
            </a:r>
            <a:r>
              <a:rPr lang="en-US" sz="2800" dirty="0"/>
              <a:t> </a:t>
            </a:r>
            <a:r>
              <a:rPr lang="ru-RU" sz="2800" dirty="0"/>
              <a:t>фондов оплаты по всем входящим в него элементам.</a:t>
            </a:r>
          </a:p>
        </p:txBody>
      </p:sp>
      <p:sp>
        <p:nvSpPr>
          <p:cNvPr id="5" name="Заголовок 1"/>
          <p:cNvSpPr>
            <a:spLocks noGrp="1"/>
          </p:cNvSpPr>
          <p:nvPr>
            <p:ph type="title"/>
          </p:nvPr>
        </p:nvSpPr>
        <p:spPr>
          <a:xfrm>
            <a:off x="0" y="0"/>
            <a:ext cx="8460432" cy="548680"/>
          </a:xfrm>
        </p:spPr>
        <p:txBody>
          <a:bodyPr/>
          <a:lstStyle/>
          <a:p>
            <a:r>
              <a:rPr lang="ru-RU" sz="4000" dirty="0"/>
              <a:t>Планирование фонда оплаты труда</a:t>
            </a:r>
          </a:p>
        </p:txBody>
      </p:sp>
    </p:spTree>
    <p:extLst>
      <p:ext uri="{BB962C8B-B14F-4D97-AF65-F5344CB8AC3E}">
        <p14:creationId xmlns:p14="http://schemas.microsoft.com/office/powerpoint/2010/main" val="394454893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0" y="476672"/>
            <a:ext cx="8350324" cy="3416320"/>
          </a:xfrm>
          <a:prstGeom prst="rect">
            <a:avLst/>
          </a:prstGeom>
        </p:spPr>
        <p:txBody>
          <a:bodyPr wrap="square">
            <a:spAutoFit/>
          </a:bodyPr>
          <a:lstStyle/>
          <a:p>
            <a:r>
              <a:rPr lang="ru-RU" sz="2400" dirty="0"/>
              <a:t>	Планирование фонда оплаты труда служащих. Фонд оплаты труда служащих (</a:t>
            </a:r>
            <a:r>
              <a:rPr lang="ru-RU" sz="2400" dirty="0" err="1"/>
              <a:t>ФОТсл</a:t>
            </a:r>
            <a:r>
              <a:rPr lang="ru-RU" sz="2400" dirty="0"/>
              <a:t>) на планируемый период рассчитывается исходя из установленных для </a:t>
            </a:r>
            <a:r>
              <a:rPr lang="en-US" sz="2400" dirty="0" err="1"/>
              <a:t>i</a:t>
            </a:r>
            <a:r>
              <a:rPr lang="ru-RU" sz="2400" dirty="0"/>
              <a:t>-й категории работников месячных должностных окладов (ОД</a:t>
            </a:r>
            <a:r>
              <a:rPr lang="en-US" sz="2400" dirty="0" err="1"/>
              <a:t>i</a:t>
            </a:r>
            <a:r>
              <a:rPr lang="ru-RU" sz="2400" dirty="0"/>
              <a:t>), среднесписочной численности этих работников по штатному расписанию (</a:t>
            </a:r>
            <a:r>
              <a:rPr lang="ru-RU" sz="2400" dirty="0" err="1"/>
              <a:t>Чсс</a:t>
            </a:r>
            <a:r>
              <a:rPr lang="ru-RU" sz="2400" dirty="0"/>
              <a:t> ) и числа месяцев работы в данном периоде (</a:t>
            </a:r>
            <a:r>
              <a:rPr lang="ru-RU" sz="2400" dirty="0" err="1"/>
              <a:t>Пп</a:t>
            </a:r>
            <a:r>
              <a:rPr lang="ru-RU" sz="2400" dirty="0"/>
              <a:t>):</a:t>
            </a:r>
          </a:p>
          <a:p>
            <a:r>
              <a:rPr lang="ru-RU" sz="2400" dirty="0"/>
              <a:t>						           ),							</a:t>
            </a:r>
          </a:p>
        </p:txBody>
      </p:sp>
      <p:sp>
        <p:nvSpPr>
          <p:cNvPr id="8" name="Прямоугольник 7"/>
          <p:cNvSpPr/>
          <p:nvPr/>
        </p:nvSpPr>
        <p:spPr>
          <a:xfrm>
            <a:off x="0" y="4149080"/>
            <a:ext cx="8388424" cy="461665"/>
          </a:xfrm>
          <a:prstGeom prst="rect">
            <a:avLst/>
          </a:prstGeom>
        </p:spPr>
        <p:txBody>
          <a:bodyPr wrap="square">
            <a:spAutoFit/>
          </a:bodyPr>
          <a:lstStyle/>
          <a:p>
            <a:r>
              <a:rPr lang="ru-RU" sz="2400" dirty="0"/>
              <a:t>	где </a:t>
            </a:r>
            <a:r>
              <a:rPr lang="en-US" sz="2400" dirty="0"/>
              <a:t>n</a:t>
            </a:r>
            <a:r>
              <a:rPr lang="ru-RU" sz="2400" dirty="0"/>
              <a:t>— количество категорий служащих.</a:t>
            </a:r>
          </a:p>
        </p:txBody>
      </p:sp>
      <p:sp>
        <p:nvSpPr>
          <p:cNvPr id="6" name="Заголовок 1"/>
          <p:cNvSpPr>
            <a:spLocks noGrp="1"/>
          </p:cNvSpPr>
          <p:nvPr>
            <p:ph type="title"/>
          </p:nvPr>
        </p:nvSpPr>
        <p:spPr>
          <a:xfrm>
            <a:off x="0" y="0"/>
            <a:ext cx="8460432" cy="620688"/>
          </a:xfrm>
        </p:spPr>
        <p:txBody>
          <a:bodyPr/>
          <a:lstStyle/>
          <a:p>
            <a:r>
              <a:rPr lang="ru-RU" sz="4000" dirty="0"/>
              <a:t>Планирование фонда оплаты труда</a:t>
            </a:r>
          </a:p>
        </p:txBody>
      </p:sp>
      <p:pic>
        <p:nvPicPr>
          <p:cNvPr id="9" name="Рисунок 8" descr="DjVuReader"/>
          <p:cNvPicPr>
            <a:picLocks noChangeAspect="1"/>
          </p:cNvPicPr>
          <p:nvPr/>
        </p:nvPicPr>
        <p:blipFill rotWithShape="1">
          <a:blip r:embed="rId3">
            <a:extLst>
              <a:ext uri="{28A0092B-C50C-407E-A947-70E740481C1C}">
                <a14:useLocalDpi xmlns:a14="http://schemas.microsoft.com/office/drawing/2010/main" val="0"/>
              </a:ext>
            </a:extLst>
          </a:blip>
          <a:srcRect l="45131" t="25749" r="31390" b="67426"/>
          <a:stretch/>
        </p:blipFill>
        <p:spPr>
          <a:xfrm>
            <a:off x="1331640" y="2878677"/>
            <a:ext cx="4987273" cy="1069400"/>
          </a:xfrm>
          <a:prstGeom prst="rect">
            <a:avLst/>
          </a:prstGeom>
        </p:spPr>
      </p:pic>
    </p:spTree>
    <p:extLst>
      <p:ext uri="{BB962C8B-B14F-4D97-AF65-F5344CB8AC3E}">
        <p14:creationId xmlns:p14="http://schemas.microsoft.com/office/powerpoint/2010/main" val="428266065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DjVuReader"/>
          <p:cNvPicPr>
            <a:picLocks noChangeAspect="1"/>
          </p:cNvPicPr>
          <p:nvPr/>
        </p:nvPicPr>
        <p:blipFill rotWithShape="1">
          <a:blip r:embed="rId3">
            <a:extLst>
              <a:ext uri="{28A0092B-C50C-407E-A947-70E740481C1C}">
                <a14:useLocalDpi xmlns:a14="http://schemas.microsoft.com/office/drawing/2010/main" val="0"/>
              </a:ext>
            </a:extLst>
          </a:blip>
          <a:srcRect l="13966" t="53714" r="45997" b="41429"/>
          <a:stretch/>
        </p:blipFill>
        <p:spPr>
          <a:xfrm>
            <a:off x="335228" y="1921395"/>
            <a:ext cx="7996955" cy="715517"/>
          </a:xfrm>
          <a:prstGeom prst="rect">
            <a:avLst/>
          </a:prstGeom>
        </p:spPr>
      </p:pic>
      <p:pic>
        <p:nvPicPr>
          <p:cNvPr id="3" name="Рисунок 2" descr="DjVuReader"/>
          <p:cNvPicPr>
            <a:picLocks noChangeAspect="1"/>
          </p:cNvPicPr>
          <p:nvPr/>
        </p:nvPicPr>
        <p:blipFill rotWithShape="1">
          <a:blip r:embed="rId3">
            <a:extLst>
              <a:ext uri="{28A0092B-C50C-407E-A947-70E740481C1C}">
                <a14:useLocalDpi xmlns:a14="http://schemas.microsoft.com/office/drawing/2010/main" val="0"/>
              </a:ext>
            </a:extLst>
          </a:blip>
          <a:srcRect l="21975" t="77710" r="54846" b="18290"/>
          <a:stretch/>
        </p:blipFill>
        <p:spPr>
          <a:xfrm>
            <a:off x="1115616" y="3645024"/>
            <a:ext cx="6430340" cy="818407"/>
          </a:xfrm>
          <a:prstGeom prst="rect">
            <a:avLst/>
          </a:prstGeom>
        </p:spPr>
      </p:pic>
      <p:sp>
        <p:nvSpPr>
          <p:cNvPr id="6" name="Прямоугольник 5"/>
          <p:cNvSpPr/>
          <p:nvPr/>
        </p:nvSpPr>
        <p:spPr>
          <a:xfrm>
            <a:off x="107504" y="836712"/>
            <a:ext cx="8458200" cy="1015663"/>
          </a:xfrm>
          <a:prstGeom prst="rect">
            <a:avLst/>
          </a:prstGeom>
        </p:spPr>
        <p:txBody>
          <a:bodyPr wrap="square">
            <a:spAutoFit/>
          </a:bodyPr>
          <a:lstStyle/>
          <a:p>
            <a:r>
              <a:rPr lang="ru-RU" sz="2000" dirty="0"/>
              <a:t>	</a:t>
            </a:r>
          </a:p>
          <a:p>
            <a:r>
              <a:rPr lang="ru-RU" sz="2000" dirty="0"/>
              <a:t>Фонд оплаты труда промышленно-производственного персонала (</a:t>
            </a:r>
            <a:r>
              <a:rPr lang="ru-RU" sz="2000" dirty="0" err="1"/>
              <a:t>ФОТппп</a:t>
            </a:r>
            <a:r>
              <a:rPr lang="ru-RU" sz="2000" dirty="0"/>
              <a:t>) равен:</a:t>
            </a:r>
          </a:p>
        </p:txBody>
      </p:sp>
      <p:sp>
        <p:nvSpPr>
          <p:cNvPr id="7" name="Прямоугольник 6"/>
          <p:cNvSpPr/>
          <p:nvPr/>
        </p:nvSpPr>
        <p:spPr>
          <a:xfrm>
            <a:off x="0" y="2636912"/>
            <a:ext cx="8458200" cy="1015663"/>
          </a:xfrm>
          <a:prstGeom prst="rect">
            <a:avLst/>
          </a:prstGeom>
        </p:spPr>
        <p:txBody>
          <a:bodyPr wrap="square">
            <a:spAutoFit/>
          </a:bodyPr>
          <a:lstStyle/>
          <a:p>
            <a:r>
              <a:rPr lang="ru-RU" sz="2000" dirty="0"/>
              <a:t>	Общий плановый ФОТ фирмы — сумма фондов оплаты труда промышленно-производственного персонала и работников непромышленной группы:</a:t>
            </a:r>
          </a:p>
        </p:txBody>
      </p:sp>
      <p:sp>
        <p:nvSpPr>
          <p:cNvPr id="8" name="Заголовок 1"/>
          <p:cNvSpPr>
            <a:spLocks noGrp="1"/>
          </p:cNvSpPr>
          <p:nvPr>
            <p:ph type="title"/>
          </p:nvPr>
        </p:nvSpPr>
        <p:spPr>
          <a:xfrm>
            <a:off x="0" y="0"/>
            <a:ext cx="8460432" cy="980728"/>
          </a:xfrm>
        </p:spPr>
        <p:txBody>
          <a:bodyPr/>
          <a:lstStyle/>
          <a:p>
            <a:r>
              <a:rPr lang="ru-RU" sz="4000" dirty="0"/>
              <a:t>Планирование фонда оплаты труда</a:t>
            </a:r>
          </a:p>
        </p:txBody>
      </p:sp>
    </p:spTree>
    <p:extLst>
      <p:ext uri="{BB962C8B-B14F-4D97-AF65-F5344CB8AC3E}">
        <p14:creationId xmlns:p14="http://schemas.microsoft.com/office/powerpoint/2010/main" val="58227550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8460432" cy="908720"/>
          </a:xfrm>
        </p:spPr>
        <p:txBody>
          <a:bodyPr>
            <a:normAutofit fontScale="90000"/>
          </a:bodyPr>
          <a:lstStyle/>
          <a:p>
            <a:pPr algn="ctr"/>
            <a:r>
              <a:rPr lang="ru-RU" sz="4000" dirty="0"/>
              <a:t>Планирование средств фонда потребления</a:t>
            </a:r>
          </a:p>
        </p:txBody>
      </p:sp>
      <p:sp>
        <p:nvSpPr>
          <p:cNvPr id="3" name="Объект 2"/>
          <p:cNvSpPr>
            <a:spLocks noGrp="1"/>
          </p:cNvSpPr>
          <p:nvPr>
            <p:ph idx="1"/>
          </p:nvPr>
        </p:nvSpPr>
        <p:spPr>
          <a:xfrm>
            <a:off x="0" y="1268760"/>
            <a:ext cx="8460432" cy="5589240"/>
          </a:xfrm>
        </p:spPr>
        <p:txBody>
          <a:bodyPr>
            <a:normAutofit/>
          </a:bodyPr>
          <a:lstStyle/>
          <a:p>
            <a:pPr marL="114300" indent="0">
              <a:buNone/>
            </a:pPr>
            <a:r>
              <a:rPr lang="ru-RU" dirty="0"/>
              <a:t>	Основу фонда заработной платы составляет фонд оплаты труда. Кроме него в фонд заработной платы входят выплаты из фонда потребления, формируемого из чистой прибыли.</a:t>
            </a:r>
          </a:p>
          <a:p>
            <a:pPr marL="114300" indent="0">
              <a:buNone/>
            </a:pPr>
            <a:r>
              <a:rPr lang="ru-RU" dirty="0"/>
              <a:t>Недостатки выплаты заработной платы только из фонда оплаты труда:</a:t>
            </a:r>
          </a:p>
          <a:p>
            <a:pPr marL="114300" indent="0">
              <a:buNone/>
            </a:pPr>
            <a:r>
              <a:rPr lang="ru-RU" dirty="0"/>
              <a:t>1 низкий уровень заработной платы, который не обеспечивает прожиточный минимум;</a:t>
            </a:r>
          </a:p>
          <a:p>
            <a:pPr marL="114300" indent="0">
              <a:buNone/>
            </a:pPr>
            <a:r>
              <a:rPr lang="ru-RU" dirty="0"/>
              <a:t>2 уравнительный подход к оплате труда различных категорий работающих;</a:t>
            </a:r>
          </a:p>
          <a:p>
            <a:pPr marL="114300" indent="0">
              <a:buNone/>
            </a:pPr>
            <a:r>
              <a:rPr lang="ru-RU" dirty="0"/>
              <a:t>3 существующая тарифная система не обеспечивает зависимости уровня оплаты труда с конечными результатами деятельности фирмы. </a:t>
            </a:r>
          </a:p>
        </p:txBody>
      </p:sp>
    </p:spTree>
    <p:extLst>
      <p:ext uri="{BB962C8B-B14F-4D97-AF65-F5344CB8AC3E}">
        <p14:creationId xmlns:p14="http://schemas.microsoft.com/office/powerpoint/2010/main" val="60344447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1506264"/>
            <a:ext cx="8460432" cy="4154984"/>
          </a:xfrm>
          <a:prstGeom prst="rect">
            <a:avLst/>
          </a:prstGeom>
        </p:spPr>
        <p:txBody>
          <a:bodyPr wrap="square">
            <a:spAutoFit/>
          </a:bodyPr>
          <a:lstStyle/>
          <a:p>
            <a:r>
              <a:rPr lang="ru-RU" sz="2400" dirty="0"/>
              <a:t>	На основе чистой прибыли, остающейся в распоряжении предприятия, создается фонд потребления, который используется на коллективные нужды.</a:t>
            </a:r>
          </a:p>
          <a:p>
            <a:r>
              <a:rPr lang="ru-RU" sz="2400" dirty="0"/>
              <a:t>	Размеры фонда потребления и направления его использования устанавливаются в финансовом плане фирмы. 	Варианты использования части фонда потребления, направляемой на заработную плату:</a:t>
            </a:r>
          </a:p>
          <a:p>
            <a:r>
              <a:rPr lang="ru-RU" sz="2400" dirty="0"/>
              <a:t>1 направление в распоряжение структурных подразделений фирмы для поощрения их трудовых коллективов;</a:t>
            </a:r>
          </a:p>
          <a:p>
            <a:r>
              <a:rPr lang="ru-RU" sz="2400" dirty="0"/>
              <a:t>2 использование высшим руководством фирмы для стимулирования работников предприятия.</a:t>
            </a:r>
          </a:p>
        </p:txBody>
      </p:sp>
      <p:sp>
        <p:nvSpPr>
          <p:cNvPr id="3" name="Заголовок 1"/>
          <p:cNvSpPr>
            <a:spLocks noGrp="1"/>
          </p:cNvSpPr>
          <p:nvPr>
            <p:ph type="title"/>
          </p:nvPr>
        </p:nvSpPr>
        <p:spPr>
          <a:xfrm>
            <a:off x="0" y="0"/>
            <a:ext cx="8460432" cy="908720"/>
          </a:xfrm>
        </p:spPr>
        <p:txBody>
          <a:bodyPr>
            <a:normAutofit fontScale="90000"/>
          </a:bodyPr>
          <a:lstStyle/>
          <a:p>
            <a:pPr algn="ctr"/>
            <a:r>
              <a:rPr lang="ru-RU" sz="4000" dirty="0"/>
              <a:t>Планирование средств фонда потребления</a:t>
            </a:r>
          </a:p>
        </p:txBody>
      </p:sp>
    </p:spTree>
    <p:extLst>
      <p:ext uri="{BB962C8B-B14F-4D97-AF65-F5344CB8AC3E}">
        <p14:creationId xmlns:p14="http://schemas.microsoft.com/office/powerpoint/2010/main" val="96715779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908720"/>
            <a:ext cx="8460432" cy="4524315"/>
          </a:xfrm>
          <a:prstGeom prst="rect">
            <a:avLst/>
          </a:prstGeom>
        </p:spPr>
        <p:txBody>
          <a:bodyPr wrap="square">
            <a:spAutoFit/>
          </a:bodyPr>
          <a:lstStyle/>
          <a:p>
            <a:r>
              <a:rPr lang="ru-RU" sz="2000" dirty="0"/>
              <a:t>	</a:t>
            </a:r>
            <a:r>
              <a:rPr lang="ru-RU" sz="2400" dirty="0"/>
              <a:t> Методика распределения части фонда потребления между структурными подразделениями при планировании фонда заработной платы:</a:t>
            </a:r>
          </a:p>
          <a:p>
            <a:r>
              <a:rPr lang="ru-RU" sz="2400" dirty="0"/>
              <a:t>1 Для структурных подразделений, работающих на принципах полного коммерческого расчета, доводится система технико-экономических показателей, которые подразделяются на плановые и оценочные.</a:t>
            </a:r>
          </a:p>
          <a:p>
            <a:r>
              <a:rPr lang="ru-RU" sz="2400" dirty="0"/>
              <a:t>2 Если же структурные подразделения не переведены на коммерческий расчет, то распределение части фонда потребления, направляемого на оплату труда, может производиться пропорционально численности работников или плановому фонду оплаты труда структурных подразделений.</a:t>
            </a:r>
          </a:p>
        </p:txBody>
      </p:sp>
      <p:sp>
        <p:nvSpPr>
          <p:cNvPr id="4" name="Заголовок 1"/>
          <p:cNvSpPr>
            <a:spLocks noGrp="1"/>
          </p:cNvSpPr>
          <p:nvPr>
            <p:ph type="title"/>
          </p:nvPr>
        </p:nvSpPr>
        <p:spPr>
          <a:xfrm>
            <a:off x="0" y="0"/>
            <a:ext cx="8460432" cy="908720"/>
          </a:xfrm>
        </p:spPr>
        <p:txBody>
          <a:bodyPr>
            <a:normAutofit fontScale="90000"/>
          </a:bodyPr>
          <a:lstStyle/>
          <a:p>
            <a:pPr algn="ctr"/>
            <a:r>
              <a:rPr lang="ru-RU" sz="4000" dirty="0"/>
              <a:t>Планирование средств фонда потребления</a:t>
            </a:r>
          </a:p>
        </p:txBody>
      </p:sp>
    </p:spTree>
    <p:extLst>
      <p:ext uri="{BB962C8B-B14F-4D97-AF65-F5344CB8AC3E}">
        <p14:creationId xmlns:p14="http://schemas.microsoft.com/office/powerpoint/2010/main" val="285610856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217" y="620688"/>
            <a:ext cx="8460432" cy="369332"/>
          </a:xfrm>
          <a:prstGeom prst="rect">
            <a:avLst/>
          </a:prstGeom>
        </p:spPr>
        <p:txBody>
          <a:bodyPr wrap="square">
            <a:spAutoFit/>
          </a:bodyPr>
          <a:lstStyle/>
          <a:p>
            <a:r>
              <a:rPr lang="ru-RU" dirty="0"/>
              <a:t>Таблица 1- Выплаты из различных  уровней фонда потребления</a:t>
            </a:r>
          </a:p>
        </p:txBody>
      </p:sp>
      <p:graphicFrame>
        <p:nvGraphicFramePr>
          <p:cNvPr id="2" name="Таблица 1"/>
          <p:cNvGraphicFramePr>
            <a:graphicFrameLocks noGrp="1"/>
          </p:cNvGraphicFramePr>
          <p:nvPr>
            <p:extLst>
              <p:ext uri="{D42A27DB-BD31-4B8C-83A1-F6EECF244321}">
                <p14:modId xmlns:p14="http://schemas.microsoft.com/office/powerpoint/2010/main" val="1485496433"/>
              </p:ext>
            </p:extLst>
          </p:nvPr>
        </p:nvGraphicFramePr>
        <p:xfrm>
          <a:off x="323528" y="980728"/>
          <a:ext cx="7848872" cy="5394960"/>
        </p:xfrm>
        <a:graphic>
          <a:graphicData uri="http://schemas.openxmlformats.org/drawingml/2006/table">
            <a:tbl>
              <a:tblPr firstRow="1" bandRow="1">
                <a:tableStyleId>{5C22544A-7EE6-4342-B048-85BDC9FD1C3A}</a:tableStyleId>
              </a:tblPr>
              <a:tblGrid>
                <a:gridCol w="5328592">
                  <a:extLst>
                    <a:ext uri="{9D8B030D-6E8A-4147-A177-3AD203B41FA5}">
                      <a16:colId xmlns:a16="http://schemas.microsoft.com/office/drawing/2014/main" val="3296924920"/>
                    </a:ext>
                  </a:extLst>
                </a:gridCol>
                <a:gridCol w="2520280">
                  <a:extLst>
                    <a:ext uri="{9D8B030D-6E8A-4147-A177-3AD203B41FA5}">
                      <a16:colId xmlns:a16="http://schemas.microsoft.com/office/drawing/2014/main" val="3246318"/>
                    </a:ext>
                  </a:extLst>
                </a:gridCol>
              </a:tblGrid>
              <a:tr h="0">
                <a:tc>
                  <a:txBody>
                    <a:bodyPr/>
                    <a:lstStyle/>
                    <a:p>
                      <a:pPr algn="ctr"/>
                      <a:r>
                        <a:rPr lang="ru-RU" dirty="0">
                          <a:solidFill>
                            <a:schemeClr val="tx1"/>
                          </a:solidFill>
                        </a:rPr>
                        <a:t>Централизованная часть фонда потребления</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ru-RU" dirty="0">
                          <a:solidFill>
                            <a:schemeClr val="tx1"/>
                          </a:solidFill>
                        </a:rPr>
                        <a:t>Фонд потребления структурного подразделения</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4719518"/>
                  </a:ext>
                </a:extLst>
              </a:tr>
              <a:tr h="0">
                <a:tc>
                  <a:txBody>
                    <a:bodyPr/>
                    <a:lstStyle/>
                    <a:p>
                      <a:pPr marL="0" indent="0">
                        <a:buFont typeface="Arial" panose="020B0604020202020204" pitchFamily="34" charset="0"/>
                        <a:buNone/>
                      </a:pPr>
                      <a:r>
                        <a:rPr lang="ru-RU" dirty="0"/>
                        <a:t>- вознаграждения по итогам работы за год;</a:t>
                      </a:r>
                    </a:p>
                    <a:p>
                      <a:pPr marL="0" indent="0">
                        <a:buFont typeface="Arial" panose="020B0604020202020204" pitchFamily="34" charset="0"/>
                        <a:buNone/>
                      </a:pPr>
                      <a:r>
                        <a:rPr lang="ru-RU" dirty="0"/>
                        <a:t>- оплата дополнительных отпусков, предоставляемых сверх предусмотренных законодательством по коллективному договору;</a:t>
                      </a:r>
                    </a:p>
                    <a:p>
                      <a:pPr marL="0" indent="0">
                        <a:buFont typeface="Arial" panose="020B0604020202020204" pitchFamily="34" charset="0"/>
                        <a:buNone/>
                      </a:pPr>
                      <a:r>
                        <a:rPr lang="ru-RU" dirty="0"/>
                        <a:t>- надбавки к пенсиям, единовременные пособия уходящим на пенсию ветеранам труда;</a:t>
                      </a:r>
                    </a:p>
                    <a:p>
                      <a:pPr marL="0" indent="0">
                        <a:buFont typeface="Arial" panose="020B0604020202020204" pitchFamily="34" charset="0"/>
                        <a:buNone/>
                      </a:pPr>
                      <a:r>
                        <a:rPr lang="ru-RU" dirty="0"/>
                        <a:t>- выплаты в связи с повышением цен, производимые сверх размеров индексации доходов;</a:t>
                      </a:r>
                    </a:p>
                    <a:p>
                      <a:pPr marL="0" indent="0">
                        <a:buFont typeface="Arial" panose="020B0604020202020204" pitchFamily="34" charset="0"/>
                        <a:buNone/>
                      </a:pPr>
                      <a:r>
                        <a:rPr lang="ru-RU" dirty="0"/>
                        <a:t>- компенсация удорожания стоимости питания в предприятиях общественного питания, принадлежащих фирме;</a:t>
                      </a:r>
                    </a:p>
                    <a:p>
                      <a:pPr marL="0" indent="0">
                        <a:buFont typeface="Arial" panose="020B0604020202020204" pitchFamily="34" charset="0"/>
                        <a:buNone/>
                      </a:pPr>
                      <a:r>
                        <a:rPr lang="ru-RU" dirty="0"/>
                        <a:t>- ценовые разницы по продуктам (работам, услугам), предоставляемым работникам фирмы или отпускаемым подсобными хозяйствами для общественного питания.</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Arial" panose="020B0604020202020204" pitchFamily="34" charset="0"/>
                        <a:buNone/>
                      </a:pPr>
                      <a:r>
                        <a:rPr lang="ru-RU" sz="1800" dirty="0"/>
                        <a:t>- премии за производственные результаты сверх размеров, относимых на себестоимость;</a:t>
                      </a:r>
                    </a:p>
                    <a:p>
                      <a:pPr marL="0" indent="0">
                        <a:buFont typeface="Arial" panose="020B0604020202020204" pitchFamily="34" charset="0"/>
                        <a:buNone/>
                      </a:pPr>
                      <a:r>
                        <a:rPr lang="ru-RU" sz="1800" dirty="0"/>
                        <a:t>- материальная помощь;</a:t>
                      </a:r>
                    </a:p>
                    <a:p>
                      <a:pPr marL="0" indent="0">
                        <a:buFont typeface="Arial" panose="020B0604020202020204" pitchFamily="34" charset="0"/>
                        <a:buNone/>
                      </a:pPr>
                      <a:r>
                        <a:rPr lang="ru-RU" sz="1800" dirty="0"/>
                        <a:t>- оплата жилья, путевок на лечение и отдых, посещения культурных и спортивных мероприятий и т.д.</a:t>
                      </a:r>
                    </a:p>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51775409"/>
                  </a:ext>
                </a:extLst>
              </a:tr>
            </a:tbl>
          </a:graphicData>
        </a:graphic>
      </p:graphicFrame>
      <p:sp>
        <p:nvSpPr>
          <p:cNvPr id="4" name="Заголовок 1"/>
          <p:cNvSpPr>
            <a:spLocks noGrp="1"/>
          </p:cNvSpPr>
          <p:nvPr>
            <p:ph type="title"/>
          </p:nvPr>
        </p:nvSpPr>
        <p:spPr>
          <a:xfrm>
            <a:off x="0" y="0"/>
            <a:ext cx="8460432" cy="620688"/>
          </a:xfrm>
        </p:spPr>
        <p:txBody>
          <a:bodyPr>
            <a:normAutofit/>
          </a:bodyPr>
          <a:lstStyle/>
          <a:p>
            <a:pPr algn="ctr"/>
            <a:r>
              <a:rPr lang="ru-RU" sz="2800" dirty="0"/>
              <a:t>Планирование средств фонда потребления</a:t>
            </a:r>
          </a:p>
        </p:txBody>
      </p:sp>
    </p:spTree>
    <p:extLst>
      <p:ext uri="{BB962C8B-B14F-4D97-AF65-F5344CB8AC3E}">
        <p14:creationId xmlns:p14="http://schemas.microsoft.com/office/powerpoint/2010/main" val="21895133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8460432" cy="764704"/>
          </a:xfrm>
        </p:spPr>
        <p:txBody>
          <a:bodyPr>
            <a:normAutofit/>
          </a:bodyPr>
          <a:lstStyle/>
          <a:p>
            <a:r>
              <a:rPr lang="ru-RU" sz="3600" dirty="0"/>
              <a:t>   Планирование фонда заработной платы</a:t>
            </a:r>
          </a:p>
        </p:txBody>
      </p:sp>
      <p:pic>
        <p:nvPicPr>
          <p:cNvPr id="4" name="Рисунок 3" descr="DjVuReader"/>
          <p:cNvPicPr>
            <a:picLocks noChangeAspect="1"/>
          </p:cNvPicPr>
          <p:nvPr/>
        </p:nvPicPr>
        <p:blipFill rotWithShape="1">
          <a:blip r:embed="rId2">
            <a:extLst>
              <a:ext uri="{28A0092B-C50C-407E-A947-70E740481C1C}">
                <a14:useLocalDpi xmlns:a14="http://schemas.microsoft.com/office/drawing/2010/main" val="0"/>
              </a:ext>
            </a:extLst>
          </a:blip>
          <a:srcRect l="21343" t="34574" r="55267" b="45429"/>
          <a:stretch/>
        </p:blipFill>
        <p:spPr>
          <a:xfrm>
            <a:off x="2195736" y="1758235"/>
            <a:ext cx="3526920" cy="2224184"/>
          </a:xfrm>
          <a:prstGeom prst="rect">
            <a:avLst/>
          </a:prstGeom>
        </p:spPr>
      </p:pic>
      <p:sp>
        <p:nvSpPr>
          <p:cNvPr id="6" name="Прямоугольник 5"/>
          <p:cNvSpPr/>
          <p:nvPr/>
        </p:nvSpPr>
        <p:spPr>
          <a:xfrm>
            <a:off x="0" y="764704"/>
            <a:ext cx="8460432" cy="1015663"/>
          </a:xfrm>
          <a:prstGeom prst="rect">
            <a:avLst/>
          </a:prstGeom>
        </p:spPr>
        <p:txBody>
          <a:bodyPr wrap="square">
            <a:spAutoFit/>
          </a:bodyPr>
          <a:lstStyle/>
          <a:p>
            <a:r>
              <a:rPr lang="ru-RU" sz="2000" dirty="0"/>
              <a:t>	Плановый годовой фонд заработной платы структурного подразделения (</a:t>
            </a:r>
            <a:r>
              <a:rPr lang="ru-RU" sz="2000" dirty="0" err="1"/>
              <a:t>ФЗПп</a:t>
            </a:r>
            <a:r>
              <a:rPr lang="ru-RU" sz="2000" dirty="0"/>
              <a:t> ), фирмы в целом (</a:t>
            </a:r>
            <a:r>
              <a:rPr lang="ru-RU" sz="2000" dirty="0" err="1"/>
              <a:t>ФЗПп</a:t>
            </a:r>
            <a:r>
              <a:rPr lang="ru-RU" sz="2000" dirty="0"/>
              <a:t>) определяются по формулам:</a:t>
            </a:r>
          </a:p>
        </p:txBody>
      </p:sp>
      <p:sp>
        <p:nvSpPr>
          <p:cNvPr id="7" name="Прямоугольник 6"/>
          <p:cNvSpPr/>
          <p:nvPr/>
        </p:nvSpPr>
        <p:spPr>
          <a:xfrm>
            <a:off x="0" y="4005064"/>
            <a:ext cx="8460432" cy="2554545"/>
          </a:xfrm>
          <a:prstGeom prst="rect">
            <a:avLst/>
          </a:prstGeom>
        </p:spPr>
        <p:txBody>
          <a:bodyPr wrap="square">
            <a:spAutoFit/>
          </a:bodyPr>
          <a:lstStyle/>
          <a:p>
            <a:r>
              <a:rPr lang="ru-RU" sz="2000" dirty="0"/>
              <a:t>	где ФОТ п — фонд оплаты труда i-</a:t>
            </a:r>
            <a:r>
              <a:rPr lang="ru-RU" sz="2000" dirty="0" err="1"/>
              <a:t>го</a:t>
            </a:r>
            <a:r>
              <a:rPr lang="ru-RU" sz="2000" dirty="0"/>
              <a:t> подразделения на плановый период, р.; </a:t>
            </a:r>
            <a:r>
              <a:rPr lang="ru-RU" sz="2000" dirty="0" err="1"/>
              <a:t>ВФПп</a:t>
            </a:r>
            <a:r>
              <a:rPr lang="ru-RU" sz="2000" dirty="0"/>
              <a:t>— выплаты из фонда потребления соответствующего периода, р., по </a:t>
            </a:r>
            <a:r>
              <a:rPr lang="en-US" sz="2000" dirty="0" err="1"/>
              <a:t>i</a:t>
            </a:r>
            <a:r>
              <a:rPr lang="ru-RU" sz="2000" dirty="0"/>
              <a:t>-му подразделению; </a:t>
            </a:r>
            <a:r>
              <a:rPr lang="ru-RU" sz="2000" dirty="0" err="1"/>
              <a:t>ВФП'п</a:t>
            </a:r>
            <a:r>
              <a:rPr lang="ru-RU" sz="2000" dirty="0"/>
              <a:t> — централизованная на уровне фирмы часть фонда потребления планируемого периода, р.; </a:t>
            </a:r>
            <a:r>
              <a:rPr lang="ru-RU" sz="2000" dirty="0" err="1"/>
              <a:t>ВФП"п</a:t>
            </a:r>
            <a:r>
              <a:rPr lang="ru-RU" sz="2000" dirty="0"/>
              <a:t> — планируемые выплаты из фонда потребления по предприятию (в случае, если фонд потребления до структурных подразделений не доводится, а распределяется между работниками на уровне фирмы), р.; </a:t>
            </a:r>
            <a:r>
              <a:rPr lang="en-US" sz="2000" dirty="0"/>
              <a:t>n</a:t>
            </a:r>
            <a:r>
              <a:rPr lang="ru-RU" sz="2000" dirty="0"/>
              <a:t> — количество подразделений.</a:t>
            </a:r>
          </a:p>
        </p:txBody>
      </p:sp>
    </p:spTree>
    <p:extLst>
      <p:ext uri="{BB962C8B-B14F-4D97-AF65-F5344CB8AC3E}">
        <p14:creationId xmlns:p14="http://schemas.microsoft.com/office/powerpoint/2010/main" val="146137081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DjVuReader"/>
          <p:cNvPicPr>
            <a:picLocks noChangeAspect="1"/>
          </p:cNvPicPr>
          <p:nvPr/>
        </p:nvPicPr>
        <p:blipFill rotWithShape="1">
          <a:blip r:embed="rId3">
            <a:extLst>
              <a:ext uri="{28A0092B-C50C-407E-A947-70E740481C1C}">
                <a14:useLocalDpi xmlns:a14="http://schemas.microsoft.com/office/drawing/2010/main" val="0"/>
              </a:ext>
            </a:extLst>
          </a:blip>
          <a:srcRect l="7013" t="41715" r="46493" b="52857"/>
          <a:stretch/>
        </p:blipFill>
        <p:spPr>
          <a:xfrm>
            <a:off x="40568" y="2348880"/>
            <a:ext cx="8419864" cy="885414"/>
          </a:xfrm>
          <a:prstGeom prst="rect">
            <a:avLst/>
          </a:prstGeom>
        </p:spPr>
      </p:pic>
      <p:sp>
        <p:nvSpPr>
          <p:cNvPr id="5" name="Прямоугольник 4"/>
          <p:cNvSpPr/>
          <p:nvPr/>
        </p:nvSpPr>
        <p:spPr>
          <a:xfrm>
            <a:off x="-4057" y="1189201"/>
            <a:ext cx="8458522" cy="1015663"/>
          </a:xfrm>
          <a:prstGeom prst="rect">
            <a:avLst/>
          </a:prstGeom>
        </p:spPr>
        <p:txBody>
          <a:bodyPr wrap="square">
            <a:spAutoFit/>
          </a:bodyPr>
          <a:lstStyle/>
          <a:p>
            <a:r>
              <a:rPr lang="ru-RU" sz="2000" dirty="0"/>
              <a:t>	Распределение годового фонда заработной платы предприятия и структурных подразделений по плановым периодам (кварталам, месяцам) производится по формуле</a:t>
            </a:r>
          </a:p>
        </p:txBody>
      </p:sp>
      <p:sp>
        <p:nvSpPr>
          <p:cNvPr id="6" name="Прямоугольник 5"/>
          <p:cNvSpPr/>
          <p:nvPr/>
        </p:nvSpPr>
        <p:spPr>
          <a:xfrm>
            <a:off x="1910" y="3212976"/>
            <a:ext cx="8458522" cy="3170099"/>
          </a:xfrm>
          <a:prstGeom prst="rect">
            <a:avLst/>
          </a:prstGeom>
        </p:spPr>
        <p:txBody>
          <a:bodyPr wrap="square">
            <a:spAutoFit/>
          </a:bodyPr>
          <a:lstStyle/>
          <a:p>
            <a:r>
              <a:rPr lang="ru-RU" sz="2000" dirty="0"/>
              <a:t>	где </a:t>
            </a:r>
            <a:r>
              <a:rPr lang="ru-RU" sz="2000" dirty="0" err="1"/>
              <a:t>ФЗПп</a:t>
            </a:r>
            <a:r>
              <a:rPr lang="ru-RU" sz="2000" dirty="0"/>
              <a:t> — плановый фонд заработной платы у-</a:t>
            </a:r>
            <a:r>
              <a:rPr lang="ru-RU" sz="2000" dirty="0" err="1"/>
              <a:t>го</a:t>
            </a:r>
            <a:r>
              <a:rPr lang="ru-RU" sz="2000" dirty="0"/>
              <a:t> квартала, р.; </a:t>
            </a:r>
            <a:r>
              <a:rPr lang="ru-RU" sz="2000" dirty="0" err="1"/>
              <a:t>Усдб</a:t>
            </a:r>
            <a:r>
              <a:rPr lang="ru-RU" sz="2000" dirty="0"/>
              <a:t>—удельный вес в фонде заработной платы базисного года оплаты по сдельным расценкам, в долях единицы; </a:t>
            </a:r>
            <a:r>
              <a:rPr lang="ru-RU" sz="2000" dirty="0" err="1"/>
              <a:t>Уоп</a:t>
            </a:r>
            <a:r>
              <a:rPr lang="en-US" sz="2000" dirty="0"/>
              <a:t>j</a:t>
            </a:r>
            <a:r>
              <a:rPr lang="ru-RU" sz="2000" dirty="0"/>
              <a:t> — удельный вес объема производства </a:t>
            </a:r>
            <a:r>
              <a:rPr lang="en-US" sz="2000" dirty="0"/>
              <a:t>j</a:t>
            </a:r>
            <a:r>
              <a:rPr lang="ru-RU" sz="2000" dirty="0"/>
              <a:t>-го квартала в плановом объеме производства на год; </a:t>
            </a:r>
            <a:r>
              <a:rPr lang="ru-RU" sz="2000" dirty="0" err="1"/>
              <a:t>Упвб</a:t>
            </a:r>
            <a:r>
              <a:rPr lang="ru-RU" sz="2000" dirty="0"/>
              <a:t> — удельный вес повременной оплаты труда в годовом фонде заработной платы базисного года; Уф</a:t>
            </a:r>
            <a:r>
              <a:rPr lang="en-US" sz="2000" dirty="0"/>
              <a:t>j</a:t>
            </a:r>
            <a:r>
              <a:rPr lang="ru-RU" sz="2000" dirty="0"/>
              <a:t> — удельный вес фонда рабочего времени</a:t>
            </a:r>
            <a:r>
              <a:rPr lang="en-US" sz="2000" dirty="0"/>
              <a:t>j</a:t>
            </a:r>
            <a:r>
              <a:rPr lang="ru-RU" sz="2000" dirty="0"/>
              <a:t>-го квартала в плановом годовом фонде рабочего времени; У</a:t>
            </a:r>
            <a:r>
              <a:rPr lang="en-US" sz="2000" dirty="0"/>
              <a:t>ok</a:t>
            </a:r>
            <a:r>
              <a:rPr lang="ru-RU" sz="2000" dirty="0"/>
              <a:t>б — удельный вес оплаты труда по окладам в базисном годовом фонде заработной платы; </a:t>
            </a:r>
            <a:r>
              <a:rPr lang="ru-RU" sz="2000" dirty="0" err="1"/>
              <a:t>Уок</a:t>
            </a:r>
            <a:r>
              <a:rPr lang="en-US" sz="2000" dirty="0"/>
              <a:t>j</a:t>
            </a:r>
            <a:r>
              <a:rPr lang="ru-RU" sz="2000" dirty="0"/>
              <a:t> — удельный вес оплаты труда по окладам в плановом фонде заработной платы на год.</a:t>
            </a:r>
          </a:p>
        </p:txBody>
      </p:sp>
      <p:sp>
        <p:nvSpPr>
          <p:cNvPr id="7" name="Заголовок 1"/>
          <p:cNvSpPr>
            <a:spLocks noGrp="1"/>
          </p:cNvSpPr>
          <p:nvPr>
            <p:ph type="title"/>
          </p:nvPr>
        </p:nvSpPr>
        <p:spPr>
          <a:xfrm>
            <a:off x="0" y="0"/>
            <a:ext cx="8460432" cy="764704"/>
          </a:xfrm>
        </p:spPr>
        <p:txBody>
          <a:bodyPr>
            <a:normAutofit/>
          </a:bodyPr>
          <a:lstStyle/>
          <a:p>
            <a:r>
              <a:rPr lang="ru-RU" sz="3600" dirty="0"/>
              <a:t>   Планирование фонда заработной платы</a:t>
            </a:r>
          </a:p>
        </p:txBody>
      </p:sp>
    </p:spTree>
    <p:extLst>
      <p:ext uri="{BB962C8B-B14F-4D97-AF65-F5344CB8AC3E}">
        <p14:creationId xmlns:p14="http://schemas.microsoft.com/office/powerpoint/2010/main" val="283277623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DjVuReader"/>
          <p:cNvPicPr>
            <a:picLocks noChangeAspect="1"/>
          </p:cNvPicPr>
          <p:nvPr/>
        </p:nvPicPr>
        <p:blipFill rotWithShape="1">
          <a:blip r:embed="rId3">
            <a:extLst>
              <a:ext uri="{28A0092B-C50C-407E-A947-70E740481C1C}">
                <a14:useLocalDpi xmlns:a14="http://schemas.microsoft.com/office/drawing/2010/main" val="0"/>
              </a:ext>
            </a:extLst>
          </a:blip>
          <a:srcRect l="53793" t="33431" r="32721" b="59713"/>
          <a:stretch/>
        </p:blipFill>
        <p:spPr>
          <a:xfrm>
            <a:off x="2051720" y="2924944"/>
            <a:ext cx="4032449" cy="1512168"/>
          </a:xfrm>
          <a:prstGeom prst="rect">
            <a:avLst/>
          </a:prstGeom>
        </p:spPr>
      </p:pic>
      <p:sp>
        <p:nvSpPr>
          <p:cNvPr id="5" name="Прямоугольник 4"/>
          <p:cNvSpPr/>
          <p:nvPr/>
        </p:nvSpPr>
        <p:spPr>
          <a:xfrm>
            <a:off x="-10294" y="282128"/>
            <a:ext cx="8460432" cy="2308324"/>
          </a:xfrm>
          <a:prstGeom prst="rect">
            <a:avLst/>
          </a:prstGeom>
        </p:spPr>
        <p:txBody>
          <a:bodyPr wrap="square">
            <a:spAutoFit/>
          </a:bodyPr>
          <a:lstStyle/>
          <a:p>
            <a:r>
              <a:rPr lang="ru-RU" sz="2400" dirty="0"/>
              <a:t>	</a:t>
            </a:r>
          </a:p>
          <a:p>
            <a:r>
              <a:rPr lang="ru-RU" sz="2400" dirty="0"/>
              <a:t>При планировании фонда заработной платы необходимо рассчитать среднюю заработную плату по различным категориям работающих.</a:t>
            </a:r>
          </a:p>
          <a:p>
            <a:r>
              <a:rPr lang="ru-RU" sz="2400" dirty="0"/>
              <a:t>Среднечасовая заработная плата рабочих (</a:t>
            </a:r>
            <a:r>
              <a:rPr lang="ru-RU" sz="2400" dirty="0" err="1"/>
              <a:t>ЗПсчр</a:t>
            </a:r>
            <a:r>
              <a:rPr lang="ru-RU" sz="2400" dirty="0"/>
              <a:t>) определяется по формуле</a:t>
            </a:r>
          </a:p>
        </p:txBody>
      </p:sp>
      <p:sp>
        <p:nvSpPr>
          <p:cNvPr id="6" name="Прямоугольник 5"/>
          <p:cNvSpPr/>
          <p:nvPr/>
        </p:nvSpPr>
        <p:spPr>
          <a:xfrm>
            <a:off x="251520" y="4437112"/>
            <a:ext cx="8460432" cy="461665"/>
          </a:xfrm>
          <a:prstGeom prst="rect">
            <a:avLst/>
          </a:prstGeom>
        </p:spPr>
        <p:txBody>
          <a:bodyPr wrap="square">
            <a:spAutoFit/>
          </a:bodyPr>
          <a:lstStyle/>
          <a:p>
            <a:r>
              <a:rPr lang="ru-RU" sz="2400" dirty="0"/>
              <a:t>где </a:t>
            </a:r>
            <a:r>
              <a:rPr lang="ru-RU" sz="2400" dirty="0" err="1"/>
              <a:t>Фчр</a:t>
            </a:r>
            <a:r>
              <a:rPr lang="ru-RU" sz="2400" dirty="0"/>
              <a:t> — плановый фонд рабочего времени рабочих, чел.-ч.</a:t>
            </a:r>
          </a:p>
        </p:txBody>
      </p:sp>
      <p:sp>
        <p:nvSpPr>
          <p:cNvPr id="7" name="Заголовок 1"/>
          <p:cNvSpPr>
            <a:spLocks noGrp="1"/>
          </p:cNvSpPr>
          <p:nvPr>
            <p:ph type="title"/>
          </p:nvPr>
        </p:nvSpPr>
        <p:spPr>
          <a:xfrm>
            <a:off x="0" y="0"/>
            <a:ext cx="8460432" cy="764704"/>
          </a:xfrm>
        </p:spPr>
        <p:txBody>
          <a:bodyPr>
            <a:normAutofit/>
          </a:bodyPr>
          <a:lstStyle/>
          <a:p>
            <a:r>
              <a:rPr lang="ru-RU" sz="3600" dirty="0"/>
              <a:t>   Планирование фонда заработной платы</a:t>
            </a:r>
          </a:p>
        </p:txBody>
      </p:sp>
    </p:spTree>
    <p:extLst>
      <p:ext uri="{BB962C8B-B14F-4D97-AF65-F5344CB8AC3E}">
        <p14:creationId xmlns:p14="http://schemas.microsoft.com/office/powerpoint/2010/main" val="219686511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DjVuReader"/>
          <p:cNvPicPr>
            <a:picLocks noChangeAspect="1"/>
          </p:cNvPicPr>
          <p:nvPr/>
        </p:nvPicPr>
        <p:blipFill rotWithShape="1">
          <a:blip r:embed="rId3">
            <a:extLst>
              <a:ext uri="{28A0092B-C50C-407E-A947-70E740481C1C}">
                <a14:useLocalDpi xmlns:a14="http://schemas.microsoft.com/office/drawing/2010/main" val="0"/>
              </a:ext>
            </a:extLst>
          </a:blip>
          <a:srcRect l="54636" t="52000" r="32510" b="40572"/>
          <a:stretch/>
        </p:blipFill>
        <p:spPr>
          <a:xfrm>
            <a:off x="2699792" y="1916832"/>
            <a:ext cx="2205549" cy="940070"/>
          </a:xfrm>
          <a:prstGeom prst="rect">
            <a:avLst/>
          </a:prstGeom>
        </p:spPr>
      </p:pic>
      <p:sp>
        <p:nvSpPr>
          <p:cNvPr id="5" name="Прямоугольник 4"/>
          <p:cNvSpPr/>
          <p:nvPr/>
        </p:nvSpPr>
        <p:spPr>
          <a:xfrm>
            <a:off x="0" y="836712"/>
            <a:ext cx="8460432" cy="1015663"/>
          </a:xfrm>
          <a:prstGeom prst="rect">
            <a:avLst/>
          </a:prstGeom>
        </p:spPr>
        <p:txBody>
          <a:bodyPr wrap="square">
            <a:spAutoFit/>
          </a:bodyPr>
          <a:lstStyle/>
          <a:p>
            <a:r>
              <a:rPr lang="ru-RU" sz="3600" dirty="0"/>
              <a:t>	</a:t>
            </a:r>
            <a:r>
              <a:rPr lang="ru-RU" sz="2400" dirty="0"/>
              <a:t>Среднедневная заработная плата рабочих (</a:t>
            </a:r>
            <a:r>
              <a:rPr lang="ru-RU" sz="2400" dirty="0" err="1"/>
              <a:t>ЗПсдр</a:t>
            </a:r>
            <a:r>
              <a:rPr lang="ru-RU" sz="2400" dirty="0"/>
              <a:t>) определяется по формуле</a:t>
            </a:r>
          </a:p>
        </p:txBody>
      </p:sp>
      <p:sp>
        <p:nvSpPr>
          <p:cNvPr id="6" name="Прямоугольник 5"/>
          <p:cNvSpPr/>
          <p:nvPr/>
        </p:nvSpPr>
        <p:spPr>
          <a:xfrm>
            <a:off x="-4463" y="2924944"/>
            <a:ext cx="8460432" cy="461665"/>
          </a:xfrm>
          <a:prstGeom prst="rect">
            <a:avLst/>
          </a:prstGeom>
        </p:spPr>
        <p:txBody>
          <a:bodyPr wrap="square">
            <a:spAutoFit/>
          </a:bodyPr>
          <a:lstStyle/>
          <a:p>
            <a:r>
              <a:rPr lang="ru-RU" sz="2400" dirty="0"/>
              <a:t>где </a:t>
            </a:r>
            <a:r>
              <a:rPr lang="ru-RU" sz="2400" dirty="0" err="1"/>
              <a:t>Фдр</a:t>
            </a:r>
            <a:r>
              <a:rPr lang="ru-RU" sz="2400" dirty="0"/>
              <a:t> — плановый фонд рабочего времени рабочих, чел.-</a:t>
            </a:r>
            <a:r>
              <a:rPr lang="ru-RU" sz="2400" dirty="0" err="1"/>
              <a:t>дн</a:t>
            </a:r>
            <a:r>
              <a:rPr lang="ru-RU" sz="2400" dirty="0"/>
              <a:t>.</a:t>
            </a:r>
          </a:p>
        </p:txBody>
      </p:sp>
      <p:sp>
        <p:nvSpPr>
          <p:cNvPr id="7" name="Прямоугольник 6"/>
          <p:cNvSpPr/>
          <p:nvPr/>
        </p:nvSpPr>
        <p:spPr>
          <a:xfrm>
            <a:off x="251520" y="3140968"/>
            <a:ext cx="8427268" cy="1015663"/>
          </a:xfrm>
          <a:prstGeom prst="rect">
            <a:avLst/>
          </a:prstGeom>
        </p:spPr>
        <p:txBody>
          <a:bodyPr wrap="square">
            <a:spAutoFit/>
          </a:bodyPr>
          <a:lstStyle/>
          <a:p>
            <a:r>
              <a:rPr lang="ru-RU" sz="3600" dirty="0"/>
              <a:t>	</a:t>
            </a:r>
            <a:r>
              <a:rPr lang="ru-RU" sz="2400" dirty="0"/>
              <a:t>Среднемесячная (среднегодовая) заработная плата рабочих (ЗПСМ(Г)) рассчитывается по формуле</a:t>
            </a:r>
          </a:p>
        </p:txBody>
      </p:sp>
      <p:pic>
        <p:nvPicPr>
          <p:cNvPr id="8" name="Рисунок 7" descr="DjVuReader"/>
          <p:cNvPicPr>
            <a:picLocks noChangeAspect="1"/>
          </p:cNvPicPr>
          <p:nvPr/>
        </p:nvPicPr>
        <p:blipFill rotWithShape="1">
          <a:blip r:embed="rId3">
            <a:extLst>
              <a:ext uri="{28A0092B-C50C-407E-A947-70E740481C1C}">
                <a14:useLocalDpi xmlns:a14="http://schemas.microsoft.com/office/drawing/2010/main" val="0"/>
              </a:ext>
            </a:extLst>
          </a:blip>
          <a:srcRect l="53793" t="70854" r="31035" b="21433"/>
          <a:stretch/>
        </p:blipFill>
        <p:spPr>
          <a:xfrm>
            <a:off x="2123728" y="4149080"/>
            <a:ext cx="3351263" cy="1256724"/>
          </a:xfrm>
          <a:prstGeom prst="rect">
            <a:avLst/>
          </a:prstGeom>
        </p:spPr>
      </p:pic>
      <p:sp>
        <p:nvSpPr>
          <p:cNvPr id="9" name="Прямоугольник 8"/>
          <p:cNvSpPr/>
          <p:nvPr/>
        </p:nvSpPr>
        <p:spPr>
          <a:xfrm>
            <a:off x="0" y="5445224"/>
            <a:ext cx="8427268" cy="830997"/>
          </a:xfrm>
          <a:prstGeom prst="rect">
            <a:avLst/>
          </a:prstGeom>
        </p:spPr>
        <p:txBody>
          <a:bodyPr wrap="square">
            <a:spAutoFit/>
          </a:bodyPr>
          <a:lstStyle/>
          <a:p>
            <a:r>
              <a:rPr lang="ru-RU" sz="2400" dirty="0"/>
              <a:t>где </a:t>
            </a:r>
            <a:r>
              <a:rPr lang="ru-RU" sz="2400" dirty="0" err="1"/>
              <a:t>Чсср</a:t>
            </a:r>
            <a:r>
              <a:rPr lang="ru-RU" sz="2400" dirty="0"/>
              <a:t>—планируемое среднесписочное количество рабочих, чел.</a:t>
            </a:r>
          </a:p>
        </p:txBody>
      </p:sp>
      <p:sp>
        <p:nvSpPr>
          <p:cNvPr id="10" name="Заголовок 1"/>
          <p:cNvSpPr>
            <a:spLocks noGrp="1"/>
          </p:cNvSpPr>
          <p:nvPr>
            <p:ph type="title"/>
          </p:nvPr>
        </p:nvSpPr>
        <p:spPr>
          <a:xfrm>
            <a:off x="0" y="0"/>
            <a:ext cx="8460432" cy="764704"/>
          </a:xfrm>
        </p:spPr>
        <p:txBody>
          <a:bodyPr>
            <a:normAutofit/>
          </a:bodyPr>
          <a:lstStyle/>
          <a:p>
            <a:r>
              <a:rPr lang="ru-RU" sz="3600" dirty="0"/>
              <a:t>   Планирование фонда заработной платы</a:t>
            </a:r>
          </a:p>
        </p:txBody>
      </p:sp>
    </p:spTree>
    <p:extLst>
      <p:ext uri="{BB962C8B-B14F-4D97-AF65-F5344CB8AC3E}">
        <p14:creationId xmlns:p14="http://schemas.microsoft.com/office/powerpoint/2010/main" val="95780747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772816"/>
            <a:ext cx="8460432" cy="1744960"/>
          </a:xfrm>
        </p:spPr>
        <p:txBody>
          <a:bodyPr>
            <a:noAutofit/>
          </a:bodyPr>
          <a:lstStyle/>
          <a:p>
            <a:pPr marL="114300" indent="0">
              <a:buNone/>
            </a:pPr>
            <a:r>
              <a:rPr lang="ru-RU" sz="2400" dirty="0"/>
              <a:t>		Заканчивается планирование оплаты труда проверочным расчетом на соотношение темпов роста заработной платы и производительности труда, которое рассчитывается по формуле</a:t>
            </a:r>
          </a:p>
          <a:p>
            <a:pPr marL="114300" indent="0">
              <a:buNone/>
            </a:pPr>
            <a:endParaRPr lang="ru-RU" sz="2400" dirty="0"/>
          </a:p>
          <a:p>
            <a:pPr marL="114300" indent="0">
              <a:buNone/>
            </a:pPr>
            <a:endParaRPr lang="ru-RU" sz="2400" dirty="0"/>
          </a:p>
        </p:txBody>
      </p:sp>
      <p:pic>
        <p:nvPicPr>
          <p:cNvPr id="4" name="Рисунок 3" descr="DjVuReader"/>
          <p:cNvPicPr>
            <a:picLocks noChangeAspect="1"/>
          </p:cNvPicPr>
          <p:nvPr/>
        </p:nvPicPr>
        <p:blipFill rotWithShape="1">
          <a:blip r:embed="rId3">
            <a:extLst>
              <a:ext uri="{28A0092B-C50C-407E-A947-70E740481C1C}">
                <a14:useLocalDpi xmlns:a14="http://schemas.microsoft.com/office/drawing/2010/main" val="0"/>
              </a:ext>
            </a:extLst>
          </a:blip>
          <a:srcRect l="29350" t="55999" r="62643" b="36859"/>
          <a:stretch/>
        </p:blipFill>
        <p:spPr>
          <a:xfrm>
            <a:off x="2843808" y="3573016"/>
            <a:ext cx="2038835" cy="1341339"/>
          </a:xfrm>
          <a:prstGeom prst="rect">
            <a:avLst/>
          </a:prstGeom>
        </p:spPr>
      </p:pic>
      <p:sp>
        <p:nvSpPr>
          <p:cNvPr id="6" name="Прямоугольник 5"/>
          <p:cNvSpPr/>
          <p:nvPr/>
        </p:nvSpPr>
        <p:spPr>
          <a:xfrm>
            <a:off x="0" y="5013176"/>
            <a:ext cx="8460432" cy="1200329"/>
          </a:xfrm>
          <a:prstGeom prst="rect">
            <a:avLst/>
          </a:prstGeom>
        </p:spPr>
        <p:txBody>
          <a:bodyPr wrap="square">
            <a:spAutoFit/>
          </a:bodyPr>
          <a:lstStyle/>
          <a:p>
            <a:r>
              <a:rPr lang="ru-RU" sz="2400" dirty="0"/>
              <a:t>	где </a:t>
            </a:r>
            <a:r>
              <a:rPr lang="en-US" sz="2400" dirty="0"/>
              <a:t>I</a:t>
            </a:r>
            <a:r>
              <a:rPr lang="ru-RU" sz="2400" dirty="0" err="1"/>
              <a:t>пт</a:t>
            </a:r>
            <a:r>
              <a:rPr lang="ru-RU" sz="2400" dirty="0"/>
              <a:t> — индекс роста производительности труда; </a:t>
            </a:r>
            <a:r>
              <a:rPr lang="en-US" sz="2400" dirty="0"/>
              <a:t>I</a:t>
            </a:r>
            <a:r>
              <a:rPr lang="ru-RU" sz="2400" dirty="0" err="1"/>
              <a:t>зп</a:t>
            </a:r>
            <a:r>
              <a:rPr lang="ru-RU" sz="2400" dirty="0"/>
              <a:t> — индекс роста заработной платы в плановом периоде по отношению к базисному.</a:t>
            </a:r>
          </a:p>
        </p:txBody>
      </p:sp>
      <p:sp>
        <p:nvSpPr>
          <p:cNvPr id="5" name="Заголовок 1"/>
          <p:cNvSpPr>
            <a:spLocks noGrp="1"/>
          </p:cNvSpPr>
          <p:nvPr>
            <p:ph type="title"/>
          </p:nvPr>
        </p:nvSpPr>
        <p:spPr>
          <a:xfrm>
            <a:off x="0" y="0"/>
            <a:ext cx="8460432" cy="764704"/>
          </a:xfrm>
        </p:spPr>
        <p:txBody>
          <a:bodyPr>
            <a:normAutofit/>
          </a:bodyPr>
          <a:lstStyle/>
          <a:p>
            <a:r>
              <a:rPr lang="ru-RU" sz="3600" dirty="0"/>
              <a:t>   Планирование фонда заработной платы</a:t>
            </a:r>
          </a:p>
        </p:txBody>
      </p:sp>
    </p:spTree>
    <p:extLst>
      <p:ext uri="{BB962C8B-B14F-4D97-AF65-F5344CB8AC3E}">
        <p14:creationId xmlns:p14="http://schemas.microsoft.com/office/powerpoint/2010/main" val="291990586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8460432" cy="620688"/>
          </a:xfrm>
        </p:spPr>
        <p:txBody>
          <a:bodyPr>
            <a:normAutofit fontScale="90000"/>
          </a:bodyPr>
          <a:lstStyle/>
          <a:p>
            <a:pPr algn="ctr"/>
            <a:r>
              <a:rPr lang="ru-RU" sz="3600" dirty="0"/>
              <a:t>Контрольные вопросы для самопроверки</a:t>
            </a:r>
          </a:p>
        </p:txBody>
      </p:sp>
      <p:sp>
        <p:nvSpPr>
          <p:cNvPr id="4" name="Прямоугольник 3"/>
          <p:cNvSpPr/>
          <p:nvPr/>
        </p:nvSpPr>
        <p:spPr>
          <a:xfrm>
            <a:off x="0" y="692696"/>
            <a:ext cx="8460432" cy="5909310"/>
          </a:xfrm>
          <a:prstGeom prst="rect">
            <a:avLst/>
          </a:prstGeom>
        </p:spPr>
        <p:txBody>
          <a:bodyPr wrap="square">
            <a:spAutoFit/>
          </a:bodyPr>
          <a:lstStyle/>
          <a:p>
            <a:r>
              <a:rPr lang="ru-RU" dirty="0"/>
              <a:t>1. В чем состоит значение оплаты труда для стратегии и тактики фирмы?</a:t>
            </a:r>
          </a:p>
          <a:p>
            <a:r>
              <a:rPr lang="ru-RU" dirty="0"/>
              <a:t>2. Назовите принципы оплаты труда.</a:t>
            </a:r>
          </a:p>
          <a:p>
            <a:r>
              <a:rPr lang="ru-RU" dirty="0"/>
              <a:t>3. В чем состоит отличие фонда оплаты труда от фонда заработной платы?</a:t>
            </a:r>
          </a:p>
          <a:p>
            <a:r>
              <a:rPr lang="ru-RU" dirty="0"/>
              <a:t>4. Какие системы и формы оплаты труда вы знаете? Раскройте их суть и области применения.</a:t>
            </a:r>
          </a:p>
          <a:p>
            <a:r>
              <a:rPr lang="ru-RU" dirty="0"/>
              <a:t>5. В чем суть тарифной системы?</a:t>
            </a:r>
          </a:p>
          <a:p>
            <a:r>
              <a:rPr lang="ru-RU" dirty="0"/>
              <a:t>6. Каковы основные задачи планирования оплаты труда?</a:t>
            </a:r>
          </a:p>
          <a:p>
            <a:r>
              <a:rPr lang="ru-RU" dirty="0"/>
              <a:t>7. Назовите состав статей фонда оплаты труда.</a:t>
            </a:r>
          </a:p>
          <a:p>
            <a:r>
              <a:rPr lang="ru-RU" dirty="0"/>
              <a:t>8. Что не входит в состав ФОТ?</a:t>
            </a:r>
          </a:p>
          <a:p>
            <a:r>
              <a:rPr lang="ru-RU" dirty="0"/>
              <a:t>9. Назовите исходные данные для планирования ФОТ.</a:t>
            </a:r>
          </a:p>
          <a:p>
            <a:r>
              <a:rPr lang="ru-RU" dirty="0"/>
              <a:t>10. Какие методы планирования фонда оплаты труда (фонда заработной платы) вам известны? Раскройте их суть.</a:t>
            </a:r>
          </a:p>
          <a:p>
            <a:r>
              <a:rPr lang="ru-RU" dirty="0"/>
              <a:t>11. Как соотносятся между собой часовой, дневной и месячный фонды оплаты труда?</a:t>
            </a:r>
          </a:p>
          <a:p>
            <a:r>
              <a:rPr lang="ru-RU" dirty="0"/>
              <a:t>12. Как рассчитывается средняя заработная плата?</a:t>
            </a:r>
          </a:p>
          <a:p>
            <a:r>
              <a:rPr lang="ru-RU" dirty="0"/>
              <a:t>13. Как рассчитывается плановое соотношение между темпами роста заработной платы и производительности труда?</a:t>
            </a:r>
          </a:p>
          <a:p>
            <a:r>
              <a:rPr lang="ru-RU" dirty="0"/>
              <a:t>14. В чем состоят особенности оплаты труда за рубежом?</a:t>
            </a:r>
          </a:p>
          <a:p>
            <a:r>
              <a:rPr lang="ru-RU" dirty="0"/>
              <a:t>15. Какие показатели содержит план по оплате труда предприятия? Раскройте методику их расчета.</a:t>
            </a:r>
          </a:p>
          <a:p>
            <a:endParaRPr lang="ru-RU" dirty="0"/>
          </a:p>
        </p:txBody>
      </p:sp>
    </p:spTree>
    <p:extLst>
      <p:ext uri="{BB962C8B-B14F-4D97-AF65-F5344CB8AC3E}">
        <p14:creationId xmlns:p14="http://schemas.microsoft.com/office/powerpoint/2010/main" val="46823297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b7df23cc511eb6562fa2f38239e893b46a97e3a"/>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седство">
  <a:themeElements>
    <a:clrScheme name="Серая">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Стандартная">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оседство">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Adjacency</Template>
  <TotalTime>13455</TotalTime>
  <Words>8022</Words>
  <Application>Microsoft Office PowerPoint</Application>
  <PresentationFormat>On-screen Show (4:3)</PresentationFormat>
  <Paragraphs>544</Paragraphs>
  <Slides>64</Slides>
  <Notes>44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64</vt:i4>
      </vt:variant>
    </vt:vector>
  </HeadingPairs>
  <TitlesOfParts>
    <vt:vector size="69" baseType="lpstr">
      <vt:lpstr>Arial</vt:lpstr>
      <vt:lpstr>Calibri</vt:lpstr>
      <vt:lpstr>Cambria</vt:lpstr>
      <vt:lpstr>Wingdings</vt:lpstr>
      <vt:lpstr>Соседство</vt:lpstr>
      <vt:lpstr>Планирование средств на оплату труда</vt:lpstr>
      <vt:lpstr>Содержание</vt:lpstr>
      <vt:lpstr>Цели, задачи и технология планирования средств на оплату труда</vt:lpstr>
      <vt:lpstr>Цели, задачи и технология планирования средств на оплату труда</vt:lpstr>
      <vt:lpstr>Цели, задачи и технология планирования средств на оплату труда</vt:lpstr>
      <vt:lpstr>Цели, задачи и технология планирования средств на оплату труда</vt:lpstr>
      <vt:lpstr>Состав средств на оплату труда</vt:lpstr>
      <vt:lpstr>Состав средств на оплату труда</vt:lpstr>
      <vt:lpstr>Состав средств на оплату труда</vt:lpstr>
      <vt:lpstr>Состав средств на оплату труда</vt:lpstr>
      <vt:lpstr>Состав средств на оплату труда</vt:lpstr>
      <vt:lpstr>Анализ фонда заработной платы</vt:lpstr>
      <vt:lpstr>Анализ фонда заработной платы</vt:lpstr>
      <vt:lpstr>Анализ фонда заработной платы</vt:lpstr>
      <vt:lpstr>Анализ фонда заработной платы</vt:lpstr>
      <vt:lpstr>Анализ фонда заработной платы</vt:lpstr>
      <vt:lpstr>Анализ фонда заработной платы</vt:lpstr>
      <vt:lpstr>Анализ фонда заработной платы</vt:lpstr>
      <vt:lpstr>Анализ фонда заработной платы</vt:lpstr>
      <vt:lpstr>Анализ фонда заработной платы</vt:lpstr>
      <vt:lpstr>Анализ фонда заработной платы</vt:lpstr>
      <vt:lpstr>Анализ фонда заработной платы</vt:lpstr>
      <vt:lpstr>Анализ фонда заработной платы</vt:lpstr>
      <vt:lpstr>Анализ фонда заработной платы</vt:lpstr>
      <vt:lpstr>Планирование фонда оплаты труда</vt:lpstr>
      <vt:lpstr>Планирование фонда оплаты труда</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Планирование фонда оплаты труда</vt:lpstr>
      <vt:lpstr>Планирование фонда оплаты труда</vt:lpstr>
      <vt:lpstr>Планирование фонда оплаты труда</vt:lpstr>
      <vt:lpstr>Планирование фонда оплаты труда</vt:lpstr>
      <vt:lpstr>Планирование фонда оплаты труда</vt:lpstr>
      <vt:lpstr>Планирование фонда оплаты труда</vt:lpstr>
      <vt:lpstr>Планирование фонда оплаты труда</vt:lpstr>
      <vt:lpstr>Планирование фонда оплаты труда</vt:lpstr>
      <vt:lpstr>Планирование фонда оплаты труда</vt:lpstr>
      <vt:lpstr>Планирование фонда оплаты труда</vt:lpstr>
      <vt:lpstr>Планирование фонда оплаты труда</vt:lpstr>
      <vt:lpstr>Планирование фонда оплаты труда</vt:lpstr>
      <vt:lpstr>Планирование средств фонда потребления</vt:lpstr>
      <vt:lpstr>Планирование средств фонда потребления</vt:lpstr>
      <vt:lpstr>Планирование средств фонда потребления</vt:lpstr>
      <vt:lpstr>Планирование средств фонда потребления</vt:lpstr>
      <vt:lpstr>   Планирование фонда заработной платы</vt:lpstr>
      <vt:lpstr>   Планирование фонда заработной платы</vt:lpstr>
      <vt:lpstr>   Планирование фонда заработной платы</vt:lpstr>
      <vt:lpstr>   Планирование фонда заработной платы</vt:lpstr>
      <vt:lpstr>   Планирование фонда заработной платы</vt:lpstr>
      <vt:lpstr>Контрольные вопросы для самопроверки</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Глава 11  Планирование средств на оплату труда</dc:title>
  <dc:creator>Anya Heartless</dc:creator>
  <cp:lastModifiedBy>Недолужко Ольга</cp:lastModifiedBy>
  <cp:revision>71</cp:revision>
  <dcterms:created xsi:type="dcterms:W3CDTF">2016-09-26T16:22:42Z</dcterms:created>
  <dcterms:modified xsi:type="dcterms:W3CDTF">2020-01-20T22:42:16Z</dcterms:modified>
</cp:coreProperties>
</file>