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6858000" type="screen4x3"/>
  <p:notesSz cx="6858000" cy="9144000"/>
  <p:custDataLst>
    <p:tags r:id="rId26"/>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4" d="100"/>
          <a:sy n="74" d="100"/>
        </p:scale>
        <p:origin x="1446"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6C0DCB5E-96AC-422C-A375-D7F07D0D5181}" type="datetimeFigureOut">
              <a:rPr lang="ru-RU" smtClean="0"/>
              <a:t>15.06.2018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8E66145-7E10-427E-8801-CAE9C2B6DD65}"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C0DCB5E-96AC-422C-A375-D7F07D0D5181}" type="datetimeFigureOut">
              <a:rPr lang="ru-RU" smtClean="0"/>
              <a:t>15.06.2018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8E66145-7E10-427E-8801-CAE9C2B6DD65}"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6C0DCB5E-96AC-422C-A375-D7F07D0D5181}" type="datetimeFigureOut">
              <a:rPr lang="ru-RU" smtClean="0"/>
              <a:t>15.06.2018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8E66145-7E10-427E-8801-CAE9C2B6DD65}"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6C0DCB5E-96AC-422C-A375-D7F07D0D5181}" type="datetimeFigureOut">
              <a:rPr lang="ru-RU" smtClean="0"/>
              <a:t>15.06.2018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8E66145-7E10-427E-8801-CAE9C2B6DD65}"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6C0DCB5E-96AC-422C-A375-D7F07D0D5181}" type="datetimeFigureOut">
              <a:rPr lang="ru-RU" smtClean="0"/>
              <a:t>15.06.2018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8E66145-7E10-427E-8801-CAE9C2B6DD65}"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6C0DCB5E-96AC-422C-A375-D7F07D0D5181}" type="datetimeFigureOut">
              <a:rPr lang="ru-RU" smtClean="0"/>
              <a:t>15.06.2018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8E66145-7E10-427E-8801-CAE9C2B6DD65}"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C0DCB5E-96AC-422C-A375-D7F07D0D5181}" type="datetimeFigureOut">
              <a:rPr lang="ru-RU" smtClean="0"/>
              <a:t>15.06.2018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8E66145-7E10-427E-8801-CAE9C2B6DD65}"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6C0DCB5E-96AC-422C-A375-D7F07D0D5181}" type="datetimeFigureOut">
              <a:rPr lang="ru-RU" smtClean="0"/>
              <a:t>15.06.2018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8E66145-7E10-427E-8801-CAE9C2B6DD65}"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6C0DCB5E-96AC-422C-A375-D7F07D0D5181}" type="datetimeFigureOut">
              <a:rPr lang="ru-RU" smtClean="0"/>
              <a:t>15.06.2018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8E66145-7E10-427E-8801-CAE9C2B6DD65}"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C0DCB5E-96AC-422C-A375-D7F07D0D5181}" type="datetimeFigureOut">
              <a:rPr lang="ru-RU" smtClean="0"/>
              <a:t>15.06.2018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8E66145-7E10-427E-8801-CAE9C2B6DD65}"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C0DCB5E-96AC-422C-A375-D7F07D0D5181}" type="datetimeFigureOut">
              <a:rPr lang="ru-RU" smtClean="0"/>
              <a:t>15.06.2018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8E66145-7E10-427E-8801-CAE9C2B6DD65}"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0DCB5E-96AC-422C-A375-D7F07D0D5181}" type="datetimeFigureOut">
              <a:rPr lang="ru-RU" smtClean="0"/>
              <a:t>15.06.2018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E66145-7E10-427E-8801-CAE9C2B6DD65}"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bagb.by/netcat_files/177/183/h_fc120f6af7a3b9869a11a330d6b2be32"/>
          <p:cNvPicPr>
            <a:picLocks noChangeAspect="1" noChangeArrowheads="1"/>
          </p:cNvPicPr>
          <p:nvPr/>
        </p:nvPicPr>
        <p:blipFill>
          <a:blip r:embed="rId2" cstate="print">
            <a:lum bright="36000" contrast="-48000"/>
          </a:blip>
          <a:srcRect/>
          <a:stretch>
            <a:fillRect/>
          </a:stretch>
        </p:blipFill>
        <p:spPr bwMode="auto">
          <a:xfrm>
            <a:off x="0" y="0"/>
            <a:ext cx="9144000" cy="7269480"/>
          </a:xfrm>
          <a:prstGeom prst="rect">
            <a:avLst/>
          </a:prstGeom>
          <a:noFill/>
        </p:spPr>
      </p:pic>
      <p:sp>
        <p:nvSpPr>
          <p:cNvPr id="2" name="Заголовок 1"/>
          <p:cNvSpPr>
            <a:spLocks noGrp="1"/>
          </p:cNvSpPr>
          <p:nvPr>
            <p:ph type="ctrTitle"/>
          </p:nvPr>
        </p:nvSpPr>
        <p:spPr/>
        <p:txBody>
          <a:bodyPr>
            <a:normAutofit fontScale="90000"/>
          </a:bodyPr>
          <a:lstStyle/>
          <a:p>
            <a:r>
              <a:rPr lang="ru-RU" b="1" dirty="0"/>
              <a:t>Международные аспекты финансового менеджмента</a:t>
            </a:r>
            <a:br>
              <a:rPr lang="ru-RU" b="1" dirty="0"/>
            </a:br>
            <a:endParaRPr lang="ru-RU" dirty="0"/>
          </a:p>
        </p:txBody>
      </p:sp>
      <p:sp>
        <p:nvSpPr>
          <p:cNvPr id="3" name="Подзаголовок 2"/>
          <p:cNvSpPr>
            <a:spLocks noGrp="1"/>
          </p:cNvSpPr>
          <p:nvPr>
            <p:ph type="subTitle" idx="1"/>
          </p:nvPr>
        </p:nvSpPr>
        <p:spPr>
          <a:xfrm>
            <a:off x="2267744" y="4005064"/>
            <a:ext cx="6400800" cy="1752600"/>
          </a:xfrm>
        </p:spPr>
        <p:txBody>
          <a:bodyPr>
            <a:normAutofit/>
          </a:bodyPr>
          <a:lstStyle/>
          <a:p>
            <a:pPr algn="r"/>
            <a:r>
              <a:rPr lang="en-US" smtClean="0">
                <a:solidFill>
                  <a:schemeClr val="tx1"/>
                </a:solidFill>
              </a:rPr>
              <a:t>Лекция</a:t>
            </a:r>
            <a:r>
              <a:rPr lang="en-US" dirty="0" smtClean="0">
                <a:solidFill>
                  <a:schemeClr val="tx1"/>
                </a:solidFill>
              </a:rPr>
              <a:t> 1</a:t>
            </a:r>
            <a:endParaRPr lang="ru-RU"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linds(horizontal)">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bizof.ru/uploads/posts/2011-03/1300453342_how-to-start-business-bizof.ru.jpg"/>
          <p:cNvPicPr>
            <a:picLocks noChangeAspect="1" noChangeArrowheads="1"/>
          </p:cNvPicPr>
          <p:nvPr/>
        </p:nvPicPr>
        <p:blipFill>
          <a:blip r:embed="rId2" cstate="print">
            <a:lum bright="36000" contrast="-62000"/>
          </a:blip>
          <a:srcRect/>
          <a:stretch>
            <a:fillRect/>
          </a:stretch>
        </p:blipFill>
        <p:spPr bwMode="auto">
          <a:xfrm>
            <a:off x="0" y="-1"/>
            <a:ext cx="9144000" cy="6935187"/>
          </a:xfrm>
          <a:prstGeom prst="rect">
            <a:avLst/>
          </a:prstGeom>
          <a:noFill/>
        </p:spPr>
      </p:pic>
      <p:sp>
        <p:nvSpPr>
          <p:cNvPr id="2" name="Заголовок 1"/>
          <p:cNvSpPr>
            <a:spLocks noGrp="1"/>
          </p:cNvSpPr>
          <p:nvPr>
            <p:ph type="title"/>
          </p:nvPr>
        </p:nvSpPr>
        <p:spPr/>
        <p:txBody>
          <a:bodyPr/>
          <a:lstStyle/>
          <a:p>
            <a:r>
              <a:rPr lang="ru-RU" dirty="0" smtClean="0"/>
              <a:t>Содержание:</a:t>
            </a:r>
            <a:endParaRPr lang="ru-RU" dirty="0"/>
          </a:p>
        </p:txBody>
      </p:sp>
      <p:sp>
        <p:nvSpPr>
          <p:cNvPr id="3" name="Содержимое 2"/>
          <p:cNvSpPr>
            <a:spLocks noGrp="1"/>
          </p:cNvSpPr>
          <p:nvPr>
            <p:ph idx="1"/>
          </p:nvPr>
        </p:nvSpPr>
        <p:spPr/>
        <p:txBody>
          <a:bodyPr>
            <a:normAutofit fontScale="70000" lnSpcReduction="20000"/>
          </a:bodyPr>
          <a:lstStyle/>
          <a:p>
            <a:pPr marL="514350" indent="-514350"/>
            <a:r>
              <a:rPr lang="ru-RU" b="1" dirty="0" smtClean="0"/>
              <a:t>Введение</a:t>
            </a:r>
          </a:p>
          <a:p>
            <a:pPr marL="514350" indent="-514350"/>
            <a:r>
              <a:rPr lang="ru-RU" b="1" dirty="0"/>
              <a:t>1.Финансовые </a:t>
            </a:r>
            <a:r>
              <a:rPr lang="ru-RU" b="1" dirty="0" smtClean="0"/>
              <a:t>потоки</a:t>
            </a:r>
            <a:r>
              <a:rPr lang="ru-RU" b="1" dirty="0"/>
              <a:t/>
            </a:r>
            <a:br>
              <a:rPr lang="ru-RU" b="1" dirty="0"/>
            </a:br>
            <a:r>
              <a:rPr lang="ru-RU" b="1" dirty="0"/>
              <a:t/>
            </a:r>
            <a:br>
              <a:rPr lang="ru-RU" b="1" dirty="0"/>
            </a:br>
            <a:r>
              <a:rPr lang="ru-RU" b="1" dirty="0"/>
              <a:t>2.Цели и задачи финансового </a:t>
            </a:r>
            <a:r>
              <a:rPr lang="ru-RU" b="1" dirty="0" smtClean="0"/>
              <a:t>менеджмента</a:t>
            </a:r>
            <a:r>
              <a:rPr lang="ru-RU" b="1" dirty="0"/>
              <a:t/>
            </a:r>
            <a:br>
              <a:rPr lang="ru-RU" b="1" dirty="0"/>
            </a:br>
            <a:r>
              <a:rPr lang="ru-RU" b="1" dirty="0"/>
              <a:t/>
            </a:r>
            <a:br>
              <a:rPr lang="ru-RU" b="1" dirty="0"/>
            </a:br>
            <a:r>
              <a:rPr lang="ru-RU" b="1" dirty="0"/>
              <a:t>3. Международные аспекты финансового </a:t>
            </a:r>
            <a:r>
              <a:rPr lang="ru-RU" b="1" dirty="0" smtClean="0"/>
              <a:t>менеджмента</a:t>
            </a:r>
            <a:r>
              <a:rPr lang="ru-RU" b="1" dirty="0"/>
              <a:t/>
            </a:r>
            <a:br>
              <a:rPr lang="ru-RU" b="1" dirty="0"/>
            </a:br>
            <a:r>
              <a:rPr lang="ru-RU" b="1" dirty="0"/>
              <a:t/>
            </a:r>
            <a:br>
              <a:rPr lang="ru-RU" b="1" dirty="0"/>
            </a:br>
            <a:r>
              <a:rPr lang="ru-RU" b="1" dirty="0"/>
              <a:t>4. Международная валютно-кредитная </a:t>
            </a:r>
            <a:r>
              <a:rPr lang="ru-RU" b="1" dirty="0" smtClean="0"/>
              <a:t>система</a:t>
            </a:r>
            <a:r>
              <a:rPr lang="ru-RU" b="1" dirty="0"/>
              <a:t/>
            </a:r>
            <a:br>
              <a:rPr lang="ru-RU" b="1" dirty="0"/>
            </a:br>
            <a:r>
              <a:rPr lang="ru-RU" b="1" dirty="0"/>
              <a:t/>
            </a:r>
            <a:br>
              <a:rPr lang="ru-RU" b="1" dirty="0"/>
            </a:br>
            <a:r>
              <a:rPr lang="ru-RU" b="1" dirty="0"/>
              <a:t>5. Международные источники </a:t>
            </a:r>
            <a:r>
              <a:rPr lang="ru-RU" b="1" dirty="0" smtClean="0"/>
              <a:t>финансирования</a:t>
            </a:r>
            <a:r>
              <a:rPr lang="ru-RU" b="1" dirty="0"/>
              <a:t/>
            </a:r>
            <a:br>
              <a:rPr lang="ru-RU" b="1" dirty="0"/>
            </a:br>
            <a:r>
              <a:rPr lang="ru-RU" b="1" dirty="0"/>
              <a:t/>
            </a:r>
            <a:br>
              <a:rPr lang="ru-RU" b="1" dirty="0"/>
            </a:br>
            <a:r>
              <a:rPr lang="ru-RU" b="1" dirty="0"/>
              <a:t>6. Отчетность в системе международных </a:t>
            </a:r>
            <a:br>
              <a:rPr lang="ru-RU" b="1" dirty="0"/>
            </a:br>
            <a:r>
              <a:rPr lang="ru-RU" b="1" dirty="0"/>
              <a:t/>
            </a:r>
            <a:br>
              <a:rPr lang="ru-RU" b="1" dirty="0"/>
            </a:br>
            <a:r>
              <a:rPr lang="ru-RU" b="1" dirty="0"/>
              <a:t>    источников финансовой </a:t>
            </a:r>
            <a:r>
              <a:rPr lang="ru-RU" b="1" dirty="0" smtClean="0"/>
              <a:t>информации</a:t>
            </a:r>
            <a:r>
              <a:rPr lang="ru-RU" b="1" dirty="0"/>
              <a:t/>
            </a:r>
            <a:br>
              <a:rPr lang="ru-RU" b="1" dirty="0"/>
            </a:br>
            <a:r>
              <a:rPr lang="ru-RU" b="1" dirty="0"/>
              <a:t/>
            </a:r>
            <a:br>
              <a:rPr lang="ru-RU" b="1" dirty="0"/>
            </a:br>
            <a:r>
              <a:rPr lang="ru-RU" b="1" dirty="0" smtClean="0"/>
              <a:t>Заключение</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amond(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amond(in)">
                                      <p:cBhvr>
                                        <p:cTn id="1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venture-biz.ru/images/stories/stati/venchurnyy-biznes/prezentatsiya-proekta/prezentatsiya-proekta.jpg"/>
          <p:cNvPicPr>
            <a:picLocks noChangeAspect="1" noChangeArrowheads="1"/>
          </p:cNvPicPr>
          <p:nvPr/>
        </p:nvPicPr>
        <p:blipFill>
          <a:blip r:embed="rId2" cstate="print">
            <a:lum bright="32000" contrast="-15000"/>
          </a:blip>
          <a:srcRect/>
          <a:stretch>
            <a:fillRect/>
          </a:stretch>
        </p:blipFill>
        <p:spPr bwMode="auto">
          <a:xfrm>
            <a:off x="0" y="0"/>
            <a:ext cx="8676456" cy="6507342"/>
          </a:xfrm>
          <a:prstGeom prst="rect">
            <a:avLst/>
          </a:prstGeom>
          <a:noFill/>
        </p:spPr>
      </p:pic>
      <p:sp>
        <p:nvSpPr>
          <p:cNvPr id="2" name="Заголовок 1"/>
          <p:cNvSpPr>
            <a:spLocks noGrp="1"/>
          </p:cNvSpPr>
          <p:nvPr>
            <p:ph type="title"/>
          </p:nvPr>
        </p:nvSpPr>
        <p:spPr/>
        <p:txBody>
          <a:bodyPr/>
          <a:lstStyle/>
          <a:p>
            <a:r>
              <a:rPr lang="ru-RU" dirty="0" smtClean="0"/>
              <a:t>Введение</a:t>
            </a:r>
            <a:endParaRPr lang="ru-RU" dirty="0"/>
          </a:p>
        </p:txBody>
      </p:sp>
      <p:sp>
        <p:nvSpPr>
          <p:cNvPr id="3" name="Содержимое 2"/>
          <p:cNvSpPr>
            <a:spLocks noGrp="1"/>
          </p:cNvSpPr>
          <p:nvPr>
            <p:ph idx="1"/>
          </p:nvPr>
        </p:nvSpPr>
        <p:spPr>
          <a:xfrm>
            <a:off x="467544" y="1268760"/>
            <a:ext cx="8229600" cy="4525963"/>
          </a:xfrm>
        </p:spPr>
        <p:txBody>
          <a:bodyPr>
            <a:noAutofit/>
          </a:bodyPr>
          <a:lstStyle/>
          <a:p>
            <a:r>
              <a:rPr lang="ru-RU" sz="2000" b="1" dirty="0"/>
              <a:t/>
            </a:r>
            <a:br>
              <a:rPr lang="ru-RU" sz="2000" b="1" dirty="0"/>
            </a:br>
            <a:r>
              <a:rPr lang="ru-RU" sz="2000" b="1" dirty="0"/>
              <a:t/>
            </a:r>
            <a:br>
              <a:rPr lang="ru-RU" sz="2000" b="1" dirty="0"/>
            </a:br>
            <a:r>
              <a:rPr lang="ru-RU" sz="2000" b="1" dirty="0"/>
              <a:t>     </a:t>
            </a:r>
            <a:r>
              <a:rPr lang="ru-RU" b="1" dirty="0"/>
              <a:t>Финансовый менеджмент — один из необходимых элементов экономического управления деятельностью предприятия. Осуществление любой хозяйственной деятельности сопровождается движением финансовых и денежных потоков. Такое движение порождается самим фактом наличия деловых взаимоотношений данного предприятия с другими юридическими лицами.</a:t>
            </a:r>
            <a:br>
              <a:rPr lang="ru-RU" b="1" dirty="0"/>
            </a:br>
            <a:r>
              <a:rPr lang="ru-RU" b="1" dirty="0"/>
              <a:t/>
            </a:r>
            <a:br>
              <a:rPr lang="ru-RU" b="1" dirty="0"/>
            </a:br>
            <a:r>
              <a:rPr lang="ru-RU" b="1" dirty="0"/>
              <a:t>    </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heckerboard(across)">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32656"/>
            <a:ext cx="4402832" cy="6525344"/>
          </a:xfrm>
        </p:spPr>
        <p:txBody>
          <a:bodyPr>
            <a:normAutofit fontScale="62500" lnSpcReduction="20000"/>
          </a:bodyPr>
          <a:lstStyle/>
          <a:p>
            <a:r>
              <a:rPr lang="ru-RU" b="1" dirty="0" smtClean="0"/>
              <a:t> </a:t>
            </a:r>
            <a:r>
              <a:rPr lang="ru-RU" sz="3300" b="1" dirty="0" smtClean="0"/>
              <a:t>Финансовые</a:t>
            </a:r>
            <a:r>
              <a:rPr lang="ru-RU" b="1" dirty="0" smtClean="0"/>
              <a:t> потоки возникают при закупке предприятием материалов, товаров, услуг, при прохождении или стадии обработки, т. е. доведения до формы, готовой для продажи, в процессе продажи с получением выручки и прибыли от продаж. Финансовые потоки возникают также в результате взаимоотношений предприятия с организациями, не связанными непосредственно с основной деятельностью (расчеты с бюджетом, продажа и переоценка имущества) Финансовые потоки формируются и в результате инвестиционной деятельности предприятия (приобретение и продажа основных средств, осуществление капитальных и финансовых вложений и др.).</a:t>
            </a:r>
            <a:br>
              <a:rPr lang="ru-RU" b="1" dirty="0" smtClean="0"/>
            </a:br>
            <a:endParaRPr lang="ru-RU" dirty="0"/>
          </a:p>
        </p:txBody>
      </p:sp>
      <p:pic>
        <p:nvPicPr>
          <p:cNvPr id="22530" name="Picture 2" descr="http://pixelbrush.ru/uploads/posts/2008-11/1226915118_business_vector.jpg"/>
          <p:cNvPicPr>
            <a:picLocks noChangeAspect="1" noChangeArrowheads="1"/>
          </p:cNvPicPr>
          <p:nvPr/>
        </p:nvPicPr>
        <p:blipFill>
          <a:blip r:embed="rId2" cstate="print"/>
          <a:srcRect/>
          <a:stretch>
            <a:fillRect/>
          </a:stretch>
        </p:blipFill>
        <p:spPr bwMode="auto">
          <a:xfrm>
            <a:off x="5508104" y="70814"/>
            <a:ext cx="3096344" cy="678718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987824" y="332656"/>
            <a:ext cx="5698976" cy="6264696"/>
          </a:xfrm>
        </p:spPr>
        <p:txBody>
          <a:bodyPr>
            <a:normAutofit fontScale="77500" lnSpcReduction="20000"/>
          </a:bodyPr>
          <a:lstStyle/>
          <a:p>
            <a:r>
              <a:rPr lang="ru-RU" b="1" dirty="0"/>
              <a:t>Таким образом, финансовый менеджмент имеет целью создания необходимых условий для такого движения финансовых и денежных потоков, которое обеспечивало бы бесперебойную и эффективную деятельность предприятия. Именно с этой целью осуществляется управление активами и источниками финансирования, финансовыми результатами продаж и учетом уровня рисков, планирования динамики активов и пассивов. Основа для принятия управленческих решений — глубокий финансовый анализ их оценка качества фактического финансового состояния предприятия.</a:t>
            </a:r>
            <a:endParaRPr lang="ru-RU" dirty="0"/>
          </a:p>
        </p:txBody>
      </p:sp>
      <p:pic>
        <p:nvPicPr>
          <p:cNvPr id="21506" name="Picture 2" descr="http://www.marinbiz.ru/marinbiz.ru/wp-content/uploads/2010/08/handshake.jpg"/>
          <p:cNvPicPr>
            <a:picLocks noChangeAspect="1" noChangeArrowheads="1"/>
          </p:cNvPicPr>
          <p:nvPr/>
        </p:nvPicPr>
        <p:blipFill>
          <a:blip r:embed="rId2" cstate="print"/>
          <a:srcRect/>
          <a:stretch>
            <a:fillRect/>
          </a:stretch>
        </p:blipFill>
        <p:spPr bwMode="auto">
          <a:xfrm>
            <a:off x="0" y="908720"/>
            <a:ext cx="3347864" cy="525658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topgrafix.ru/uploads/posts/2011-01/1294079181_041.jpg"/>
          <p:cNvPicPr>
            <a:picLocks noChangeAspect="1" noChangeArrowheads="1"/>
          </p:cNvPicPr>
          <p:nvPr/>
        </p:nvPicPr>
        <p:blipFill>
          <a:blip r:embed="rId2" cstate="print">
            <a:lum bright="24000" contrast="-26000"/>
          </a:blip>
          <a:srcRect/>
          <a:stretch>
            <a:fillRect/>
          </a:stretch>
        </p:blipFill>
        <p:spPr bwMode="auto">
          <a:xfrm>
            <a:off x="-1" y="0"/>
            <a:ext cx="9144001" cy="6858000"/>
          </a:xfrm>
          <a:prstGeom prst="rect">
            <a:avLst/>
          </a:prstGeom>
          <a:noFill/>
        </p:spPr>
      </p:pic>
      <p:sp>
        <p:nvSpPr>
          <p:cNvPr id="2" name="Заголовок 1"/>
          <p:cNvSpPr>
            <a:spLocks noGrp="1"/>
          </p:cNvSpPr>
          <p:nvPr>
            <p:ph type="title"/>
          </p:nvPr>
        </p:nvSpPr>
        <p:spPr/>
        <p:txBody>
          <a:bodyPr/>
          <a:lstStyle/>
          <a:p>
            <a:r>
              <a:rPr lang="ru-RU" dirty="0" smtClean="0"/>
              <a:t>Финансовые потоки</a:t>
            </a:r>
            <a:endParaRPr lang="ru-RU" dirty="0"/>
          </a:p>
        </p:txBody>
      </p:sp>
      <p:sp>
        <p:nvSpPr>
          <p:cNvPr id="3" name="Содержимое 2"/>
          <p:cNvSpPr>
            <a:spLocks noGrp="1"/>
          </p:cNvSpPr>
          <p:nvPr>
            <p:ph idx="1"/>
          </p:nvPr>
        </p:nvSpPr>
        <p:spPr/>
        <p:txBody>
          <a:bodyPr>
            <a:normAutofit fontScale="85000" lnSpcReduction="20000"/>
          </a:bodyPr>
          <a:lstStyle/>
          <a:p>
            <a:r>
              <a:rPr lang="ru-RU" b="1" dirty="0"/>
              <a:t> Финансовые потоки — это оцененное в денежной форме движение (изменение) любых элементов имущества предприятия и любых источников его финансирования, а также имущества и источников финансирования в целом.</a:t>
            </a:r>
            <a:br>
              <a:rPr lang="ru-RU" b="1" dirty="0"/>
            </a:br>
            <a:r>
              <a:rPr lang="ru-RU" b="1" dirty="0"/>
              <a:t/>
            </a:r>
            <a:br>
              <a:rPr lang="ru-RU" b="1" dirty="0"/>
            </a:br>
            <a:r>
              <a:rPr lang="ru-RU" b="1" dirty="0"/>
              <a:t>     В процессе движения имущества и источников финансирования формируются и расходуются денежные средства, т. е. возникают денежные потоки. По существу, движения финансовых и денежных потоков переплетено и взаимоувязано.</a:t>
            </a:r>
            <a:br>
              <a:rPr lang="ru-RU" b="1" dirty="0"/>
            </a:b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amond(in)">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ww.marinbiz.ru/marinbiz.ru/wp-content/uploads/2010/09/326195946.jpg"/>
          <p:cNvPicPr>
            <a:picLocks noChangeAspect="1" noChangeArrowheads="1"/>
          </p:cNvPicPr>
          <p:nvPr/>
        </p:nvPicPr>
        <p:blipFill>
          <a:blip r:embed="rId2" cstate="print"/>
          <a:srcRect/>
          <a:stretch>
            <a:fillRect/>
          </a:stretch>
        </p:blipFill>
        <p:spPr bwMode="auto">
          <a:xfrm>
            <a:off x="4860032" y="836712"/>
            <a:ext cx="4283968" cy="4968552"/>
          </a:xfrm>
          <a:prstGeom prst="rect">
            <a:avLst/>
          </a:prstGeom>
          <a:noFill/>
        </p:spPr>
      </p:pic>
      <p:sp>
        <p:nvSpPr>
          <p:cNvPr id="3" name="Содержимое 2"/>
          <p:cNvSpPr>
            <a:spLocks noGrp="1"/>
          </p:cNvSpPr>
          <p:nvPr>
            <p:ph idx="1"/>
          </p:nvPr>
        </p:nvSpPr>
        <p:spPr>
          <a:xfrm>
            <a:off x="457200" y="188640"/>
            <a:ext cx="4906888" cy="6669360"/>
          </a:xfrm>
        </p:spPr>
        <p:txBody>
          <a:bodyPr>
            <a:normAutofit fontScale="62500" lnSpcReduction="20000"/>
          </a:bodyPr>
          <a:lstStyle/>
          <a:p>
            <a:r>
              <a:rPr lang="ru-RU" b="1" dirty="0"/>
              <a:t>Например, в результате продаж предприятием продукции возникает дебиторская задолженность при условии, что оплата продукции покупателями производится через какое-то время после ее приобретения. В течение всего этого времени имеет место дебиторская задолженность и ее увеличение (элемент финансового потока). После оплаты дебиторами купленной продукции дебиторская задолженность уменьшается и соответственно растут денежные средства. Однако поступившие денежные средства не могут оставаться на счетах: предприятию надо оплачивать свои долги, поэтому денежные средства направляются на погашения кредиторской задолженности — другой элемент финансовый и денежного потока.</a:t>
            </a:r>
            <a:br>
              <a:rPr lang="ru-RU" b="1" dirty="0"/>
            </a:br>
            <a:r>
              <a:rPr lang="ru-RU" b="1" dirty="0"/>
              <a:t/>
            </a:r>
            <a:br>
              <a:rPr lang="ru-RU" b="1" dirty="0"/>
            </a:br>
            <a:r>
              <a:rPr lang="ru-RU" b="1" dirty="0"/>
              <a:t>     </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topgrafix.ru/uploads/posts/2011-01/1294089940_042.jpg"/>
          <p:cNvPicPr>
            <a:picLocks noChangeAspect="1" noChangeArrowheads="1"/>
          </p:cNvPicPr>
          <p:nvPr/>
        </p:nvPicPr>
        <p:blipFill>
          <a:blip r:embed="rId2" cstate="print">
            <a:lum bright="21000" contrast="-29000"/>
          </a:blip>
          <a:srcRect/>
          <a:stretch>
            <a:fillRect/>
          </a:stretch>
        </p:blipFill>
        <p:spPr bwMode="auto">
          <a:xfrm>
            <a:off x="0" y="0"/>
            <a:ext cx="9926994" cy="6525344"/>
          </a:xfrm>
          <a:prstGeom prst="rect">
            <a:avLst/>
          </a:prstGeom>
          <a:noFill/>
        </p:spPr>
      </p:pic>
      <p:sp>
        <p:nvSpPr>
          <p:cNvPr id="3" name="Содержимое 2"/>
          <p:cNvSpPr>
            <a:spLocks noGrp="1"/>
          </p:cNvSpPr>
          <p:nvPr>
            <p:ph idx="1"/>
          </p:nvPr>
        </p:nvSpPr>
        <p:spPr>
          <a:xfrm>
            <a:off x="457200" y="332656"/>
            <a:ext cx="8229600" cy="6120680"/>
          </a:xfrm>
        </p:spPr>
        <p:txBody>
          <a:bodyPr>
            <a:normAutofit fontScale="92500" lnSpcReduction="20000"/>
          </a:bodyPr>
          <a:lstStyle/>
          <a:p>
            <a:r>
              <a:rPr lang="ru-RU" b="1" dirty="0" smtClean="0"/>
              <a:t>Все эти процессы происходят на предприятии непрерывно и далеко не столь схематично, как здесь изложено. Как правило, движение финансовых и денежных потоков не так прямолинейно. Предприятию в конкретных условиях всегда приходится делать выбор между теми или иными актами хозяйственной деятельности, просчитывая их финансовые последствия. Только после этого можно принимать решения о направлениях дальнейших действий. Такое принятие финансовых решений с учетом всех сопутствующих им обстоятельств и можно, по существу, называть финансовым менеджментом.</a:t>
            </a:r>
            <a:br>
              <a:rPr lang="ru-RU" b="1" dirty="0" smtClean="0"/>
            </a:b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www.informi.ru/upload/393_1326653668a47646.jpg"/>
          <p:cNvPicPr>
            <a:picLocks noChangeAspect="1" noChangeArrowheads="1"/>
          </p:cNvPicPr>
          <p:nvPr/>
        </p:nvPicPr>
        <p:blipFill>
          <a:blip r:embed="rId2" cstate="print">
            <a:lum bright="22000" contrast="-26000"/>
          </a:blip>
          <a:srcRect/>
          <a:stretch>
            <a:fillRect/>
          </a:stretch>
        </p:blipFill>
        <p:spPr bwMode="auto">
          <a:xfrm>
            <a:off x="179512" y="188640"/>
            <a:ext cx="8208912" cy="5970118"/>
          </a:xfrm>
          <a:prstGeom prst="rect">
            <a:avLst/>
          </a:prstGeom>
          <a:noFill/>
        </p:spPr>
      </p:pic>
      <p:sp>
        <p:nvSpPr>
          <p:cNvPr id="2" name="Заголовок 1"/>
          <p:cNvSpPr>
            <a:spLocks noGrp="1"/>
          </p:cNvSpPr>
          <p:nvPr>
            <p:ph type="title"/>
          </p:nvPr>
        </p:nvSpPr>
        <p:spPr/>
        <p:txBody>
          <a:bodyPr>
            <a:normAutofit fontScale="90000"/>
          </a:bodyPr>
          <a:lstStyle/>
          <a:p>
            <a:r>
              <a:rPr lang="ru-RU" dirty="0" smtClean="0"/>
              <a:t>Цели и задачи Финансового менеджмента</a:t>
            </a:r>
            <a:endParaRPr lang="ru-RU" dirty="0"/>
          </a:p>
        </p:txBody>
      </p:sp>
      <p:sp>
        <p:nvSpPr>
          <p:cNvPr id="3" name="Содержимое 2"/>
          <p:cNvSpPr>
            <a:spLocks noGrp="1"/>
          </p:cNvSpPr>
          <p:nvPr>
            <p:ph idx="1"/>
          </p:nvPr>
        </p:nvSpPr>
        <p:spPr/>
        <p:txBody>
          <a:bodyPr>
            <a:normAutofit fontScale="70000" lnSpcReduction="20000"/>
          </a:bodyPr>
          <a:lstStyle/>
          <a:p>
            <a:r>
              <a:rPr lang="ru-RU" b="1" dirty="0"/>
              <a:t> Главной целью финансового менеджмента является повышение благосостояния владельцев предприятия и персонала. Отсюда вытекают определенные задачи финансового менеджмента. </a:t>
            </a:r>
            <a:br>
              <a:rPr lang="ru-RU" b="1" dirty="0"/>
            </a:br>
            <a:r>
              <a:rPr lang="ru-RU" b="1" dirty="0"/>
              <a:t/>
            </a:r>
            <a:br>
              <a:rPr lang="ru-RU" b="1" dirty="0"/>
            </a:br>
            <a:r>
              <a:rPr lang="ru-RU" b="1" dirty="0"/>
              <a:t> 1). Формирование финансовых ресурсов необходимых размеров. </a:t>
            </a:r>
            <a:br>
              <a:rPr lang="ru-RU" b="1" dirty="0"/>
            </a:br>
            <a:r>
              <a:rPr lang="ru-RU" b="1" dirty="0"/>
              <a:t/>
            </a:r>
            <a:br>
              <a:rPr lang="ru-RU" b="1" dirty="0"/>
            </a:br>
            <a:r>
              <a:rPr lang="ru-RU" b="1" dirty="0"/>
              <a:t>2). Финансовое планирование. </a:t>
            </a:r>
            <a:br>
              <a:rPr lang="ru-RU" b="1" dirty="0"/>
            </a:br>
            <a:r>
              <a:rPr lang="ru-RU" b="1" dirty="0"/>
              <a:t/>
            </a:r>
            <a:br>
              <a:rPr lang="ru-RU" b="1" dirty="0"/>
            </a:br>
            <a:r>
              <a:rPr lang="ru-RU" b="1" dirty="0"/>
              <a:t>3). Инвестирование финансовых средств в наиболее эффективные области предпринимательства. </a:t>
            </a:r>
            <a:br>
              <a:rPr lang="ru-RU" b="1" dirty="0"/>
            </a:br>
            <a:r>
              <a:rPr lang="ru-RU" b="1" dirty="0"/>
              <a:t/>
            </a:r>
            <a:br>
              <a:rPr lang="ru-RU" b="1" dirty="0"/>
            </a:br>
            <a:r>
              <a:rPr lang="ru-RU" b="1" dirty="0"/>
              <a:t>4). Снижение инвестиционных рисков. </a:t>
            </a:r>
            <a:br>
              <a:rPr lang="ru-RU" b="1" dirty="0"/>
            </a:br>
            <a:r>
              <a:rPr lang="ru-RU" b="1" dirty="0"/>
              <a:t/>
            </a:r>
            <a:br>
              <a:rPr lang="ru-RU" b="1" dirty="0"/>
            </a:br>
            <a:r>
              <a:rPr lang="ru-RU" b="1" dirty="0"/>
              <a:t>5). Осуществление финансового учета, контроля и анализа.</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amond(in)">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63888" y="260648"/>
            <a:ext cx="5122912" cy="5544616"/>
          </a:xfrm>
        </p:spPr>
        <p:txBody>
          <a:bodyPr>
            <a:noAutofit/>
          </a:bodyPr>
          <a:lstStyle/>
          <a:p>
            <a:r>
              <a:rPr lang="ru-RU" sz="2000" b="1" dirty="0"/>
              <a:t>  В задачи финансового менеджмента входит нахождение оптимального соотношения между краткосрочными и долгосрочными целями развития фирмы и принимаемыми решениями в краткосрочном и долгосрочном финансовом управлении. </a:t>
            </a:r>
            <a:br>
              <a:rPr lang="ru-RU" sz="2000" b="1" dirty="0"/>
            </a:br>
            <a:r>
              <a:rPr lang="ru-RU" sz="2000" b="1" dirty="0"/>
              <a:t/>
            </a:r>
            <a:br>
              <a:rPr lang="ru-RU" sz="2000" b="1" dirty="0"/>
            </a:br>
            <a:r>
              <a:rPr lang="ru-RU" sz="2000" b="1" dirty="0"/>
              <a:t>     Задачей финансового менеджмента является определение приоритетов и поиск компромиссов для оптимального сочетания интересов различных хозяйственных подразделений в принятии инвестиционных проектов и выборе источников их финансирования.</a:t>
            </a:r>
            <a:br>
              <a:rPr lang="ru-RU" sz="2000" b="1" dirty="0"/>
            </a:br>
            <a:r>
              <a:rPr lang="ru-RU" sz="2000" b="1" dirty="0"/>
              <a:t/>
            </a:r>
            <a:br>
              <a:rPr lang="ru-RU" sz="2000" b="1" dirty="0"/>
            </a:br>
            <a:r>
              <a:rPr lang="ru-RU" sz="2000" b="1" dirty="0"/>
              <a:t>     </a:t>
            </a:r>
            <a:endParaRPr lang="ru-RU" sz="2000" dirty="0"/>
          </a:p>
        </p:txBody>
      </p:sp>
      <p:pic>
        <p:nvPicPr>
          <p:cNvPr id="16386" name="Picture 2" descr="http://www.centr-crm.ru/images/stories/bizness-crm.ru.jpg"/>
          <p:cNvPicPr>
            <a:picLocks noChangeAspect="1" noChangeArrowheads="1"/>
          </p:cNvPicPr>
          <p:nvPr/>
        </p:nvPicPr>
        <p:blipFill>
          <a:blip r:embed="rId2" cstate="print"/>
          <a:srcRect/>
          <a:stretch>
            <a:fillRect/>
          </a:stretch>
        </p:blipFill>
        <p:spPr bwMode="auto">
          <a:xfrm>
            <a:off x="0" y="0"/>
            <a:ext cx="3923928" cy="691276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bizoomie.com/wp-content/uploads/2012/10/logo_index1.jpg"/>
          <p:cNvPicPr>
            <a:picLocks noChangeAspect="1" noChangeArrowheads="1"/>
          </p:cNvPicPr>
          <p:nvPr/>
        </p:nvPicPr>
        <p:blipFill>
          <a:blip r:embed="rId2" cstate="print">
            <a:lum bright="26000" contrast="-39000"/>
          </a:blip>
          <a:srcRect/>
          <a:stretch>
            <a:fillRect/>
          </a:stretch>
        </p:blipFill>
        <p:spPr bwMode="auto">
          <a:xfrm>
            <a:off x="251520" y="476672"/>
            <a:ext cx="8208912" cy="6048672"/>
          </a:xfrm>
          <a:prstGeom prst="rect">
            <a:avLst/>
          </a:prstGeom>
          <a:noFill/>
        </p:spPr>
      </p:pic>
      <p:sp>
        <p:nvSpPr>
          <p:cNvPr id="3" name="Содержимое 2"/>
          <p:cNvSpPr>
            <a:spLocks noGrp="1"/>
          </p:cNvSpPr>
          <p:nvPr>
            <p:ph idx="1"/>
          </p:nvPr>
        </p:nvSpPr>
        <p:spPr>
          <a:xfrm>
            <a:off x="395536" y="836712"/>
            <a:ext cx="8229600" cy="4525963"/>
          </a:xfrm>
        </p:spPr>
        <p:txBody>
          <a:bodyPr>
            <a:noAutofit/>
          </a:bodyPr>
          <a:lstStyle/>
          <a:p>
            <a:r>
              <a:rPr lang="ru-RU" sz="2400" b="1" dirty="0" smtClean="0"/>
              <a:t>Тактические задачи финансового менеджмента: обеспечение сбалансированности и сроков поступления денежных средств; обеспечение необходимых объемов поступлений; обеспечение рентабельности продаж (конкурентоспособности на оперативном уровне). Таким образом, оперативное (тактическое) управление сводится, по существу к управлению оборотным капиталом предприятия.</a:t>
            </a:r>
            <a:br>
              <a:rPr lang="ru-RU" sz="2400" b="1" dirty="0" smtClean="0"/>
            </a:br>
            <a:r>
              <a:rPr lang="ru-RU" sz="2400" b="1" dirty="0" smtClean="0"/>
              <a:t/>
            </a:r>
            <a:br>
              <a:rPr lang="ru-RU" sz="2400" b="1" dirty="0" smtClean="0"/>
            </a:br>
            <a:r>
              <a:rPr lang="ru-RU" sz="2400" b="1" dirty="0" smtClean="0"/>
              <a:t>     В конечном итоге основная задача финансового менеджмента – принятие решений по обеспечению наиболее эффективного движения финансовых ресурсов между фирмой и источниками её финансирования как внешними, так и внутрифирменными.</a:t>
            </a:r>
            <a:br>
              <a:rPr lang="ru-RU" sz="2400" b="1" dirty="0" smtClean="0"/>
            </a:br>
            <a:r>
              <a:rPr lang="ru-RU" sz="2400" b="1" dirty="0" smtClean="0"/>
              <a:t/>
            </a:r>
            <a:br>
              <a:rPr lang="ru-RU" sz="2400" b="1" dirty="0" smtClean="0"/>
            </a:br>
            <a:endParaRPr lang="ru-RU"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Международные аспекты финансового менеджмента</a:t>
            </a:r>
            <a:endParaRPr lang="ru-RU" dirty="0"/>
          </a:p>
        </p:txBody>
      </p:sp>
      <p:sp>
        <p:nvSpPr>
          <p:cNvPr id="3" name="Содержимое 2"/>
          <p:cNvSpPr>
            <a:spLocks noGrp="1"/>
          </p:cNvSpPr>
          <p:nvPr>
            <p:ph idx="1"/>
          </p:nvPr>
        </p:nvSpPr>
        <p:spPr/>
        <p:txBody>
          <a:bodyPr>
            <a:normAutofit fontScale="92500" lnSpcReduction="20000"/>
          </a:bodyPr>
          <a:lstStyle/>
          <a:p>
            <a:r>
              <a:rPr lang="ru-RU" b="1" dirty="0"/>
              <a:t>Н</a:t>
            </a:r>
            <a:r>
              <a:rPr lang="ru-RU" b="1" dirty="0" smtClean="0"/>
              <a:t>ациональные </a:t>
            </a:r>
            <a:r>
              <a:rPr lang="ru-RU" b="1" dirty="0"/>
              <a:t>особенности в организации и ведении бизнеса безусловно оказывают </a:t>
            </a:r>
            <a:r>
              <a:rPr lang="ru-RU" b="1" dirty="0" smtClean="0"/>
              <a:t>определенное влияние </a:t>
            </a:r>
            <a:r>
              <a:rPr lang="ru-RU" b="1" dirty="0"/>
              <a:t>на их содержание. Знание этих особенностей имеет особую значимость для транснациональных корпораций и совместных предприятий, вместе с тем некоторые из них представляют интерес для любых специалистов в области управления, учета, финансов, поскольку многие предприятия, хотя и по разным причинам, обычно заинтересованы в выходе на международную </a:t>
            </a:r>
            <a:r>
              <a:rPr lang="ru-RU" b="1" dirty="0" smtClean="0"/>
              <a:t>арену.</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heckerboard(across)">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predprinimatel.ru/upload/Newtest/276d7620a96bcb1b102e7f45c589feef.jpg"/>
          <p:cNvPicPr>
            <a:picLocks noChangeAspect="1" noChangeArrowheads="1"/>
          </p:cNvPicPr>
          <p:nvPr/>
        </p:nvPicPr>
        <p:blipFill>
          <a:blip r:embed="rId2" cstate="print">
            <a:lum bright="20000" contrast="-21000"/>
          </a:blip>
          <a:srcRect/>
          <a:stretch>
            <a:fillRect/>
          </a:stretch>
        </p:blipFill>
        <p:spPr bwMode="auto">
          <a:xfrm>
            <a:off x="0" y="0"/>
            <a:ext cx="9525000" cy="6334126"/>
          </a:xfrm>
          <a:prstGeom prst="rect">
            <a:avLst/>
          </a:prstGeom>
          <a:noFill/>
        </p:spPr>
      </p:pic>
      <p:sp>
        <p:nvSpPr>
          <p:cNvPr id="3" name="Содержимое 2"/>
          <p:cNvSpPr>
            <a:spLocks noGrp="1"/>
          </p:cNvSpPr>
          <p:nvPr>
            <p:ph idx="1"/>
          </p:nvPr>
        </p:nvSpPr>
        <p:spPr>
          <a:xfrm>
            <a:off x="323528" y="0"/>
            <a:ext cx="8820472" cy="6858000"/>
          </a:xfrm>
        </p:spPr>
        <p:txBody>
          <a:bodyPr>
            <a:normAutofit fontScale="85000" lnSpcReduction="20000"/>
          </a:bodyPr>
          <a:lstStyle/>
          <a:p>
            <a:r>
              <a:rPr lang="ru-RU" b="1" dirty="0"/>
              <a:t>Международный рынок капитала существует с незапамятных времен, однако особенно бурное развитие он получил в связи с появлением транснациональных корпораций (ТНК). Первые ТНК организованы более сорока лет назад и сегодня они представляют собой серьезную мировую экономическую силу. Были времена, когда для организации международной экономической деятельности приходилось перемещать из страны в страну средства производства, рабочую силу, материальные и финансовые ресурсы.   С появлением международного рынка капитала нужда в этом практически отпала. </a:t>
            </a:r>
            <a:r>
              <a:rPr lang="ru-RU" b="1" dirty="0" smtClean="0"/>
              <a:t>Транснациональные </a:t>
            </a:r>
            <a:r>
              <a:rPr lang="ru-RU" b="1" dirty="0"/>
              <a:t>и национальные корпорации могут получить необходимые ресурсы с помощью международных валютно-кредитных организаций, крупных банков, фондовых бирж, эффективность деятельности которых чрезвычайно высока.</a:t>
            </a:r>
            <a:br>
              <a:rPr lang="ru-RU" b="1" dirty="0"/>
            </a:b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alpha val="72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Международная валютно-кредитная система.</a:t>
            </a:r>
            <a:endParaRPr lang="ru-RU" dirty="0"/>
          </a:p>
        </p:txBody>
      </p:sp>
      <p:sp>
        <p:nvSpPr>
          <p:cNvPr id="3" name="Содержимое 2"/>
          <p:cNvSpPr>
            <a:spLocks noGrp="1"/>
          </p:cNvSpPr>
          <p:nvPr>
            <p:ph idx="1"/>
          </p:nvPr>
        </p:nvSpPr>
        <p:spPr/>
        <p:txBody>
          <a:bodyPr>
            <a:normAutofit fontScale="77500" lnSpcReduction="20000"/>
          </a:bodyPr>
          <a:lstStyle/>
          <a:p>
            <a:r>
              <a:rPr lang="ru-RU" b="1" dirty="0"/>
              <a:t>Международная валютно-кредитная система представляет собой набор законов и правил, регулирующих деятельность центральных эмиссионных банков на внешних валютных рынках. В XIX — начале XX веков центральным элементом системы было золото. Эра золотого стандарта началась в 1821 г., когда Великобритания объявила о конвертируемости фунта стерлингов в золото. Вскоре то же самое сделали США с долларом. </a:t>
            </a:r>
            <a:r>
              <a:rPr lang="ru-RU" b="1" dirty="0" smtClean="0"/>
              <a:t>Использование </a:t>
            </a:r>
            <a:r>
              <a:rPr lang="ru-RU" b="1" dirty="0"/>
              <a:t>золотого стандарта — достаточно приемлемая схема в относительно стабильной экономической ситуации, однако она сразу же дает сбои в случае крупных международных потрясений.    Таким потрясением была первая мировая война. </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ox(i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1"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ox(in)">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1"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box(in)">
                                      <p:cBhvr>
                                        <p:cTn id="2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uild="p"/>
      <p:bldP spid="3" grpI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qwbusiness.ru/wp-content/uploads/2011/07/biznes1.jpg"/>
          <p:cNvPicPr>
            <a:picLocks noChangeAspect="1" noChangeArrowheads="1"/>
          </p:cNvPicPr>
          <p:nvPr/>
        </p:nvPicPr>
        <p:blipFill>
          <a:blip r:embed="rId2" cstate="print">
            <a:lum bright="40000" contrast="-29000"/>
          </a:blip>
          <a:srcRect/>
          <a:stretch>
            <a:fillRect/>
          </a:stretch>
        </p:blipFill>
        <p:spPr bwMode="auto">
          <a:xfrm>
            <a:off x="0" y="0"/>
            <a:ext cx="8676456" cy="6597352"/>
          </a:xfrm>
          <a:prstGeom prst="rect">
            <a:avLst/>
          </a:prstGeom>
          <a:noFill/>
        </p:spPr>
      </p:pic>
      <p:sp>
        <p:nvSpPr>
          <p:cNvPr id="3" name="Содержимое 2"/>
          <p:cNvSpPr>
            <a:spLocks noGrp="1"/>
          </p:cNvSpPr>
          <p:nvPr>
            <p:ph idx="1"/>
          </p:nvPr>
        </p:nvSpPr>
        <p:spPr>
          <a:xfrm>
            <a:off x="457200" y="260648"/>
            <a:ext cx="8291264" cy="6408711"/>
          </a:xfrm>
        </p:spPr>
        <p:txBody>
          <a:bodyPr>
            <a:normAutofit fontScale="85000" lnSpcReduction="20000"/>
          </a:bodyPr>
          <a:lstStyle/>
          <a:p>
            <a:r>
              <a:rPr lang="ru-RU" b="1" dirty="0"/>
              <a:t> В 1914 г. в местечке </a:t>
            </a:r>
            <a:r>
              <a:rPr lang="ru-RU" b="1" dirty="0" err="1"/>
              <a:t>Бреттон-Вудс</a:t>
            </a:r>
            <a:r>
              <a:rPr lang="ru-RU" b="1" dirty="0"/>
              <a:t> (США) 44 страны заключили соглашение о новой международной валютно-кредитной системе и основали   Международный валютный фонд для управления ею. Суть системы состояла в том, что паритетные обменные курсы валют устанавливались в долларах США, при этом доллар обменивался на золото по фиксированной цене 35 долл. за одну тройскую унцию. Каждый из участников подписанных соглашений брал на себя обязательство осуществлять валютную интервенцию как необходимое средство обеспечения фиксированного обменного курса валюты своей страны относительно доллара США. В начале 1973 г. острейший кризис затронул доллар США; это привело к отходу от </a:t>
            </a:r>
            <a:r>
              <a:rPr lang="ru-RU" b="1" dirty="0" err="1"/>
              <a:t>Бреттон-Вудсской</a:t>
            </a:r>
            <a:r>
              <a:rPr lang="ru-RU" b="1" dirty="0"/>
              <a:t> системы и замене ее системой «плавающих» обменных курсов валют.</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www.gold-zona.com/uploads/posts/2011-11/1321712464_79842.jpeg"/>
          <p:cNvPicPr>
            <a:picLocks noChangeAspect="1" noChangeArrowheads="1"/>
          </p:cNvPicPr>
          <p:nvPr/>
        </p:nvPicPr>
        <p:blipFill>
          <a:blip r:embed="rId2" cstate="print">
            <a:lum bright="52000" contrast="-1000"/>
          </a:blip>
          <a:srcRect/>
          <a:stretch>
            <a:fillRect/>
          </a:stretch>
        </p:blipFill>
        <p:spPr bwMode="auto">
          <a:xfrm>
            <a:off x="0" y="260648"/>
            <a:ext cx="8983932" cy="5985546"/>
          </a:xfrm>
          <a:prstGeom prst="rect">
            <a:avLst/>
          </a:prstGeom>
          <a:noFill/>
        </p:spPr>
      </p:pic>
      <p:sp>
        <p:nvSpPr>
          <p:cNvPr id="3" name="Содержимое 2"/>
          <p:cNvSpPr>
            <a:spLocks noGrp="1"/>
          </p:cNvSpPr>
          <p:nvPr>
            <p:ph idx="1"/>
          </p:nvPr>
        </p:nvSpPr>
        <p:spPr>
          <a:xfrm>
            <a:off x="0" y="0"/>
            <a:ext cx="8229600" cy="6858000"/>
          </a:xfrm>
        </p:spPr>
        <p:txBody>
          <a:bodyPr>
            <a:normAutofit fontScale="85000" lnSpcReduction="10000"/>
          </a:bodyPr>
          <a:lstStyle/>
          <a:p>
            <a:pPr>
              <a:buNone/>
            </a:pPr>
            <a:r>
              <a:rPr lang="ru-RU" b="1" dirty="0"/>
              <a:t>В конце 50-х — начале 60-х годов начал формироваться международный финансовый рынок, называемый также </a:t>
            </a:r>
            <a:r>
              <a:rPr lang="ru-RU" b="1" dirty="0" err="1"/>
              <a:t>евровалютным</a:t>
            </a:r>
            <a:r>
              <a:rPr lang="ru-RU" b="1" dirty="0"/>
              <a:t> рынком. Его основными составными частями являются денежный рынок, рынок кредитов и рынок ценных бумаг. Интересно отметить, что в числе основных причин его создания западные эксперты называют желание ряда европейских стран, включая СССР, обойти ограничения в валютных операциях, установленных США в рамках «холодной войны». Также существенную роль в его становлении сыграла практика создания </a:t>
            </a:r>
            <a:r>
              <a:rPr lang="ru-RU" b="1" dirty="0" err="1"/>
              <a:t>офшорных</a:t>
            </a:r>
            <a:r>
              <a:rPr lang="ru-RU" b="1" dirty="0"/>
              <a:t> зон, в которых ведение валютных операций осуществляется в специальном льготном режиме. К концу 80-х годов объем еврорынка оценивался более чем в 2,5 трлн. долл.</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2">
            <a:lumMod val="75000"/>
            <a:alpha val="66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Международные источники финансирования</a:t>
            </a:r>
            <a:endParaRPr lang="ru-RU" dirty="0"/>
          </a:p>
        </p:txBody>
      </p:sp>
      <p:sp>
        <p:nvSpPr>
          <p:cNvPr id="3" name="Содержимое 2"/>
          <p:cNvSpPr>
            <a:spLocks noGrp="1"/>
          </p:cNvSpPr>
          <p:nvPr>
            <p:ph idx="1"/>
          </p:nvPr>
        </p:nvSpPr>
        <p:spPr/>
        <p:txBody>
          <a:bodyPr>
            <a:noAutofit/>
          </a:bodyPr>
          <a:lstStyle/>
          <a:p>
            <a:r>
              <a:rPr lang="ru-RU" sz="2400" b="1" dirty="0"/>
              <a:t>Основными способами получения иностранных долгосрочных инвестиций являются: прямое валютное инвестирование, создание совместных предприятий, эмиссия </a:t>
            </a:r>
            <a:r>
              <a:rPr lang="ru-RU" sz="2400" b="1" dirty="0" err="1"/>
              <a:t>евроакций</a:t>
            </a:r>
            <a:r>
              <a:rPr lang="ru-RU" sz="2400" b="1" dirty="0"/>
              <a:t> и еврооблигаций, открытие кредитной линии, процентные и валютные свопы, опционы.</a:t>
            </a:r>
            <a:br>
              <a:rPr lang="ru-RU" sz="2400" b="1" dirty="0"/>
            </a:br>
            <a:r>
              <a:rPr lang="ru-RU" sz="2400" b="1" dirty="0"/>
              <a:t/>
            </a:r>
            <a:br>
              <a:rPr lang="ru-RU" sz="2400" b="1" dirty="0"/>
            </a:br>
            <a:r>
              <a:rPr lang="ru-RU" sz="2400" b="1" i="1" dirty="0"/>
              <a:t>     Прямое валютное инвестирование (</a:t>
            </a:r>
            <a:r>
              <a:rPr lang="ru-RU" sz="2400" b="1" i="1" dirty="0" err="1"/>
              <a:t>Foreign</a:t>
            </a:r>
            <a:r>
              <a:rPr lang="ru-RU" sz="2400" b="1" i="1" dirty="0"/>
              <a:t> </a:t>
            </a:r>
            <a:r>
              <a:rPr lang="ru-RU" sz="2400" b="1" i="1" dirty="0" err="1"/>
              <a:t>Direct</a:t>
            </a:r>
            <a:r>
              <a:rPr lang="ru-RU" sz="2400" b="1" i="1" dirty="0"/>
              <a:t> </a:t>
            </a:r>
            <a:r>
              <a:rPr lang="ru-RU" sz="2400" b="1" i="1" dirty="0" err="1"/>
              <a:t>Investment</a:t>
            </a:r>
            <a:r>
              <a:rPr lang="ru-RU" sz="2400" b="1" i="1" dirty="0" smtClean="0"/>
              <a:t>)</a:t>
            </a:r>
            <a:r>
              <a:rPr lang="ru-RU" sz="2400" b="1" dirty="0" smtClean="0"/>
              <a:t> </a:t>
            </a:r>
            <a:r>
              <a:rPr lang="ru-RU" sz="2400" b="1" dirty="0"/>
              <a:t/>
            </a:r>
            <a:br>
              <a:rPr lang="ru-RU" sz="2400" b="1" dirty="0"/>
            </a:br>
            <a:r>
              <a:rPr lang="ru-RU" sz="2400" b="1" dirty="0"/>
              <a:t/>
            </a:r>
            <a:br>
              <a:rPr lang="ru-RU" sz="2400" b="1" dirty="0"/>
            </a:br>
            <a:r>
              <a:rPr lang="ru-RU" sz="2400" b="1" i="1" dirty="0"/>
              <a:t>     Создание совместных предприятий (</a:t>
            </a:r>
            <a:r>
              <a:rPr lang="ru-RU" sz="2400" b="1" i="1" dirty="0" err="1"/>
              <a:t>International</a:t>
            </a:r>
            <a:r>
              <a:rPr lang="ru-RU" sz="2400" b="1" i="1" dirty="0"/>
              <a:t> </a:t>
            </a:r>
            <a:r>
              <a:rPr lang="ru-RU" sz="2400" b="1" i="1" dirty="0" err="1"/>
              <a:t>Joint</a:t>
            </a:r>
            <a:r>
              <a:rPr lang="ru-RU" sz="2400" b="1" i="1" dirty="0"/>
              <a:t> </a:t>
            </a:r>
            <a:r>
              <a:rPr lang="ru-RU" sz="2400" b="1" i="1" dirty="0" err="1"/>
              <a:t>Ventures</a:t>
            </a:r>
            <a:r>
              <a:rPr lang="ru-RU" sz="2400" b="1" i="1" dirty="0"/>
              <a:t>)</a:t>
            </a:r>
            <a:r>
              <a:rPr lang="ru-RU" sz="2400" b="1" dirty="0"/>
              <a:t> более реалистический способ получения иностранных инвестиций. </a:t>
            </a:r>
            <a:br>
              <a:rPr lang="ru-RU" sz="2400" b="1" dirty="0"/>
            </a:br>
            <a:r>
              <a:rPr lang="ru-RU" sz="2400" b="1" dirty="0"/>
              <a:t/>
            </a:r>
            <a:br>
              <a:rPr lang="ru-RU" sz="2400" b="1" dirty="0"/>
            </a:br>
            <a:r>
              <a:rPr lang="ru-RU" sz="2400" b="1" i="1" dirty="0"/>
              <a:t>     </a:t>
            </a:r>
            <a:r>
              <a:rPr lang="ru-RU" sz="2400" b="1" dirty="0" smtClean="0"/>
              <a:t>.</a:t>
            </a:r>
            <a:endParaRPr lang="ru-RU"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heckerboard(across)">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76672"/>
            <a:ext cx="4834880" cy="5649491"/>
          </a:xfrm>
        </p:spPr>
        <p:txBody>
          <a:bodyPr>
            <a:normAutofit/>
          </a:bodyPr>
          <a:lstStyle/>
          <a:p>
            <a:r>
              <a:rPr lang="ru-RU" b="1" i="1" dirty="0" smtClean="0"/>
              <a:t>Эмиссия </a:t>
            </a:r>
            <a:r>
              <a:rPr lang="ru-RU" b="1" i="1" dirty="0" err="1" smtClean="0"/>
              <a:t>евроакций</a:t>
            </a:r>
            <a:r>
              <a:rPr lang="ru-RU" b="1" i="1" dirty="0" smtClean="0"/>
              <a:t> и еврооблигаций (</a:t>
            </a:r>
            <a:r>
              <a:rPr lang="ru-RU" b="1" i="1" dirty="0" err="1" smtClean="0"/>
              <a:t>Euro-equity</a:t>
            </a:r>
            <a:r>
              <a:rPr lang="ru-RU" b="1" i="1" dirty="0" smtClean="0"/>
              <a:t> </a:t>
            </a:r>
            <a:r>
              <a:rPr lang="ru-RU" b="1" i="1" dirty="0" err="1" smtClean="0"/>
              <a:t>and</a:t>
            </a:r>
            <a:r>
              <a:rPr lang="ru-RU" b="1" i="1" dirty="0" smtClean="0"/>
              <a:t> </a:t>
            </a:r>
            <a:r>
              <a:rPr lang="ru-RU" b="1" i="1" dirty="0" err="1" smtClean="0"/>
              <a:t>Eurobond</a:t>
            </a:r>
            <a:r>
              <a:rPr lang="ru-RU" b="1" i="1" dirty="0" smtClean="0"/>
              <a:t> </a:t>
            </a:r>
            <a:r>
              <a:rPr lang="ru-RU" b="1" i="1" dirty="0" err="1" smtClean="0"/>
              <a:t>Market</a:t>
            </a:r>
            <a:r>
              <a:rPr lang="ru-RU" b="1" i="1" dirty="0" smtClean="0"/>
              <a:t>)</a:t>
            </a:r>
            <a:r>
              <a:rPr lang="ru-RU" b="1" dirty="0" smtClean="0"/>
              <a:t> предполагает выпуск ценных бумаг с целью размещения их среди иностранных инвесторов. </a:t>
            </a:r>
            <a:br>
              <a:rPr lang="ru-RU" b="1" dirty="0" smtClean="0"/>
            </a:br>
            <a:r>
              <a:rPr lang="ru-RU" b="1" i="1" dirty="0" smtClean="0"/>
              <a:t>     </a:t>
            </a:r>
            <a:endParaRPr lang="ru-RU" dirty="0"/>
          </a:p>
        </p:txBody>
      </p:sp>
      <p:pic>
        <p:nvPicPr>
          <p:cNvPr id="8194" name="Picture 2" descr="http://energy-age.ru/images/165.jpg"/>
          <p:cNvPicPr>
            <a:picLocks noChangeAspect="1" noChangeArrowheads="1"/>
          </p:cNvPicPr>
          <p:nvPr/>
        </p:nvPicPr>
        <p:blipFill>
          <a:blip r:embed="rId2" cstate="print"/>
          <a:srcRect/>
          <a:stretch>
            <a:fillRect/>
          </a:stretch>
        </p:blipFill>
        <p:spPr bwMode="auto">
          <a:xfrm>
            <a:off x="5148401" y="692696"/>
            <a:ext cx="3995599" cy="516289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interesko.info/ava/wp-content/uploads/sia-negoco.jpg"/>
          <p:cNvPicPr>
            <a:picLocks noChangeAspect="1" noChangeArrowheads="1"/>
          </p:cNvPicPr>
          <p:nvPr/>
        </p:nvPicPr>
        <p:blipFill>
          <a:blip r:embed="rId2" cstate="print">
            <a:lum bright="22000" contrast="-27000"/>
          </a:blip>
          <a:srcRect/>
          <a:stretch>
            <a:fillRect/>
          </a:stretch>
        </p:blipFill>
        <p:spPr bwMode="auto">
          <a:xfrm>
            <a:off x="827584" y="1412776"/>
            <a:ext cx="6912768" cy="4520952"/>
          </a:xfrm>
          <a:prstGeom prst="rect">
            <a:avLst/>
          </a:prstGeom>
          <a:noFill/>
        </p:spPr>
      </p:pic>
      <p:sp>
        <p:nvSpPr>
          <p:cNvPr id="3" name="Содержимое 2"/>
          <p:cNvSpPr>
            <a:spLocks noGrp="1"/>
          </p:cNvSpPr>
          <p:nvPr>
            <p:ph idx="1"/>
          </p:nvPr>
        </p:nvSpPr>
        <p:spPr>
          <a:xfrm>
            <a:off x="457200" y="0"/>
            <a:ext cx="8229600" cy="6126163"/>
          </a:xfrm>
        </p:spPr>
        <p:txBody>
          <a:bodyPr>
            <a:normAutofit fontScale="85000" lnSpcReduction="20000"/>
          </a:bodyPr>
          <a:lstStyle/>
          <a:p>
            <a:r>
              <a:rPr lang="ru-RU" b="1" i="1" dirty="0" smtClean="0"/>
              <a:t>Кредитная линия (</a:t>
            </a:r>
            <a:r>
              <a:rPr lang="ru-RU" b="1" i="1" dirty="0" err="1" smtClean="0"/>
              <a:t>Credit</a:t>
            </a:r>
            <a:r>
              <a:rPr lang="ru-RU" b="1" i="1" dirty="0" smtClean="0"/>
              <a:t> </a:t>
            </a:r>
            <a:r>
              <a:rPr lang="ru-RU" b="1" i="1" dirty="0" err="1" smtClean="0"/>
              <a:t>Line</a:t>
            </a:r>
            <a:r>
              <a:rPr lang="ru-RU" b="1" i="1" dirty="0" smtClean="0"/>
              <a:t>)</a:t>
            </a:r>
            <a:r>
              <a:rPr lang="ru-RU" b="1" dirty="0" smtClean="0"/>
              <a:t> представляет собой моральное (не контрактное) обязательство иностранного банка кредитовать клиента до определенного максимума. Как правило, клиент обязан держать в банке депозит в размере 10% от суммы линии плюс 10% от выбранных кредитов. Комиссия за обязательство не берется. </a:t>
            </a:r>
            <a:br>
              <a:rPr lang="ru-RU" b="1" dirty="0" smtClean="0"/>
            </a:br>
            <a:r>
              <a:rPr lang="ru-RU" b="1" dirty="0" smtClean="0"/>
              <a:t/>
            </a:r>
            <a:br>
              <a:rPr lang="ru-RU" b="1" dirty="0" smtClean="0"/>
            </a:br>
            <a:r>
              <a:rPr lang="ru-RU" b="1" i="1" dirty="0" smtClean="0"/>
              <a:t>     Валютные свопы (</a:t>
            </a:r>
            <a:r>
              <a:rPr lang="ru-RU" b="1" i="1" dirty="0" err="1" smtClean="0"/>
              <a:t>currency</a:t>
            </a:r>
            <a:r>
              <a:rPr lang="ru-RU" b="1" i="1" dirty="0" smtClean="0"/>
              <a:t> </a:t>
            </a:r>
            <a:r>
              <a:rPr lang="ru-RU" b="1" i="1" dirty="0" err="1" smtClean="0"/>
              <a:t>swaps</a:t>
            </a:r>
            <a:r>
              <a:rPr lang="ru-RU" b="1" i="1" dirty="0" smtClean="0"/>
              <a:t>)</a:t>
            </a:r>
            <a:r>
              <a:rPr lang="ru-RU" b="1" dirty="0" smtClean="0"/>
              <a:t> представляют собой обменные операции национальными валютами, выполняемые компаниями, представляющими разные страны. Необходимость подобных операций обусловлена тем обстоятельством, что в большинстве стран иностранные компании могут получить кредит в местном банке на условиях менее выгодных, чем местные компании.</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Отчетность в системе международных источников финансовой информации.</a:t>
            </a:r>
          </a:p>
        </p:txBody>
      </p:sp>
      <p:sp>
        <p:nvSpPr>
          <p:cNvPr id="3" name="Содержимое 2"/>
          <p:cNvSpPr>
            <a:spLocks noGrp="1"/>
          </p:cNvSpPr>
          <p:nvPr>
            <p:ph idx="1"/>
          </p:nvPr>
        </p:nvSpPr>
        <p:spPr/>
        <p:txBody>
          <a:bodyPr>
            <a:normAutofit fontScale="62500" lnSpcReduction="20000"/>
          </a:bodyPr>
          <a:lstStyle/>
          <a:p>
            <a:r>
              <a:rPr lang="ru-RU" b="1" dirty="0"/>
              <a:t/>
            </a:r>
            <a:br>
              <a:rPr lang="ru-RU" b="1" dirty="0"/>
            </a:br>
            <a:r>
              <a:rPr lang="ru-RU" b="1" dirty="0"/>
              <a:t>     В любой стране подготовка отчетности в той или иной степени регулируется государством и/или профессиональными общественными организациями. В частности, описание требований к отчетности, типовые ее форматы и особенности представления по странам Европы можно найти в </a:t>
            </a:r>
            <a:r>
              <a:rPr lang="ru-RU" b="1" i="1" dirty="0"/>
              <a:t>[</a:t>
            </a:r>
            <a:r>
              <a:rPr lang="ru-RU" b="1" i="1" dirty="0" err="1"/>
              <a:t>Europian</a:t>
            </a:r>
            <a:r>
              <a:rPr lang="ru-RU" b="1" i="1" dirty="0"/>
              <a:t> </a:t>
            </a:r>
            <a:r>
              <a:rPr lang="ru-RU" b="1" i="1" dirty="0" err="1"/>
              <a:t>Accounting</a:t>
            </a:r>
            <a:r>
              <a:rPr lang="ru-RU" b="1" i="1" dirty="0"/>
              <a:t> </a:t>
            </a:r>
            <a:r>
              <a:rPr lang="ru-RU" b="1" i="1" dirty="0" err="1"/>
              <a:t>Guide</a:t>
            </a:r>
            <a:r>
              <a:rPr lang="ru-RU" b="1" i="1" dirty="0"/>
              <a:t>]</a:t>
            </a:r>
            <a:r>
              <a:rPr lang="ru-RU" b="1" dirty="0"/>
              <a:t>.</a:t>
            </a:r>
            <a:br>
              <a:rPr lang="ru-RU" b="1" dirty="0"/>
            </a:br>
            <a:r>
              <a:rPr lang="ru-RU" b="1" dirty="0"/>
              <a:t/>
            </a:r>
            <a:br>
              <a:rPr lang="ru-RU" b="1" dirty="0"/>
            </a:br>
            <a:r>
              <a:rPr lang="ru-RU" b="1" dirty="0"/>
              <a:t>     В последние годы бухгалтеры и финансовые менеджеры многих отечественных предприятий столкнулись с необходимостью готовить отчетность в форматах, доступных для понимания на Западе. Эта проблема муссируется в нашей стране с разной степенью интенсивности с конца 80-х годов и связана, в основном, с появлением совместных предприятий.    Интересно отметить, что смысловое содержание этой проблемы с течением лет менялось: вначале говорили о необходимости следования международным учетным стандартам, в последнее время чаще говорят о </a:t>
            </a:r>
            <a:r>
              <a:rPr lang="ru-RU" b="1" dirty="0" err="1"/>
              <a:t>ГААПе</a:t>
            </a:r>
            <a:r>
              <a:rPr lang="ru-RU" b="1" dirty="0"/>
              <a:t> как синониме международных учетных стандартов. </a:t>
            </a:r>
            <a:br>
              <a:rPr lang="ru-RU" b="1" dirty="0"/>
            </a:b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60648"/>
            <a:ext cx="8229600" cy="6597352"/>
          </a:xfrm>
        </p:spPr>
        <p:txBody>
          <a:bodyPr>
            <a:noAutofit/>
          </a:bodyPr>
          <a:lstStyle/>
          <a:p>
            <a:r>
              <a:rPr lang="ru-RU" sz="1800" b="1" dirty="0" smtClean="0"/>
              <a:t>     Проблема подготовки отчетности, доступной для понимания за рубежом, естественно, не является уникальной, свойственной только России, — это международная проблема, известны и рекомендации к ее решению; в частности, предлагается придерживаться одного из следующих вариантов действий:</a:t>
            </a:r>
            <a:br>
              <a:rPr lang="ru-RU" sz="1800" b="1" dirty="0" smtClean="0"/>
            </a:br>
            <a:r>
              <a:rPr lang="ru-RU" sz="1800" b="1" dirty="0" smtClean="0"/>
              <a:t/>
            </a:r>
            <a:br>
              <a:rPr lang="ru-RU" sz="1800" b="1" dirty="0" smtClean="0"/>
            </a:br>
            <a:r>
              <a:rPr lang="ru-RU" sz="1800" b="1" dirty="0" smtClean="0"/>
              <a:t>·        не предпринимать дополнительных действий (проблему интерпретации отчетности должен решить пользователь); </a:t>
            </a:r>
            <a:br>
              <a:rPr lang="ru-RU" sz="1800" b="1" dirty="0" smtClean="0"/>
            </a:br>
            <a:r>
              <a:rPr lang="ru-RU" sz="1800" b="1" dirty="0" smtClean="0"/>
              <a:t/>
            </a:r>
            <a:br>
              <a:rPr lang="ru-RU" sz="1800" b="1" dirty="0" smtClean="0"/>
            </a:br>
            <a:r>
              <a:rPr lang="ru-RU" sz="1800" b="1" dirty="0" smtClean="0"/>
              <a:t>·        подготовить перевод текстовой части отчета (на язык, понятный большей части предполагаемых пользователей отчета); </a:t>
            </a:r>
            <a:br>
              <a:rPr lang="ru-RU" sz="1800" b="1" dirty="0" smtClean="0"/>
            </a:br>
            <a:r>
              <a:rPr lang="ru-RU" sz="1800" b="1" dirty="0" smtClean="0"/>
              <a:t/>
            </a:r>
            <a:br>
              <a:rPr lang="ru-RU" sz="1800" b="1" dirty="0" smtClean="0"/>
            </a:br>
            <a:r>
              <a:rPr lang="ru-RU" sz="1800" b="1" dirty="0" smtClean="0"/>
              <a:t>·        пересчитать данные отчета в иностранную валюту (чаще всего речь идет о долларах США); </a:t>
            </a:r>
            <a:br>
              <a:rPr lang="ru-RU" sz="1800" b="1" dirty="0" smtClean="0"/>
            </a:br>
            <a:r>
              <a:rPr lang="ru-RU" sz="1800" b="1" dirty="0" smtClean="0"/>
              <a:t/>
            </a:r>
            <a:br>
              <a:rPr lang="ru-RU" sz="1800" b="1" dirty="0" smtClean="0"/>
            </a:br>
            <a:r>
              <a:rPr lang="ru-RU" sz="1800" b="1" dirty="0" smtClean="0"/>
              <a:t>·        включить в годовой отчет дополнительную поясняющую информацию (имеется в виду, что некоторые наиболее важные или неоднозначно трактуемые в международной практике индикаторы пересчитываются исходя из требований страны, для пользователей которой готовится иностранная версия отчета); </a:t>
            </a:r>
            <a:br>
              <a:rPr lang="ru-RU" sz="1800" b="1" dirty="0" smtClean="0"/>
            </a:br>
            <a:r>
              <a:rPr lang="ru-RU" sz="1800" b="1" dirty="0" smtClean="0"/>
              <a:t/>
            </a:r>
            <a:br>
              <a:rPr lang="ru-RU" sz="1800" b="1" dirty="0" smtClean="0"/>
            </a:br>
            <a:r>
              <a:rPr lang="ru-RU" sz="1800" b="1" dirty="0" smtClean="0"/>
              <a:t>·        подготовить отчет в соответствии с зарубежными стандартами (чаще всего подразумеваются либо международные учетные стандарты, либо американский ГААП). </a:t>
            </a:r>
            <a:br>
              <a:rPr lang="ru-RU" sz="1800" b="1" dirty="0" smtClean="0"/>
            </a:br>
            <a:r>
              <a:rPr lang="ru-RU" sz="1800" b="1" dirty="0" smtClean="0"/>
              <a:t/>
            </a:r>
            <a:br>
              <a:rPr lang="ru-RU" sz="1800" b="1" dirty="0" smtClean="0"/>
            </a:br>
            <a:r>
              <a:rPr lang="ru-RU" sz="1800" b="1" dirty="0" smtClean="0"/>
              <a:t>     Обсуждаемая проблема на самом деле является лишь частью более общей проблемы, известной как проблема «международной гармонизации (стандартизации) бухгалтерского учета». Идея </a:t>
            </a:r>
            <a:r>
              <a:rPr lang="ru-RU" sz="1800" b="1" i="1" dirty="0" smtClean="0"/>
              <a:t>гармонизации</a:t>
            </a:r>
            <a:r>
              <a:rPr lang="ru-RU" sz="1800" b="1" dirty="0" smtClean="0"/>
              <a:t> различных систем бухгалтерского учета реализуется в рамках Европейского сообщества </a:t>
            </a:r>
            <a:r>
              <a:rPr lang="ru-RU" sz="1800" b="1" i="1" dirty="0" smtClean="0"/>
              <a:t>(ЕС)</a:t>
            </a:r>
            <a:r>
              <a:rPr lang="ru-RU" sz="1800" b="1" dirty="0" smtClean="0"/>
              <a:t>.</a:t>
            </a:r>
            <a:endParaRPr lang="ru-RU"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rentpost.ru/sites/default/files/imagecache/object_height_400/serebryanyy_gorod2.jpg"/>
          <p:cNvPicPr>
            <a:picLocks noChangeAspect="1" noChangeArrowheads="1"/>
          </p:cNvPicPr>
          <p:nvPr/>
        </p:nvPicPr>
        <p:blipFill>
          <a:blip r:embed="rId2" cstate="print">
            <a:lum bright="30000" contrast="-37000"/>
          </a:blip>
          <a:srcRect/>
          <a:stretch>
            <a:fillRect/>
          </a:stretch>
        </p:blipFill>
        <p:spPr bwMode="auto">
          <a:xfrm>
            <a:off x="0" y="0"/>
            <a:ext cx="10269855" cy="6858000"/>
          </a:xfrm>
          <a:prstGeom prst="rect">
            <a:avLst/>
          </a:prstGeom>
          <a:noFill/>
        </p:spPr>
      </p:pic>
      <p:sp>
        <p:nvSpPr>
          <p:cNvPr id="3" name="Содержимое 2"/>
          <p:cNvSpPr>
            <a:spLocks noGrp="1"/>
          </p:cNvSpPr>
          <p:nvPr>
            <p:ph idx="1"/>
          </p:nvPr>
        </p:nvSpPr>
        <p:spPr>
          <a:xfrm>
            <a:off x="457200" y="332656"/>
            <a:ext cx="8229600" cy="6525344"/>
          </a:xfrm>
        </p:spPr>
        <p:txBody>
          <a:bodyPr>
            <a:normAutofit fontScale="77500" lnSpcReduction="20000"/>
          </a:bodyPr>
          <a:lstStyle/>
          <a:p>
            <a:r>
              <a:rPr lang="ru-RU" b="1" dirty="0"/>
              <a:t>Одним из примечательных событий последних лет является интенсификация сотрудничества </a:t>
            </a:r>
            <a:r>
              <a:rPr lang="ru-RU" b="1" i="1" dirty="0"/>
              <a:t>IASC</a:t>
            </a:r>
            <a:r>
              <a:rPr lang="ru-RU" b="1" dirty="0"/>
              <a:t> и </a:t>
            </a:r>
            <a:r>
              <a:rPr lang="ru-RU" b="1" i="1" dirty="0"/>
              <a:t>Международной организации комиссий по Ценным бумагам (</a:t>
            </a:r>
            <a:r>
              <a:rPr lang="ru-RU" b="1" i="1" dirty="0" err="1"/>
              <a:t>International</a:t>
            </a:r>
            <a:r>
              <a:rPr lang="ru-RU" b="1" i="1" dirty="0"/>
              <a:t> </a:t>
            </a:r>
            <a:r>
              <a:rPr lang="ru-RU" b="1" i="1" dirty="0" err="1"/>
              <a:t>Organization</a:t>
            </a:r>
            <a:r>
              <a:rPr lang="ru-RU" b="1" i="1" dirty="0"/>
              <a:t> </a:t>
            </a:r>
            <a:r>
              <a:rPr lang="ru-RU" b="1" i="1" dirty="0" err="1"/>
              <a:t>of</a:t>
            </a:r>
            <a:r>
              <a:rPr lang="ru-RU" b="1" i="1" dirty="0"/>
              <a:t> </a:t>
            </a:r>
            <a:r>
              <a:rPr lang="ru-RU" b="1" i="1" dirty="0" err="1"/>
              <a:t>Securities</a:t>
            </a:r>
            <a:r>
              <a:rPr lang="ru-RU" b="1" i="1" dirty="0"/>
              <a:t> </a:t>
            </a:r>
            <a:r>
              <a:rPr lang="ru-RU" b="1" i="1" dirty="0" err="1"/>
              <a:t>Commissions</a:t>
            </a:r>
            <a:r>
              <a:rPr lang="ru-RU" b="1" i="1" dirty="0"/>
              <a:t>, IOSCO)</a:t>
            </a:r>
            <a:r>
              <a:rPr lang="ru-RU" b="1" dirty="0"/>
              <a:t>. Так, в 1995 г., между </a:t>
            </a:r>
            <a:r>
              <a:rPr lang="ru-RU" b="1" i="1" dirty="0"/>
              <a:t>IASC</a:t>
            </a:r>
            <a:r>
              <a:rPr lang="ru-RU" b="1" dirty="0"/>
              <a:t> и </a:t>
            </a:r>
            <a:r>
              <a:rPr lang="ru-RU" b="1" i="1" dirty="0"/>
              <a:t>IOSCO</a:t>
            </a:r>
            <a:r>
              <a:rPr lang="ru-RU" b="1" dirty="0"/>
              <a:t> было заключено соглашение о завершении в 1999 г. работы по выпуску базового набора стандартов бухгалтерского учета, которые, как предполагается, будут признаны всеми ведущими биржами мира. Этими стандартами будут пользоваться вместо национальных при подготовке отчетности в том случае, если компания намерена попасть в листинг какой-либо фондовой биржи и готовит для этого требуемые документы, в состав которых обязательно входит бухгалтерская отчетность. Этот проект в настоящее время является ключевым элементом стратегии деятельности </a:t>
            </a:r>
            <a:r>
              <a:rPr lang="ru-RU" b="1" i="1" dirty="0"/>
              <a:t>IASC</a:t>
            </a:r>
            <a:r>
              <a:rPr lang="ru-RU" b="1" dirty="0"/>
              <a:t> .</a:t>
            </a:r>
            <a:br>
              <a:rPr lang="ru-RU" b="1" dirty="0"/>
            </a:b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portalpskov.ru/wp-content/uploads/2011/02/vse_dlya_malogo_biznesa.jpg"/>
          <p:cNvPicPr>
            <a:picLocks noChangeAspect="1" noChangeArrowheads="1"/>
          </p:cNvPicPr>
          <p:nvPr/>
        </p:nvPicPr>
        <p:blipFill>
          <a:blip r:embed="rId2" cstate="print">
            <a:lum bright="31000" contrast="-45000"/>
          </a:blip>
          <a:srcRect/>
          <a:stretch>
            <a:fillRect/>
          </a:stretch>
        </p:blipFill>
        <p:spPr bwMode="auto">
          <a:xfrm>
            <a:off x="0" y="0"/>
            <a:ext cx="9456759" cy="6309320"/>
          </a:xfrm>
          <a:prstGeom prst="rect">
            <a:avLst/>
          </a:prstGeom>
          <a:noFill/>
        </p:spPr>
      </p:pic>
      <p:sp>
        <p:nvSpPr>
          <p:cNvPr id="2" name="Заголовок 1"/>
          <p:cNvSpPr>
            <a:spLocks noGrp="1"/>
          </p:cNvSpPr>
          <p:nvPr>
            <p:ph type="title"/>
          </p:nvPr>
        </p:nvSpPr>
        <p:spPr/>
        <p:txBody>
          <a:bodyPr/>
          <a:lstStyle/>
          <a:p>
            <a:r>
              <a:rPr lang="ru-RU" dirty="0" smtClean="0"/>
              <a:t>Заключение</a:t>
            </a:r>
            <a:endParaRPr lang="ru-RU" dirty="0"/>
          </a:p>
        </p:txBody>
      </p:sp>
      <p:sp>
        <p:nvSpPr>
          <p:cNvPr id="3" name="Содержимое 2"/>
          <p:cNvSpPr>
            <a:spLocks noGrp="1"/>
          </p:cNvSpPr>
          <p:nvPr>
            <p:ph idx="1"/>
          </p:nvPr>
        </p:nvSpPr>
        <p:spPr/>
        <p:txBody>
          <a:bodyPr>
            <a:normAutofit fontScale="77500" lnSpcReduction="20000"/>
          </a:bodyPr>
          <a:lstStyle/>
          <a:p>
            <a:r>
              <a:rPr lang="ru-RU" b="1" dirty="0"/>
              <a:t>     Что касается мнения национальных институтов, то можно упомянуть, например, об известной своей консервативностью Великобритании. В журналах ведущих профессиональных институтов этой страны даже ставится вопрос о том, сохранятся ли национальные стандарты Великобритании или они будут вытеснены международными. Однозначных ответов, естественно, не дается, однако делается определенный вывод о том, что Великобритании следует играть более активную роль в процессе интернационализации бухгалтерского учета; главный аргумент — активизация деятельности фондовых рынков.</a:t>
            </a:r>
            <a:br>
              <a:rPr lang="ru-RU" b="1" dirty="0"/>
            </a:br>
            <a:endParaRPr lang="ru-RU"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coolwebmasters.com/uploads/posts/2012-06/thumbs/1339490235_power-point-22.jpg"/>
          <p:cNvPicPr>
            <a:picLocks noChangeAspect="1" noChangeArrowheads="1"/>
          </p:cNvPicPr>
          <p:nvPr/>
        </p:nvPicPr>
        <p:blipFill>
          <a:blip r:embed="rId2" cstate="print">
            <a:lum bright="-51000" contrast="66000"/>
          </a:blip>
          <a:srcRect/>
          <a:stretch>
            <a:fillRect/>
          </a:stretch>
        </p:blipFill>
        <p:spPr bwMode="auto">
          <a:xfrm>
            <a:off x="0" y="0"/>
            <a:ext cx="9144000" cy="6821424"/>
          </a:xfrm>
          <a:prstGeom prst="rect">
            <a:avLst/>
          </a:prstGeom>
          <a:noFill/>
        </p:spPr>
      </p:pic>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normAutofit fontScale="92500" lnSpcReduction="20000"/>
          </a:bodyPr>
          <a:lstStyle/>
          <a:p>
            <a:r>
              <a:rPr lang="ru-RU" b="1" dirty="0" smtClean="0">
                <a:solidFill>
                  <a:schemeClr val="bg1"/>
                </a:solidFill>
              </a:rPr>
              <a:t/>
            </a:r>
            <a:br>
              <a:rPr lang="ru-RU" b="1" dirty="0" smtClean="0">
                <a:solidFill>
                  <a:schemeClr val="bg1"/>
                </a:solidFill>
              </a:rPr>
            </a:br>
            <a:r>
              <a:rPr lang="ru-RU" b="1" dirty="0" smtClean="0">
                <a:solidFill>
                  <a:schemeClr val="bg1"/>
                </a:solidFill>
              </a:rPr>
              <a:t>     В последнее время работа по сближению российской и международной систем бухгалтерского учета значительно интенсифицировалась. Так, в 1997 г. был создан Институт профессиональных бухгалтеров России, издан русскоязычный вариант международных учетных стандартов, внедрены первые положения по бухгалтерскому учету (аналог </a:t>
            </a:r>
            <a:r>
              <a:rPr lang="ru-RU" b="1" i="1" dirty="0" smtClean="0">
                <a:solidFill>
                  <a:schemeClr val="bg1"/>
                </a:solidFill>
              </a:rPr>
              <a:t>IAS</a:t>
            </a:r>
            <a:r>
              <a:rPr lang="ru-RU" b="1" dirty="0" smtClean="0">
                <a:solidFill>
                  <a:schemeClr val="bg1"/>
                </a:solidFill>
              </a:rPr>
              <a:t>), отечественная отчетность уже в значительной степени согласуется с требованиями </a:t>
            </a:r>
            <a:r>
              <a:rPr lang="ru-RU" b="1" i="1" dirty="0" smtClean="0">
                <a:solidFill>
                  <a:schemeClr val="bg1"/>
                </a:solidFill>
              </a:rPr>
              <a:t>IAS</a:t>
            </a:r>
            <a:r>
              <a:rPr lang="ru-RU" b="1" dirty="0" smtClean="0">
                <a:solidFill>
                  <a:schemeClr val="bg1"/>
                </a:solidFill>
              </a:rPr>
              <a:t> и др. </a:t>
            </a:r>
            <a:endParaRPr lang="ru-RU" dirty="0" smtClean="0">
              <a:solidFill>
                <a:schemeClr val="bg1"/>
              </a:solidFill>
            </a:endParaRPr>
          </a:p>
          <a:p>
            <a:endParaRPr lang="ru-RU" dirty="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bd20712beeeb2253ae0cdbbcc48027b1ada3e1"/>
</p:tagLst>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TotalTime>
  <Words>648</Words>
  <Application>Microsoft Office PowerPoint</Application>
  <PresentationFormat>Экран (4:3)</PresentationFormat>
  <Paragraphs>35</Paragraphs>
  <Slides>24</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24</vt:i4>
      </vt:variant>
    </vt:vector>
  </HeadingPairs>
  <TitlesOfParts>
    <vt:vector size="27" baseType="lpstr">
      <vt:lpstr>Arial</vt:lpstr>
      <vt:lpstr>Calibri</vt:lpstr>
      <vt:lpstr>Тема Office</vt:lpstr>
      <vt:lpstr>Международные аспекты финансового менеджмента </vt:lpstr>
      <vt:lpstr>Содержание:</vt:lpstr>
      <vt:lpstr>Введение</vt:lpstr>
      <vt:lpstr>Презентация PowerPoint</vt:lpstr>
      <vt:lpstr>Презентация PowerPoint</vt:lpstr>
      <vt:lpstr>Финансовые потоки</vt:lpstr>
      <vt:lpstr>Презентация PowerPoint</vt:lpstr>
      <vt:lpstr>Презентация PowerPoint</vt:lpstr>
      <vt:lpstr>Цели и задачи Финансового менеджмента</vt:lpstr>
      <vt:lpstr>Презентация PowerPoint</vt:lpstr>
      <vt:lpstr>Презентация PowerPoint</vt:lpstr>
      <vt:lpstr>Международные аспекты финансового менеджмента</vt:lpstr>
      <vt:lpstr>Презентация PowerPoint</vt:lpstr>
      <vt:lpstr>Международная валютно-кредитная система.</vt:lpstr>
      <vt:lpstr>Презентация PowerPoint</vt:lpstr>
      <vt:lpstr>Презентация PowerPoint</vt:lpstr>
      <vt:lpstr>Международные источники финансирования</vt:lpstr>
      <vt:lpstr>Презентация PowerPoint</vt:lpstr>
      <vt:lpstr>Презентация PowerPoint</vt:lpstr>
      <vt:lpstr>Отчетность в системе международных источников финансовой информации.</vt:lpstr>
      <vt:lpstr>Презентация PowerPoint</vt:lpstr>
      <vt:lpstr>Презентация PowerPoint</vt:lpstr>
      <vt:lpstr>Заключение</vt:lpstr>
      <vt:lpstr>Презентация PowerPoint</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Международные аспекты финансового менеджмента </dc:title>
  <dc:creator>www.MRMARKER.ru</dc:creator>
  <cp:lastModifiedBy>Романова Галина</cp:lastModifiedBy>
  <cp:revision>6</cp:revision>
  <dcterms:created xsi:type="dcterms:W3CDTF">2013-04-02T13:59:24Z</dcterms:created>
  <dcterms:modified xsi:type="dcterms:W3CDTF">2018-06-15T02:04:51Z</dcterms:modified>
</cp:coreProperties>
</file>