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2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9" r:id="rId12"/>
    <p:sldId id="280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8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predprinimatelskoe-pravo.html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predprinimatelskoe-pravo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predprinimatelskoe-pravo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predprinimatelskoe-pravo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predprinimatelskoe-pravo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predprinimatelskoe-pravo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4213" y="404813"/>
            <a:ext cx="7772400" cy="1470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b="1" i="1" smtClean="0"/>
              <a:t>Тема 4.</a:t>
            </a:r>
            <a:r>
              <a:rPr lang="ru-RU" sz="3600" i="1" smtClean="0"/>
              <a:t> </a:t>
            </a:r>
            <a:r>
              <a:rPr lang="ru-RU" sz="4000" i="1" smtClean="0"/>
              <a:t>Предпринимательская среда</a:t>
            </a:r>
            <a:r>
              <a:rPr lang="ru-RU" sz="4000" smtClean="0"/>
              <a:t> </a:t>
            </a: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755650" y="2276475"/>
            <a:ext cx="7416800" cy="39608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800" smtClean="0"/>
              <a:t>Содержание:</a:t>
            </a:r>
          </a:p>
          <a:p>
            <a:pPr algn="l" eaLnBrk="1" hangingPunct="1"/>
            <a:r>
              <a:rPr lang="ru-RU" sz="2800" smtClean="0"/>
              <a:t>4.1 Понятие предпринимательской среды. </a:t>
            </a:r>
          </a:p>
          <a:p>
            <a:pPr algn="l" eaLnBrk="1" hangingPunct="1"/>
            <a:r>
              <a:rPr lang="ru-RU" sz="2800" smtClean="0"/>
              <a:t>4.2 Внешняя предпринимательская среда. </a:t>
            </a:r>
          </a:p>
          <a:p>
            <a:pPr algn="l" eaLnBrk="1" hangingPunct="1"/>
            <a:r>
              <a:rPr lang="ru-RU" sz="2800" smtClean="0"/>
              <a:t>4.3 Внутренняя предпринимательская среда. </a:t>
            </a:r>
          </a:p>
          <a:p>
            <a:pPr algn="l" eaLnBrk="1" hangingPunct="1"/>
            <a:r>
              <a:rPr lang="ru-RU" sz="2800" smtClean="0"/>
              <a:t>4.4 Методы анализа.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900113" y="260350"/>
            <a:ext cx="7797800" cy="504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4000" smtClean="0"/>
              <a:t>4.1 Понятие предпринимательской среды.</a:t>
            </a:r>
          </a:p>
        </p:txBody>
      </p:sp>
      <p:sp>
        <p:nvSpPr>
          <p:cNvPr id="35843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1116013" y="1844675"/>
            <a:ext cx="7570787" cy="42814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609600" indent="-609600">
              <a:buFontTx/>
              <a:buNone/>
            </a:pPr>
            <a:r>
              <a:rPr lang="ru-RU" sz="2800" smtClean="0">
                <a:hlinkClick r:id="rId2" tooltip="Предпринимательская деятельность"/>
              </a:rPr>
              <a:t>Под предпринимательской средой понимается наличие условий и факторов, которые воздействуют на функционирование фирмы и требуют принятия управленческих решений, направленных на их устранение, либо на приспособление к ним. Среду любой организации принято рассматривать, как состоящую из двух сфер: внутреннюю и внешнюю.</a:t>
            </a:r>
            <a:r>
              <a:rPr lang="ru-RU" smtClean="0">
                <a:hlinkClick r:id="rId2" tooltip="Предпринимательская деятельность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 bwMode="auto">
          <a:xfrm>
            <a:off x="900113" y="260350"/>
            <a:ext cx="7797800" cy="5048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/>
              <a:t>4.2 Внешняя предпринимательская среда.</a:t>
            </a:r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 bwMode="auto">
          <a:xfrm>
            <a:off x="1116013" y="1844675"/>
            <a:ext cx="7570787" cy="42814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/>
            <a:r>
              <a:rPr lang="ru-RU" smtClean="0">
                <a:hlinkClick r:id="rId2" tooltip="Предпринимательская деятельность"/>
              </a:rPr>
              <a:t>Разрабатываемая и реализуемая социально-экономическая организация обязательно </a:t>
            </a:r>
            <a:r>
              <a:rPr lang="ru-RU" b="1" smtClean="0">
                <a:hlinkClick r:id="rId2" tooltip="Предпринимательская деятельность"/>
              </a:rPr>
              <a:t>интегрируется в рыночное пространство</a:t>
            </a:r>
            <a:r>
              <a:rPr lang="ru-RU" smtClean="0">
                <a:hlinkClick r:id="rId2" tooltip="Предпринимательская деятельность"/>
              </a:rPr>
              <a:t>, </a:t>
            </a:r>
            <a:endParaRPr lang="ru-RU" u="sng" smtClean="0">
              <a:hlinkClick r:id="rId2" tooltip="Предпринимательская деятельность"/>
            </a:endParaRPr>
          </a:p>
          <a:p>
            <a:pPr marL="609600" indent="-609600"/>
            <a:r>
              <a:rPr lang="ru-RU" u="sng" smtClean="0">
                <a:hlinkClick r:id="rId2" tooltip="Предпринимательская деятельность"/>
              </a:rPr>
              <a:t>где она адаптируется: </a:t>
            </a:r>
            <a:endParaRPr lang="ru-RU" smtClean="0">
              <a:hlinkClick r:id="rId2" tooltip="Предпринимательская деятельность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/>
              <a:t>4.2 Внешняя предпринимательская среда.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 bwMode="auto">
          <a:xfrm>
            <a:off x="684213" y="1628775"/>
            <a:ext cx="8002587" cy="48244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smtClean="0">
                <a:hlinkClick r:id="rId2" tooltip="Предпринимательская деятельность"/>
              </a:rPr>
              <a:t>к уровню уже </a:t>
            </a:r>
            <a:r>
              <a:rPr lang="ru-RU" sz="2800" i="1" smtClean="0">
                <a:hlinkClick r:id="rId2" tooltip="Предпринимательская деятельность"/>
              </a:rPr>
              <a:t>сформировавшихся конъюнктурных и конкурентных</a:t>
            </a:r>
            <a:r>
              <a:rPr lang="ru-RU" sz="2800" smtClean="0">
                <a:hlinkClick r:id="rId2" tooltip="Предпринимательская деятельность"/>
              </a:rPr>
              <a:t> </a:t>
            </a:r>
            <a:r>
              <a:rPr lang="ru-RU" sz="2800" i="1" smtClean="0">
                <a:hlinkClick r:id="rId2" tooltip="Предпринимательская деятельность"/>
              </a:rPr>
              <a:t>отношений</a:t>
            </a:r>
            <a:r>
              <a:rPr lang="ru-RU" sz="2800" smtClean="0">
                <a:hlinkClick r:id="rId2" tooltip="Предпринимательская деятельность"/>
              </a:rPr>
              <a:t> между другими социально-экономическими организациями; </a:t>
            </a:r>
            <a:endParaRPr lang="ru-RU" sz="2800" i="1" smtClean="0">
              <a:hlinkClick r:id="rId2" tooltip="Предпринимательская деятельность"/>
            </a:endParaRPr>
          </a:p>
          <a:p>
            <a:r>
              <a:rPr lang="ru-RU" sz="2800" i="1" smtClean="0">
                <a:hlinkClick r:id="rId2" tooltip="Предпринимательская деятельность"/>
              </a:rPr>
              <a:t>их взаимодействию</a:t>
            </a:r>
            <a:r>
              <a:rPr lang="ru-RU" sz="2800" smtClean="0">
                <a:hlinkClick r:id="rId2" tooltip="Предпринимательская деятельность"/>
              </a:rPr>
              <a:t> в различных конфигурациях и формах. </a:t>
            </a:r>
          </a:p>
          <a:p>
            <a:r>
              <a:rPr lang="ru-RU" sz="2800" smtClean="0">
                <a:hlinkClick r:id="rId2" tooltip="Предпринимательская деятельность"/>
              </a:rPr>
              <a:t>То есть социально-экономическая организация взаимодействует с </a:t>
            </a:r>
            <a:r>
              <a:rPr lang="ru-RU" sz="2800" b="1" smtClean="0">
                <a:hlinkClick r:id="rId2" tooltip="Предпринимательская деятельность"/>
              </a:rPr>
              <a:t>внешней средой</a:t>
            </a:r>
            <a:r>
              <a:rPr lang="ru-RU" sz="2800" smtClean="0">
                <a:hlinkClick r:id="rId2" tooltip="Предпринимательская деятельность"/>
              </a:rPr>
              <a:t>. </a:t>
            </a:r>
            <a:endParaRPr lang="ru-RU" sz="2800" u="sng" smtClean="0">
              <a:hlinkClick r:id="rId2" tooltip="Предпринимательская деятельность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/>
              <a:t>4.2 Внешняя предпринимательская среда.</a:t>
            </a:r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 bwMode="auto">
          <a:xfrm>
            <a:off x="539750" y="1989138"/>
            <a:ext cx="8147050" cy="4137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u="sng" smtClean="0">
                <a:hlinkClick r:id="rId2" tooltip="Предпринимательская деятельность"/>
              </a:rPr>
              <a:t>К факторам внешней среды относятся: </a:t>
            </a:r>
            <a:endParaRPr lang="ru-RU" smtClean="0">
              <a:hlinkClick r:id="rId2" tooltip="Предпринимательская деятельность"/>
            </a:endParaRPr>
          </a:p>
          <a:p>
            <a:r>
              <a:rPr lang="ru-RU" smtClean="0">
                <a:hlinkClick r:id="rId2" tooltip="Предпринимательская деятельность"/>
              </a:rPr>
              <a:t>политическая обстановка; </a:t>
            </a:r>
          </a:p>
          <a:p>
            <a:r>
              <a:rPr lang="ru-RU" smtClean="0">
                <a:hlinkClick r:id="rId2" tooltip="Предпринимательская деятельность"/>
              </a:rPr>
              <a:t>политика центральных и местных властей в отношении предпринимательства; </a:t>
            </a:r>
          </a:p>
          <a:p>
            <a:r>
              <a:rPr lang="ru-RU" smtClean="0">
                <a:hlinkClick r:id="rId2" tooltip="Предпринимательская деятельность"/>
              </a:rPr>
              <a:t>социальная обстановка; </a:t>
            </a:r>
          </a:p>
          <a:p>
            <a:r>
              <a:rPr lang="ru-RU" smtClean="0">
                <a:hlinkClick r:id="rId2" tooltip="Предпринимательская деятельность"/>
              </a:rPr>
              <a:t>уровень законности и правопорядка; </a:t>
            </a:r>
          </a:p>
          <a:p>
            <a:r>
              <a:rPr lang="ru-RU" smtClean="0">
                <a:hlinkClick r:id="rId2" tooltip="Предпринимательская деятельность"/>
              </a:rPr>
              <a:t>уровень преступности и коррупции;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/>
              <a:t>4.2 Внешняя предпринимательская среда.</a:t>
            </a:r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 bwMode="auto">
          <a:xfrm>
            <a:off x="611188" y="1700213"/>
            <a:ext cx="8229600" cy="51577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>
                <a:hlinkClick r:id="rId2" tooltip="Предпринимательская деятельность"/>
              </a:rPr>
              <a:t>уровень и правила конкуренции; </a:t>
            </a:r>
          </a:p>
          <a:p>
            <a:r>
              <a:rPr lang="ru-RU" smtClean="0">
                <a:hlinkClick r:id="rId2" tooltip="Предпринимательская деятельность"/>
              </a:rPr>
              <a:t>состояние налоговой системы страны; </a:t>
            </a:r>
          </a:p>
          <a:p>
            <a:r>
              <a:rPr lang="ru-RU" smtClean="0">
                <a:hlinkClick r:id="rId2" tooltip="Предпринимательская деятельность"/>
              </a:rPr>
              <a:t>состояние финансовой системы; </a:t>
            </a:r>
          </a:p>
          <a:p>
            <a:r>
              <a:rPr lang="ru-RU" smtClean="0">
                <a:hlinkClick r:id="rId2" tooltip="Предпринимательская деятельность"/>
              </a:rPr>
              <a:t>уровень монополизации рынка; </a:t>
            </a:r>
          </a:p>
          <a:p>
            <a:r>
              <a:rPr lang="ru-RU" smtClean="0">
                <a:hlinkClick r:id="rId2" tooltip="Предпринимательская деятельность"/>
              </a:rPr>
              <a:t>научно-техническая среда; </a:t>
            </a:r>
          </a:p>
          <a:p>
            <a:r>
              <a:rPr lang="ru-RU" smtClean="0">
                <a:hlinkClick r:id="rId2" tooltip="Предпринимательская деятельность"/>
              </a:rPr>
              <a:t>природные факторы; </a:t>
            </a:r>
          </a:p>
          <a:p>
            <a:r>
              <a:rPr lang="ru-RU" smtClean="0">
                <a:hlinkClick r:id="rId2" tooltip="Предпринимательская деятельность"/>
              </a:rPr>
              <a:t>экологические факторы; </a:t>
            </a:r>
          </a:p>
          <a:p>
            <a:r>
              <a:rPr lang="ru-RU" smtClean="0">
                <a:hlinkClick r:id="rId2" tooltip="Предпринимательская деятельность"/>
              </a:rPr>
              <a:t>демографическая ситуация;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/>
              <a:t>4.2 Внешняя предпринимательская среда.</a:t>
            </a:r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 bwMode="auto">
          <a:xfrm>
            <a:off x="827088" y="1700213"/>
            <a:ext cx="7993062" cy="43926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smtClean="0">
                <a:hlinkClick r:id="rId2" tooltip="Предпринимательская деятельность"/>
              </a:rPr>
              <a:t>традиции ведения предпринимательства; </a:t>
            </a:r>
          </a:p>
          <a:p>
            <a:r>
              <a:rPr lang="ru-RU" sz="2800" smtClean="0">
                <a:hlinkClick r:id="rId2" tooltip="Предпринимательская деятельность"/>
              </a:rPr>
              <a:t>уровень потребления, запросы, платежеспособность потребителей. </a:t>
            </a:r>
          </a:p>
          <a:p>
            <a:pPr>
              <a:buFontTx/>
              <a:buNone/>
            </a:pPr>
            <a:r>
              <a:rPr lang="ru-RU" sz="2800" smtClean="0">
                <a:hlinkClick r:id="rId2" tooltip="Предпринимательская деятельность"/>
              </a:rPr>
              <a:t>Спецификой предпринимательской деятельности является то, что </a:t>
            </a:r>
            <a:r>
              <a:rPr lang="ru-RU" sz="2800" i="1" smtClean="0">
                <a:hlinkClick r:id="rId2" tooltip="Предпринимательская деятельность"/>
              </a:rPr>
              <a:t>среднестатистический предприниматель лично не м о ж е т изменить данные факторы.</a:t>
            </a:r>
            <a:r>
              <a:rPr lang="ru-RU" sz="2800" smtClean="0">
                <a:hlinkClick r:id="rId2" tooltip="Предпринимательская деятельность"/>
              </a:rPr>
              <a:t> Но при этом он может учитывать их воздействие в своей деятельности и приспосабливаться к ним</a:t>
            </a:r>
            <a:r>
              <a:rPr lang="ru-RU" smtClean="0">
                <a:hlinkClick r:id="rId2" tooltip="Предпринимательская деятельность"/>
              </a:rPr>
              <a:t>.</a:t>
            </a:r>
            <a:endParaRPr lang="ru-RU" b="1" smtClean="0">
              <a:hlinkClick r:id="rId2" tooltip="Предпринимательская деятельность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/>
              <a:t>4.3 Внутренняя предпринимательская среда </a:t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 bwMode="auto">
          <a:xfrm>
            <a:off x="611188" y="1844675"/>
            <a:ext cx="8075612" cy="42814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/>
            <a:r>
              <a:rPr lang="ru-RU" sz="2400" b="1" smtClean="0"/>
              <a:t>Внутренняя среда</a:t>
            </a:r>
            <a:r>
              <a:rPr lang="ru-RU" sz="2400" smtClean="0"/>
              <a:t> предприятия формируется и </a:t>
            </a:r>
            <a:r>
              <a:rPr lang="ru-RU" sz="2400" i="1" smtClean="0"/>
              <a:t>функционирует под непосредственным воздействием внешней среды</a:t>
            </a:r>
            <a:r>
              <a:rPr lang="ru-RU" sz="2400" smtClean="0"/>
              <a:t> и оказывает влияние на работу предпринимательской организации и на результаты этой работы. Причем, в отличие от факторов внешней среды, </a:t>
            </a:r>
            <a:r>
              <a:rPr lang="ru-RU" sz="2400" i="1" smtClean="0"/>
              <a:t>предприниматель сам может непосредственно воздействовать на факторы внутренней среды, </a:t>
            </a:r>
            <a:r>
              <a:rPr lang="ru-RU" sz="2400" smtClean="0"/>
              <a:t>видоизменять их, заменять, модифицировать</a:t>
            </a:r>
            <a:r>
              <a:rPr lang="ru-RU" smtClean="0"/>
              <a:t>. </a:t>
            </a:r>
            <a:endParaRPr lang="ru-RU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smtClean="0"/>
              <a:t>4.3 Внутренняя предпринимательская среда</a:t>
            </a:r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 bwMode="auto">
          <a:xfrm>
            <a:off x="827088" y="1916113"/>
            <a:ext cx="7870825" cy="39608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u="sng" smtClean="0"/>
              <a:t>К факторам внутренней среды относятся:</a:t>
            </a:r>
            <a:endParaRPr lang="ru-RU" smtClean="0"/>
          </a:p>
          <a:p>
            <a:r>
              <a:rPr lang="ru-RU" smtClean="0"/>
              <a:t>организационная структура предпринимательской единицы;</a:t>
            </a:r>
          </a:p>
          <a:p>
            <a:r>
              <a:rPr lang="ru-RU" smtClean="0"/>
              <a:t>управленческая структура; </a:t>
            </a:r>
          </a:p>
          <a:p>
            <a:r>
              <a:rPr lang="ru-RU" smtClean="0"/>
              <a:t>производственная организация; </a:t>
            </a:r>
          </a:p>
          <a:p>
            <a:r>
              <a:rPr lang="ru-RU" smtClean="0"/>
              <a:t>финансовая организация; </a:t>
            </a:r>
          </a:p>
          <a:p>
            <a:pPr eaLnBrk="1" hangingPunct="1">
              <a:buFontTx/>
              <a:buNone/>
            </a:pPr>
            <a:endParaRPr lang="ru-RU" sz="2400" smtClean="0"/>
          </a:p>
          <a:p>
            <a:pPr eaLnBrk="1" hangingPunct="1">
              <a:buFontTx/>
              <a:buNone/>
            </a:pPr>
            <a:r>
              <a:rPr lang="ru-RU" sz="1600" smtClean="0"/>
              <a:t> </a:t>
            </a:r>
          </a:p>
          <a:p>
            <a:pPr eaLnBrk="1" hangingPunct="1">
              <a:buFontTx/>
              <a:buNone/>
            </a:pPr>
            <a:endParaRPr lang="ru-RU" sz="2700" smtClean="0"/>
          </a:p>
          <a:p>
            <a:pPr eaLnBrk="1" hangingPunct="1">
              <a:buFontTx/>
              <a:buNone/>
            </a:pPr>
            <a:endParaRPr lang="ru-RU" sz="2800" smtClean="0"/>
          </a:p>
          <a:p>
            <a:pPr eaLnBrk="1" hangingPunct="1">
              <a:buFontTx/>
              <a:buNone/>
            </a:pPr>
            <a:endParaRPr lang="ru-RU" sz="2800" smtClean="0"/>
          </a:p>
          <a:p>
            <a:pPr eaLnBrk="1" hangingPunct="1">
              <a:buFontTx/>
              <a:buNone/>
            </a:pPr>
            <a:endParaRPr lang="ru-RU" sz="2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800" smtClean="0"/>
          </a:p>
          <a:p>
            <a:pPr eaLnBrk="1" hangingPunct="1">
              <a:lnSpc>
                <a:spcPct val="80000"/>
              </a:lnSpc>
            </a:pPr>
            <a:endParaRPr lang="ru-RU" sz="2000" smtClean="0"/>
          </a:p>
          <a:p>
            <a:pPr eaLnBrk="1" hangingPunct="1">
              <a:buFontTx/>
              <a:buNone/>
            </a:pPr>
            <a:endParaRPr lang="ru-RU" sz="2200" smtClean="0"/>
          </a:p>
          <a:p>
            <a:pPr>
              <a:buFontTx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800" smtClean="0"/>
              <a:t>4.3 Внутренняя предпринимательская среда</a:t>
            </a:r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 bwMode="auto">
          <a:xfrm>
            <a:off x="900113" y="1484313"/>
            <a:ext cx="7786687" cy="46418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ресурсное обеспечение;</a:t>
            </a:r>
          </a:p>
          <a:p>
            <a:r>
              <a:rPr lang="ru-RU" smtClean="0"/>
              <a:t>особенности менеджмента;</a:t>
            </a:r>
          </a:p>
          <a:p>
            <a:r>
              <a:rPr lang="ru-RU" smtClean="0"/>
              <a:t>уровень маркетинговых исследований;</a:t>
            </a:r>
          </a:p>
          <a:p>
            <a:r>
              <a:rPr lang="ru-RU" smtClean="0"/>
              <a:t>подбор и подготовка кадров;</a:t>
            </a:r>
          </a:p>
          <a:p>
            <a:r>
              <a:rPr lang="ru-RU" smtClean="0"/>
              <a:t>рациональное администрирование;</a:t>
            </a:r>
          </a:p>
          <a:p>
            <a:r>
              <a:rPr lang="ru-RU" smtClean="0"/>
              <a:t>внутриорганизационная культура;</a:t>
            </a:r>
          </a:p>
          <a:p>
            <a:r>
              <a:rPr lang="ru-RU" smtClean="0"/>
              <a:t>межличностные отношения.</a:t>
            </a:r>
            <a:endParaRPr lang="ru-RU" sz="2400" smtClean="0"/>
          </a:p>
          <a:p>
            <a:pPr>
              <a:buFontTx/>
              <a:buNone/>
            </a:pPr>
            <a:endParaRPr lang="ru-RU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25538"/>
            <a:ext cx="8218487" cy="5040312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mtClean="0"/>
              <a:t>Основные методы анализа внутренней и внешней среды организации:</a:t>
            </a:r>
            <a:br>
              <a:rPr lang="ru-RU" smtClean="0"/>
            </a:br>
            <a:r>
              <a:rPr lang="ru-RU" smtClean="0"/>
              <a:t>1.SWOT-анализ — это определение сильных и слабых сторон предприятия, а также возможностей и угроз, исходящих из его ближайшего окружения (внешней среды).</a:t>
            </a:r>
            <a:br>
              <a:rPr lang="ru-RU" smtClean="0"/>
            </a:br>
            <a:r>
              <a:rPr lang="ru-RU" smtClean="0"/>
              <a:t>2.SNW – анализ – это усовершенствованный SWOT-анализ. В отличие от анализа слабых и сильных сторон SNW – анализ так же предлагает среднерыночное состояние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611188" y="476250"/>
            <a:ext cx="80946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>
                <a:solidFill>
                  <a:schemeClr val="accent2"/>
                </a:solidFill>
              </a:rPr>
              <a:t>4.4 Методы анализа.</a:t>
            </a:r>
          </a:p>
          <a:p>
            <a:pPr algn="ctr"/>
            <a:endParaRPr lang="ru-RU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539750" y="260350"/>
            <a:ext cx="8158163" cy="9366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mtClean="0"/>
              <a:t>4.4 Методы аналза.</a:t>
            </a:r>
          </a:p>
        </p:txBody>
      </p:sp>
      <p:sp>
        <p:nvSpPr>
          <p:cNvPr id="23554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684213" y="1196975"/>
            <a:ext cx="8075612" cy="52181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ru-RU" sz="3600" smtClean="0"/>
              <a:t>3.PEST – анализ – это инструмент, предназначенный для выявления:  политических (Policy), экономических (Economy), социальных (Society),технологических (Technology) аспектов внешней среды, которые могут повлиять на стратегию компании.</a:t>
            </a:r>
            <a:br>
              <a:rPr lang="ru-RU" sz="3600" smtClean="0"/>
            </a:br>
            <a:endParaRPr lang="ru-RU" sz="3600" smtClean="0"/>
          </a:p>
          <a:p>
            <a:pPr>
              <a:buFontTx/>
              <a:buNone/>
            </a:pPr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200</TotalTime>
  <Words>377</Words>
  <Application>Microsoft Office PowerPoint</Application>
  <PresentationFormat>Экран (4:3)</PresentationFormat>
  <Paragraphs>63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Тема1</vt:lpstr>
      <vt:lpstr>Тема 4. Предпринимательская среда </vt:lpstr>
      <vt:lpstr>4.1 Понятие предпринимательской среды.</vt:lpstr>
      <vt:lpstr>4.2 Внешняя предпринимательская среда.</vt:lpstr>
      <vt:lpstr>4.2 Внешняя предпринимательская среда.</vt:lpstr>
      <vt:lpstr>4.2 Внешняя предпринимательская среда.</vt:lpstr>
      <vt:lpstr>4.2 Внешняя предпринимательская среда.</vt:lpstr>
      <vt:lpstr>4.2 Внешняя предпринимательская среда.</vt:lpstr>
      <vt:lpstr>4.3 Внутренняя предпринимательская среда  </vt:lpstr>
      <vt:lpstr>4.3 Внутренняя предпринимательская среда</vt:lpstr>
      <vt:lpstr>4.3 Внутренняя предпринимательская среда</vt:lpstr>
      <vt:lpstr>Слайд 11</vt:lpstr>
      <vt:lpstr>4.4 Методы аналза.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7. Бизнес-план предпринимательской единицы</dc:title>
  <dc:creator>Home</dc:creator>
  <cp:lastModifiedBy>1</cp:lastModifiedBy>
  <cp:revision>18</cp:revision>
  <dcterms:created xsi:type="dcterms:W3CDTF">2013-05-26T11:37:02Z</dcterms:created>
  <dcterms:modified xsi:type="dcterms:W3CDTF">2013-09-07T07:01:57Z</dcterms:modified>
</cp:coreProperties>
</file>