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59" r:id="rId4"/>
    <p:sldId id="337" r:id="rId5"/>
    <p:sldId id="338" r:id="rId6"/>
    <p:sldId id="339" r:id="rId7"/>
    <p:sldId id="340" r:id="rId8"/>
    <p:sldId id="341" r:id="rId9"/>
    <p:sldId id="342" r:id="rId10"/>
    <p:sldId id="309" r:id="rId11"/>
    <p:sldId id="310" r:id="rId12"/>
    <p:sldId id="311" r:id="rId13"/>
    <p:sldId id="312" r:id="rId14"/>
    <p:sldId id="313" r:id="rId15"/>
    <p:sldId id="314" r:id="rId16"/>
    <p:sldId id="343" r:id="rId17"/>
    <p:sldId id="315" r:id="rId18"/>
    <p:sldId id="344" r:id="rId19"/>
    <p:sldId id="336" r:id="rId20"/>
    <p:sldId id="345" r:id="rId21"/>
    <p:sldId id="316" r:id="rId22"/>
    <p:sldId id="317" r:id="rId23"/>
    <p:sldId id="346" r:id="rId24"/>
    <p:sldId id="347" r:id="rId25"/>
    <p:sldId id="348" r:id="rId26"/>
    <p:sldId id="319" r:id="rId27"/>
    <p:sldId id="320" r:id="rId28"/>
    <p:sldId id="321" r:id="rId29"/>
    <p:sldId id="322" r:id="rId30"/>
    <p:sldId id="349" r:id="rId31"/>
    <p:sldId id="350" r:id="rId32"/>
    <p:sldId id="351" r:id="rId33"/>
    <p:sldId id="352" r:id="rId34"/>
    <p:sldId id="323" r:id="rId35"/>
    <p:sldId id="353" r:id="rId36"/>
    <p:sldId id="354" r:id="rId37"/>
    <p:sldId id="355" r:id="rId38"/>
    <p:sldId id="356" r:id="rId39"/>
    <p:sldId id="357" r:id="rId40"/>
    <p:sldId id="358" r:id="rId41"/>
    <p:sldId id="359" r:id="rId42"/>
    <p:sldId id="360" r:id="rId43"/>
    <p:sldId id="361" r:id="rId44"/>
    <p:sldId id="362" r:id="rId45"/>
    <p:sldId id="363" r:id="rId46"/>
    <p:sldId id="294" r:id="rId47"/>
  </p:sldIdLst>
  <p:sldSz cx="9144000" cy="6858000" type="screen4x3"/>
  <p:notesSz cx="6834188" cy="9979025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29" autoAdjust="0"/>
  </p:normalViewPr>
  <p:slideViewPr>
    <p:cSldViewPr>
      <p:cViewPr varScale="1">
        <p:scale>
          <a:sx n="106" d="100"/>
          <a:sy n="106" d="100"/>
        </p:scale>
        <p:origin x="177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10/29/2020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10/29/2020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10/29/2020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10/29/2020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04800" y="838200"/>
            <a:ext cx="8458200" cy="1470025"/>
          </a:xfrm>
        </p:spPr>
        <p:txBody>
          <a:bodyPr anchor="b" anchorCtr="0"/>
          <a:lstStyle/>
          <a:p>
            <a:r>
              <a:rPr lang="ru-RU" sz="4800" dirty="0">
                <a:solidFill>
                  <a:schemeClr val="tx1"/>
                </a:solidFill>
              </a:rPr>
              <a:t>Тактика финансового </a:t>
            </a:r>
            <a:r>
              <a:rPr lang="ru-RU" sz="5400" dirty="0">
                <a:solidFill>
                  <a:schemeClr val="tx1"/>
                </a:solidFill>
              </a:rPr>
              <a:t>оздоровления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smtClean="0">
                <a:solidFill>
                  <a:schemeClr val="tx1"/>
                </a:solidFill>
              </a:rPr>
              <a:t>организации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57200" y="4191000"/>
            <a:ext cx="4951412" cy="182245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838200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По характеру мероприятий можно выделить два наиболее </a:t>
            </a:r>
            <a:r>
              <a:rPr lang="ru-RU" sz="3200" dirty="0" smtClean="0"/>
              <a:t>распространенных </a:t>
            </a:r>
            <a:r>
              <a:rPr lang="ru-RU" sz="3200" dirty="0"/>
              <a:t>вида тактики (или направления), позволяющих преодолеть кризисную </a:t>
            </a:r>
            <a:r>
              <a:rPr lang="ru-RU" sz="3200" dirty="0" smtClean="0"/>
              <a:t>ситуацию:</a:t>
            </a:r>
          </a:p>
          <a:p>
            <a:pPr algn="ctr"/>
            <a:endParaRPr lang="ru-RU" sz="3200" dirty="0" smtClean="0"/>
          </a:p>
          <a:p>
            <a:pPr marL="514350" indent="-514350">
              <a:buAutoNum type="arabicPeriod"/>
            </a:pPr>
            <a:r>
              <a:rPr lang="ru-RU" sz="4000" u="sng" dirty="0" smtClean="0"/>
              <a:t>Защитная</a:t>
            </a:r>
            <a:r>
              <a:rPr lang="ru-RU" sz="3200" dirty="0" smtClean="0"/>
              <a:t> - проведение </a:t>
            </a:r>
            <a:r>
              <a:rPr lang="ru-RU" sz="3200" dirty="0"/>
              <a:t>сберегающих (оперативных) </a:t>
            </a:r>
            <a:r>
              <a:rPr lang="ru-RU" sz="3200" dirty="0" smtClean="0"/>
              <a:t>мероприятий</a:t>
            </a:r>
          </a:p>
          <a:p>
            <a:pPr marL="514350" indent="-514350">
              <a:buAutoNum type="arabicPeriod"/>
            </a:pPr>
            <a:r>
              <a:rPr lang="ru-RU" sz="4000" u="sng" dirty="0"/>
              <a:t>Наступательная</a:t>
            </a:r>
            <a:r>
              <a:rPr lang="ru-RU" sz="3200" dirty="0"/>
              <a:t> - </a:t>
            </a:r>
            <a:r>
              <a:rPr lang="ru-RU" sz="3200" dirty="0" smtClean="0"/>
              <a:t>проведение </a:t>
            </a:r>
            <a:r>
              <a:rPr lang="ru-RU" sz="3200" dirty="0"/>
              <a:t>стратегических мероприятий</a:t>
            </a:r>
          </a:p>
          <a:p>
            <a:pPr algn="ctr"/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Защитная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u="sng" dirty="0" smtClean="0"/>
              <a:t>Сокращение расходов</a:t>
            </a:r>
          </a:p>
          <a:p>
            <a:r>
              <a:rPr lang="ru-RU" dirty="0"/>
              <a:t>Укрепление расчетно-платежной </a:t>
            </a:r>
            <a:r>
              <a:rPr lang="ru-RU" dirty="0" smtClean="0"/>
              <a:t>дисциплины</a:t>
            </a:r>
          </a:p>
          <a:p>
            <a:r>
              <a:rPr lang="ru-RU" dirty="0"/>
              <a:t>Отсрочки </a:t>
            </a:r>
            <a:r>
              <a:rPr lang="ru-RU" dirty="0" smtClean="0"/>
              <a:t>платежей</a:t>
            </a:r>
          </a:p>
          <a:p>
            <a:r>
              <a:rPr lang="ru-RU" dirty="0"/>
              <a:t>Получение различных кредитов (налоговых, банковских)</a:t>
            </a:r>
          </a:p>
        </p:txBody>
      </p:sp>
    </p:spTree>
    <p:extLst>
      <p:ext uri="{BB962C8B-B14F-4D97-AF65-F5344CB8AC3E}">
        <p14:creationId xmlns:p14="http://schemas.microsoft.com/office/powerpoint/2010/main" val="97649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Защитная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2. Кадровые изменения</a:t>
            </a:r>
          </a:p>
          <a:p>
            <a:r>
              <a:rPr lang="ru-RU" dirty="0"/>
              <a:t>Сокращение, </a:t>
            </a:r>
            <a:r>
              <a:rPr lang="ru-RU" dirty="0" smtClean="0"/>
              <a:t>перераспределение персонала</a:t>
            </a:r>
          </a:p>
          <a:p>
            <a:r>
              <a:rPr lang="ru-RU" dirty="0" smtClean="0"/>
              <a:t>Привлечение квалифицированных </a:t>
            </a:r>
            <a:r>
              <a:rPr lang="ru-RU" dirty="0"/>
              <a:t>специалистов (бухгалтеров, аудиторов, инженеров)</a:t>
            </a:r>
          </a:p>
        </p:txBody>
      </p:sp>
    </p:spTree>
    <p:extLst>
      <p:ext uri="{BB962C8B-B14F-4D97-AF65-F5344CB8AC3E}">
        <p14:creationId xmlns:p14="http://schemas.microsoft.com/office/powerpoint/2010/main" val="329742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Защитная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3. Сокращение производства</a:t>
            </a:r>
          </a:p>
          <a:p>
            <a:r>
              <a:rPr lang="ru-RU" dirty="0"/>
              <a:t>Выявление дополнительных или скрытых </a:t>
            </a:r>
            <a:r>
              <a:rPr lang="ru-RU" dirty="0" smtClean="0"/>
              <a:t>резервов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u="sng" dirty="0" smtClean="0"/>
              <a:t>4. Закрытие </a:t>
            </a:r>
            <a:r>
              <a:rPr lang="ru-RU" u="sng" dirty="0"/>
              <a:t>подразделений</a:t>
            </a:r>
          </a:p>
        </p:txBody>
      </p:sp>
    </p:spTree>
    <p:extLst>
      <p:ext uri="{BB962C8B-B14F-4D97-AF65-F5344CB8AC3E}">
        <p14:creationId xmlns:p14="http://schemas.microsoft.com/office/powerpoint/2010/main" val="106610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Наступательная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1. Анализ </a:t>
            </a:r>
            <a:r>
              <a:rPr lang="ru-RU" u="sng" dirty="0"/>
              <a:t>и </a:t>
            </a:r>
            <a:r>
              <a:rPr lang="ru-RU" u="sng" dirty="0" smtClean="0"/>
              <a:t>оценка</a:t>
            </a:r>
          </a:p>
          <a:p>
            <a:r>
              <a:rPr lang="ru-RU" dirty="0" smtClean="0"/>
              <a:t>Имущественного потенциала </a:t>
            </a:r>
          </a:p>
          <a:p>
            <a:r>
              <a:rPr lang="ru-RU" dirty="0" smtClean="0"/>
              <a:t>Производственных программ</a:t>
            </a:r>
          </a:p>
          <a:p>
            <a:r>
              <a:rPr lang="ru-RU" dirty="0" smtClean="0"/>
              <a:t>Доходов</a:t>
            </a:r>
          </a:p>
          <a:p>
            <a:r>
              <a:rPr lang="ru-RU" dirty="0" smtClean="0"/>
              <a:t>Инноваций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454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Наступательная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2. Разработка </a:t>
            </a:r>
            <a:r>
              <a:rPr lang="ru-RU" u="sng" dirty="0"/>
              <a:t>концепции </a:t>
            </a:r>
            <a:r>
              <a:rPr lang="ru-RU" u="sng" dirty="0" smtClean="0"/>
              <a:t>оздоровления</a:t>
            </a:r>
          </a:p>
          <a:p>
            <a:r>
              <a:rPr lang="ru-RU" dirty="0" smtClean="0"/>
              <a:t>Финансовой</a:t>
            </a:r>
          </a:p>
          <a:p>
            <a:r>
              <a:rPr lang="ru-RU" dirty="0" smtClean="0"/>
              <a:t>Маркетинговой</a:t>
            </a:r>
          </a:p>
          <a:p>
            <a:r>
              <a:rPr lang="ru-RU" dirty="0" smtClean="0"/>
              <a:t>Технической</a:t>
            </a:r>
          </a:p>
          <a:p>
            <a:r>
              <a:rPr lang="ru-RU" dirty="0" smtClean="0"/>
              <a:t>Управленческой</a:t>
            </a:r>
          </a:p>
          <a:p>
            <a:r>
              <a:rPr lang="ru-RU" dirty="0"/>
              <a:t>Инвестиционной</a:t>
            </a:r>
          </a:p>
        </p:txBody>
      </p:sp>
    </p:spTree>
    <p:extLst>
      <p:ext uri="{BB962C8B-B14F-4D97-AF65-F5344CB8AC3E}">
        <p14:creationId xmlns:p14="http://schemas.microsoft.com/office/powerpoint/2010/main" val="250015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Наступательная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3. План мероприятий</a:t>
            </a:r>
          </a:p>
          <a:p>
            <a:r>
              <a:rPr lang="ru-RU" dirty="0" smtClean="0"/>
              <a:t>Модернизация</a:t>
            </a:r>
          </a:p>
          <a:p>
            <a:r>
              <a:rPr lang="ru-RU" dirty="0" smtClean="0"/>
              <a:t>Выявление резервов</a:t>
            </a:r>
          </a:p>
          <a:p>
            <a:r>
              <a:rPr lang="ru-RU" dirty="0" smtClean="0"/>
              <a:t>Активный маркетинг</a:t>
            </a:r>
            <a:r>
              <a:rPr lang="ru-RU" dirty="0"/>
              <a:t>, высокие </a:t>
            </a:r>
            <a:r>
              <a:rPr lang="ru-RU" dirty="0" smtClean="0"/>
              <a:t>цены</a:t>
            </a:r>
          </a:p>
          <a:p>
            <a:r>
              <a:rPr lang="ru-RU" dirty="0" smtClean="0"/>
              <a:t>Совершенствование управления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58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838200"/>
            <a:ext cx="830738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Первая </a:t>
            </a:r>
            <a:r>
              <a:rPr lang="ru-RU" sz="3200" dirty="0"/>
              <a:t>из применяемых тактических программ получила название защитной, поскольку она основана на проведении сберегающих </a:t>
            </a:r>
            <a:r>
              <a:rPr lang="ru-RU" sz="3200" dirty="0" smtClean="0"/>
              <a:t>мероприятий</a:t>
            </a:r>
            <a:r>
              <a:rPr lang="ru-RU" sz="3200" dirty="0"/>
              <a:t>, основой которых является сокращение всех расходов, связанных с деятельностью предприятия, что ведет к сокращению производства в </a:t>
            </a:r>
            <a:r>
              <a:rPr lang="ru-RU" sz="3200" dirty="0" smtClean="0"/>
              <a:t>целом</a:t>
            </a:r>
            <a:r>
              <a:rPr lang="ru-RU" sz="3200" dirty="0"/>
              <a:t>. Такая тактика применяется, как правило, при очень неблагоприятном стечении внешних для предприятия обстоятельств.</a:t>
            </a:r>
          </a:p>
        </p:txBody>
      </p:sp>
    </p:spTree>
    <p:extLst>
      <p:ext uri="{BB962C8B-B14F-4D97-AF65-F5344CB8AC3E}">
        <p14:creationId xmlns:p14="http://schemas.microsoft.com/office/powerpoint/2010/main" val="200846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5612" y="533400"/>
            <a:ext cx="830738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Однако подобная тактика, если она и может оказаться эффективной для отдельных предприятий, ожидающих оживления деловой активности и благоприятной рыночной конъюнктуры, неприемлема для более или менее значительной, не говоря уже о подавляющей части предприятий. </a:t>
            </a:r>
            <a:r>
              <a:rPr lang="ru-RU" sz="2800" dirty="0" smtClean="0"/>
              <a:t>Очевидно</a:t>
            </a:r>
            <a:r>
              <a:rPr lang="ru-RU" sz="2800" dirty="0"/>
              <a:t>, что массовое применение защитной тактики большинством </a:t>
            </a:r>
            <a:r>
              <a:rPr lang="ru-RU" sz="2800" dirty="0" smtClean="0"/>
              <a:t>предприятий </a:t>
            </a:r>
            <a:r>
              <a:rPr lang="ru-RU" sz="2800" dirty="0"/>
              <a:t>ведет к еще более глубокому кризису национальной экономики и </a:t>
            </a:r>
            <a:r>
              <a:rPr lang="ru-RU" sz="2800" dirty="0" smtClean="0"/>
              <a:t>потому </a:t>
            </a:r>
            <a:r>
              <a:rPr lang="ru-RU" sz="2800" dirty="0"/>
              <a:t>не приводит к финансовому благополучию применяющих ее </a:t>
            </a:r>
            <a:r>
              <a:rPr lang="ru-RU" sz="2800" dirty="0" smtClean="0"/>
              <a:t>предприятий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687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6647" y="228600"/>
            <a:ext cx="822642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Наиболее эффективна наступательная тактика, для которой </a:t>
            </a:r>
            <a:r>
              <a:rPr lang="ru-RU" sz="2800" dirty="0" smtClean="0"/>
              <a:t>характерно </a:t>
            </a:r>
            <a:r>
              <a:rPr lang="ru-RU" sz="2800" dirty="0"/>
              <a:t>применение не столько оперативных, сколько стратегических </a:t>
            </a:r>
            <a:r>
              <a:rPr lang="ru-RU" sz="2800" dirty="0" smtClean="0"/>
              <a:t>мероприятий</a:t>
            </a:r>
            <a:r>
              <a:rPr lang="ru-RU" sz="2800" dirty="0"/>
              <a:t>. В соответствии с новой стратегией пересматриваются </a:t>
            </a:r>
            <a:r>
              <a:rPr lang="ru-RU" sz="2800" dirty="0" smtClean="0"/>
              <a:t>производственные </a:t>
            </a:r>
            <a:r>
              <a:rPr lang="ru-RU" sz="2800" dirty="0"/>
              <a:t>программы, маркетинговая концепция все в большей степени </a:t>
            </a:r>
            <a:r>
              <a:rPr lang="ru-RU" sz="2800" dirty="0" smtClean="0"/>
              <a:t>нацеливается </a:t>
            </a:r>
            <a:r>
              <a:rPr lang="ru-RU" sz="2800" dirty="0"/>
              <a:t>на укрепление позиций предприятия на существующих и </a:t>
            </a:r>
            <a:r>
              <a:rPr lang="ru-RU" sz="2800" dirty="0" smtClean="0"/>
              <a:t>завоевание </a:t>
            </a:r>
            <a:r>
              <a:rPr lang="ru-RU" sz="2800" dirty="0"/>
              <a:t>новых сегментов рынка, обновляется номенклатура выпускаемой продукции или расширяется ассортимент предоставляемых услуг. Все это находит отражение в разрабатываемой концепции финансового, </a:t>
            </a:r>
            <a:r>
              <a:rPr lang="ru-RU" sz="2800" dirty="0" smtClean="0"/>
              <a:t>производственного </a:t>
            </a:r>
            <a:r>
              <a:rPr lang="ru-RU" sz="2800" dirty="0"/>
              <a:t>и кадрового оздоровления.</a:t>
            </a:r>
          </a:p>
        </p:txBody>
      </p:sp>
    </p:spTree>
    <p:extLst>
      <p:ext uri="{BB962C8B-B14F-4D97-AF65-F5344CB8AC3E}">
        <p14:creationId xmlns:p14="http://schemas.microsoft.com/office/powerpoint/2010/main" val="197540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304800"/>
            <a:ext cx="8229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Стратегические мероприятия необходимо разрабатывать после </a:t>
            </a:r>
            <a:r>
              <a:rPr lang="ru-RU" sz="2800" dirty="0" smtClean="0"/>
              <a:t>определения </a:t>
            </a:r>
            <a:r>
              <a:rPr lang="ru-RU" sz="2800" dirty="0"/>
              <a:t>программы краткосрочных мер. Это обуславливается рядом причин. </a:t>
            </a:r>
            <a:endParaRPr lang="ru-RU" sz="2800" dirty="0" smtClean="0"/>
          </a:p>
          <a:p>
            <a:r>
              <a:rPr lang="ru-RU" sz="2800" u="sng" dirty="0" smtClean="0"/>
              <a:t>Во-первых</a:t>
            </a:r>
            <a:r>
              <a:rPr lang="ru-RU" sz="2800" dirty="0"/>
              <a:t>, задача антикризисного управления, прежде всего, заключается непосредственно в восстановлении платежеспособности, при этом закон определяет срок внешнего управления и финансового </a:t>
            </a:r>
            <a:r>
              <a:rPr lang="ru-RU" sz="2800" dirty="0" smtClean="0"/>
              <a:t>оздоровления</a:t>
            </a:r>
            <a:r>
              <a:rPr lang="ru-RU" sz="2800" dirty="0"/>
              <a:t>, за который платежеспособность должна быть восстановлена в 1,5 года, т.е. краткосрочный период, а стратегические мероприятия рассчитаны на долгосрочную перспективу и немедленного эффекта дать не смогут.</a:t>
            </a:r>
          </a:p>
        </p:txBody>
      </p:sp>
    </p:spTree>
    <p:extLst>
      <p:ext uri="{BB962C8B-B14F-4D97-AF65-F5344CB8AC3E}">
        <p14:creationId xmlns:p14="http://schemas.microsoft.com/office/powerpoint/2010/main" val="297305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304800"/>
            <a:ext cx="8839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Во-вторых</a:t>
            </a:r>
            <a:r>
              <a:rPr lang="ru-RU" sz="3200" dirty="0"/>
              <a:t>, деятельность антикризисного управляющего носит </a:t>
            </a:r>
            <a:r>
              <a:rPr lang="ru-RU" sz="3200" dirty="0" smtClean="0"/>
              <a:t>оперативный </a:t>
            </a:r>
            <a:r>
              <a:rPr lang="ru-RU" sz="3200" dirty="0"/>
              <a:t>характер, что и подразумевает под собой использование защит-ной тактики и разработку текущих мер по выводу организации из кризиса. Стратегические мероприятия разрабатываются управленческим аппаратом предприятия и нацелены на поддержание восстановленного </a:t>
            </a:r>
            <a:r>
              <a:rPr lang="ru-RU" sz="3200" dirty="0" smtClean="0"/>
              <a:t>антикризисным </a:t>
            </a:r>
            <a:r>
              <a:rPr lang="ru-RU" sz="3200" dirty="0"/>
              <a:t>управляющим финансового состояния</a:t>
            </a:r>
            <a:r>
              <a:rPr lang="ru-RU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06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457200"/>
            <a:ext cx="814863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В-третьих</a:t>
            </a:r>
            <a:r>
              <a:rPr lang="ru-RU" sz="3200" dirty="0"/>
              <a:t>, стратегические мероприятия обычно требуют значительных капитальных затрат по их внедрению (например, </a:t>
            </a:r>
            <a:r>
              <a:rPr lang="ru-RU" sz="3200" dirty="0" smtClean="0"/>
              <a:t>модернизация</a:t>
            </a:r>
            <a:r>
              <a:rPr lang="ru-RU" sz="3200" dirty="0"/>
              <a:t>), что невозможно с практической точки зрения, ведь у неплатеже-способного предприятия нет денежных средств в необходимом для </a:t>
            </a:r>
            <a:r>
              <a:rPr lang="ru-RU" sz="3200" dirty="0" smtClean="0"/>
              <a:t>реализации </a:t>
            </a:r>
            <a:r>
              <a:rPr lang="ru-RU" sz="3200" dirty="0"/>
              <a:t>таких мероприятий количестве</a:t>
            </a:r>
            <a:r>
              <a:rPr lang="ru-RU" sz="3200" dirty="0" smtClean="0"/>
              <a:t>.</a:t>
            </a:r>
          </a:p>
          <a:p>
            <a:pPr algn="ctr"/>
            <a:r>
              <a:rPr lang="ru-RU" sz="2800" u="sng" dirty="0" smtClean="0"/>
              <a:t>Преодоление </a:t>
            </a:r>
            <a:r>
              <a:rPr lang="ru-RU" sz="2800" u="sng" dirty="0"/>
              <a:t>финансовых трудностей осуществляется разными </a:t>
            </a:r>
            <a:r>
              <a:rPr lang="ru-RU" sz="2800" u="sng" dirty="0" smtClean="0"/>
              <a:t>способами </a:t>
            </a:r>
            <a:r>
              <a:rPr lang="ru-RU" sz="2800" u="sng" dirty="0"/>
              <a:t>в зависимости от степени их зрелости, запущенности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4310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869950"/>
          </a:xfrm>
        </p:spPr>
        <p:txBody>
          <a:bodyPr/>
          <a:lstStyle/>
          <a:p>
            <a:r>
              <a:rPr lang="ru-RU" sz="4000" dirty="0" smtClean="0"/>
              <a:t>Ранняя стадия банкротства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1219200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1. </a:t>
            </a:r>
            <a:r>
              <a:rPr lang="ru-RU" sz="2400" u="sng" dirty="0" smtClean="0"/>
              <a:t>Приспособление </a:t>
            </a:r>
            <a:r>
              <a:rPr lang="ru-RU" sz="2400" u="sng" dirty="0"/>
              <a:t>предприятия к высокой </a:t>
            </a:r>
            <a:r>
              <a:rPr lang="ru-RU" sz="2400" u="sng" dirty="0" smtClean="0"/>
              <a:t>инфляции </a:t>
            </a:r>
            <a:r>
              <a:rPr lang="ru-RU" sz="2400" u="sng" dirty="0"/>
              <a:t>(создание условий для переноса инфляционных издержек на клиентов предприятия</a:t>
            </a:r>
            <a:r>
              <a:rPr lang="ru-RU" sz="2400" u="sng" dirty="0" smtClean="0"/>
              <a:t>)</a:t>
            </a:r>
          </a:p>
          <a:p>
            <a:r>
              <a:rPr lang="ru-RU" sz="2400" dirty="0"/>
              <a:t>а)усиление централизации в управлении </a:t>
            </a:r>
            <a:r>
              <a:rPr lang="ru-RU" sz="2400" dirty="0" smtClean="0"/>
              <a:t>финансами</a:t>
            </a:r>
            <a:r>
              <a:rPr lang="ru-RU" sz="2400" dirty="0"/>
              <a:t>, особенно затратами; </a:t>
            </a:r>
            <a:endParaRPr lang="ru-RU" sz="2400" dirty="0" smtClean="0"/>
          </a:p>
          <a:p>
            <a:r>
              <a:rPr lang="ru-RU" sz="2400" dirty="0" smtClean="0"/>
              <a:t>б</a:t>
            </a:r>
            <a:r>
              <a:rPr lang="ru-RU" sz="2400" dirty="0"/>
              <a:t>) расширение использования различных форм встречной торговли, т.е. любых форм </a:t>
            </a:r>
            <a:r>
              <a:rPr lang="ru-RU" sz="2400" dirty="0" smtClean="0"/>
              <a:t>взаимоотношений </a:t>
            </a:r>
            <a:r>
              <a:rPr lang="ru-RU" sz="2400" dirty="0"/>
              <a:t>с клиентами, которые снижают риск колебания цен (использование компенсационных сделок: сделки «</a:t>
            </a:r>
            <a:r>
              <a:rPr lang="ru-RU" sz="2400" dirty="0" err="1"/>
              <a:t>свич</a:t>
            </a:r>
            <a:r>
              <a:rPr lang="ru-RU" sz="2400" dirty="0"/>
              <a:t>», сделки «офсет»); </a:t>
            </a:r>
            <a:endParaRPr lang="ru-RU" sz="2400" dirty="0" smtClean="0"/>
          </a:p>
          <a:p>
            <a:r>
              <a:rPr lang="ru-RU" sz="2400" dirty="0" smtClean="0"/>
              <a:t>в</a:t>
            </a:r>
            <a:r>
              <a:rPr lang="ru-RU" sz="2400" dirty="0"/>
              <a:t>) минимизация активов, не приносящих дохода, уменьшение стоимости привлечения средств (стоимости пассивов); </a:t>
            </a:r>
            <a:endParaRPr lang="ru-RU" sz="2400" dirty="0" smtClean="0"/>
          </a:p>
          <a:p>
            <a:r>
              <a:rPr lang="ru-RU" sz="2400" dirty="0" smtClean="0"/>
              <a:t>г</a:t>
            </a:r>
            <a:r>
              <a:rPr lang="ru-RU" sz="2400" dirty="0"/>
              <a:t>) оптимизация политики ценообразования; 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5117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533400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д) сбалансированность денежных активов и дебиторской задолженности с обязательствами (кредиторской задолженностью);</a:t>
            </a:r>
          </a:p>
          <a:p>
            <a:r>
              <a:rPr lang="ru-RU" sz="2800" dirty="0"/>
              <a:t>е) усиление внимания к политике правительства, местных органов власти; </a:t>
            </a:r>
          </a:p>
          <a:p>
            <a:r>
              <a:rPr lang="ru-RU" sz="2800" dirty="0"/>
              <a:t>ж) ориентация больше на временные структуры и группы, создаваемые для решения новых проблем, организация службы быстрого реагирования; </a:t>
            </a:r>
          </a:p>
          <a:p>
            <a:r>
              <a:rPr lang="ru-RU" sz="2800" dirty="0"/>
              <a:t>з) планирование всех денежных расходов на основе анализа притока реальных денежных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146146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887" y="152400"/>
            <a:ext cx="8226425" cy="914400"/>
          </a:xfrm>
        </p:spPr>
        <p:txBody>
          <a:bodyPr/>
          <a:lstStyle/>
          <a:p>
            <a:r>
              <a:rPr lang="ru-RU" dirty="0"/>
              <a:t>Ранняя стадия банкротства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8226" y="1143000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/>
              <a:t>2. Приспособление </a:t>
            </a:r>
            <a:r>
              <a:rPr lang="ru-RU" sz="2400" u="sng" dirty="0"/>
              <a:t>предприятия к спаду </a:t>
            </a:r>
            <a:r>
              <a:rPr lang="ru-RU" sz="2400" u="sng" dirty="0" smtClean="0"/>
              <a:t>производства</a:t>
            </a:r>
            <a:r>
              <a:rPr lang="ru-RU" sz="2400" u="sng" dirty="0"/>
              <a:t>, разрыву традиционных хозяйственных </a:t>
            </a:r>
            <a:r>
              <a:rPr lang="ru-RU" sz="2400" u="sng" dirty="0" smtClean="0"/>
              <a:t>связей</a:t>
            </a:r>
          </a:p>
          <a:p>
            <a:endParaRPr lang="ru-RU" sz="2400" dirty="0" smtClean="0"/>
          </a:p>
          <a:p>
            <a:r>
              <a:rPr lang="ru-RU" sz="2400" dirty="0" smtClean="0"/>
              <a:t>а</a:t>
            </a:r>
            <a:r>
              <a:rPr lang="ru-RU" sz="2400" dirty="0"/>
              <a:t>) внедрение управленческого бухгалтерского </a:t>
            </a:r>
            <a:r>
              <a:rPr lang="ru-RU" sz="2400" dirty="0" smtClean="0"/>
              <a:t>учета </a:t>
            </a:r>
            <a:r>
              <a:rPr lang="ru-RU" sz="2400" dirty="0"/>
              <a:t>и проведение на его основе: - анализа устойчивости предприятия к падению объемов продаж отдельных видов продукции; - определение границы падения, когда затраты перестают окупаться; - определение самого низкого уровня цен от-дельных видов продукции, окупающего лишь прямые затраты; </a:t>
            </a:r>
            <a:endParaRPr lang="ru-RU" sz="2400" dirty="0" smtClean="0"/>
          </a:p>
          <a:p>
            <a:r>
              <a:rPr lang="ru-RU" sz="2400" dirty="0" smtClean="0"/>
              <a:t>б</a:t>
            </a:r>
            <a:r>
              <a:rPr lang="ru-RU" sz="2400" dirty="0"/>
              <a:t>) проведение мероприятий по повышению </a:t>
            </a:r>
            <a:r>
              <a:rPr lang="ru-RU" sz="2400" dirty="0" smtClean="0"/>
              <a:t>устойчивости </a:t>
            </a:r>
            <a:r>
              <a:rPr lang="ru-RU" sz="2400" dirty="0"/>
              <a:t>предприятия к падению объемов </a:t>
            </a:r>
            <a:r>
              <a:rPr lang="ru-RU" sz="2400" dirty="0" smtClean="0"/>
              <a:t>продаж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в</a:t>
            </a:r>
            <a:r>
              <a:rPr lang="ru-RU" sz="2400" dirty="0"/>
              <a:t>) при необходимости проведение </a:t>
            </a:r>
            <a:r>
              <a:rPr lang="ru-RU" sz="2400" dirty="0" smtClean="0"/>
              <a:t>диверсификации </a:t>
            </a:r>
            <a:r>
              <a:rPr lang="ru-RU" sz="2400" dirty="0"/>
              <a:t>производства, усиление внимания к </a:t>
            </a:r>
            <a:r>
              <a:rPr lang="ru-RU" sz="2400" dirty="0" smtClean="0"/>
              <a:t>производству </a:t>
            </a:r>
            <a:r>
              <a:rPr lang="ru-RU" sz="2400" dirty="0"/>
              <a:t>с низким ожидаемым уровнем падения; 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2167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914400"/>
            <a:ext cx="8610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г) организация отраслевых, межотраслевых, региональных, межрегиональных ассоциаций, союзов, позволяющих создать свой рынок, стабилизировать хозяйственные связи, обойти аутсайдеров; </a:t>
            </a:r>
          </a:p>
          <a:p>
            <a:r>
              <a:rPr lang="ru-RU" sz="2800" dirty="0"/>
              <a:t>д) разработка альтернативных сценариев будущего, стратегических планов, чтобы заранее иметь программы действий для различных обстоятельств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0086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062" y="9378"/>
            <a:ext cx="8226425" cy="905022"/>
          </a:xfrm>
        </p:spPr>
        <p:txBody>
          <a:bodyPr/>
          <a:lstStyle/>
          <a:p>
            <a:r>
              <a:rPr lang="ru-RU" dirty="0"/>
              <a:t>О</a:t>
            </a:r>
            <a:r>
              <a:rPr lang="ru-RU" dirty="0" smtClean="0"/>
              <a:t>страя стадия банкротства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5775" y="990600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/>
              <a:t>Чрезвычайные мероприятия по решению краткосрочных </a:t>
            </a:r>
            <a:r>
              <a:rPr lang="ru-RU" sz="2400" u="sng" dirty="0" smtClean="0"/>
              <a:t>проблем</a:t>
            </a:r>
          </a:p>
          <a:p>
            <a:endParaRPr lang="ru-RU" sz="2400" dirty="0" smtClean="0"/>
          </a:p>
          <a:p>
            <a:r>
              <a:rPr lang="ru-RU" sz="2400" dirty="0" smtClean="0"/>
              <a:t>а)смена </a:t>
            </a:r>
            <a:r>
              <a:rPr lang="ru-RU" sz="2400" dirty="0"/>
              <a:t>руководителей подразделений(если есть очевидные признаки их </a:t>
            </a:r>
            <a:r>
              <a:rPr lang="ru-RU" sz="2400" dirty="0" smtClean="0"/>
              <a:t>некомпетентности</a:t>
            </a:r>
            <a:r>
              <a:rPr lang="ru-RU" sz="2400" dirty="0"/>
              <a:t>); </a:t>
            </a:r>
            <a:endParaRPr lang="ru-RU" sz="2400" dirty="0" smtClean="0"/>
          </a:p>
          <a:p>
            <a:r>
              <a:rPr lang="ru-RU" sz="2400" dirty="0" smtClean="0"/>
              <a:t>б</a:t>
            </a:r>
            <a:r>
              <a:rPr lang="ru-RU" sz="2400" dirty="0"/>
              <a:t>) изменение организационной структуры предприятия: сокращение аппарата </a:t>
            </a:r>
            <a:r>
              <a:rPr lang="ru-RU" sz="2400" dirty="0" smtClean="0"/>
              <a:t>управления</a:t>
            </a:r>
            <a:r>
              <a:rPr lang="ru-RU" sz="2400" dirty="0"/>
              <a:t>, централизация контрольно-плановых функций, возможно, продажа отдельных </a:t>
            </a:r>
            <a:r>
              <a:rPr lang="ru-RU" sz="2400" dirty="0" smtClean="0"/>
              <a:t>филиалов </a:t>
            </a:r>
            <a:r>
              <a:rPr lang="ru-RU" sz="2400" dirty="0"/>
              <a:t>и подразделений; </a:t>
            </a:r>
            <a:endParaRPr lang="ru-RU" sz="2400" dirty="0" smtClean="0"/>
          </a:p>
          <a:p>
            <a:r>
              <a:rPr lang="ru-RU" sz="2400" dirty="0" smtClean="0"/>
              <a:t>в</a:t>
            </a:r>
            <a:r>
              <a:rPr lang="ru-RU" sz="2400" dirty="0"/>
              <a:t>) установление жесткого контроля затрат; </a:t>
            </a:r>
            <a:endParaRPr lang="ru-RU" sz="2400" dirty="0" smtClean="0"/>
          </a:p>
          <a:p>
            <a:r>
              <a:rPr lang="ru-RU" sz="2400" dirty="0" smtClean="0"/>
              <a:t>г</a:t>
            </a:r>
            <a:r>
              <a:rPr lang="ru-RU" sz="2400" dirty="0"/>
              <a:t>) психологическая переориентация персонала; </a:t>
            </a:r>
            <a:endParaRPr lang="ru-RU" sz="2400" dirty="0" smtClean="0"/>
          </a:p>
          <a:p>
            <a:r>
              <a:rPr lang="ru-RU" sz="2400" dirty="0" smtClean="0"/>
              <a:t>д</a:t>
            </a:r>
            <a:r>
              <a:rPr lang="ru-RU" sz="2400" dirty="0"/>
              <a:t>) сокращение номенклатуры продукции и ус-луг (немедленный отказ от очевидно </a:t>
            </a:r>
            <a:r>
              <a:rPr lang="ru-RU" sz="2400" dirty="0" smtClean="0"/>
              <a:t>убыточных </a:t>
            </a:r>
            <a:r>
              <a:rPr lang="ru-RU" sz="2400" dirty="0"/>
              <a:t>производств); е) усиленный маркетинг (выявить дополни-тельный спрос на продукцию предприятия)</a:t>
            </a:r>
          </a:p>
        </p:txBody>
      </p:sp>
    </p:spTree>
    <p:extLst>
      <p:ext uri="{BB962C8B-B14F-4D97-AF65-F5344CB8AC3E}">
        <p14:creationId xmlns:p14="http://schemas.microsoft.com/office/powerpoint/2010/main" val="12425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152400"/>
            <a:ext cx="88392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Объективным выходом в любом случае угрозы банкротства являются: сжатие, если не полное исчезновение, обанкротившегося производства как лишнего в данной отрасли, частичное или полное </a:t>
            </a:r>
            <a:r>
              <a:rPr lang="ru-RU" sz="2800" dirty="0" smtClean="0"/>
              <a:t>перепрофилирование </a:t>
            </a:r>
            <a:r>
              <a:rPr lang="ru-RU" sz="2800" dirty="0"/>
              <a:t>предприятия При этом спектр предполагаемых действий, возможных к реализации на этапе досудебных процедур или внешнего управления, может быть представлен следующим образом: 1) определение современных технологических процессов </a:t>
            </a:r>
            <a:r>
              <a:rPr lang="ru-RU" sz="2800" dirty="0" smtClean="0"/>
              <a:t>производства </a:t>
            </a:r>
            <a:r>
              <a:rPr lang="ru-RU" sz="2800" dirty="0"/>
              <a:t>продукции; 2) формирование структуры управленческих и производственных подразделений предприятия (антикризисный производственный реинжиниринг); 3) создание оптимальной технической планировки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57573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152400"/>
            <a:ext cx="8686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свою очередь, конструкторско-технологические решения на </a:t>
            </a:r>
            <a:r>
              <a:rPr lang="ru-RU" sz="2800" dirty="0" smtClean="0"/>
              <a:t>кризисном </a:t>
            </a:r>
            <a:r>
              <a:rPr lang="ru-RU" sz="2800" dirty="0"/>
              <a:t>предприятии, как правило, включают в себя следующее: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разработка новой конструкторской и технологической </a:t>
            </a:r>
            <a:r>
              <a:rPr lang="ru-RU" sz="2800" dirty="0" smtClean="0"/>
              <a:t>документации </a:t>
            </a:r>
            <a:r>
              <a:rPr lang="ru-RU" sz="2800" dirty="0"/>
              <a:t>на конкурентоспособную продукцию или ее адаптация к </a:t>
            </a:r>
            <a:r>
              <a:rPr lang="ru-RU" sz="2800" dirty="0" smtClean="0"/>
              <a:t>условиям </a:t>
            </a:r>
            <a:r>
              <a:rPr lang="ru-RU" sz="2800" dirty="0"/>
              <a:t>производства на кризисном предприятии, которая должна рассматриваться в связи с имеющимися производственными </a:t>
            </a:r>
            <a:r>
              <a:rPr lang="ru-RU" sz="2800" dirty="0" smtClean="0"/>
              <a:t>мощностями</a:t>
            </a:r>
            <a:r>
              <a:rPr lang="ru-RU" sz="2800" dirty="0"/>
              <a:t>, подлежащими реструктуризации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• </a:t>
            </a:r>
            <a:r>
              <a:rPr lang="ru-RU" sz="2800" dirty="0"/>
              <a:t>исследования, направленные на модификацию уже выпускаемой продукции;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проведение новых конструкторских и технологических </a:t>
            </a:r>
            <a:r>
              <a:rPr lang="ru-RU" sz="2800" dirty="0" smtClean="0"/>
              <a:t>разработок </a:t>
            </a:r>
            <a:r>
              <a:rPr lang="ru-RU" sz="2800" dirty="0"/>
              <a:t>с целью повышения конкурентоспособности выпускаемой </a:t>
            </a:r>
            <a:r>
              <a:rPr lang="ru-RU" sz="2800" dirty="0" smtClean="0"/>
              <a:t>продукции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654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Организационные механизмы </a:t>
            </a:r>
            <a:r>
              <a:rPr lang="ru-RU" dirty="0" smtClean="0"/>
              <a:t>оздоровления организации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0394" y="1905000"/>
            <a:ext cx="8763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/>
              <a:t>1. Для реформирования </a:t>
            </a:r>
            <a:r>
              <a:rPr lang="ru-RU" sz="2400" b="1" u="sng" dirty="0"/>
              <a:t>и </a:t>
            </a:r>
            <a:r>
              <a:rPr lang="ru-RU" sz="2400" b="1" u="sng" dirty="0" smtClean="0"/>
              <a:t>оздоровления предприятий</a:t>
            </a:r>
          </a:p>
          <a:p>
            <a:endParaRPr lang="ru-RU" sz="2400" dirty="0" smtClean="0"/>
          </a:p>
          <a:p>
            <a:pPr marL="457200" indent="-457200">
              <a:buFontTx/>
              <a:buChar char="-"/>
            </a:pPr>
            <a:r>
              <a:rPr lang="ru-RU" sz="2400" dirty="0" smtClean="0"/>
              <a:t>Реструктуризация </a:t>
            </a:r>
            <a:r>
              <a:rPr lang="ru-RU" sz="2400" dirty="0"/>
              <a:t>(процесс структурных изменений ресурсов предприятия (</a:t>
            </a:r>
            <a:r>
              <a:rPr lang="ru-RU" sz="2400" dirty="0" smtClean="0"/>
              <a:t>материальных </a:t>
            </a:r>
            <a:r>
              <a:rPr lang="ru-RU" sz="2400" dirty="0"/>
              <a:t>и </a:t>
            </a:r>
            <a:r>
              <a:rPr lang="ru-RU" sz="2400" dirty="0" smtClean="0"/>
              <a:t>нематериальных</a:t>
            </a:r>
            <a:r>
              <a:rPr lang="ru-RU" sz="2400" dirty="0"/>
              <a:t>) с целью </a:t>
            </a:r>
            <a:r>
              <a:rPr lang="ru-RU" sz="2400" dirty="0" smtClean="0"/>
              <a:t>повышения </a:t>
            </a:r>
            <a:r>
              <a:rPr lang="ru-RU" sz="2400" dirty="0"/>
              <a:t>его </a:t>
            </a:r>
            <a:r>
              <a:rPr lang="ru-RU" sz="2400" dirty="0" smtClean="0"/>
              <a:t>эффективности </a:t>
            </a:r>
            <a:r>
              <a:rPr lang="ru-RU" sz="2400" dirty="0"/>
              <a:t>и </a:t>
            </a:r>
            <a:r>
              <a:rPr lang="ru-RU" sz="2400" dirty="0" smtClean="0"/>
              <a:t>устойчивости </a:t>
            </a:r>
            <a:r>
              <a:rPr lang="ru-RU" sz="2400" dirty="0"/>
              <a:t>в условиях рынка</a:t>
            </a:r>
            <a:r>
              <a:rPr lang="ru-RU" sz="2400" dirty="0" smtClean="0"/>
              <a:t>)</a:t>
            </a:r>
          </a:p>
          <a:p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основе </a:t>
            </a:r>
            <a:r>
              <a:rPr lang="ru-RU" sz="2400" dirty="0" smtClean="0"/>
              <a:t>реструктуризации </a:t>
            </a:r>
            <a:r>
              <a:rPr lang="ru-RU" sz="2400" dirty="0"/>
              <a:t>предприятия </a:t>
            </a:r>
            <a:r>
              <a:rPr lang="ru-RU" sz="2400" dirty="0" smtClean="0"/>
              <a:t>лежит принцип </a:t>
            </a:r>
            <a:r>
              <a:rPr lang="ru-RU" sz="2400" dirty="0"/>
              <a:t>наилучшего </a:t>
            </a:r>
            <a:r>
              <a:rPr lang="ru-RU" sz="2400" dirty="0" smtClean="0"/>
              <a:t>и наиболее эффективного использования имущества </a:t>
            </a:r>
            <a:r>
              <a:rPr lang="ru-RU" sz="2400" dirty="0"/>
              <a:t>и (или) прав на него(включая </a:t>
            </a:r>
            <a:r>
              <a:rPr lang="ru-RU" sz="2400" dirty="0" smtClean="0"/>
              <a:t>нематериальные </a:t>
            </a:r>
            <a:r>
              <a:rPr lang="ru-RU" sz="2400" dirty="0"/>
              <a:t>активы)</a:t>
            </a:r>
          </a:p>
        </p:txBody>
      </p:sp>
    </p:spTree>
    <p:extLst>
      <p:ext uri="{BB962C8B-B14F-4D97-AF65-F5344CB8AC3E}">
        <p14:creationId xmlns:p14="http://schemas.microsoft.com/office/powerpoint/2010/main" val="337259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r>
              <a:rPr lang="ru-RU" dirty="0"/>
              <a:t>Организационные механизмы оздоровления организации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676400"/>
            <a:ext cx="8839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/>
              <a:t>2. Для </a:t>
            </a:r>
            <a:r>
              <a:rPr lang="ru-RU" sz="2400" b="1" u="sng" dirty="0"/>
              <a:t>восстановления </a:t>
            </a:r>
            <a:r>
              <a:rPr lang="ru-RU" sz="2400" b="1" u="sng" dirty="0" smtClean="0"/>
              <a:t>эффективной </a:t>
            </a:r>
            <a:r>
              <a:rPr lang="ru-RU" sz="2400" b="1" u="sng" dirty="0"/>
              <a:t>производственной </a:t>
            </a:r>
            <a:r>
              <a:rPr lang="ru-RU" sz="2400" b="1" u="sng" dirty="0" smtClean="0"/>
              <a:t>деятельности </a:t>
            </a:r>
            <a:r>
              <a:rPr lang="ru-RU" sz="2400" b="1" u="sng" dirty="0"/>
              <a:t>кризисного </a:t>
            </a:r>
            <a:r>
              <a:rPr lang="ru-RU" sz="2400" b="1" u="sng" dirty="0" smtClean="0"/>
              <a:t>предприятия</a:t>
            </a:r>
          </a:p>
          <a:p>
            <a:r>
              <a:rPr lang="ru-RU" sz="2400" dirty="0" smtClean="0"/>
              <a:t>1) перепрофилирование производства</a:t>
            </a:r>
            <a:r>
              <a:rPr lang="ru-RU" sz="2400" dirty="0"/>
              <a:t>, </a:t>
            </a:r>
            <a:r>
              <a:rPr lang="ru-RU" sz="2400" dirty="0" smtClean="0"/>
              <a:t>конверсия</a:t>
            </a:r>
          </a:p>
          <a:p>
            <a:r>
              <a:rPr lang="ru-RU" sz="2400" dirty="0" smtClean="0"/>
              <a:t>2) закрытие </a:t>
            </a:r>
            <a:r>
              <a:rPr lang="ru-RU" sz="2400" dirty="0"/>
              <a:t>(ликвидация) </a:t>
            </a:r>
            <a:r>
              <a:rPr lang="ru-RU" sz="2400" dirty="0" smtClean="0"/>
              <a:t>нерентабельных производств</a:t>
            </a:r>
          </a:p>
          <a:p>
            <a:r>
              <a:rPr lang="ru-RU" sz="2400" dirty="0" smtClean="0"/>
              <a:t>3) исполнение </a:t>
            </a:r>
            <a:r>
              <a:rPr lang="ru-RU" sz="2400" dirty="0"/>
              <a:t>обязательств собственником имущества предприятия или третьими </a:t>
            </a:r>
            <a:r>
              <a:rPr lang="ru-RU" sz="2400" dirty="0" smtClean="0"/>
              <a:t>лицами</a:t>
            </a:r>
          </a:p>
          <a:p>
            <a:r>
              <a:rPr lang="ru-RU" sz="2400" dirty="0" smtClean="0"/>
              <a:t>4) приватизация </a:t>
            </a:r>
            <a:r>
              <a:rPr lang="ru-RU" sz="2400" dirty="0"/>
              <a:t>имущества </a:t>
            </a:r>
            <a:r>
              <a:rPr lang="ru-RU" sz="2400" dirty="0" smtClean="0"/>
              <a:t>предприятия</a:t>
            </a:r>
          </a:p>
          <a:p>
            <a:r>
              <a:rPr lang="ru-RU" sz="2400" dirty="0" smtClean="0"/>
              <a:t>- продажа </a:t>
            </a:r>
            <a:r>
              <a:rPr lang="ru-RU" sz="2400" dirty="0"/>
              <a:t>части </a:t>
            </a:r>
            <a:r>
              <a:rPr lang="ru-RU" sz="2400" dirty="0" smtClean="0"/>
              <a:t>имущества</a:t>
            </a:r>
          </a:p>
          <a:p>
            <a:r>
              <a:rPr lang="ru-RU" sz="2400" dirty="0" smtClean="0"/>
              <a:t>- внесение </a:t>
            </a:r>
            <a:r>
              <a:rPr lang="ru-RU" sz="2400" dirty="0"/>
              <a:t>имущества в </a:t>
            </a:r>
            <a:r>
              <a:rPr lang="ru-RU" sz="2400" dirty="0" smtClean="0"/>
              <a:t>уставные </a:t>
            </a:r>
            <a:r>
              <a:rPr lang="ru-RU" sz="2400" dirty="0"/>
              <a:t>капиталы </a:t>
            </a:r>
            <a:r>
              <a:rPr lang="ru-RU" sz="2400" dirty="0" smtClean="0"/>
              <a:t>хозяйственных обществ</a:t>
            </a:r>
          </a:p>
          <a:p>
            <a:r>
              <a:rPr lang="ru-RU" sz="2400" dirty="0" smtClean="0"/>
              <a:t>- продажа </a:t>
            </a:r>
            <a:r>
              <a:rPr lang="ru-RU" sz="2400" dirty="0"/>
              <a:t>предприятия как имущественного </a:t>
            </a:r>
            <a:r>
              <a:rPr lang="ru-RU" sz="2400" dirty="0" smtClean="0"/>
              <a:t>комплекса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752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Организационные механизмы оздоровления организации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600200"/>
            <a:ext cx="8686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3. Для </a:t>
            </a:r>
            <a:r>
              <a:rPr lang="ru-RU" sz="2800" b="1" u="sng" dirty="0"/>
              <a:t>смягчения </a:t>
            </a:r>
            <a:r>
              <a:rPr lang="ru-RU" sz="2800" b="1" u="sng" dirty="0" smtClean="0"/>
              <a:t>кризисной </a:t>
            </a:r>
            <a:r>
              <a:rPr lang="ru-RU" sz="2800" b="1" u="sng" dirty="0"/>
              <a:t>ситуации на </a:t>
            </a:r>
            <a:r>
              <a:rPr lang="ru-RU" sz="2800" b="1" u="sng" dirty="0" smtClean="0"/>
              <a:t>производстве</a:t>
            </a:r>
          </a:p>
          <a:p>
            <a:r>
              <a:rPr lang="ru-RU" sz="2800" dirty="0" smtClean="0"/>
              <a:t>-</a:t>
            </a:r>
            <a:r>
              <a:rPr lang="ru-RU" sz="2800" dirty="0"/>
              <a:t> </a:t>
            </a:r>
            <a:r>
              <a:rPr lang="ru-RU" sz="2800" dirty="0" smtClean="0"/>
              <a:t>применение </a:t>
            </a:r>
            <a:r>
              <a:rPr lang="ru-RU" sz="2800" dirty="0"/>
              <a:t>форм </a:t>
            </a:r>
            <a:r>
              <a:rPr lang="ru-RU" sz="2800" dirty="0" smtClean="0"/>
              <a:t>организации управления промышленного производства</a:t>
            </a:r>
          </a:p>
          <a:p>
            <a:r>
              <a:rPr lang="ru-RU" sz="2800" dirty="0" smtClean="0"/>
              <a:t>- холдинги </a:t>
            </a:r>
            <a:r>
              <a:rPr lang="ru-RU" sz="2800" dirty="0"/>
              <a:t>и </a:t>
            </a:r>
            <a:r>
              <a:rPr lang="ru-RU" sz="2800" dirty="0" smtClean="0"/>
              <a:t>трасты</a:t>
            </a:r>
          </a:p>
          <a:p>
            <a:r>
              <a:rPr lang="ru-RU" sz="2800" dirty="0" smtClean="0"/>
              <a:t>- финансово-промышленные группы</a:t>
            </a:r>
          </a:p>
          <a:p>
            <a:endParaRPr lang="ru-RU" sz="2800" dirty="0" smtClean="0"/>
          </a:p>
          <a:p>
            <a:r>
              <a:rPr lang="ru-RU" sz="2800" dirty="0" smtClean="0"/>
              <a:t>При </a:t>
            </a:r>
            <a:r>
              <a:rPr lang="ru-RU" sz="2800" dirty="0"/>
              <a:t>реализации процедур </a:t>
            </a:r>
            <a:r>
              <a:rPr lang="ru-RU" sz="2800" dirty="0" smtClean="0"/>
              <a:t>внешнего </a:t>
            </a:r>
            <a:r>
              <a:rPr lang="ru-RU" sz="2800" dirty="0"/>
              <a:t>управления </a:t>
            </a:r>
            <a:r>
              <a:rPr lang="ru-RU" sz="2800" dirty="0" smtClean="0"/>
              <a:t>целесообразны организация </a:t>
            </a:r>
            <a:r>
              <a:rPr lang="ru-RU" sz="2800" dirty="0"/>
              <a:t>и </a:t>
            </a:r>
            <a:r>
              <a:rPr lang="ru-RU" sz="2800" dirty="0" smtClean="0"/>
              <a:t>развитие </a:t>
            </a:r>
            <a:r>
              <a:rPr lang="ru-RU" sz="2800" dirty="0"/>
              <a:t>различных форм </a:t>
            </a:r>
            <a:r>
              <a:rPr lang="ru-RU" sz="2800" dirty="0" smtClean="0"/>
              <a:t>лизинга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476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762000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Решение проблем конкретного предприятия существенно зависит от выбора путей финансового оздоровления компании. Выделяют два край-них варианта, между которыми будет находиться конкретный реальный путь оздоровления предприятия, на основе которого будет строиться его восстановительная тактика:</a:t>
            </a:r>
          </a:p>
        </p:txBody>
      </p:sp>
    </p:spTree>
    <p:extLst>
      <p:ext uri="{BB962C8B-B14F-4D97-AF65-F5344CB8AC3E}">
        <p14:creationId xmlns:p14="http://schemas.microsoft.com/office/powerpoint/2010/main" val="23742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228600"/>
            <a:ext cx="8153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1. После </a:t>
            </a:r>
            <a:r>
              <a:rPr lang="ru-RU" sz="3200" dirty="0"/>
              <a:t>реструктуризации (отсрочки) накопленной задолженности предприятие получает возможность нормально функционировать (имеется в виду, что задолженность возникла в связи с отдельными ошибочными действиями руководства предприятия или некоторыми негативными проявлениями внешней среды, вероятность появления которых вновь оценивается как незначительная).</a:t>
            </a:r>
          </a:p>
        </p:txBody>
      </p:sp>
    </p:spTree>
    <p:extLst>
      <p:ext uri="{BB962C8B-B14F-4D97-AF65-F5344CB8AC3E}">
        <p14:creationId xmlns:p14="http://schemas.microsoft.com/office/powerpoint/2010/main" val="392819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685800"/>
            <a:ext cx="822642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2. Переход </a:t>
            </a:r>
            <a:r>
              <a:rPr lang="ru-RU" sz="3200" dirty="0"/>
              <a:t>на принципиально новую продукцию (перепрофилирование) происходит в самой крайней форме: полная замена оборудования и перестройка пассивной части основных фондов, замена или </a:t>
            </a:r>
            <a:r>
              <a:rPr lang="ru-RU" sz="3200" dirty="0" smtClean="0"/>
              <a:t>переподготовка </a:t>
            </a:r>
            <a:r>
              <a:rPr lang="ru-RU" sz="3200" dirty="0"/>
              <a:t>кадров, полная смена рынков сбыта и снабжения и проч. (имеется в виду полная замена всех элементов предпринимательства).</a:t>
            </a:r>
          </a:p>
        </p:txBody>
      </p:sp>
    </p:spTree>
    <p:extLst>
      <p:ext uri="{BB962C8B-B14F-4D97-AF65-F5344CB8AC3E}">
        <p14:creationId xmlns:p14="http://schemas.microsoft.com/office/powerpoint/2010/main" val="69821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457200"/>
            <a:ext cx="82264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</a:t>
            </a:r>
            <a:r>
              <a:rPr lang="ru-RU" sz="2400" dirty="0"/>
              <a:t>основе выбранного пути финансового </a:t>
            </a:r>
            <a:r>
              <a:rPr lang="ru-RU" sz="2400" dirty="0" smtClean="0"/>
              <a:t>оздоровления </a:t>
            </a:r>
            <a:r>
              <a:rPr lang="ru-RU" sz="2400" dirty="0"/>
              <a:t>строится индивидуальная тактика по выводу конкретного пред-приятия из кризиса. Однако существуют некоторые </a:t>
            </a:r>
            <a:r>
              <a:rPr lang="ru-RU" sz="2400" u="sng" dirty="0"/>
              <a:t>типичные приемы</a:t>
            </a:r>
            <a:r>
              <a:rPr lang="ru-RU" sz="2400" dirty="0"/>
              <a:t>, </a:t>
            </a:r>
            <a:r>
              <a:rPr lang="ru-RU" sz="2400" dirty="0" smtClean="0"/>
              <a:t>которые </a:t>
            </a:r>
            <a:r>
              <a:rPr lang="ru-RU" sz="2400" dirty="0"/>
              <a:t>срабатывают в большинстве </a:t>
            </a:r>
            <a:r>
              <a:rPr lang="ru-RU" sz="2400" dirty="0" smtClean="0"/>
              <a:t>случаев: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смена </a:t>
            </a:r>
            <a:r>
              <a:rPr lang="ru-RU" sz="2400" dirty="0"/>
              <a:t>руководства, если кризис произошел по внутренним причинам; </a:t>
            </a:r>
            <a:r>
              <a:rPr lang="ru-RU" sz="2400" dirty="0" smtClean="0"/>
              <a:t> 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изменение </a:t>
            </a:r>
            <a:r>
              <a:rPr lang="ru-RU" sz="2400" dirty="0"/>
              <a:t>организационной структуры предприятия, сокращение аппарата управления, централизация контрольно-плановых функций;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установление </a:t>
            </a:r>
            <a:r>
              <a:rPr lang="ru-RU" sz="2400" dirty="0"/>
              <a:t>жесткого контроля затрат;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изменение </a:t>
            </a:r>
            <a:r>
              <a:rPr lang="ru-RU" sz="2400" dirty="0"/>
              <a:t>культуры работы (переподготовка персонала, </a:t>
            </a:r>
            <a:r>
              <a:rPr lang="ru-RU" sz="2400" dirty="0" smtClean="0"/>
              <a:t>психологическая </a:t>
            </a:r>
            <a:r>
              <a:rPr lang="ru-RU" sz="2400" dirty="0"/>
              <a:t>переориентация);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сокращение </a:t>
            </a:r>
            <a:r>
              <a:rPr lang="ru-RU" sz="2400" dirty="0"/>
              <a:t>номенклатуры продукции и услуг;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усиленный </a:t>
            </a:r>
            <a:r>
              <a:rPr lang="ru-RU" sz="2400" dirty="0"/>
              <a:t>маркетинг</a:t>
            </a:r>
          </a:p>
        </p:txBody>
      </p:sp>
    </p:spTree>
    <p:extLst>
      <p:ext uri="{BB962C8B-B14F-4D97-AF65-F5344CB8AC3E}">
        <p14:creationId xmlns:p14="http://schemas.microsoft.com/office/powerpoint/2010/main" val="38890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Решения </a:t>
            </a:r>
            <a:r>
              <a:rPr lang="ru-RU" dirty="0"/>
              <a:t>по выходу предприятия их кризиса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576825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/>
              <a:t>1.1. Перестройка структуры </a:t>
            </a:r>
            <a:r>
              <a:rPr lang="ru-RU" sz="2800" u="sng" dirty="0" smtClean="0"/>
              <a:t>предприятия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Следует </a:t>
            </a:r>
            <a:r>
              <a:rPr lang="ru-RU" sz="2800" dirty="0"/>
              <a:t>радикально </a:t>
            </a:r>
            <a:r>
              <a:rPr lang="ru-RU" sz="2800" dirty="0" smtClean="0"/>
              <a:t>упростить </a:t>
            </a:r>
            <a:r>
              <a:rPr lang="ru-RU" sz="2800" dirty="0"/>
              <a:t>имеющуюся структуру предприятия, структурно разделить его на отдельные составные части – бизнес - единицы. </a:t>
            </a:r>
            <a:endParaRPr lang="ru-RU" sz="2800" dirty="0" smtClean="0"/>
          </a:p>
          <a:p>
            <a:endParaRPr lang="ru-RU" sz="2800" dirty="0" smtClean="0"/>
          </a:p>
          <a:p>
            <a:pPr algn="ctr"/>
            <a:r>
              <a:rPr lang="ru-RU" sz="2800" u="sng" dirty="0"/>
              <a:t>1.2. Внедрение эффективной технологии и организации </a:t>
            </a:r>
            <a:r>
              <a:rPr lang="ru-RU" sz="2800" u="sng" dirty="0" smtClean="0"/>
              <a:t>производства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Необходимо </a:t>
            </a:r>
            <a:r>
              <a:rPr lang="ru-RU" sz="2800" dirty="0"/>
              <a:t>оптимизировать производство и его организацию, </a:t>
            </a:r>
            <a:r>
              <a:rPr lang="ru-RU" sz="2800" dirty="0" smtClean="0"/>
              <a:t>объединив </a:t>
            </a:r>
            <a:r>
              <a:rPr lang="ru-RU" sz="2800" dirty="0"/>
              <a:t>однородные службы различных филиалов в единые обслуживающие центры, оптимизировать транспортные перевозки и </a:t>
            </a:r>
            <a:r>
              <a:rPr lang="ru-RU" sz="2800" dirty="0" smtClean="0"/>
              <a:t>прочее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939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Решения по выходу предприятия их кризиса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677" y="1676400"/>
            <a:ext cx="8839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/>
              <a:t>2. Ликвидация платежного </a:t>
            </a:r>
            <a:r>
              <a:rPr lang="ru-RU" sz="2800" u="sng" dirty="0" smtClean="0"/>
              <a:t>кризиса</a:t>
            </a:r>
          </a:p>
          <a:p>
            <a:r>
              <a:rPr lang="ru-RU" sz="2800" dirty="0"/>
              <a:t>2.1. Использование предоплаты и аккредитивной формы расчетов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2.2. Использование услуг банков по </a:t>
            </a:r>
            <a:r>
              <a:rPr lang="ru-RU" sz="2800" dirty="0" err="1" smtClean="0"/>
              <a:t>факторинговому</a:t>
            </a:r>
            <a:r>
              <a:rPr lang="ru-RU" sz="2800" dirty="0" smtClean="0"/>
              <a:t> обслуживанию</a:t>
            </a:r>
          </a:p>
          <a:p>
            <a:pPr algn="ctr"/>
            <a:r>
              <a:rPr lang="ru-RU" sz="2800" u="sng" dirty="0"/>
              <a:t>3. Применение финансово-правовых рычагов (приемов) стабилизации экономического положения </a:t>
            </a:r>
            <a:r>
              <a:rPr lang="ru-RU" sz="2800" u="sng" dirty="0" smtClean="0"/>
              <a:t>предприятия</a:t>
            </a:r>
          </a:p>
          <a:p>
            <a:r>
              <a:rPr lang="ru-RU" sz="2800" dirty="0"/>
              <a:t>3.1. Привлечение дополнительных денежных средств путем выпуска акций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3.2. Использование лизинговых операций</a:t>
            </a:r>
          </a:p>
        </p:txBody>
      </p:sp>
    </p:spTree>
    <p:extLst>
      <p:ext uri="{BB962C8B-B14F-4D97-AF65-F5344CB8AC3E}">
        <p14:creationId xmlns:p14="http://schemas.microsoft.com/office/powerpoint/2010/main" val="115180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Решения по выходу предприятия их кризиса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2057400"/>
            <a:ext cx="8610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/>
              <a:t>4</a:t>
            </a:r>
            <a:r>
              <a:rPr lang="ru-RU" sz="2800" b="1" u="sng" dirty="0"/>
              <a:t>. Снижение себестоимости продукции (издержек производства</a:t>
            </a:r>
            <a:r>
              <a:rPr lang="ru-RU" sz="2800" b="1" u="sng" dirty="0" smtClean="0"/>
              <a:t>)</a:t>
            </a:r>
          </a:p>
          <a:p>
            <a:r>
              <a:rPr lang="ru-RU" sz="2800" dirty="0"/>
              <a:t>4.1. Правильный учет затрат, входящих в </a:t>
            </a:r>
            <a:r>
              <a:rPr lang="ru-RU" sz="2800" dirty="0" smtClean="0"/>
              <a:t>себестоимость</a:t>
            </a:r>
          </a:p>
          <a:p>
            <a:r>
              <a:rPr lang="ru-RU" sz="2800" dirty="0"/>
              <a:t>4.2. Сокращение материальных </a:t>
            </a:r>
            <a:r>
              <a:rPr lang="ru-RU" sz="2800" dirty="0" smtClean="0"/>
              <a:t>затрат</a:t>
            </a:r>
          </a:p>
          <a:p>
            <a:r>
              <a:rPr lang="ru-RU" sz="2800" dirty="0"/>
              <a:t>4.3. Снижение расходов на оплату </a:t>
            </a:r>
            <a:r>
              <a:rPr lang="ru-RU" sz="2800" dirty="0" smtClean="0"/>
              <a:t>труда</a:t>
            </a:r>
          </a:p>
          <a:p>
            <a:r>
              <a:rPr lang="ru-RU" sz="2800" dirty="0" smtClean="0"/>
              <a:t>4.4</a:t>
            </a:r>
            <a:r>
              <a:rPr lang="ru-RU" sz="2800" dirty="0"/>
              <a:t>. Снижение затрат на эксплуатацию машин, механизмов, </a:t>
            </a:r>
            <a:r>
              <a:rPr lang="ru-RU" sz="2800" dirty="0" smtClean="0"/>
              <a:t>оборудования</a:t>
            </a:r>
          </a:p>
          <a:p>
            <a:r>
              <a:rPr lang="ru-RU" sz="2800" dirty="0"/>
              <a:t>4.5. Снижение транспортных расходов, экономия командировочных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27650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Решения по выходу предприятия их кризиса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2209800"/>
            <a:ext cx="8229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5. Совершенствование ценообразования на выпускаемую </a:t>
            </a:r>
            <a:r>
              <a:rPr lang="ru-RU" sz="3200" dirty="0" smtClean="0"/>
              <a:t>продукцию</a:t>
            </a:r>
          </a:p>
          <a:p>
            <a:endParaRPr lang="ru-RU" sz="3200" dirty="0" smtClean="0"/>
          </a:p>
          <a:p>
            <a:r>
              <a:rPr lang="ru-RU" sz="3200" dirty="0" smtClean="0"/>
              <a:t>6</a:t>
            </a:r>
            <a:r>
              <a:rPr lang="ru-RU" sz="3200" dirty="0"/>
              <a:t>. Оптимизация налогообложения </a:t>
            </a:r>
            <a:r>
              <a:rPr lang="ru-RU" sz="3200" dirty="0" smtClean="0"/>
              <a:t>предприятия</a:t>
            </a:r>
          </a:p>
          <a:p>
            <a:endParaRPr lang="ru-RU" sz="3200" dirty="0" smtClean="0"/>
          </a:p>
          <a:p>
            <a:r>
              <a:rPr lang="ru-RU" sz="3200" dirty="0" smtClean="0"/>
              <a:t>7</a:t>
            </a:r>
            <a:r>
              <a:rPr lang="ru-RU" sz="3200" dirty="0"/>
              <a:t>. Решение кадровых </a:t>
            </a:r>
            <a:r>
              <a:rPr lang="ru-RU" sz="3200" dirty="0" smtClean="0"/>
              <a:t>вопросов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960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451" y="363915"/>
            <a:ext cx="8458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Тактические (оперативные) мероприятия могут быть защитными (сокращение расходов, закрытие неэффективных подразделений, </a:t>
            </a:r>
            <a:r>
              <a:rPr lang="ru-RU" sz="3200" dirty="0" smtClean="0"/>
              <a:t>сокращение </a:t>
            </a:r>
            <a:r>
              <a:rPr lang="ru-RU" sz="3200" dirty="0"/>
              <a:t>персонала, производства и т.д.) и наступательными (маркетинговые исследования, высокие цены на продукцию, модернизация управления и др.). Оперативные мероприятия присущи «реактивному» антикризисному менеджменту, который направлен на планирование и внедрение </a:t>
            </a:r>
            <a:r>
              <a:rPr lang="ru-RU" sz="3200" dirty="0" smtClean="0"/>
              <a:t>мероприятий</a:t>
            </a:r>
            <a:r>
              <a:rPr lang="ru-RU" sz="3200" dirty="0"/>
              <a:t>, целью которых является восстановление докризисного </a:t>
            </a:r>
            <a:r>
              <a:rPr lang="ru-RU" sz="3200" dirty="0" smtClean="0"/>
              <a:t>состояния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7603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Мероприятия по устранению причин неплатежеспособности предприятий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631048"/>
              </p:ext>
            </p:extLst>
          </p:nvPr>
        </p:nvGraphicFramePr>
        <p:xfrm>
          <a:off x="381000" y="1603978"/>
          <a:ext cx="8458199" cy="4101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9105"/>
                <a:gridCol w="2819105"/>
                <a:gridCol w="2819989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Причина неплатежеспособности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Характеристика причины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Мероприятия, направленные на устранение причины неплатежеспособности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Неконкурентоспособность продукции и услуг предприятий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Может быть связана с низким качеством продукции (необходимо проанализировать уровень) применяемой техники, технологии, оборудования, а также уровень организации труда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Проведение технического перевооружения или модернизация неплатежеспособного предприятия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09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46"/>
            <a:ext cx="8226425" cy="1143000"/>
          </a:xfrm>
        </p:spPr>
        <p:txBody>
          <a:bodyPr/>
          <a:lstStyle/>
          <a:p>
            <a:r>
              <a:rPr lang="ru-RU" sz="3200" dirty="0"/>
              <a:t>Мероприятия по устранению причин неплатежеспособности предприятий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802402"/>
              </p:ext>
            </p:extLst>
          </p:nvPr>
        </p:nvGraphicFramePr>
        <p:xfrm>
          <a:off x="381000" y="1066800"/>
          <a:ext cx="8458200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8690"/>
                <a:gridCol w="2615847"/>
                <a:gridCol w="2723663"/>
              </a:tblGrid>
              <a:tr h="261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Причина неплатежеспособности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32350" marR="32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Характеристика причины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32350" marR="32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Мероприятия, направленные на устранение причины неплатежеспособности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50" marR="32350" marT="0" marB="0"/>
                </a:tc>
              </a:tr>
              <a:tr h="2176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Высокие цены и тарифы на продукцию и услуги предприятий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50" marR="32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Выявляется на основе анализа себестоимости продукции и услуг, для сравнения используются показатели себестоимости в разрезе статей затрат других рентабельно работающих предприятий. Результат сравнения: 1) машины и оборудование неплатежеспособного предприятия имеют наиболее низкие показатели технического уровня; 2) четкой разницы между техническими уровнями сравниваемых фондов не наблюдается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50" marR="32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1) техническое перевооружение и проведение </a:t>
                      </a:r>
                      <a:r>
                        <a:rPr lang="ru-RU" sz="1400" dirty="0" smtClean="0">
                          <a:effectLst/>
                        </a:rPr>
                        <a:t>реконструкции </a:t>
                      </a:r>
                      <a:r>
                        <a:rPr lang="ru-RU" sz="1400" dirty="0">
                          <a:effectLst/>
                        </a:rPr>
                        <a:t>машин и оборудования, организационно-технические мероприятия; 2)совершенствование организации и оплаты труда, организации рационального использования сырья, материалов и топливно- энергетических ресурсов, порядка хранения ТМЦ, сокращение административно-управленческих расходов, ликвидация непроизводительных расходов и т.д.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50" marR="323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5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r>
              <a:rPr lang="ru-RU" sz="3200" dirty="0"/>
              <a:t>Мероприятия по устранению причин неплатежеспособности предприятий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068207"/>
              </p:ext>
            </p:extLst>
          </p:nvPr>
        </p:nvGraphicFramePr>
        <p:xfrm>
          <a:off x="381000" y="1371600"/>
          <a:ext cx="8534399" cy="4630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2845"/>
                <a:gridCol w="2768709"/>
                <a:gridCol w="2882845"/>
              </a:tblGrid>
              <a:tr h="3443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Причина неплатежеспособности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35481" marR="35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Характеристика причины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35481" marR="354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Мероприятия, направленные на устранение причины неплатежеспособности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481" marR="35481" marT="0" marB="0"/>
                </a:tc>
              </a:tr>
              <a:tr h="1790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Низкий уровень использования производственных мощностей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481" marR="354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Устанавливается степень сопряженности между производительностью ведущего звена (участка, агрегата, установки, группы оборудования), по которому рассчитывается производственная мощность, и производительностью других звеньев, анализируются простои машин и оборудования, оценивается обеспеченность предприятия рабочими кадрами соответствующей квалификации (пропускной способности) и т.д.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481" marR="354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Мероприятия по совершенствованию ремонта и технического обслуживания машин и оборудования с целью сокращения его простоев, повышение квалификации работников и т.д.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481" marR="3548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84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r>
              <a:rPr lang="ru-RU" sz="3200" dirty="0"/>
              <a:t>Мероприятия по устранению причин неплатежеспособности предприятий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395093"/>
              </p:ext>
            </p:extLst>
          </p:nvPr>
        </p:nvGraphicFramePr>
        <p:xfrm>
          <a:off x="304800" y="1533875"/>
          <a:ext cx="8686799" cy="4663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4324"/>
                <a:gridCol w="2818151"/>
                <a:gridCol w="2934324"/>
              </a:tblGrid>
              <a:tr h="936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Причина неплатежеспособности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45829" marR="4582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Характеристика причины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PCELK+TimesNewRoman"/>
                        <a:ea typeface="Calibri"/>
                        <a:cs typeface="APCELK+TimesNewRoman"/>
                      </a:endParaRPr>
                    </a:p>
                  </a:txBody>
                  <a:tcPr marL="45829" marR="458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Мероприятия, направленные на устранение причины неплатежеспособности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9" marR="45829" marT="0" marB="0"/>
                </a:tc>
              </a:tr>
              <a:tr h="35604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Недостаток собственных оборотных средств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9" marR="458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Анализируются основные источники пополнения собственных оборотных средств. В первую очередь устанавливается сальдо между дебиторской и кредиторской задолженностью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9" marR="458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После выявления наиболее значительных должников неплатежеспособного предприятия совместно с ними выясняются их возможности погашения долга. В противном случае, возможно рассмотрение вопроса о направлении в арбитражный суд иска о возбуждении дела об их банкротстве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9" marR="4582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1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6425" cy="1143000"/>
          </a:xfrm>
        </p:spPr>
        <p:txBody>
          <a:bodyPr/>
          <a:lstStyle/>
          <a:p>
            <a:r>
              <a:rPr lang="ru-RU" sz="3600" dirty="0"/>
              <a:t>Управление активами и пассивами неплатежеспособного предприятия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8726" y="1524000"/>
            <a:ext cx="8458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Целевая ориентация </a:t>
            </a:r>
            <a:r>
              <a:rPr lang="ru-RU" sz="2800" dirty="0"/>
              <a:t>управления активами предприятия заключается в том, чтобы сбалансировать соотношение критериев доходности и </a:t>
            </a:r>
            <a:r>
              <a:rPr lang="ru-RU" sz="2800" dirty="0" smtClean="0"/>
              <a:t>платежеспособности </a:t>
            </a:r>
            <a:r>
              <a:rPr lang="ru-RU" sz="2800" dirty="0"/>
              <a:t>посредством поддержания соответствующих размеров и структуры </a:t>
            </a:r>
            <a:r>
              <a:rPr lang="ru-RU" sz="2800" dirty="0" smtClean="0"/>
              <a:t>активов.</a:t>
            </a:r>
          </a:p>
          <a:p>
            <a:pPr algn="ctr"/>
            <a:r>
              <a:rPr lang="ru-RU" sz="2800" dirty="0"/>
              <a:t>С точки зрения финансового управления, наиболее значимым </a:t>
            </a:r>
            <a:r>
              <a:rPr lang="ru-RU" sz="2800" dirty="0" smtClean="0"/>
              <a:t>являются </a:t>
            </a:r>
            <a:r>
              <a:rPr lang="ru-RU" sz="2800" dirty="0"/>
              <a:t>вопросы, связанные с формированием и использованием оборотных активов, оптимизацией их структуры.</a:t>
            </a:r>
          </a:p>
        </p:txBody>
      </p:sp>
    </p:spTree>
    <p:extLst>
      <p:ext uri="{BB962C8B-B14F-4D97-AF65-F5344CB8AC3E}">
        <p14:creationId xmlns:p14="http://schemas.microsoft.com/office/powerpoint/2010/main" val="262676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Управление активами и пассивами неплатежеспособного предприятия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1997839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/>
              <a:t>Регулирование структуры активов, в свою очередь, может быть обеспечено решением следующих задач</a:t>
            </a:r>
            <a:r>
              <a:rPr lang="ru-RU" sz="2800" dirty="0"/>
              <a:t>: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уменьшением или перекрытием </a:t>
            </a:r>
            <a:r>
              <a:rPr lang="ru-RU" sz="2800" dirty="0" err="1" smtClean="0"/>
              <a:t>перетока</a:t>
            </a:r>
            <a:r>
              <a:rPr lang="ru-RU" sz="2800" dirty="0" smtClean="0"/>
              <a:t>  </a:t>
            </a:r>
            <a:r>
              <a:rPr lang="ru-RU" sz="2800" dirty="0"/>
              <a:t>активов в дебиторскую </a:t>
            </a:r>
            <a:r>
              <a:rPr lang="ru-RU" sz="2800" dirty="0" smtClean="0"/>
              <a:t>задолженность</a:t>
            </a:r>
            <a:r>
              <a:rPr lang="ru-RU" sz="2800" dirty="0"/>
              <a:t>;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формированием инвестиционно-финансового портфеля </a:t>
            </a:r>
            <a:r>
              <a:rPr lang="ru-RU" sz="2800" dirty="0" smtClean="0"/>
              <a:t>промышленного </a:t>
            </a:r>
            <a:r>
              <a:rPr lang="ru-RU" sz="2800" dirty="0"/>
              <a:t>предприятия;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оптимизацией объема закупок сырья, материалов и комплектующих изделий.</a:t>
            </a:r>
          </a:p>
        </p:txBody>
      </p:sp>
    </p:spTree>
    <p:extLst>
      <p:ext uri="{BB962C8B-B14F-4D97-AF65-F5344CB8AC3E}">
        <p14:creationId xmlns:p14="http://schemas.microsoft.com/office/powerpoint/2010/main" val="221477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Управление активами и пассивами неплатежеспособного предприятия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6764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Политика </a:t>
            </a:r>
            <a:r>
              <a:rPr lang="ru-RU" sz="3200" dirty="0"/>
              <a:t>управления запасами представляет собой часть общей </a:t>
            </a:r>
            <a:r>
              <a:rPr lang="ru-RU" sz="3200" dirty="0" smtClean="0"/>
              <a:t>политики </a:t>
            </a:r>
            <a:r>
              <a:rPr lang="ru-RU" sz="3200" dirty="0"/>
              <a:t>управления использованием оборотного капитала предприятия, </a:t>
            </a:r>
            <a:r>
              <a:rPr lang="ru-RU" sz="3200" dirty="0" smtClean="0"/>
              <a:t>заключающаяся </a:t>
            </a:r>
            <a:r>
              <a:rPr lang="ru-RU" sz="3200" dirty="0"/>
              <a:t>в оптимизации общего размера и структуры запасов </a:t>
            </a:r>
            <a:r>
              <a:rPr lang="ru-RU" sz="3200" dirty="0" smtClean="0"/>
              <a:t>товарно-материальных </a:t>
            </a:r>
            <a:r>
              <a:rPr lang="ru-RU" sz="3200" dirty="0"/>
              <a:t>ценностей, минимизация затрат по их обслуживанию и обеспечении эффективного контроля за их движением</a:t>
            </a:r>
          </a:p>
        </p:txBody>
      </p:sp>
    </p:spTree>
    <p:extLst>
      <p:ext uri="{BB962C8B-B14F-4D97-AF65-F5344CB8AC3E}">
        <p14:creationId xmlns:p14="http://schemas.microsoft.com/office/powerpoint/2010/main" val="423121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7" y="37514"/>
            <a:ext cx="8226425" cy="1143000"/>
          </a:xfrm>
        </p:spPr>
        <p:txBody>
          <a:bodyPr/>
          <a:lstStyle/>
          <a:p>
            <a:r>
              <a:rPr lang="ru-RU" sz="3600" dirty="0"/>
              <a:t>Управление активами и пассивами неплатежеспособного предприятия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6700" y="1155412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Этапы управления запасами: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600200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Этап 1</a:t>
            </a:r>
            <a:r>
              <a:rPr lang="ru-RU" sz="2400" dirty="0"/>
              <a:t>. Анализ запасов товарно-материальных ценностей в </a:t>
            </a:r>
            <a:r>
              <a:rPr lang="ru-RU" sz="2400" dirty="0" smtClean="0"/>
              <a:t>предыдущем </a:t>
            </a:r>
            <a:r>
              <a:rPr lang="ru-RU" sz="2400" dirty="0"/>
              <a:t>периоде, осуществляемый в следующей последовательности: </a:t>
            </a:r>
            <a:endParaRPr lang="ru-RU" sz="2400" dirty="0" smtClean="0"/>
          </a:p>
          <a:p>
            <a:r>
              <a:rPr lang="ru-RU" sz="2400" dirty="0" smtClean="0"/>
              <a:t>1. Рассмотрение </a:t>
            </a:r>
            <a:r>
              <a:rPr lang="ru-RU" sz="2400" dirty="0"/>
              <a:t>показателей общей суммы запасов товарно-материальных ценностей, динамики, удельный вес в объёме </a:t>
            </a:r>
            <a:r>
              <a:rPr lang="ru-RU" sz="2400" dirty="0" smtClean="0"/>
              <a:t>оборотных </a:t>
            </a:r>
            <a:r>
              <a:rPr lang="ru-RU" sz="2400" dirty="0"/>
              <a:t>активов и т.п. </a:t>
            </a:r>
            <a:endParaRPr lang="ru-RU" sz="2400" dirty="0" smtClean="0"/>
          </a:p>
          <a:p>
            <a:r>
              <a:rPr lang="ru-RU" sz="2400" dirty="0" smtClean="0"/>
              <a:t>2</a:t>
            </a:r>
            <a:r>
              <a:rPr lang="ru-RU" sz="2400" dirty="0"/>
              <a:t>. Изучение структуры запасов в разрезе их видов и основных групп, выявление сезонных колебаний, их размеров. </a:t>
            </a:r>
            <a:endParaRPr lang="ru-RU" sz="2400" dirty="0" smtClean="0"/>
          </a:p>
          <a:p>
            <a:r>
              <a:rPr lang="ru-RU" sz="2400" dirty="0" smtClean="0"/>
              <a:t>3</a:t>
            </a:r>
            <a:r>
              <a:rPr lang="ru-RU" sz="2400" dirty="0"/>
              <a:t>. Изучение эффективности использования различных видов и групп запасов и их объёма в целом (показатели оборачиваемости). </a:t>
            </a:r>
            <a:endParaRPr lang="ru-RU" sz="2400" dirty="0" smtClean="0"/>
          </a:p>
          <a:p>
            <a:r>
              <a:rPr lang="ru-RU" sz="2400" dirty="0" smtClean="0"/>
              <a:t>4</a:t>
            </a:r>
            <a:r>
              <a:rPr lang="ru-RU" sz="2400" dirty="0"/>
              <a:t>. Изучение объёма и структуры текущих затрат по обслуживанию за-пасов в разрезе отдельных видов этих затрат.</a:t>
            </a:r>
          </a:p>
        </p:txBody>
      </p:sp>
    </p:spTree>
    <p:extLst>
      <p:ext uri="{BB962C8B-B14F-4D97-AF65-F5344CB8AC3E}">
        <p14:creationId xmlns:p14="http://schemas.microsoft.com/office/powerpoint/2010/main" val="19589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r>
              <a:rPr lang="ru-RU" sz="3600" dirty="0"/>
              <a:t>Управление активами и пассивами неплатежеспособного предприятия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1981200"/>
            <a:ext cx="8458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Этап 2</a:t>
            </a:r>
            <a:r>
              <a:rPr lang="ru-RU" sz="3200" dirty="0"/>
              <a:t>. Определение целей формирования запасов, в качестве </a:t>
            </a:r>
            <a:r>
              <a:rPr lang="ru-RU" sz="3200" dirty="0" smtClean="0"/>
              <a:t>которых </a:t>
            </a:r>
            <a:r>
              <a:rPr lang="ru-RU" sz="3200" dirty="0"/>
              <a:t>могут выступать такие, как обеспечение текущей производственной и/или сбытовой деятельности, накопление сезонных запасов, </a:t>
            </a:r>
            <a:r>
              <a:rPr lang="ru-RU" sz="3200" dirty="0" smtClean="0"/>
              <a:t>обеспечивающих </a:t>
            </a:r>
            <a:r>
              <a:rPr lang="ru-RU" sz="3200" dirty="0"/>
              <a:t>хозяйственный процесс в предстоящем периоде и т.д.</a:t>
            </a:r>
          </a:p>
        </p:txBody>
      </p:sp>
    </p:spTree>
    <p:extLst>
      <p:ext uri="{BB962C8B-B14F-4D97-AF65-F5344CB8AC3E}">
        <p14:creationId xmlns:p14="http://schemas.microsoft.com/office/powerpoint/2010/main" val="26744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921" y="228600"/>
            <a:ext cx="8226425" cy="1143000"/>
          </a:xfrm>
        </p:spPr>
        <p:txBody>
          <a:bodyPr/>
          <a:lstStyle/>
          <a:p>
            <a:r>
              <a:rPr lang="ru-RU" sz="3600" dirty="0"/>
              <a:t>Управление активами и пассивами неплатежеспособного предприятия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0662" y="1600200"/>
            <a:ext cx="85965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Этап 3.</a:t>
            </a:r>
            <a:r>
              <a:rPr lang="ru-RU" sz="2400" dirty="0"/>
              <a:t> Оптимизация размера основных групп текущих запасов, в рамках которой осуществляется предварительная структуризация запасов товарно-материальных ценностей на производственные запасы и запасы готовой продукции с последующим выделением запасов текущего </a:t>
            </a:r>
            <a:r>
              <a:rPr lang="ru-RU" sz="2400" dirty="0" smtClean="0"/>
              <a:t>хранения</a:t>
            </a:r>
            <a:r>
              <a:rPr lang="ru-RU" sz="2400" dirty="0"/>
              <a:t>, т.е. постоянно обновляемой части запасов, формируемых за счёт обо-ротного капитала на регулируемой основе и равномерно потребляемых в процессе производства продукции или её реализации</a:t>
            </a:r>
            <a:r>
              <a:rPr lang="ru-RU" sz="2400" dirty="0" smtClean="0"/>
              <a:t>. </a:t>
            </a:r>
            <a:r>
              <a:rPr lang="ru-RU" sz="2400" dirty="0"/>
              <a:t>Расчет оптимального размера партии заказа осуществляется, как правило, на основе минимизации совокупного размера затрат на хранение запасов и затрат на размещение заказов.</a:t>
            </a:r>
          </a:p>
        </p:txBody>
      </p:sp>
    </p:spTree>
    <p:extLst>
      <p:ext uri="{BB962C8B-B14F-4D97-AF65-F5344CB8AC3E}">
        <p14:creationId xmlns:p14="http://schemas.microsoft.com/office/powerpoint/2010/main" val="206446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Управление активами и пассивами неплатежеспособного предприятия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676400"/>
            <a:ext cx="8534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Этап </a:t>
            </a:r>
            <a:r>
              <a:rPr lang="ru-RU" sz="2800" b="1" dirty="0"/>
              <a:t>4</a:t>
            </a:r>
            <a:r>
              <a:rPr lang="ru-RU" sz="2800" dirty="0"/>
              <a:t>. Оптимизация общей суммы запасов ТМЦ формируемых за счёт оборотного капитала. На данном этапе осуществляется расчёт оптимальной суммы запасов каждого </a:t>
            </a:r>
            <a:r>
              <a:rPr lang="ru-RU" sz="2800" dirty="0" smtClean="0"/>
              <a:t>вида</a:t>
            </a:r>
          </a:p>
          <a:p>
            <a:endParaRPr lang="ru-RU" sz="2800" dirty="0" smtClean="0"/>
          </a:p>
          <a:p>
            <a:r>
              <a:rPr lang="ru-RU" sz="2800" b="1" dirty="0" smtClean="0"/>
              <a:t>Этап </a:t>
            </a:r>
            <a:r>
              <a:rPr lang="ru-RU" sz="2800" b="1" dirty="0"/>
              <a:t>5.</a:t>
            </a:r>
            <a:r>
              <a:rPr lang="ru-RU" sz="2800" dirty="0"/>
              <a:t> Построение эффективных систем контроля за движением запасов на предприятии с целью своевременного размещения заказов на пополнение запасов и вовлечение в хозяйственный оборот </a:t>
            </a:r>
            <a:r>
              <a:rPr lang="ru-RU" sz="2800" dirty="0" smtClean="0"/>
              <a:t>сформированных </a:t>
            </a:r>
            <a:r>
              <a:rPr lang="ru-RU" sz="2800" dirty="0"/>
              <a:t>их видов</a:t>
            </a:r>
          </a:p>
        </p:txBody>
      </p:sp>
    </p:spTree>
    <p:extLst>
      <p:ext uri="{BB962C8B-B14F-4D97-AF65-F5344CB8AC3E}">
        <p14:creationId xmlns:p14="http://schemas.microsoft.com/office/powerpoint/2010/main" val="32923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 txBox="1">
            <a:spLocks noChangeArrowheads="1" noChangeShapeType="1" noTextEdit="1"/>
          </p:cNvSpPr>
          <p:nvPr/>
        </p:nvSpPr>
        <p:spPr bwMode="auto">
          <a:xfrm>
            <a:off x="533400" y="914400"/>
            <a:ext cx="8226425" cy="4497387"/>
          </a:xfrm>
          <a:prstGeom prst="rect">
            <a:avLst/>
          </a:prstGeom>
        </p:spPr>
        <p:txBody>
          <a:bodyPr wrap="none" numCol="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945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8332caf10b811d82dfe3674cdaa22c73c138d1a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1970</TotalTime>
  <Words>2411</Words>
  <Application>Microsoft Office PowerPoint</Application>
  <PresentationFormat>Экран (4:3)</PresentationFormat>
  <Paragraphs>192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45</vt:i4>
      </vt:variant>
    </vt:vector>
  </HeadingPairs>
  <TitlesOfParts>
    <vt:vector size="56" baseType="lpstr">
      <vt:lpstr>APCELK+TimesNewRoman</vt:lpstr>
      <vt:lpstr>Arial</vt:lpstr>
      <vt:lpstr>Calibri</vt:lpstr>
      <vt:lpstr>Georgia</vt:lpstr>
      <vt:lpstr>Impact</vt:lpstr>
      <vt:lpstr>Times New Roman</vt:lpstr>
      <vt:lpstr>Trebuchet MS</vt:lpstr>
      <vt:lpstr>Wingdings</vt:lpstr>
      <vt:lpstr>Wingdings 2</vt:lpstr>
      <vt:lpstr>Сетка с тенью</vt:lpstr>
      <vt:lpstr>4_Городская</vt:lpstr>
      <vt:lpstr>Тактика финансового оздоровления организации</vt:lpstr>
      <vt:lpstr>Презентация PowerPoint</vt:lpstr>
      <vt:lpstr>Защитная</vt:lpstr>
      <vt:lpstr>Защитная</vt:lpstr>
      <vt:lpstr>Защитная</vt:lpstr>
      <vt:lpstr>Наступательная</vt:lpstr>
      <vt:lpstr>Наступательная</vt:lpstr>
      <vt:lpstr>Наступательная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Ранняя стадия банкротства</vt:lpstr>
      <vt:lpstr>Презентация PowerPoint</vt:lpstr>
      <vt:lpstr>Ранняя стадия банкротства</vt:lpstr>
      <vt:lpstr>Презентация PowerPoint</vt:lpstr>
      <vt:lpstr>Острая стадия банкротства</vt:lpstr>
      <vt:lpstr>Презентация PowerPoint</vt:lpstr>
      <vt:lpstr>Презентация PowerPoint</vt:lpstr>
      <vt:lpstr>Организационные механизмы оздоровления организации</vt:lpstr>
      <vt:lpstr>Организационные механизмы оздоровления организации</vt:lpstr>
      <vt:lpstr>Организационные механизмы оздоровления организации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Решения по выходу предприятия их кризиса</vt:lpstr>
      <vt:lpstr>Решения по выходу предприятия их кризиса</vt:lpstr>
      <vt:lpstr>Решения по выходу предприятия их кризиса</vt:lpstr>
      <vt:lpstr>Решения по выходу предприятия их кризиса</vt:lpstr>
      <vt:lpstr>Презентация PowerPoint</vt:lpstr>
      <vt:lpstr>Мероприятия по устранению причин неплатежеспособности предприятий</vt:lpstr>
      <vt:lpstr>Мероприятия по устранению причин неплатежеспособности предприятий</vt:lpstr>
      <vt:lpstr>Мероприятия по устранению причин неплатежеспособности предприятий</vt:lpstr>
      <vt:lpstr>Мероприятия по устранению причин неплатежеспособности предприятий</vt:lpstr>
      <vt:lpstr>Управление активами и пассивами неплатежеспособного предприятия</vt:lpstr>
      <vt:lpstr>Управление активами и пассивами неплатежеспособного предприятия</vt:lpstr>
      <vt:lpstr>Управление активами и пассивами неплатежеспособного предприятия</vt:lpstr>
      <vt:lpstr>Управление активами и пассивами неплатежеспособного предприятия</vt:lpstr>
      <vt:lpstr>Управление активами и пассивами неплатежеспособного предприятия</vt:lpstr>
      <vt:lpstr>Управление активами и пассивами неплатежеспособного предприятия</vt:lpstr>
      <vt:lpstr>Управление активами и пассивами неплатежеспособного предприятия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Самарина Наталья</cp:lastModifiedBy>
  <cp:revision>93</cp:revision>
  <dcterms:created xsi:type="dcterms:W3CDTF">2008-10-30T09:59:59Z</dcterms:created>
  <dcterms:modified xsi:type="dcterms:W3CDTF">2020-10-29T00:31:17Z</dcterms:modified>
</cp:coreProperties>
</file>